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4" r:id="rId6"/>
    <p:sldId id="265" r:id="rId7"/>
    <p:sldId id="266" r:id="rId8"/>
    <p:sldId id="267" r:id="rId9"/>
    <p:sldId id="268" r:id="rId10"/>
    <p:sldId id="276" r:id="rId11"/>
    <p:sldId id="269" r:id="rId12"/>
    <p:sldId id="272" r:id="rId13"/>
    <p:sldId id="275" r:id="rId14"/>
    <p:sldId id="294" r:id="rId15"/>
    <p:sldId id="295" r:id="rId16"/>
    <p:sldId id="277" r:id="rId17"/>
    <p:sldId id="263" r:id="rId18"/>
    <p:sldId id="278" r:id="rId19"/>
    <p:sldId id="285" r:id="rId20"/>
    <p:sldId id="279" r:id="rId21"/>
    <p:sldId id="280" r:id="rId22"/>
    <p:sldId id="286" r:id="rId23"/>
    <p:sldId id="287" r:id="rId24"/>
    <p:sldId id="290" r:id="rId25"/>
    <p:sldId id="288" r:id="rId26"/>
    <p:sldId id="289" r:id="rId27"/>
    <p:sldId id="297" r:id="rId28"/>
    <p:sldId id="282" r:id="rId29"/>
    <p:sldId id="296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63" d="100"/>
          <a:sy n="63" d="100"/>
        </p:scale>
        <p:origin x="7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71BA3-FF5B-444E-AC52-D340D89B17E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7DC23E-63EC-46AF-93EC-5945DF039D8F}">
      <dgm:prSet/>
      <dgm:spPr/>
      <dgm:t>
        <a:bodyPr/>
        <a:lstStyle/>
        <a:p>
          <a:r>
            <a:rPr lang="fr-FR" b="1"/>
            <a:t>Rappel de la problématique </a:t>
          </a:r>
          <a:endParaRPr lang="en-US"/>
        </a:p>
      </dgm:t>
    </dgm:pt>
    <dgm:pt modelId="{C35A1D7B-F628-4F1A-A03F-6F2B9306C7CE}" type="parTrans" cxnId="{8A29195E-E78B-478A-8947-2693BFDF800F}">
      <dgm:prSet/>
      <dgm:spPr/>
      <dgm:t>
        <a:bodyPr/>
        <a:lstStyle/>
        <a:p>
          <a:endParaRPr lang="en-US"/>
        </a:p>
      </dgm:t>
    </dgm:pt>
    <dgm:pt modelId="{41A12F69-F7FA-4D1E-9AA1-E8D39B1B2AD3}" type="sibTrans" cxnId="{8A29195E-E78B-478A-8947-2693BFDF800F}">
      <dgm:prSet/>
      <dgm:spPr/>
      <dgm:t>
        <a:bodyPr/>
        <a:lstStyle/>
        <a:p>
          <a:endParaRPr lang="en-US"/>
        </a:p>
      </dgm:t>
    </dgm:pt>
    <dgm:pt modelId="{F3595A84-EE50-497E-83BC-1490070BEB5C}">
      <dgm:prSet/>
      <dgm:spPr/>
      <dgm:t>
        <a:bodyPr/>
        <a:lstStyle/>
        <a:p>
          <a:r>
            <a:rPr lang="fr-FR" b="1"/>
            <a:t>Interprétation </a:t>
          </a:r>
          <a:endParaRPr lang="en-US"/>
        </a:p>
      </dgm:t>
    </dgm:pt>
    <dgm:pt modelId="{25140693-7513-4DA8-A4DB-91C406BFDF31}" type="parTrans" cxnId="{37BDBD9D-03B6-43D0-A6E2-A8019D9495AB}">
      <dgm:prSet/>
      <dgm:spPr/>
      <dgm:t>
        <a:bodyPr/>
        <a:lstStyle/>
        <a:p>
          <a:endParaRPr lang="en-US"/>
        </a:p>
      </dgm:t>
    </dgm:pt>
    <dgm:pt modelId="{57845016-237D-4EBA-95D7-7086A913CA0B}" type="sibTrans" cxnId="{37BDBD9D-03B6-43D0-A6E2-A8019D9495AB}">
      <dgm:prSet/>
      <dgm:spPr/>
      <dgm:t>
        <a:bodyPr/>
        <a:lstStyle/>
        <a:p>
          <a:endParaRPr lang="en-US"/>
        </a:p>
      </dgm:t>
    </dgm:pt>
    <dgm:pt modelId="{A8ECBA33-A284-45D1-8979-92CBBB4BC8ED}">
      <dgm:prSet/>
      <dgm:spPr/>
      <dgm:t>
        <a:bodyPr/>
        <a:lstStyle/>
        <a:p>
          <a:r>
            <a:rPr lang="fr-FR" b="1"/>
            <a:t>Pistes de recherche envisagées  </a:t>
          </a:r>
          <a:endParaRPr lang="en-US"/>
        </a:p>
      </dgm:t>
    </dgm:pt>
    <dgm:pt modelId="{EA17750F-32E5-4A9E-878A-7EBBACA06CC6}" type="parTrans" cxnId="{9C439B86-02F7-4B7B-94F6-EB3C16C42888}">
      <dgm:prSet/>
      <dgm:spPr/>
      <dgm:t>
        <a:bodyPr/>
        <a:lstStyle/>
        <a:p>
          <a:endParaRPr lang="en-US"/>
        </a:p>
      </dgm:t>
    </dgm:pt>
    <dgm:pt modelId="{63C6F23F-9C4A-489F-B893-192982989411}" type="sibTrans" cxnId="{9C439B86-02F7-4B7B-94F6-EB3C16C42888}">
      <dgm:prSet/>
      <dgm:spPr/>
      <dgm:t>
        <a:bodyPr/>
        <a:lstStyle/>
        <a:p>
          <a:endParaRPr lang="en-US"/>
        </a:p>
      </dgm:t>
    </dgm:pt>
    <dgm:pt modelId="{DCB38F1F-CA77-4BFC-8D14-91117BD2B7D5}" type="pres">
      <dgm:prSet presAssocID="{A0F71BA3-FF5B-444E-AC52-D340D89B17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87318C-F904-4626-A5B8-278A44F9B69A}" type="pres">
      <dgm:prSet presAssocID="{867DC23E-63EC-46AF-93EC-5945DF039D8F}" presName="hierRoot1" presStyleCnt="0"/>
      <dgm:spPr/>
    </dgm:pt>
    <dgm:pt modelId="{463FBD6F-3066-42DE-9EB1-E6D49D43ED25}" type="pres">
      <dgm:prSet presAssocID="{867DC23E-63EC-46AF-93EC-5945DF039D8F}" presName="composite" presStyleCnt="0"/>
      <dgm:spPr/>
    </dgm:pt>
    <dgm:pt modelId="{372927DC-F500-4B5B-BE47-77AA721037F9}" type="pres">
      <dgm:prSet presAssocID="{867DC23E-63EC-46AF-93EC-5945DF039D8F}" presName="background" presStyleLbl="node0" presStyleIdx="0" presStyleCnt="3"/>
      <dgm:spPr/>
    </dgm:pt>
    <dgm:pt modelId="{E6FEA141-869F-420B-AB4C-C243DB574C4C}" type="pres">
      <dgm:prSet presAssocID="{867DC23E-63EC-46AF-93EC-5945DF039D8F}" presName="text" presStyleLbl="fgAcc0" presStyleIdx="0" presStyleCnt="3">
        <dgm:presLayoutVars>
          <dgm:chPref val="3"/>
        </dgm:presLayoutVars>
      </dgm:prSet>
      <dgm:spPr/>
    </dgm:pt>
    <dgm:pt modelId="{A15F9EB3-9D35-4CB1-923F-7A981B5C6A1F}" type="pres">
      <dgm:prSet presAssocID="{867DC23E-63EC-46AF-93EC-5945DF039D8F}" presName="hierChild2" presStyleCnt="0"/>
      <dgm:spPr/>
    </dgm:pt>
    <dgm:pt modelId="{9F7158E2-FA63-43FC-8659-ADD304005D4B}" type="pres">
      <dgm:prSet presAssocID="{F3595A84-EE50-497E-83BC-1490070BEB5C}" presName="hierRoot1" presStyleCnt="0"/>
      <dgm:spPr/>
    </dgm:pt>
    <dgm:pt modelId="{9B2D06F2-D07B-4BDE-9DE5-98D14BACD887}" type="pres">
      <dgm:prSet presAssocID="{F3595A84-EE50-497E-83BC-1490070BEB5C}" presName="composite" presStyleCnt="0"/>
      <dgm:spPr/>
    </dgm:pt>
    <dgm:pt modelId="{93D30CB3-397C-477B-B743-FA9C6F0A1192}" type="pres">
      <dgm:prSet presAssocID="{F3595A84-EE50-497E-83BC-1490070BEB5C}" presName="background" presStyleLbl="node0" presStyleIdx="1" presStyleCnt="3"/>
      <dgm:spPr/>
    </dgm:pt>
    <dgm:pt modelId="{A19A6DF9-F1D2-46EF-B740-42E90CF5B92F}" type="pres">
      <dgm:prSet presAssocID="{F3595A84-EE50-497E-83BC-1490070BEB5C}" presName="text" presStyleLbl="fgAcc0" presStyleIdx="1" presStyleCnt="3">
        <dgm:presLayoutVars>
          <dgm:chPref val="3"/>
        </dgm:presLayoutVars>
      </dgm:prSet>
      <dgm:spPr/>
    </dgm:pt>
    <dgm:pt modelId="{CE021F71-A91D-47BD-A019-35C489DD948F}" type="pres">
      <dgm:prSet presAssocID="{F3595A84-EE50-497E-83BC-1490070BEB5C}" presName="hierChild2" presStyleCnt="0"/>
      <dgm:spPr/>
    </dgm:pt>
    <dgm:pt modelId="{7DB61042-BBD1-449D-9871-DF0EA024EE43}" type="pres">
      <dgm:prSet presAssocID="{A8ECBA33-A284-45D1-8979-92CBBB4BC8ED}" presName="hierRoot1" presStyleCnt="0"/>
      <dgm:spPr/>
    </dgm:pt>
    <dgm:pt modelId="{73FB22F4-A4CD-4D39-BF2D-8987FC6F237F}" type="pres">
      <dgm:prSet presAssocID="{A8ECBA33-A284-45D1-8979-92CBBB4BC8ED}" presName="composite" presStyleCnt="0"/>
      <dgm:spPr/>
    </dgm:pt>
    <dgm:pt modelId="{C220B1C9-4806-4873-8733-6DC42788FB6E}" type="pres">
      <dgm:prSet presAssocID="{A8ECBA33-A284-45D1-8979-92CBBB4BC8ED}" presName="background" presStyleLbl="node0" presStyleIdx="2" presStyleCnt="3"/>
      <dgm:spPr/>
    </dgm:pt>
    <dgm:pt modelId="{7C462545-680C-411B-AD9D-7B306E134509}" type="pres">
      <dgm:prSet presAssocID="{A8ECBA33-A284-45D1-8979-92CBBB4BC8ED}" presName="text" presStyleLbl="fgAcc0" presStyleIdx="2" presStyleCnt="3">
        <dgm:presLayoutVars>
          <dgm:chPref val="3"/>
        </dgm:presLayoutVars>
      </dgm:prSet>
      <dgm:spPr/>
    </dgm:pt>
    <dgm:pt modelId="{4DE8687F-FE07-4A82-A372-23E12439C1CF}" type="pres">
      <dgm:prSet presAssocID="{A8ECBA33-A284-45D1-8979-92CBBB4BC8ED}" presName="hierChild2" presStyleCnt="0"/>
      <dgm:spPr/>
    </dgm:pt>
  </dgm:ptLst>
  <dgm:cxnLst>
    <dgm:cxn modelId="{8A29195E-E78B-478A-8947-2693BFDF800F}" srcId="{A0F71BA3-FF5B-444E-AC52-D340D89B17E1}" destId="{867DC23E-63EC-46AF-93EC-5945DF039D8F}" srcOrd="0" destOrd="0" parTransId="{C35A1D7B-F628-4F1A-A03F-6F2B9306C7CE}" sibTransId="{41A12F69-F7FA-4D1E-9AA1-E8D39B1B2AD3}"/>
    <dgm:cxn modelId="{CCC24075-5301-412F-BB1E-0B7C9019F840}" type="presOf" srcId="{A0F71BA3-FF5B-444E-AC52-D340D89B17E1}" destId="{DCB38F1F-CA77-4BFC-8D14-91117BD2B7D5}" srcOrd="0" destOrd="0" presId="urn:microsoft.com/office/officeart/2005/8/layout/hierarchy1"/>
    <dgm:cxn modelId="{DA1C4C7C-667F-411D-868C-CBF208EADC23}" type="presOf" srcId="{F3595A84-EE50-497E-83BC-1490070BEB5C}" destId="{A19A6DF9-F1D2-46EF-B740-42E90CF5B92F}" srcOrd="0" destOrd="0" presId="urn:microsoft.com/office/officeart/2005/8/layout/hierarchy1"/>
    <dgm:cxn modelId="{9C439B86-02F7-4B7B-94F6-EB3C16C42888}" srcId="{A0F71BA3-FF5B-444E-AC52-D340D89B17E1}" destId="{A8ECBA33-A284-45D1-8979-92CBBB4BC8ED}" srcOrd="2" destOrd="0" parTransId="{EA17750F-32E5-4A9E-878A-7EBBACA06CC6}" sibTransId="{63C6F23F-9C4A-489F-B893-192982989411}"/>
    <dgm:cxn modelId="{37BDBD9D-03B6-43D0-A6E2-A8019D9495AB}" srcId="{A0F71BA3-FF5B-444E-AC52-D340D89B17E1}" destId="{F3595A84-EE50-497E-83BC-1490070BEB5C}" srcOrd="1" destOrd="0" parTransId="{25140693-7513-4DA8-A4DB-91C406BFDF31}" sibTransId="{57845016-237D-4EBA-95D7-7086A913CA0B}"/>
    <dgm:cxn modelId="{DA8B6FF4-2816-40CF-A3C7-2C058BF8477F}" type="presOf" srcId="{A8ECBA33-A284-45D1-8979-92CBBB4BC8ED}" destId="{7C462545-680C-411B-AD9D-7B306E134509}" srcOrd="0" destOrd="0" presId="urn:microsoft.com/office/officeart/2005/8/layout/hierarchy1"/>
    <dgm:cxn modelId="{1B6576F6-3D01-4676-91E5-AB75744C1A27}" type="presOf" srcId="{867DC23E-63EC-46AF-93EC-5945DF039D8F}" destId="{E6FEA141-869F-420B-AB4C-C243DB574C4C}" srcOrd="0" destOrd="0" presId="urn:microsoft.com/office/officeart/2005/8/layout/hierarchy1"/>
    <dgm:cxn modelId="{FC5BDF46-7FF3-4FC7-84A6-2A634630D8EC}" type="presParOf" srcId="{DCB38F1F-CA77-4BFC-8D14-91117BD2B7D5}" destId="{6E87318C-F904-4626-A5B8-278A44F9B69A}" srcOrd="0" destOrd="0" presId="urn:microsoft.com/office/officeart/2005/8/layout/hierarchy1"/>
    <dgm:cxn modelId="{E3A3D68D-C800-4535-A096-B913DDDA9D86}" type="presParOf" srcId="{6E87318C-F904-4626-A5B8-278A44F9B69A}" destId="{463FBD6F-3066-42DE-9EB1-E6D49D43ED25}" srcOrd="0" destOrd="0" presId="urn:microsoft.com/office/officeart/2005/8/layout/hierarchy1"/>
    <dgm:cxn modelId="{CA26C517-7AEF-4740-9FEB-08B16342E46F}" type="presParOf" srcId="{463FBD6F-3066-42DE-9EB1-E6D49D43ED25}" destId="{372927DC-F500-4B5B-BE47-77AA721037F9}" srcOrd="0" destOrd="0" presId="urn:microsoft.com/office/officeart/2005/8/layout/hierarchy1"/>
    <dgm:cxn modelId="{BA7AE6D0-5100-4A39-86A2-F469E24AF11A}" type="presParOf" srcId="{463FBD6F-3066-42DE-9EB1-E6D49D43ED25}" destId="{E6FEA141-869F-420B-AB4C-C243DB574C4C}" srcOrd="1" destOrd="0" presId="urn:microsoft.com/office/officeart/2005/8/layout/hierarchy1"/>
    <dgm:cxn modelId="{50646EAA-66E9-4F75-B16C-EA145246C7B2}" type="presParOf" srcId="{6E87318C-F904-4626-A5B8-278A44F9B69A}" destId="{A15F9EB3-9D35-4CB1-923F-7A981B5C6A1F}" srcOrd="1" destOrd="0" presId="urn:microsoft.com/office/officeart/2005/8/layout/hierarchy1"/>
    <dgm:cxn modelId="{595DB295-F886-4FA5-BFB3-73C0B850D7CE}" type="presParOf" srcId="{DCB38F1F-CA77-4BFC-8D14-91117BD2B7D5}" destId="{9F7158E2-FA63-43FC-8659-ADD304005D4B}" srcOrd="1" destOrd="0" presId="urn:microsoft.com/office/officeart/2005/8/layout/hierarchy1"/>
    <dgm:cxn modelId="{22998EA5-F6BE-4DA8-B01A-4CF602EA0A9C}" type="presParOf" srcId="{9F7158E2-FA63-43FC-8659-ADD304005D4B}" destId="{9B2D06F2-D07B-4BDE-9DE5-98D14BACD887}" srcOrd="0" destOrd="0" presId="urn:microsoft.com/office/officeart/2005/8/layout/hierarchy1"/>
    <dgm:cxn modelId="{4686AED0-22FA-4A16-A6E2-4D40C302178E}" type="presParOf" srcId="{9B2D06F2-D07B-4BDE-9DE5-98D14BACD887}" destId="{93D30CB3-397C-477B-B743-FA9C6F0A1192}" srcOrd="0" destOrd="0" presId="urn:microsoft.com/office/officeart/2005/8/layout/hierarchy1"/>
    <dgm:cxn modelId="{01142B2E-1727-416B-90E7-6F2B8BC4BABB}" type="presParOf" srcId="{9B2D06F2-D07B-4BDE-9DE5-98D14BACD887}" destId="{A19A6DF9-F1D2-46EF-B740-42E90CF5B92F}" srcOrd="1" destOrd="0" presId="urn:microsoft.com/office/officeart/2005/8/layout/hierarchy1"/>
    <dgm:cxn modelId="{BF8115FF-A017-4D25-9D68-2D54DE415DE8}" type="presParOf" srcId="{9F7158E2-FA63-43FC-8659-ADD304005D4B}" destId="{CE021F71-A91D-47BD-A019-35C489DD948F}" srcOrd="1" destOrd="0" presId="urn:microsoft.com/office/officeart/2005/8/layout/hierarchy1"/>
    <dgm:cxn modelId="{C8452D7D-660C-4D4A-90D7-8D2F1C5997D2}" type="presParOf" srcId="{DCB38F1F-CA77-4BFC-8D14-91117BD2B7D5}" destId="{7DB61042-BBD1-449D-9871-DF0EA024EE43}" srcOrd="2" destOrd="0" presId="urn:microsoft.com/office/officeart/2005/8/layout/hierarchy1"/>
    <dgm:cxn modelId="{6F41A5CA-2EC1-415B-8240-43DCBAD23E57}" type="presParOf" srcId="{7DB61042-BBD1-449D-9871-DF0EA024EE43}" destId="{73FB22F4-A4CD-4D39-BF2D-8987FC6F237F}" srcOrd="0" destOrd="0" presId="urn:microsoft.com/office/officeart/2005/8/layout/hierarchy1"/>
    <dgm:cxn modelId="{89BCF6EE-2393-413E-BFA0-7963682D2D11}" type="presParOf" srcId="{73FB22F4-A4CD-4D39-BF2D-8987FC6F237F}" destId="{C220B1C9-4806-4873-8733-6DC42788FB6E}" srcOrd="0" destOrd="0" presId="urn:microsoft.com/office/officeart/2005/8/layout/hierarchy1"/>
    <dgm:cxn modelId="{933F84B9-BE02-4A54-B047-8215437265CB}" type="presParOf" srcId="{73FB22F4-A4CD-4D39-BF2D-8987FC6F237F}" destId="{7C462545-680C-411B-AD9D-7B306E134509}" srcOrd="1" destOrd="0" presId="urn:microsoft.com/office/officeart/2005/8/layout/hierarchy1"/>
    <dgm:cxn modelId="{F604F29A-5F27-4DBF-A14C-3E263B0191BC}" type="presParOf" srcId="{7DB61042-BBD1-449D-9871-DF0EA024EE43}" destId="{4DE8687F-FE07-4A82-A372-23E12439C1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031A2-51A3-40D1-B7E2-510C035C216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D156C3-C12D-434C-AEB5-FC97A2A1091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Nettoyage de données</a:t>
          </a:r>
          <a:endParaRPr lang="en-US"/>
        </a:p>
      </dgm:t>
    </dgm:pt>
    <dgm:pt modelId="{259B2F17-A6AD-459C-B50B-4F04ADB01B24}" type="parTrans" cxnId="{2D35F454-7AD0-4A62-91CF-79390DCA24F5}">
      <dgm:prSet/>
      <dgm:spPr/>
      <dgm:t>
        <a:bodyPr/>
        <a:lstStyle/>
        <a:p>
          <a:endParaRPr lang="en-US"/>
        </a:p>
      </dgm:t>
    </dgm:pt>
    <dgm:pt modelId="{5F5FDB8F-89E6-4744-8299-E9F34B9613AB}" type="sibTrans" cxnId="{2D35F454-7AD0-4A62-91CF-79390DCA24F5}">
      <dgm:prSet/>
      <dgm:spPr/>
      <dgm:t>
        <a:bodyPr/>
        <a:lstStyle/>
        <a:p>
          <a:endParaRPr lang="en-US"/>
        </a:p>
      </dgm:t>
    </dgm:pt>
    <dgm:pt modelId="{F498076C-A1C8-44A0-9F75-0E0E3BC5326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Feature Engineering</a:t>
          </a:r>
          <a:endParaRPr lang="en-US"/>
        </a:p>
      </dgm:t>
    </dgm:pt>
    <dgm:pt modelId="{B0734CD4-BC9C-4477-A1EB-034874DCF481}" type="parTrans" cxnId="{94AFFF02-8A8E-44B2-AA5E-6324512BCFE5}">
      <dgm:prSet/>
      <dgm:spPr/>
      <dgm:t>
        <a:bodyPr/>
        <a:lstStyle/>
        <a:p>
          <a:endParaRPr lang="en-US"/>
        </a:p>
      </dgm:t>
    </dgm:pt>
    <dgm:pt modelId="{13450F84-1D90-4AEB-A00B-273A19D5D190}" type="sibTrans" cxnId="{94AFFF02-8A8E-44B2-AA5E-6324512BCFE5}">
      <dgm:prSet/>
      <dgm:spPr/>
      <dgm:t>
        <a:bodyPr/>
        <a:lstStyle/>
        <a:p>
          <a:endParaRPr lang="en-US"/>
        </a:p>
      </dgm:t>
    </dgm:pt>
    <dgm:pt modelId="{982B97B9-73CB-4ADA-A55D-FE13B6081DF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Exploration de données </a:t>
          </a:r>
          <a:endParaRPr lang="en-US"/>
        </a:p>
      </dgm:t>
    </dgm:pt>
    <dgm:pt modelId="{E1C608FB-FB36-47E9-A13F-E9E59C7C40C7}" type="parTrans" cxnId="{D4D8BA9E-3C8E-4D0B-989B-726EAB3B2598}">
      <dgm:prSet/>
      <dgm:spPr/>
      <dgm:t>
        <a:bodyPr/>
        <a:lstStyle/>
        <a:p>
          <a:endParaRPr lang="en-US"/>
        </a:p>
      </dgm:t>
    </dgm:pt>
    <dgm:pt modelId="{86BBB384-E10E-4D7A-86AD-F3E1890508AE}" type="sibTrans" cxnId="{D4D8BA9E-3C8E-4D0B-989B-726EAB3B2598}">
      <dgm:prSet/>
      <dgm:spPr/>
      <dgm:t>
        <a:bodyPr/>
        <a:lstStyle/>
        <a:p>
          <a:endParaRPr lang="en-US"/>
        </a:p>
      </dgm:t>
    </dgm:pt>
    <dgm:pt modelId="{8833DF76-33EA-4B99-981C-7BA84E200616}" type="pres">
      <dgm:prSet presAssocID="{88F031A2-51A3-40D1-B7E2-510C035C216D}" presName="root" presStyleCnt="0">
        <dgm:presLayoutVars>
          <dgm:dir/>
          <dgm:resizeHandles val="exact"/>
        </dgm:presLayoutVars>
      </dgm:prSet>
      <dgm:spPr/>
    </dgm:pt>
    <dgm:pt modelId="{45DF2F01-3B70-47BD-B9D1-863D6DBFED88}" type="pres">
      <dgm:prSet presAssocID="{29D156C3-C12D-434C-AEB5-FC97A2A10918}" presName="compNode" presStyleCnt="0"/>
      <dgm:spPr/>
    </dgm:pt>
    <dgm:pt modelId="{05BF2AB8-0FB7-4725-9810-359BA57D7D21}" type="pres">
      <dgm:prSet presAssocID="{29D156C3-C12D-434C-AEB5-FC97A2A109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9C81550-A760-4269-B9E5-241CBE5E6902}" type="pres">
      <dgm:prSet presAssocID="{29D156C3-C12D-434C-AEB5-FC97A2A10918}" presName="spaceRect" presStyleCnt="0"/>
      <dgm:spPr/>
    </dgm:pt>
    <dgm:pt modelId="{31337724-5555-4A77-B186-F031C7548D68}" type="pres">
      <dgm:prSet presAssocID="{29D156C3-C12D-434C-AEB5-FC97A2A10918}" presName="textRect" presStyleLbl="revTx" presStyleIdx="0" presStyleCnt="3">
        <dgm:presLayoutVars>
          <dgm:chMax val="1"/>
          <dgm:chPref val="1"/>
        </dgm:presLayoutVars>
      </dgm:prSet>
      <dgm:spPr/>
    </dgm:pt>
    <dgm:pt modelId="{B6A6B776-6567-45DE-89F6-133034C6DAA5}" type="pres">
      <dgm:prSet presAssocID="{5F5FDB8F-89E6-4744-8299-E9F34B9613AB}" presName="sibTrans" presStyleCnt="0"/>
      <dgm:spPr/>
    </dgm:pt>
    <dgm:pt modelId="{BCB45761-66F5-42AF-B100-F82FDCA97784}" type="pres">
      <dgm:prSet presAssocID="{F498076C-A1C8-44A0-9F75-0E0E3BC53265}" presName="compNode" presStyleCnt="0"/>
      <dgm:spPr/>
    </dgm:pt>
    <dgm:pt modelId="{93C4A027-2924-425D-A09A-2346BBCBE2A3}" type="pres">
      <dgm:prSet presAssocID="{F498076C-A1C8-44A0-9F75-0E0E3BC532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4BA903D-35F6-4AA9-8E5E-B8EB15C25793}" type="pres">
      <dgm:prSet presAssocID="{F498076C-A1C8-44A0-9F75-0E0E3BC53265}" presName="spaceRect" presStyleCnt="0"/>
      <dgm:spPr/>
    </dgm:pt>
    <dgm:pt modelId="{F012BECC-E6C0-44D4-AD1F-C642567898D8}" type="pres">
      <dgm:prSet presAssocID="{F498076C-A1C8-44A0-9F75-0E0E3BC53265}" presName="textRect" presStyleLbl="revTx" presStyleIdx="1" presStyleCnt="3">
        <dgm:presLayoutVars>
          <dgm:chMax val="1"/>
          <dgm:chPref val="1"/>
        </dgm:presLayoutVars>
      </dgm:prSet>
      <dgm:spPr/>
    </dgm:pt>
    <dgm:pt modelId="{17E16411-E434-448F-87AF-6C64FA602FFF}" type="pres">
      <dgm:prSet presAssocID="{13450F84-1D90-4AEB-A00B-273A19D5D190}" presName="sibTrans" presStyleCnt="0"/>
      <dgm:spPr/>
    </dgm:pt>
    <dgm:pt modelId="{A905B39B-7DDB-4335-9387-CA2F1EE0033D}" type="pres">
      <dgm:prSet presAssocID="{982B97B9-73CB-4ADA-A55D-FE13B6081DF6}" presName="compNode" presStyleCnt="0"/>
      <dgm:spPr/>
    </dgm:pt>
    <dgm:pt modelId="{7436A832-D3F5-42C9-9C68-7F7F903EA666}" type="pres">
      <dgm:prSet presAssocID="{982B97B9-73CB-4ADA-A55D-FE13B6081D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1F06A90-4CC8-4DCC-A677-40A38791742A}" type="pres">
      <dgm:prSet presAssocID="{982B97B9-73CB-4ADA-A55D-FE13B6081DF6}" presName="spaceRect" presStyleCnt="0"/>
      <dgm:spPr/>
    </dgm:pt>
    <dgm:pt modelId="{0C9244B3-CE82-4257-A191-B0A9DED02527}" type="pres">
      <dgm:prSet presAssocID="{982B97B9-73CB-4ADA-A55D-FE13B6081D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AFFF02-8A8E-44B2-AA5E-6324512BCFE5}" srcId="{88F031A2-51A3-40D1-B7E2-510C035C216D}" destId="{F498076C-A1C8-44A0-9F75-0E0E3BC53265}" srcOrd="1" destOrd="0" parTransId="{B0734CD4-BC9C-4477-A1EB-034874DCF481}" sibTransId="{13450F84-1D90-4AEB-A00B-273A19D5D190}"/>
    <dgm:cxn modelId="{89171354-C72A-43A2-9351-F7CEE6DF6E02}" type="presOf" srcId="{F498076C-A1C8-44A0-9F75-0E0E3BC53265}" destId="{F012BECC-E6C0-44D4-AD1F-C642567898D8}" srcOrd="0" destOrd="0" presId="urn:microsoft.com/office/officeart/2018/2/layout/IconLabelList"/>
    <dgm:cxn modelId="{2D35F454-7AD0-4A62-91CF-79390DCA24F5}" srcId="{88F031A2-51A3-40D1-B7E2-510C035C216D}" destId="{29D156C3-C12D-434C-AEB5-FC97A2A10918}" srcOrd="0" destOrd="0" parTransId="{259B2F17-A6AD-459C-B50B-4F04ADB01B24}" sibTransId="{5F5FDB8F-89E6-4744-8299-E9F34B9613AB}"/>
    <dgm:cxn modelId="{D6F62555-4412-4D3D-8BD8-4E81BC436D4B}" type="presOf" srcId="{29D156C3-C12D-434C-AEB5-FC97A2A10918}" destId="{31337724-5555-4A77-B186-F031C7548D68}" srcOrd="0" destOrd="0" presId="urn:microsoft.com/office/officeart/2018/2/layout/IconLabelList"/>
    <dgm:cxn modelId="{D9F3E97C-289C-4B06-B345-29B877B094A9}" type="presOf" srcId="{982B97B9-73CB-4ADA-A55D-FE13B6081DF6}" destId="{0C9244B3-CE82-4257-A191-B0A9DED02527}" srcOrd="0" destOrd="0" presId="urn:microsoft.com/office/officeart/2018/2/layout/IconLabelList"/>
    <dgm:cxn modelId="{D4D8BA9E-3C8E-4D0B-989B-726EAB3B2598}" srcId="{88F031A2-51A3-40D1-B7E2-510C035C216D}" destId="{982B97B9-73CB-4ADA-A55D-FE13B6081DF6}" srcOrd="2" destOrd="0" parTransId="{E1C608FB-FB36-47E9-A13F-E9E59C7C40C7}" sibTransId="{86BBB384-E10E-4D7A-86AD-F3E1890508AE}"/>
    <dgm:cxn modelId="{D1E4F4BB-2F05-41C6-A21D-A6A6F0FC4A7D}" type="presOf" srcId="{88F031A2-51A3-40D1-B7E2-510C035C216D}" destId="{8833DF76-33EA-4B99-981C-7BA84E200616}" srcOrd="0" destOrd="0" presId="urn:microsoft.com/office/officeart/2018/2/layout/IconLabelList"/>
    <dgm:cxn modelId="{5D742577-6512-40A5-8AEE-0ABC5F4E3E93}" type="presParOf" srcId="{8833DF76-33EA-4B99-981C-7BA84E200616}" destId="{45DF2F01-3B70-47BD-B9D1-863D6DBFED88}" srcOrd="0" destOrd="0" presId="urn:microsoft.com/office/officeart/2018/2/layout/IconLabelList"/>
    <dgm:cxn modelId="{AE848B81-6BB9-46B0-94CB-8B209BF2E3F9}" type="presParOf" srcId="{45DF2F01-3B70-47BD-B9D1-863D6DBFED88}" destId="{05BF2AB8-0FB7-4725-9810-359BA57D7D21}" srcOrd="0" destOrd="0" presId="urn:microsoft.com/office/officeart/2018/2/layout/IconLabelList"/>
    <dgm:cxn modelId="{B4CC14D7-AF4A-4F83-9FC9-825111FDD54A}" type="presParOf" srcId="{45DF2F01-3B70-47BD-B9D1-863D6DBFED88}" destId="{D9C81550-A760-4269-B9E5-241CBE5E6902}" srcOrd="1" destOrd="0" presId="urn:microsoft.com/office/officeart/2018/2/layout/IconLabelList"/>
    <dgm:cxn modelId="{4BB28849-0BE4-43F7-98B1-3789E0EA196E}" type="presParOf" srcId="{45DF2F01-3B70-47BD-B9D1-863D6DBFED88}" destId="{31337724-5555-4A77-B186-F031C7548D68}" srcOrd="2" destOrd="0" presId="urn:microsoft.com/office/officeart/2018/2/layout/IconLabelList"/>
    <dgm:cxn modelId="{39B3615A-AD96-4C93-93C8-04495D92A74F}" type="presParOf" srcId="{8833DF76-33EA-4B99-981C-7BA84E200616}" destId="{B6A6B776-6567-45DE-89F6-133034C6DAA5}" srcOrd="1" destOrd="0" presId="urn:microsoft.com/office/officeart/2018/2/layout/IconLabelList"/>
    <dgm:cxn modelId="{C429DA02-147A-4DCA-9FB2-D1BE7F02312C}" type="presParOf" srcId="{8833DF76-33EA-4B99-981C-7BA84E200616}" destId="{BCB45761-66F5-42AF-B100-F82FDCA97784}" srcOrd="2" destOrd="0" presId="urn:microsoft.com/office/officeart/2018/2/layout/IconLabelList"/>
    <dgm:cxn modelId="{5EA80866-2D55-48D5-8BB8-3E4748CF3260}" type="presParOf" srcId="{BCB45761-66F5-42AF-B100-F82FDCA97784}" destId="{93C4A027-2924-425D-A09A-2346BBCBE2A3}" srcOrd="0" destOrd="0" presId="urn:microsoft.com/office/officeart/2018/2/layout/IconLabelList"/>
    <dgm:cxn modelId="{D30BEB21-D5C2-40EB-A842-42E1F6B43918}" type="presParOf" srcId="{BCB45761-66F5-42AF-B100-F82FDCA97784}" destId="{C4BA903D-35F6-4AA9-8E5E-B8EB15C25793}" srcOrd="1" destOrd="0" presId="urn:microsoft.com/office/officeart/2018/2/layout/IconLabelList"/>
    <dgm:cxn modelId="{9FCF29ED-4603-4DA2-AC24-6529FFDDFB65}" type="presParOf" srcId="{BCB45761-66F5-42AF-B100-F82FDCA97784}" destId="{F012BECC-E6C0-44D4-AD1F-C642567898D8}" srcOrd="2" destOrd="0" presId="urn:microsoft.com/office/officeart/2018/2/layout/IconLabelList"/>
    <dgm:cxn modelId="{7339ADB4-02F4-4987-99D5-7BDB07A1BB0E}" type="presParOf" srcId="{8833DF76-33EA-4B99-981C-7BA84E200616}" destId="{17E16411-E434-448F-87AF-6C64FA602FFF}" srcOrd="3" destOrd="0" presId="urn:microsoft.com/office/officeart/2018/2/layout/IconLabelList"/>
    <dgm:cxn modelId="{617F9481-3B3D-4A1E-8911-7B55B0575FEC}" type="presParOf" srcId="{8833DF76-33EA-4B99-981C-7BA84E200616}" destId="{A905B39B-7DDB-4335-9387-CA2F1EE0033D}" srcOrd="4" destOrd="0" presId="urn:microsoft.com/office/officeart/2018/2/layout/IconLabelList"/>
    <dgm:cxn modelId="{5996E236-4BE2-420E-A8AC-EEA709B6AFBF}" type="presParOf" srcId="{A905B39B-7DDB-4335-9387-CA2F1EE0033D}" destId="{7436A832-D3F5-42C9-9C68-7F7F903EA666}" srcOrd="0" destOrd="0" presId="urn:microsoft.com/office/officeart/2018/2/layout/IconLabelList"/>
    <dgm:cxn modelId="{8C477276-10A0-4F6B-B8E9-77047237EF98}" type="presParOf" srcId="{A905B39B-7DDB-4335-9387-CA2F1EE0033D}" destId="{01F06A90-4CC8-4DCC-A677-40A38791742A}" srcOrd="1" destOrd="0" presId="urn:microsoft.com/office/officeart/2018/2/layout/IconLabelList"/>
    <dgm:cxn modelId="{17DA3C44-8B23-4BB5-96E8-1CD4FC8E574F}" type="presParOf" srcId="{A905B39B-7DDB-4335-9387-CA2F1EE0033D}" destId="{0C9244B3-CE82-4257-A191-B0A9DED025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AE84EF-C128-4BA2-A578-2F1382435F2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5E45D-9C9D-4601-9DD8-ABD4E3F1B7F7}">
      <dgm:prSet/>
      <dgm:spPr/>
      <dgm:t>
        <a:bodyPr/>
        <a:lstStyle/>
        <a:p>
          <a:r>
            <a:rPr lang="fr-FR"/>
            <a:t>Séparation du jeu de données (train/validation et test)</a:t>
          </a:r>
          <a:endParaRPr lang="en-US"/>
        </a:p>
      </dgm:t>
    </dgm:pt>
    <dgm:pt modelId="{4F2B5C73-4C72-4C98-ABFD-291BCDE3BEC9}" type="parTrans" cxnId="{ED93B381-5CF0-4F0F-A99D-B25FFE48C4C4}">
      <dgm:prSet/>
      <dgm:spPr/>
      <dgm:t>
        <a:bodyPr/>
        <a:lstStyle/>
        <a:p>
          <a:endParaRPr lang="en-US"/>
        </a:p>
      </dgm:t>
    </dgm:pt>
    <dgm:pt modelId="{7B88712B-606C-4349-83AC-4EBA937DC51E}" type="sibTrans" cxnId="{ED93B381-5CF0-4F0F-A99D-B25FFE48C4C4}">
      <dgm:prSet/>
      <dgm:spPr/>
      <dgm:t>
        <a:bodyPr/>
        <a:lstStyle/>
        <a:p>
          <a:endParaRPr lang="en-US"/>
        </a:p>
      </dgm:t>
    </dgm:pt>
    <dgm:pt modelId="{4960B4EC-543E-4900-A2F0-C155C834C543}">
      <dgm:prSet/>
      <dgm:spPr/>
      <dgm:t>
        <a:bodyPr/>
        <a:lstStyle/>
        <a:p>
          <a:r>
            <a:rPr lang="fr-FR"/>
            <a:t>Pour chaque algorithme </a:t>
          </a:r>
          <a:endParaRPr lang="en-US"/>
        </a:p>
      </dgm:t>
    </dgm:pt>
    <dgm:pt modelId="{134568A9-E1E8-420C-854C-EA792637DBE9}" type="parTrans" cxnId="{41601DF2-FF80-4EE4-A76F-DD21B3E1C119}">
      <dgm:prSet/>
      <dgm:spPr/>
      <dgm:t>
        <a:bodyPr/>
        <a:lstStyle/>
        <a:p>
          <a:endParaRPr lang="en-US"/>
        </a:p>
      </dgm:t>
    </dgm:pt>
    <dgm:pt modelId="{CF6DC0DF-9518-4B9A-A260-9825A497278D}" type="sibTrans" cxnId="{41601DF2-FF80-4EE4-A76F-DD21B3E1C119}">
      <dgm:prSet/>
      <dgm:spPr/>
      <dgm:t>
        <a:bodyPr/>
        <a:lstStyle/>
        <a:p>
          <a:endParaRPr lang="en-US"/>
        </a:p>
      </dgm:t>
    </dgm:pt>
    <dgm:pt modelId="{682FD279-DB00-441D-A8D3-13A0905EB4A6}">
      <dgm:prSet/>
      <dgm:spPr/>
      <dgm:t>
        <a:bodyPr/>
        <a:lstStyle/>
        <a:p>
          <a:r>
            <a:rPr lang="fr-FR"/>
            <a:t>- Définition grille de paramètres </a:t>
          </a:r>
          <a:endParaRPr lang="en-US"/>
        </a:p>
      </dgm:t>
    </dgm:pt>
    <dgm:pt modelId="{A702B241-1F3D-4B47-BAC2-AB3AC533D2AD}" type="parTrans" cxnId="{2A9F9583-4972-4A66-A70B-546B0608A464}">
      <dgm:prSet/>
      <dgm:spPr/>
      <dgm:t>
        <a:bodyPr/>
        <a:lstStyle/>
        <a:p>
          <a:endParaRPr lang="en-US"/>
        </a:p>
      </dgm:t>
    </dgm:pt>
    <dgm:pt modelId="{B7BCBEC8-C423-471F-91C2-0BED3C6354A8}" type="sibTrans" cxnId="{2A9F9583-4972-4A66-A70B-546B0608A464}">
      <dgm:prSet/>
      <dgm:spPr/>
      <dgm:t>
        <a:bodyPr/>
        <a:lstStyle/>
        <a:p>
          <a:endParaRPr lang="en-US"/>
        </a:p>
      </dgm:t>
    </dgm:pt>
    <dgm:pt modelId="{9E17124C-2E54-4EBC-A525-1F63944F2721}">
      <dgm:prSet/>
      <dgm:spPr/>
      <dgm:t>
        <a:bodyPr/>
        <a:lstStyle/>
        <a:p>
          <a:r>
            <a:rPr lang="fr-FR"/>
            <a:t>- Entrainement des modèles (N modèles, Jeu training, Cross-			validation)</a:t>
          </a:r>
          <a:endParaRPr lang="en-US"/>
        </a:p>
      </dgm:t>
    </dgm:pt>
    <dgm:pt modelId="{5A979018-44F3-4727-BF99-54622E816A5C}" type="parTrans" cxnId="{A6A805BA-5021-46BF-9CF8-43DDD3BA0E8F}">
      <dgm:prSet/>
      <dgm:spPr/>
      <dgm:t>
        <a:bodyPr/>
        <a:lstStyle/>
        <a:p>
          <a:endParaRPr lang="en-US"/>
        </a:p>
      </dgm:t>
    </dgm:pt>
    <dgm:pt modelId="{0FC604A4-ECAC-4DD2-BE44-8883B4E4D5C6}" type="sibTrans" cxnId="{A6A805BA-5021-46BF-9CF8-43DDD3BA0E8F}">
      <dgm:prSet/>
      <dgm:spPr/>
      <dgm:t>
        <a:bodyPr/>
        <a:lstStyle/>
        <a:p>
          <a:endParaRPr lang="en-US"/>
        </a:p>
      </dgm:t>
    </dgm:pt>
    <dgm:pt modelId="{6F5E7028-B32D-4AC8-9B20-0DCE917335FD}">
      <dgm:prSet/>
      <dgm:spPr/>
      <dgm:t>
        <a:bodyPr/>
        <a:lstStyle/>
        <a:p>
          <a:r>
            <a:rPr lang="fr-FR" dirty="0"/>
            <a:t>Comparaison des modèles sur la RMSE et le R2 de validation </a:t>
          </a:r>
          <a:endParaRPr lang="en-US" dirty="0"/>
        </a:p>
      </dgm:t>
    </dgm:pt>
    <dgm:pt modelId="{D3E795D0-EBC4-4869-A8F0-E5710E020DB3}" type="parTrans" cxnId="{A76E2599-8111-4A44-AE45-34575D6189CF}">
      <dgm:prSet/>
      <dgm:spPr/>
      <dgm:t>
        <a:bodyPr/>
        <a:lstStyle/>
        <a:p>
          <a:endParaRPr lang="en-US"/>
        </a:p>
      </dgm:t>
    </dgm:pt>
    <dgm:pt modelId="{F19056A7-2230-4400-8AD0-66C62B2EFDB2}" type="sibTrans" cxnId="{A76E2599-8111-4A44-AE45-34575D6189CF}">
      <dgm:prSet/>
      <dgm:spPr/>
      <dgm:t>
        <a:bodyPr/>
        <a:lstStyle/>
        <a:p>
          <a:endParaRPr lang="en-US"/>
        </a:p>
      </dgm:t>
    </dgm:pt>
    <dgm:pt modelId="{C6C87EBB-3197-4875-8944-C386951C9513}" type="pres">
      <dgm:prSet presAssocID="{9BAE84EF-C128-4BA2-A578-2F1382435F27}" presName="diagram" presStyleCnt="0">
        <dgm:presLayoutVars>
          <dgm:dir/>
          <dgm:resizeHandles val="exact"/>
        </dgm:presLayoutVars>
      </dgm:prSet>
      <dgm:spPr/>
    </dgm:pt>
    <dgm:pt modelId="{46F9461E-6EAE-4355-9141-694871AC18E0}" type="pres">
      <dgm:prSet presAssocID="{EDC5E45D-9C9D-4601-9DD8-ABD4E3F1B7F7}" presName="node" presStyleLbl="node1" presStyleIdx="0" presStyleCnt="3">
        <dgm:presLayoutVars>
          <dgm:bulletEnabled val="1"/>
        </dgm:presLayoutVars>
      </dgm:prSet>
      <dgm:spPr/>
    </dgm:pt>
    <dgm:pt modelId="{381B01C3-E136-4619-86F9-DED14B163D2C}" type="pres">
      <dgm:prSet presAssocID="{7B88712B-606C-4349-83AC-4EBA937DC51E}" presName="sibTrans" presStyleLbl="sibTrans2D1" presStyleIdx="0" presStyleCnt="2"/>
      <dgm:spPr/>
    </dgm:pt>
    <dgm:pt modelId="{91BB4714-881F-4940-B0AE-A80400DC44F2}" type="pres">
      <dgm:prSet presAssocID="{7B88712B-606C-4349-83AC-4EBA937DC51E}" presName="connectorText" presStyleLbl="sibTrans2D1" presStyleIdx="0" presStyleCnt="2"/>
      <dgm:spPr/>
    </dgm:pt>
    <dgm:pt modelId="{3EE09751-EA74-4F2E-948A-379E411963A3}" type="pres">
      <dgm:prSet presAssocID="{4960B4EC-543E-4900-A2F0-C155C834C543}" presName="node" presStyleLbl="node1" presStyleIdx="1" presStyleCnt="3">
        <dgm:presLayoutVars>
          <dgm:bulletEnabled val="1"/>
        </dgm:presLayoutVars>
      </dgm:prSet>
      <dgm:spPr/>
    </dgm:pt>
    <dgm:pt modelId="{2FA2C31E-A550-4EA9-84A7-A03B9C92FB9C}" type="pres">
      <dgm:prSet presAssocID="{CF6DC0DF-9518-4B9A-A260-9825A497278D}" presName="sibTrans" presStyleLbl="sibTrans2D1" presStyleIdx="1" presStyleCnt="2"/>
      <dgm:spPr/>
    </dgm:pt>
    <dgm:pt modelId="{A2526CD4-4512-42DC-8D57-140A3710392E}" type="pres">
      <dgm:prSet presAssocID="{CF6DC0DF-9518-4B9A-A260-9825A497278D}" presName="connectorText" presStyleLbl="sibTrans2D1" presStyleIdx="1" presStyleCnt="2"/>
      <dgm:spPr/>
    </dgm:pt>
    <dgm:pt modelId="{C29A4EAB-942B-4004-9C69-DC27377AB3E3}" type="pres">
      <dgm:prSet presAssocID="{6F5E7028-B32D-4AC8-9B20-0DCE917335FD}" presName="node" presStyleLbl="node1" presStyleIdx="2" presStyleCnt="3">
        <dgm:presLayoutVars>
          <dgm:bulletEnabled val="1"/>
        </dgm:presLayoutVars>
      </dgm:prSet>
      <dgm:spPr/>
    </dgm:pt>
  </dgm:ptLst>
  <dgm:cxnLst>
    <dgm:cxn modelId="{7D5B570F-984E-4571-8BEA-27D18C606D65}" type="presOf" srcId="{6F5E7028-B32D-4AC8-9B20-0DCE917335FD}" destId="{C29A4EAB-942B-4004-9C69-DC27377AB3E3}" srcOrd="0" destOrd="0" presId="urn:microsoft.com/office/officeart/2005/8/layout/process5"/>
    <dgm:cxn modelId="{2E90F764-A94E-4160-9B7C-840B073A03E7}" type="presOf" srcId="{7B88712B-606C-4349-83AC-4EBA937DC51E}" destId="{381B01C3-E136-4619-86F9-DED14B163D2C}" srcOrd="0" destOrd="0" presId="urn:microsoft.com/office/officeart/2005/8/layout/process5"/>
    <dgm:cxn modelId="{5F437E70-FFA7-472C-AB51-56BE8FC3F3AA}" type="presOf" srcId="{9E17124C-2E54-4EBC-A525-1F63944F2721}" destId="{3EE09751-EA74-4F2E-948A-379E411963A3}" srcOrd="0" destOrd="2" presId="urn:microsoft.com/office/officeart/2005/8/layout/process5"/>
    <dgm:cxn modelId="{39FAB679-7133-435E-B555-59C0C19128C4}" type="presOf" srcId="{9BAE84EF-C128-4BA2-A578-2F1382435F27}" destId="{C6C87EBB-3197-4875-8944-C386951C9513}" srcOrd="0" destOrd="0" presId="urn:microsoft.com/office/officeart/2005/8/layout/process5"/>
    <dgm:cxn modelId="{ED93B381-5CF0-4F0F-A99D-B25FFE48C4C4}" srcId="{9BAE84EF-C128-4BA2-A578-2F1382435F27}" destId="{EDC5E45D-9C9D-4601-9DD8-ABD4E3F1B7F7}" srcOrd="0" destOrd="0" parTransId="{4F2B5C73-4C72-4C98-ABFD-291BCDE3BEC9}" sibTransId="{7B88712B-606C-4349-83AC-4EBA937DC51E}"/>
    <dgm:cxn modelId="{2A9F9583-4972-4A66-A70B-546B0608A464}" srcId="{4960B4EC-543E-4900-A2F0-C155C834C543}" destId="{682FD279-DB00-441D-A8D3-13A0905EB4A6}" srcOrd="0" destOrd="0" parTransId="{A702B241-1F3D-4B47-BAC2-AB3AC533D2AD}" sibTransId="{B7BCBEC8-C423-471F-91C2-0BED3C6354A8}"/>
    <dgm:cxn modelId="{07DD3B8B-F52F-4050-9F68-DE7D7A80DB21}" type="presOf" srcId="{EDC5E45D-9C9D-4601-9DD8-ABD4E3F1B7F7}" destId="{46F9461E-6EAE-4355-9141-694871AC18E0}" srcOrd="0" destOrd="0" presId="urn:microsoft.com/office/officeart/2005/8/layout/process5"/>
    <dgm:cxn modelId="{C1AC4696-02A2-4F17-BEA7-53117E9C3F6D}" type="presOf" srcId="{7B88712B-606C-4349-83AC-4EBA937DC51E}" destId="{91BB4714-881F-4940-B0AE-A80400DC44F2}" srcOrd="1" destOrd="0" presId="urn:microsoft.com/office/officeart/2005/8/layout/process5"/>
    <dgm:cxn modelId="{A76E2599-8111-4A44-AE45-34575D6189CF}" srcId="{9BAE84EF-C128-4BA2-A578-2F1382435F27}" destId="{6F5E7028-B32D-4AC8-9B20-0DCE917335FD}" srcOrd="2" destOrd="0" parTransId="{D3E795D0-EBC4-4869-A8F0-E5710E020DB3}" sibTransId="{F19056A7-2230-4400-8AD0-66C62B2EFDB2}"/>
    <dgm:cxn modelId="{9F015EB9-2839-476E-AE59-F87C06E202F4}" type="presOf" srcId="{CF6DC0DF-9518-4B9A-A260-9825A497278D}" destId="{A2526CD4-4512-42DC-8D57-140A3710392E}" srcOrd="1" destOrd="0" presId="urn:microsoft.com/office/officeart/2005/8/layout/process5"/>
    <dgm:cxn modelId="{A6A805BA-5021-46BF-9CF8-43DDD3BA0E8F}" srcId="{4960B4EC-543E-4900-A2F0-C155C834C543}" destId="{9E17124C-2E54-4EBC-A525-1F63944F2721}" srcOrd="1" destOrd="0" parTransId="{5A979018-44F3-4727-BF99-54622E816A5C}" sibTransId="{0FC604A4-ECAC-4DD2-BE44-8883B4E4D5C6}"/>
    <dgm:cxn modelId="{3A50DAC1-C8A8-424A-A6F2-99FB076E6B3F}" type="presOf" srcId="{4960B4EC-543E-4900-A2F0-C155C834C543}" destId="{3EE09751-EA74-4F2E-948A-379E411963A3}" srcOrd="0" destOrd="0" presId="urn:microsoft.com/office/officeart/2005/8/layout/process5"/>
    <dgm:cxn modelId="{E8DE28CF-59C2-4D76-9602-74A8B6363F0B}" type="presOf" srcId="{682FD279-DB00-441D-A8D3-13A0905EB4A6}" destId="{3EE09751-EA74-4F2E-948A-379E411963A3}" srcOrd="0" destOrd="1" presId="urn:microsoft.com/office/officeart/2005/8/layout/process5"/>
    <dgm:cxn modelId="{41601DF2-FF80-4EE4-A76F-DD21B3E1C119}" srcId="{9BAE84EF-C128-4BA2-A578-2F1382435F27}" destId="{4960B4EC-543E-4900-A2F0-C155C834C543}" srcOrd="1" destOrd="0" parTransId="{134568A9-E1E8-420C-854C-EA792637DBE9}" sibTransId="{CF6DC0DF-9518-4B9A-A260-9825A497278D}"/>
    <dgm:cxn modelId="{6A853DF7-2164-4169-906B-0D2FB6245039}" type="presOf" srcId="{CF6DC0DF-9518-4B9A-A260-9825A497278D}" destId="{2FA2C31E-A550-4EA9-84A7-A03B9C92FB9C}" srcOrd="0" destOrd="0" presId="urn:microsoft.com/office/officeart/2005/8/layout/process5"/>
    <dgm:cxn modelId="{1044174D-729B-45F6-8912-39A150F7F33D}" type="presParOf" srcId="{C6C87EBB-3197-4875-8944-C386951C9513}" destId="{46F9461E-6EAE-4355-9141-694871AC18E0}" srcOrd="0" destOrd="0" presId="urn:microsoft.com/office/officeart/2005/8/layout/process5"/>
    <dgm:cxn modelId="{5BE49BA7-AFF2-4FC9-907B-23595F8A9AAF}" type="presParOf" srcId="{C6C87EBB-3197-4875-8944-C386951C9513}" destId="{381B01C3-E136-4619-86F9-DED14B163D2C}" srcOrd="1" destOrd="0" presId="urn:microsoft.com/office/officeart/2005/8/layout/process5"/>
    <dgm:cxn modelId="{FB8430BE-4570-4958-BD3B-558B6CA08F7A}" type="presParOf" srcId="{381B01C3-E136-4619-86F9-DED14B163D2C}" destId="{91BB4714-881F-4940-B0AE-A80400DC44F2}" srcOrd="0" destOrd="0" presId="urn:microsoft.com/office/officeart/2005/8/layout/process5"/>
    <dgm:cxn modelId="{6467F63D-FB0C-4711-993B-8B06A078B980}" type="presParOf" srcId="{C6C87EBB-3197-4875-8944-C386951C9513}" destId="{3EE09751-EA74-4F2E-948A-379E411963A3}" srcOrd="2" destOrd="0" presId="urn:microsoft.com/office/officeart/2005/8/layout/process5"/>
    <dgm:cxn modelId="{D43C22E9-95C7-4F63-A643-92C6750BF3B1}" type="presParOf" srcId="{C6C87EBB-3197-4875-8944-C386951C9513}" destId="{2FA2C31E-A550-4EA9-84A7-A03B9C92FB9C}" srcOrd="3" destOrd="0" presId="urn:microsoft.com/office/officeart/2005/8/layout/process5"/>
    <dgm:cxn modelId="{ACE1E3E0-51D7-4E8A-962E-D56146DA7BA5}" type="presParOf" srcId="{2FA2C31E-A550-4EA9-84A7-A03B9C92FB9C}" destId="{A2526CD4-4512-42DC-8D57-140A3710392E}" srcOrd="0" destOrd="0" presId="urn:microsoft.com/office/officeart/2005/8/layout/process5"/>
    <dgm:cxn modelId="{18B22F51-9CCC-4673-84A8-40F1230DE31B}" type="presParOf" srcId="{C6C87EBB-3197-4875-8944-C386951C9513}" destId="{C29A4EAB-942B-4004-9C69-DC27377AB3E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927DC-F500-4B5B-BE47-77AA721037F9}">
      <dsp:nvSpPr>
        <dsp:cNvPr id="0" name=""/>
        <dsp:cNvSpPr/>
      </dsp:nvSpPr>
      <dsp:spPr>
        <a:xfrm>
          <a:off x="0" y="531465"/>
          <a:ext cx="2888932" cy="18344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EA141-869F-420B-AB4C-C243DB574C4C}">
      <dsp:nvSpPr>
        <dsp:cNvPr id="0" name=""/>
        <dsp:cNvSpPr/>
      </dsp:nvSpPr>
      <dsp:spPr>
        <a:xfrm>
          <a:off x="320992" y="836408"/>
          <a:ext cx="2888932" cy="183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Rappel de la problématique </a:t>
          </a:r>
          <a:endParaRPr lang="en-US" sz="3100" kern="1200"/>
        </a:p>
      </dsp:txBody>
      <dsp:txXfrm>
        <a:off x="374722" y="890138"/>
        <a:ext cx="2781472" cy="1727012"/>
      </dsp:txXfrm>
    </dsp:sp>
    <dsp:sp modelId="{93D30CB3-397C-477B-B743-FA9C6F0A1192}">
      <dsp:nvSpPr>
        <dsp:cNvPr id="0" name=""/>
        <dsp:cNvSpPr/>
      </dsp:nvSpPr>
      <dsp:spPr>
        <a:xfrm>
          <a:off x="3530917" y="531465"/>
          <a:ext cx="2888932" cy="18344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A6DF9-F1D2-46EF-B740-42E90CF5B92F}">
      <dsp:nvSpPr>
        <dsp:cNvPr id="0" name=""/>
        <dsp:cNvSpPr/>
      </dsp:nvSpPr>
      <dsp:spPr>
        <a:xfrm>
          <a:off x="3851909" y="836408"/>
          <a:ext cx="2888932" cy="183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Interprétation </a:t>
          </a:r>
          <a:endParaRPr lang="en-US" sz="3100" kern="1200"/>
        </a:p>
      </dsp:txBody>
      <dsp:txXfrm>
        <a:off x="3905639" y="890138"/>
        <a:ext cx="2781472" cy="1727012"/>
      </dsp:txXfrm>
    </dsp:sp>
    <dsp:sp modelId="{C220B1C9-4806-4873-8733-6DC42788FB6E}">
      <dsp:nvSpPr>
        <dsp:cNvPr id="0" name=""/>
        <dsp:cNvSpPr/>
      </dsp:nvSpPr>
      <dsp:spPr>
        <a:xfrm>
          <a:off x="7061834" y="531465"/>
          <a:ext cx="2888932" cy="18344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62545-680C-411B-AD9D-7B306E134509}">
      <dsp:nvSpPr>
        <dsp:cNvPr id="0" name=""/>
        <dsp:cNvSpPr/>
      </dsp:nvSpPr>
      <dsp:spPr>
        <a:xfrm>
          <a:off x="7382827" y="836408"/>
          <a:ext cx="2888932" cy="183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Pistes de recherche envisagées  </a:t>
          </a:r>
          <a:endParaRPr lang="en-US" sz="3100" kern="1200"/>
        </a:p>
      </dsp:txBody>
      <dsp:txXfrm>
        <a:off x="7436557" y="890138"/>
        <a:ext cx="2781472" cy="1727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F2AB8-0FB7-4725-9810-359BA57D7D21}">
      <dsp:nvSpPr>
        <dsp:cNvPr id="0" name=""/>
        <dsp:cNvSpPr/>
      </dsp:nvSpPr>
      <dsp:spPr>
        <a:xfrm>
          <a:off x="655019" y="1564143"/>
          <a:ext cx="965115" cy="965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37724-5555-4A77-B186-F031C7548D68}">
      <dsp:nvSpPr>
        <dsp:cNvPr id="0" name=""/>
        <dsp:cNvSpPr/>
      </dsp:nvSpPr>
      <dsp:spPr>
        <a:xfrm>
          <a:off x="65227" y="2836496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Nettoyage de données</a:t>
          </a:r>
          <a:endParaRPr lang="en-US" sz="2300" kern="1200"/>
        </a:p>
      </dsp:txBody>
      <dsp:txXfrm>
        <a:off x="65227" y="2836496"/>
        <a:ext cx="2144700" cy="720000"/>
      </dsp:txXfrm>
    </dsp:sp>
    <dsp:sp modelId="{93C4A027-2924-425D-A09A-2346BBCBE2A3}">
      <dsp:nvSpPr>
        <dsp:cNvPr id="0" name=""/>
        <dsp:cNvSpPr/>
      </dsp:nvSpPr>
      <dsp:spPr>
        <a:xfrm>
          <a:off x="3175042" y="1564143"/>
          <a:ext cx="965115" cy="965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BECC-E6C0-44D4-AD1F-C642567898D8}">
      <dsp:nvSpPr>
        <dsp:cNvPr id="0" name=""/>
        <dsp:cNvSpPr/>
      </dsp:nvSpPr>
      <dsp:spPr>
        <a:xfrm>
          <a:off x="2585249" y="2836496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Feature Engineering</a:t>
          </a:r>
          <a:endParaRPr lang="en-US" sz="2300" kern="1200"/>
        </a:p>
      </dsp:txBody>
      <dsp:txXfrm>
        <a:off x="2585249" y="2836496"/>
        <a:ext cx="2144700" cy="720000"/>
      </dsp:txXfrm>
    </dsp:sp>
    <dsp:sp modelId="{7436A832-D3F5-42C9-9C68-7F7F903EA666}">
      <dsp:nvSpPr>
        <dsp:cNvPr id="0" name=""/>
        <dsp:cNvSpPr/>
      </dsp:nvSpPr>
      <dsp:spPr>
        <a:xfrm>
          <a:off x="5695065" y="1564143"/>
          <a:ext cx="965115" cy="965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244B3-CE82-4257-A191-B0A9DED02527}">
      <dsp:nvSpPr>
        <dsp:cNvPr id="0" name=""/>
        <dsp:cNvSpPr/>
      </dsp:nvSpPr>
      <dsp:spPr>
        <a:xfrm>
          <a:off x="5105272" y="2836496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Exploration de données </a:t>
          </a:r>
          <a:endParaRPr lang="en-US" sz="2300" kern="1200"/>
        </a:p>
      </dsp:txBody>
      <dsp:txXfrm>
        <a:off x="5105272" y="2836496"/>
        <a:ext cx="21447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9461E-6EAE-4355-9141-694871AC18E0}">
      <dsp:nvSpPr>
        <dsp:cNvPr id="0" name=""/>
        <dsp:cNvSpPr/>
      </dsp:nvSpPr>
      <dsp:spPr>
        <a:xfrm>
          <a:off x="2029050" y="3515"/>
          <a:ext cx="3161861" cy="1897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Séparation du jeu de données (train/validation et test)</a:t>
          </a:r>
          <a:endParaRPr lang="en-US" sz="2100" kern="1200"/>
        </a:p>
      </dsp:txBody>
      <dsp:txXfrm>
        <a:off x="2084615" y="59080"/>
        <a:ext cx="3050731" cy="1785986"/>
      </dsp:txXfrm>
    </dsp:sp>
    <dsp:sp modelId="{381B01C3-E136-4619-86F9-DED14B163D2C}">
      <dsp:nvSpPr>
        <dsp:cNvPr id="0" name=""/>
        <dsp:cNvSpPr/>
      </dsp:nvSpPr>
      <dsp:spPr>
        <a:xfrm>
          <a:off x="5469156" y="560002"/>
          <a:ext cx="670314" cy="784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469156" y="716830"/>
        <a:ext cx="469220" cy="470485"/>
      </dsp:txXfrm>
    </dsp:sp>
    <dsp:sp modelId="{3EE09751-EA74-4F2E-948A-379E411963A3}">
      <dsp:nvSpPr>
        <dsp:cNvPr id="0" name=""/>
        <dsp:cNvSpPr/>
      </dsp:nvSpPr>
      <dsp:spPr>
        <a:xfrm>
          <a:off x="6455656" y="3515"/>
          <a:ext cx="3161861" cy="1897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Pour chaque algorithme 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 Définition grille de paramètres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 Entrainement des modèles (N modèles, Jeu training, Cross-			validation)</a:t>
          </a:r>
          <a:endParaRPr lang="en-US" sz="1600" kern="1200"/>
        </a:p>
      </dsp:txBody>
      <dsp:txXfrm>
        <a:off x="6511221" y="59080"/>
        <a:ext cx="3050731" cy="1785986"/>
      </dsp:txXfrm>
    </dsp:sp>
    <dsp:sp modelId="{2FA2C31E-A550-4EA9-84A7-A03B9C92FB9C}">
      <dsp:nvSpPr>
        <dsp:cNvPr id="0" name=""/>
        <dsp:cNvSpPr/>
      </dsp:nvSpPr>
      <dsp:spPr>
        <a:xfrm rot="5400000">
          <a:off x="7701430" y="2121962"/>
          <a:ext cx="670314" cy="784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7801345" y="2178875"/>
        <a:ext cx="470485" cy="469220"/>
      </dsp:txXfrm>
    </dsp:sp>
    <dsp:sp modelId="{C29A4EAB-942B-4004-9C69-DC27377AB3E3}">
      <dsp:nvSpPr>
        <dsp:cNvPr id="0" name=""/>
        <dsp:cNvSpPr/>
      </dsp:nvSpPr>
      <dsp:spPr>
        <a:xfrm>
          <a:off x="6455656" y="3165376"/>
          <a:ext cx="3161861" cy="1897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Comparaison des modèles sur la RMSE et le R2 de validation </a:t>
          </a:r>
          <a:endParaRPr lang="en-US" sz="2100" kern="1200" dirty="0"/>
        </a:p>
      </dsp:txBody>
      <dsp:txXfrm>
        <a:off x="6511221" y="3220941"/>
        <a:ext cx="3050731" cy="178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9A7646-64A1-4BED-BA0B-77C27DE51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EFC0-5AA8-4302-B8B2-9ACD77A2E1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2F98B-3DC8-431B-BBBF-B7C2B94E730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656EA-4150-44D1-821F-53CA0DBA1A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4F06-C917-4D16-B46F-633E54CA49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F4691-38BC-4357-BA2E-AC7731A10A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0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00D2-6E0D-49B5-9AB1-C6683F5C846D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5FD9-6782-4777-BD37-B8EEBEF1E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3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6772"/>
            <a:ext cx="4328537" cy="2155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0" dirty="0" err="1">
                <a:effectLst/>
              </a:rPr>
              <a:t>Anticipez</a:t>
            </a:r>
            <a:r>
              <a:rPr lang="en-US" sz="3700" b="1" i="0" dirty="0">
                <a:effectLst/>
              </a:rPr>
              <a:t> les </a:t>
            </a:r>
            <a:r>
              <a:rPr lang="en-US" sz="3700" b="1" i="0" dirty="0" err="1">
                <a:effectLst/>
              </a:rPr>
              <a:t>besoins</a:t>
            </a:r>
            <a:r>
              <a:rPr lang="en-US" sz="3700" b="1" i="0" dirty="0">
                <a:effectLst/>
              </a:rPr>
              <a:t> </a:t>
            </a:r>
            <a:r>
              <a:rPr lang="en-US" sz="3700" b="1" i="0" dirty="0" err="1">
                <a:effectLst/>
              </a:rPr>
              <a:t>en</a:t>
            </a:r>
            <a:r>
              <a:rPr lang="en-US" sz="3700" b="1" i="0" dirty="0">
                <a:effectLst/>
              </a:rPr>
              <a:t> </a:t>
            </a:r>
            <a:r>
              <a:rPr lang="en-US" sz="3700" b="1" i="0" dirty="0" err="1">
                <a:effectLst/>
              </a:rPr>
              <a:t>consommation</a:t>
            </a:r>
            <a:r>
              <a:rPr lang="en-US" sz="3700" b="1" i="0" dirty="0">
                <a:effectLst/>
              </a:rPr>
              <a:t> de </a:t>
            </a:r>
            <a:r>
              <a:rPr lang="en-US" sz="3700" b="1" i="0" dirty="0" err="1">
                <a:effectLst/>
              </a:rPr>
              <a:t>bâtiments</a:t>
            </a:r>
            <a:endParaRPr lang="en-US" sz="3700" b="1" i="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5406070"/>
            <a:ext cx="636727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Entreprise</a:t>
            </a:r>
            <a:r>
              <a:rPr lang="en-US" dirty="0">
                <a:solidFill>
                  <a:schemeClr val="tx1"/>
                </a:solidFill>
              </a:rPr>
              <a:t> : RES Group </a:t>
            </a:r>
          </a:p>
          <a:p>
            <a:r>
              <a:rPr lang="en-US" dirty="0">
                <a:solidFill>
                  <a:schemeClr val="tx1"/>
                </a:solidFill>
              </a:rPr>
              <a:t>Ecole : OPENCLASSROOM</a:t>
            </a:r>
          </a:p>
        </p:txBody>
      </p:sp>
      <p:pic>
        <p:nvPicPr>
          <p:cNvPr id="5" name="Picture 4" descr="Plans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120640" y="1626170"/>
            <a:ext cx="6367271" cy="35975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8731E9-DAF4-0656-40E2-F7F283B14EBC}"/>
              </a:ext>
            </a:extLst>
          </p:cNvPr>
          <p:cNvSpPr txBox="1">
            <a:spLocks/>
          </p:cNvSpPr>
          <p:nvPr/>
        </p:nvSpPr>
        <p:spPr>
          <a:xfrm>
            <a:off x="5120640" y="6368746"/>
            <a:ext cx="4346544" cy="374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Divine Tulomba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E9081E-27CE-3E0B-D4B0-4052920917A2}"/>
              </a:ext>
            </a:extLst>
          </p:cNvPr>
          <p:cNvSpPr txBox="1">
            <a:spLocks/>
          </p:cNvSpPr>
          <p:nvPr/>
        </p:nvSpPr>
        <p:spPr>
          <a:xfrm>
            <a:off x="10206222" y="6546973"/>
            <a:ext cx="2563375" cy="3018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</a:rPr>
              <a:t>Année : 2022/2023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494260" y="1683144"/>
            <a:ext cx="2774922" cy="3491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7CD3E-F8B8-C61D-3F48-64B9D2B2358B}"/>
              </a:ext>
            </a:extLst>
          </p:cNvPr>
          <p:cNvSpPr txBox="1"/>
          <p:nvPr/>
        </p:nvSpPr>
        <p:spPr>
          <a:xfrm>
            <a:off x="4423589" y="1663322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Prévision</a:t>
            </a: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Idées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écartées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Features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liées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la proportion des sources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d’énergie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coûteux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	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obtenir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futures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données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Idées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retenues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Suppression des features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consommation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ormis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les 2 features 		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qu’on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cherche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prédire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Utilisation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du Energy Star score (mis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côté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ultérieure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Création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nouvelles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features  (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nb_use_types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distance_center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BuildingAge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hot encoding : Transformation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d’une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 avec n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catégories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 features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booléennes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Log2-transformation variable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prédiction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09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2D17-E14E-4882-8C0E-500860C06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2C2D21B-8437-E94D-D576-D06207002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12" b="-1"/>
          <a:stretch/>
        </p:blipFill>
        <p:spPr>
          <a:xfrm>
            <a:off x="423331" y="758952"/>
            <a:ext cx="5535397" cy="42876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71D009-CC72-45E6-8D1C-42189C5D3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C54905-BA4B-4491-B960-ED60CA7A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D9DB6387-A3F9-D541-6B02-4AE2C0878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4" r="31885" b="-1"/>
          <a:stretch/>
        </p:blipFill>
        <p:spPr>
          <a:xfrm>
            <a:off x="6119594" y="1802294"/>
            <a:ext cx="5535397" cy="42876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B7BB494-9ECF-401D-A865-D03E511C2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5A85B-8C12-A775-3994-CFB5C34989F5}"/>
              </a:ext>
            </a:extLst>
          </p:cNvPr>
          <p:cNvSpPr txBox="1"/>
          <p:nvPr/>
        </p:nvSpPr>
        <p:spPr>
          <a:xfrm>
            <a:off x="420748" y="281896"/>
            <a:ext cx="576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 regroupement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1A0068-FEF4-44DB-A95E-01F94BBC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FB93D-F8D4-4DFA-9893-8D6D5C523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51D85F0-5303-51EB-A8A3-94581AF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1" y="1588100"/>
            <a:ext cx="5535397" cy="26293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635A8B-6A6F-406F-ABC4-98B5D0CD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0EB721-D3D5-4018-8E2F-A95DA7F5D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6F0F1EB-6027-8EBB-6413-5CECC507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594" y="2679877"/>
            <a:ext cx="5535397" cy="25324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13CA47-0818-4DE3-ACFB-6688B781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95169-AC63-9E0A-9506-F32BBB1D41AB}"/>
              </a:ext>
            </a:extLst>
          </p:cNvPr>
          <p:cNvSpPr txBox="1"/>
          <p:nvPr/>
        </p:nvSpPr>
        <p:spPr>
          <a:xfrm>
            <a:off x="423330" y="514350"/>
            <a:ext cx="538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regroupement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3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289248" y="1123837"/>
            <a:ext cx="4998963" cy="1255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Exploration de données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7CD3E-F8B8-C61D-3F48-64B9D2B2358B}"/>
              </a:ext>
            </a:extLst>
          </p:cNvPr>
          <p:cNvSpPr txBox="1"/>
          <p:nvPr/>
        </p:nvSpPr>
        <p:spPr>
          <a:xfrm>
            <a:off x="289249" y="2510395"/>
            <a:ext cx="4998962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300" b="1">
                <a:solidFill>
                  <a:srgbClr val="FFFFFF"/>
                </a:solidFill>
              </a:rPr>
              <a:t>Points Majeurs :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300">
              <a:solidFill>
                <a:srgbClr val="FFFFFF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300">
                <a:solidFill>
                  <a:srgbClr val="FFFFFF"/>
                </a:solidFill>
              </a:rPr>
              <a:t>Points Majeurs :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300">
              <a:solidFill>
                <a:srgbClr val="FFFFFF"/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300">
                <a:solidFill>
                  <a:srgbClr val="FFFFFF"/>
                </a:solidFill>
              </a:rPr>
              <a:t>	Pour des variables de consommation : Corrélation importante entre 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300">
                <a:solidFill>
                  <a:srgbClr val="FFFFFF"/>
                </a:solidFill>
              </a:rPr>
              <a:t>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300">
                <a:solidFill>
                  <a:srgbClr val="FFFFFF"/>
                </a:solidFill>
              </a:rPr>
              <a:t>	- PropertyGFATotal et PropertyGFABuildings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300">
                <a:solidFill>
                  <a:srgbClr val="FFFFFF"/>
                </a:solidFill>
              </a:rPr>
              <a:t>	- PropertyGFATotal et LargestPropertyUseTypeGFA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300">
                <a:solidFill>
                  <a:srgbClr val="FFFFFF"/>
                </a:solidFill>
              </a:rPr>
              <a:t>	- LargestPropertyUseTypeFGA et PropertyGFABuildings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300">
              <a:solidFill>
                <a:srgbClr val="FFFFFF"/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300">
                <a:solidFill>
                  <a:srgbClr val="FFFFFF"/>
                </a:solidFill>
              </a:rPr>
              <a:t> Energy Star Score : pas de corrélation notable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300">
              <a:solidFill>
                <a:srgbClr val="FFFFFF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94DACAA-1AA6-2C12-D04B-6D5591FA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11" y="1749627"/>
            <a:ext cx="6452388" cy="32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2216C-6834-7A9C-21F9-1CB2A358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III - Modélisations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4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DAC42E-BF0D-4839-97E1-4C20C17CF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35E03-D54F-455F-A5AF-685FFBF3B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EB335-C180-BE63-E6D4-5E60FB23AF32}"/>
              </a:ext>
            </a:extLst>
          </p:cNvPr>
          <p:cNvSpPr txBox="1"/>
          <p:nvPr/>
        </p:nvSpPr>
        <p:spPr>
          <a:xfrm>
            <a:off x="401052" y="385011"/>
            <a:ext cx="903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3600" b="1" dirty="0"/>
              <a:t>Modèle de consommation : démarche </a:t>
            </a:r>
            <a:endParaRPr lang="fr-FR" sz="3600" b="1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CA2360-4E5A-AF7E-8B4C-3DF7A335E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950444"/>
              </p:ext>
            </p:extLst>
          </p:nvPr>
        </p:nvGraphicFramePr>
        <p:xfrm>
          <a:off x="401051" y="1267326"/>
          <a:ext cx="11646569" cy="506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90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A75750-E3B9-61CF-E091-0F74F04A3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539" b="166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2216C-6834-7A9C-21F9-1CB2A358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III-I Modèle avec </a:t>
            </a:r>
            <a:r>
              <a:rPr lang="fr-FR" dirty="0" err="1">
                <a:solidFill>
                  <a:schemeClr val="tx1"/>
                </a:solidFill>
              </a:rPr>
              <a:t>SiteEnergyUse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kbtu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4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: SiteEnergyUse(kBtu) </a:t>
            </a:r>
            <a:endParaRPr lang="en-US" sz="59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blue and white chart&#10;&#10;Description automatically generated">
            <a:extLst>
              <a:ext uri="{FF2B5EF4-FFF2-40B4-BE49-F238E27FC236}">
                <a16:creationId xmlns:a16="http://schemas.microsoft.com/office/drawing/2014/main" id="{F5E5A4C8-E1DA-2585-2338-3282A293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909836"/>
            <a:ext cx="4789994" cy="2706346"/>
          </a:xfrm>
          <a:prstGeom prst="rect">
            <a:avLst/>
          </a:prstGeom>
        </p:spPr>
      </p:pic>
      <p:pic>
        <p:nvPicPr>
          <p:cNvPr id="5" name="Picture 4" descr="A blue and white bars with white text&#10;&#10;Description automatically generated">
            <a:extLst>
              <a:ext uri="{FF2B5EF4-FFF2-40B4-BE49-F238E27FC236}">
                <a16:creationId xmlns:a16="http://schemas.microsoft.com/office/drawing/2014/main" id="{7CD50838-DF7B-4159-1E2B-E195F09F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837987"/>
            <a:ext cx="4789992" cy="28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7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A6DE0-88E9-1901-AC94-2710A9316CF5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Interprétation globale du modèle avec SiteEnergyUse(kBtu) </a:t>
            </a:r>
            <a:endParaRPr lang="en-US" sz="32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with text and numbers&#10;&#10;Description automatically generated">
            <a:extLst>
              <a:ext uri="{FF2B5EF4-FFF2-40B4-BE49-F238E27FC236}">
                <a16:creationId xmlns:a16="http://schemas.microsoft.com/office/drawing/2014/main" id="{7669A550-C877-90CC-CAA0-3B0A2914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221186"/>
            <a:ext cx="4789994" cy="2083647"/>
          </a:xfrm>
          <a:prstGeom prst="rect">
            <a:avLst/>
          </a:prstGeom>
        </p:spPr>
      </p:pic>
      <p:pic>
        <p:nvPicPr>
          <p:cNvPr id="7" name="Picture 6" descr="A graph of energy consumption&#10;&#10;Description automatically generated with medium confidence">
            <a:extLst>
              <a:ext uri="{FF2B5EF4-FFF2-40B4-BE49-F238E27FC236}">
                <a16:creationId xmlns:a16="http://schemas.microsoft.com/office/drawing/2014/main" id="{95173669-7E28-FE59-59BB-0001217B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3" y="484632"/>
            <a:ext cx="4488018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A75750-E3B9-61CF-E091-0F74F04A3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539" b="166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2216C-6834-7A9C-21F9-1CB2A358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8570098" cy="32552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III-III Modèle </a:t>
            </a:r>
            <a:r>
              <a:rPr lang="fr-FR" dirty="0" err="1">
                <a:solidFill>
                  <a:schemeClr val="tx1"/>
                </a:solidFill>
              </a:rPr>
              <a:t>TotalGHGEmissions</a:t>
            </a:r>
            <a:r>
              <a:rPr lang="fr-FR" dirty="0">
                <a:solidFill>
                  <a:schemeClr val="tx1"/>
                </a:solidFill>
              </a:rPr>
              <a:t> sans </a:t>
            </a:r>
            <a:r>
              <a:rPr lang="fr-FR" dirty="0" err="1">
                <a:solidFill>
                  <a:schemeClr val="tx1"/>
                </a:solidFill>
              </a:rPr>
              <a:t>EnergyStar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1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51E2D-87EE-2228-188D-90E3645C4010}"/>
              </a:ext>
            </a:extLst>
          </p:cNvPr>
          <p:cNvSpPr txBox="1"/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  <a:r>
              <a:rPr lang="en-US" sz="3600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0B440-4406-7949-3218-567FDF9F9476}"/>
              </a:ext>
            </a:extLst>
          </p:cNvPr>
          <p:cNvSpPr txBox="1"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 </a:t>
            </a:r>
            <a:r>
              <a:rPr lang="en-US" sz="2400" dirty="0" err="1"/>
              <a:t>Présentation</a:t>
            </a:r>
            <a:r>
              <a:rPr lang="en-US" sz="2400" dirty="0"/>
              <a:t> de la </a:t>
            </a:r>
            <a:r>
              <a:rPr lang="en-US" sz="2400" dirty="0" err="1"/>
              <a:t>problématique</a:t>
            </a:r>
            <a:r>
              <a:rPr lang="en-US" sz="2400" dirty="0"/>
              <a:t>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/>
              <a:t> </a:t>
            </a:r>
            <a:r>
              <a:rPr lang="en-US" sz="2400" dirty="0" err="1"/>
              <a:t>Préparation</a:t>
            </a:r>
            <a:r>
              <a:rPr lang="en-US" sz="2400" dirty="0"/>
              <a:t> du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/>
              <a:t> </a:t>
            </a:r>
            <a:r>
              <a:rPr lang="en-US" sz="2400" dirty="0" err="1"/>
              <a:t>Pistes</a:t>
            </a:r>
            <a:r>
              <a:rPr lang="en-US" sz="2400" dirty="0"/>
              <a:t> de </a:t>
            </a:r>
            <a:r>
              <a:rPr lang="en-US" sz="2400" dirty="0" err="1"/>
              <a:t>modélisations</a:t>
            </a:r>
            <a:r>
              <a:rPr lang="en-US" sz="2400" dirty="0"/>
              <a:t>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/>
              <a:t> </a:t>
            </a:r>
            <a:r>
              <a:rPr lang="en-US" sz="2400" dirty="0" err="1"/>
              <a:t>Présentation</a:t>
            </a:r>
            <a:r>
              <a:rPr lang="en-US" sz="2400" dirty="0"/>
              <a:t> des </a:t>
            </a:r>
            <a:r>
              <a:rPr lang="en-US" sz="2400" dirty="0" err="1"/>
              <a:t>résultats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64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59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TotalGHGEmissions</a:t>
            </a:r>
            <a:endParaRPr lang="en-US" sz="59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blue and white chart&#10;&#10;Description automatically generated">
            <a:extLst>
              <a:ext uri="{FF2B5EF4-FFF2-40B4-BE49-F238E27FC236}">
                <a16:creationId xmlns:a16="http://schemas.microsoft.com/office/drawing/2014/main" id="{B448E479-E1CA-7D84-EF70-2297E0F7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873911"/>
            <a:ext cx="4789994" cy="2778196"/>
          </a:xfrm>
          <a:prstGeom prst="rect">
            <a:avLst/>
          </a:prstGeom>
        </p:spPr>
      </p:pic>
      <p:pic>
        <p:nvPicPr>
          <p:cNvPr id="4" name="Picture 3" descr="A blue and white chart&#10;&#10;Description automatically generated with medium confidence">
            <a:extLst>
              <a:ext uri="{FF2B5EF4-FFF2-40B4-BE49-F238E27FC236}">
                <a16:creationId xmlns:a16="http://schemas.microsoft.com/office/drawing/2014/main" id="{548017FD-5BF1-9BB2-C1C7-FE32A076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808049"/>
            <a:ext cx="4789992" cy="29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5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A6DE0-88E9-1901-AC94-2710A9316CF5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Interprétation globale du modèle avec TotalGHGEmissions</a:t>
            </a:r>
            <a:endParaRPr lang="en-US" sz="32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with blue and red dots&#10;&#10;Description automatically generated">
            <a:extLst>
              <a:ext uri="{FF2B5EF4-FFF2-40B4-BE49-F238E27FC236}">
                <a16:creationId xmlns:a16="http://schemas.microsoft.com/office/drawing/2014/main" id="{6810CA70-DCD0-0792-8CB5-4B167AEF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233161"/>
            <a:ext cx="4789994" cy="2059697"/>
          </a:xfrm>
          <a:prstGeom prst="rect">
            <a:avLst/>
          </a:prstGeom>
        </p:spPr>
      </p:pic>
      <p:pic>
        <p:nvPicPr>
          <p:cNvPr id="8" name="Picture 7" descr="A graph of buildings with text&#10;&#10;Description automatically generated with medium confidence">
            <a:extLst>
              <a:ext uri="{FF2B5EF4-FFF2-40B4-BE49-F238E27FC236}">
                <a16:creationId xmlns:a16="http://schemas.microsoft.com/office/drawing/2014/main" id="{33BB0080-5B9B-21E0-FD7E-5BB337FF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54" y="484632"/>
            <a:ext cx="4364116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4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A75750-E3B9-61CF-E091-0F74F04A3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539" b="166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2216C-6834-7A9C-21F9-1CB2A358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8570098" cy="32552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III-III Modèle </a:t>
            </a:r>
            <a:r>
              <a:rPr lang="fr-FR" dirty="0" err="1">
                <a:solidFill>
                  <a:schemeClr val="tx1"/>
                </a:solidFill>
              </a:rPr>
              <a:t>TotalGHGEmissions</a:t>
            </a:r>
            <a:r>
              <a:rPr lang="fr-FR" dirty="0">
                <a:solidFill>
                  <a:schemeClr val="tx1"/>
                </a:solidFill>
              </a:rPr>
              <a:t> et  avec </a:t>
            </a:r>
            <a:r>
              <a:rPr lang="fr-FR" dirty="0" err="1">
                <a:solidFill>
                  <a:schemeClr val="tx1"/>
                </a:solidFill>
              </a:rPr>
              <a:t>EnergyStar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02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5900" b="1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TotalGHGEmissions</a:t>
            </a:r>
            <a:endParaRPr lang="en-US" sz="59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blue square with white text&#10;&#10;Description automatically generated">
            <a:extLst>
              <a:ext uri="{FF2B5EF4-FFF2-40B4-BE49-F238E27FC236}">
                <a16:creationId xmlns:a16="http://schemas.microsoft.com/office/drawing/2014/main" id="{1279EB9B-C2A8-B9C6-6606-BE460E00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760149"/>
            <a:ext cx="4789994" cy="3005721"/>
          </a:xfrm>
          <a:prstGeom prst="rect">
            <a:avLst/>
          </a:prstGeom>
        </p:spPr>
      </p:pic>
      <p:pic>
        <p:nvPicPr>
          <p:cNvPr id="4" name="Picture 3" descr="A blue square with white text&#10;&#10;Description automatically generated">
            <a:extLst>
              <a:ext uri="{FF2B5EF4-FFF2-40B4-BE49-F238E27FC236}">
                <a16:creationId xmlns:a16="http://schemas.microsoft.com/office/drawing/2014/main" id="{05BEFE42-DB32-DA46-4C25-26330BEB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632246"/>
            <a:ext cx="4789992" cy="32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fr-FR" sz="5900" b="1" dirty="0" err="1">
                <a:solidFill>
                  <a:schemeClr val="bg1"/>
                </a:solidFill>
              </a:rPr>
              <a:t>SiteEnergyUse</a:t>
            </a:r>
            <a:r>
              <a:rPr lang="fr-FR" sz="5900" b="1" dirty="0">
                <a:solidFill>
                  <a:schemeClr val="bg1"/>
                </a:solidFill>
              </a:rPr>
              <a:t>(</a:t>
            </a:r>
            <a:r>
              <a:rPr lang="fr-FR" sz="5900" b="1" dirty="0" err="1">
                <a:solidFill>
                  <a:schemeClr val="bg1"/>
                </a:solidFill>
              </a:rPr>
              <a:t>kbtu</a:t>
            </a:r>
            <a:r>
              <a:rPr lang="fr-FR" sz="5900" b="1" dirty="0">
                <a:solidFill>
                  <a:schemeClr val="bg1"/>
                </a:solidFill>
              </a:rPr>
              <a:t>)</a:t>
            </a:r>
            <a:endParaRPr lang="en-US" sz="5900" b="1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blue square with white text&#10;&#10;Description automatically generated">
            <a:extLst>
              <a:ext uri="{FF2B5EF4-FFF2-40B4-BE49-F238E27FC236}">
                <a16:creationId xmlns:a16="http://schemas.microsoft.com/office/drawing/2014/main" id="{FF698D10-3925-E7F7-B402-2FA4C532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622437"/>
            <a:ext cx="4789994" cy="3281145"/>
          </a:xfrm>
          <a:prstGeom prst="rect">
            <a:avLst/>
          </a:prstGeom>
        </p:spPr>
      </p:pic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3040A84-1F11-00B6-AF5C-5D7F2085E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62562"/>
            <a:ext cx="4789992" cy="34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A6DE0-88E9-1901-AC94-2710A9316CF5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Interprétation</a:t>
            </a:r>
            <a:r>
              <a:rPr lang="en-US" sz="32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globale</a:t>
            </a:r>
            <a:r>
              <a:rPr lang="en-US" sz="32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32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32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</a:t>
            </a:r>
            <a:r>
              <a:rPr lang="en-US" sz="32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TotalGHGEmissions</a:t>
            </a:r>
            <a:endParaRPr lang="en-US" sz="32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with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E3E97F63-69B7-59ED-8752-6997471C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322973"/>
            <a:ext cx="4789994" cy="1880072"/>
          </a:xfrm>
          <a:prstGeom prst="rect">
            <a:avLst/>
          </a:prstGeom>
        </p:spPr>
      </p:pic>
      <p:pic>
        <p:nvPicPr>
          <p:cNvPr id="8" name="Picture 7" descr="A graph of energy consumption&#10;&#10;Description automatically generated">
            <a:extLst>
              <a:ext uri="{FF2B5EF4-FFF2-40B4-BE49-F238E27FC236}">
                <a16:creationId xmlns:a16="http://schemas.microsoft.com/office/drawing/2014/main" id="{B23FEF71-4FCF-3E32-6A4A-493BA469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47" y="484632"/>
            <a:ext cx="4418329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1DA5B-9266-0D98-7C5A-4CB930CDC330}"/>
              </a:ext>
            </a:extLst>
          </p:cNvPr>
          <p:cNvSpPr txBox="1"/>
          <p:nvPr/>
        </p:nvSpPr>
        <p:spPr>
          <a:xfrm>
            <a:off x="1954635" y="704675"/>
            <a:ext cx="860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Conclusion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2891B-4F3D-DBDB-34E1-BF93B239489D}"/>
              </a:ext>
            </a:extLst>
          </p:cNvPr>
          <p:cNvSpPr txBox="1"/>
          <p:nvPr/>
        </p:nvSpPr>
        <p:spPr>
          <a:xfrm>
            <a:off x="1954635" y="1964422"/>
            <a:ext cx="8607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4000" dirty="0"/>
              <a:t>Intérêt du Energy star Score</a:t>
            </a:r>
          </a:p>
          <a:p>
            <a:r>
              <a:rPr lang="fr-FR" sz="4000" dirty="0"/>
              <a:t>	</a:t>
            </a:r>
            <a:r>
              <a:rPr lang="fr-FR" sz="2000" dirty="0"/>
              <a:t>- </a:t>
            </a:r>
            <a:r>
              <a:rPr lang="fr-FR" sz="4000" dirty="0"/>
              <a:t> </a:t>
            </a:r>
            <a:r>
              <a:rPr lang="fr-FR" sz="1600" dirty="0"/>
              <a:t>Moins de données disponible (car </a:t>
            </a:r>
            <a:r>
              <a:rPr lang="fr-FR" sz="1600" dirty="0" err="1"/>
              <a:t>feature</a:t>
            </a:r>
            <a:r>
              <a:rPr lang="fr-FR" sz="1600" dirty="0"/>
              <a:t> traitée en dehors du modèle)</a:t>
            </a:r>
          </a:p>
          <a:p>
            <a:r>
              <a:rPr lang="fr-FR" sz="1600" dirty="0"/>
              <a:t>	-    CV R2 meilleur pour le modèle </a:t>
            </a:r>
            <a:r>
              <a:rPr lang="fr-FR" sz="1600" b="1" dirty="0" err="1"/>
              <a:t>SiteEnergyUse</a:t>
            </a:r>
            <a:r>
              <a:rPr lang="fr-FR" sz="1600" b="1" dirty="0"/>
              <a:t>(</a:t>
            </a:r>
            <a:r>
              <a:rPr lang="fr-FR" sz="1600" b="1" dirty="0" err="1"/>
              <a:t>kbtu</a:t>
            </a:r>
            <a:r>
              <a:rPr lang="fr-FR" sz="1600" b="1" dirty="0"/>
              <a:t>) que pour le modèle avec 		</a:t>
            </a:r>
            <a:r>
              <a:rPr lang="en-US" sz="1600" b="1" spc="-100" dirty="0" err="1">
                <a:latin typeface="+mj-lt"/>
                <a:ea typeface="+mj-ea"/>
                <a:cs typeface="+mj-cs"/>
              </a:rPr>
              <a:t>TotalGHGEmissions</a:t>
            </a:r>
            <a:r>
              <a:rPr lang="fr-FR" sz="1600" b="1" dirty="0"/>
              <a:t> </a:t>
            </a:r>
          </a:p>
          <a:p>
            <a:endParaRPr lang="fr-FR" sz="40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4000" dirty="0"/>
              <a:t> Le meilleur modèle 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67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41869-E4CC-0139-14C8-C273C941748F}"/>
              </a:ext>
            </a:extLst>
          </p:cNvPr>
          <p:cNvSpPr txBox="1"/>
          <p:nvPr/>
        </p:nvSpPr>
        <p:spPr>
          <a:xfrm>
            <a:off x="3722622" y="1298448"/>
            <a:ext cx="7187529" cy="2951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VOTRE ATTENTION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48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554477" y="4599160"/>
            <a:ext cx="11079804" cy="135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6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spc="-6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Problématique</a:t>
            </a:r>
            <a:r>
              <a:rPr lang="en-US" sz="4400" b="1" spc="-6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8679E1E-CE44-2160-34DF-5256BB69F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136706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02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8DF10810-9653-96FF-9264-39976AF35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56" r="-1" b="14152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-7911" y="1123837"/>
            <a:ext cx="3245784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4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34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problématique</a:t>
            </a:r>
            <a:r>
              <a:rPr lang="en-US" sz="34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7CD3E-F8B8-C61D-3F48-64B9D2B2358B}"/>
              </a:ext>
            </a:extLst>
          </p:cNvPr>
          <p:cNvSpPr txBox="1"/>
          <p:nvPr/>
        </p:nvSpPr>
        <p:spPr>
          <a:xfrm>
            <a:off x="3800475" y="758951"/>
            <a:ext cx="8015387" cy="5225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Données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consommation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disponibles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les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bâtiments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ville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Seattle pour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l’année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2016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Coût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important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d’obtention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relevés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Fastidieuses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collecter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mission :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Prédire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émissions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CO2 et la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consommation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totale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d’énergie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sans les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relevés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annuels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Evaluer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l’intérêt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l’ENERGY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 Score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Mettre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place un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prédiction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réutilisable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15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595086" y="493485"/>
            <a:ext cx="9361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/>
              <a:t>Présentation de la problématique  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7CD3E-F8B8-C61D-3F48-64B9D2B2358B}"/>
              </a:ext>
            </a:extLst>
          </p:cNvPr>
          <p:cNvSpPr txBox="1"/>
          <p:nvPr/>
        </p:nvSpPr>
        <p:spPr>
          <a:xfrm>
            <a:off x="595086" y="1578692"/>
            <a:ext cx="93617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/>
              <a:t>Prévision 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/>
              <a:t>Features : </a:t>
            </a:r>
            <a:r>
              <a:rPr lang="fr-FR" sz="2400"/>
              <a:t>Caractéristiques intrinsèques des bâtiments (hors consommations)</a:t>
            </a:r>
          </a:p>
          <a:p>
            <a:endParaRPr lang="fr-FR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/>
              <a:t> </a:t>
            </a:r>
            <a:r>
              <a:rPr lang="fr-FR" sz="2400" b="1"/>
              <a:t>Données à prédire à partir de deux modèles différents: </a:t>
            </a:r>
          </a:p>
          <a:p>
            <a:r>
              <a:rPr lang="fr-FR" sz="2400"/>
              <a:t>	-  Consommation totale des bâtiments SiteEnergyUseWN(kBtu)</a:t>
            </a:r>
          </a:p>
          <a:p>
            <a:r>
              <a:rPr lang="fr-FR" sz="2400"/>
              <a:t>	-  Emissions totales des bâtiments TotalGHEmissions</a:t>
            </a:r>
          </a:p>
          <a:p>
            <a:r>
              <a:rPr lang="fr-FR" sz="2400"/>
              <a:t>	</a:t>
            </a:r>
            <a:endParaRPr lang="fr-FR" sz="24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/>
              <a:t> Energy Star Score : </a:t>
            </a:r>
          </a:p>
          <a:p>
            <a:r>
              <a:rPr lang="fr-FR" sz="2400" b="1"/>
              <a:t>	</a:t>
            </a:r>
            <a:r>
              <a:rPr lang="fr-FR" sz="2400"/>
              <a:t>- Comparaison de son intérêt en essayant de modéliser avec et   	  	sans pour le meilleur modèle simplement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4308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D71-32C7-298C-5355-73AAC8EA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10643" cy="4601183"/>
          </a:xfrm>
        </p:spPr>
        <p:txBody>
          <a:bodyPr>
            <a:normAutofit/>
          </a:bodyPr>
          <a:lstStyle/>
          <a:p>
            <a:r>
              <a:rPr lang="fr-FR" sz="4400" dirty="0"/>
              <a:t>II - Préparation du jeu de données </a:t>
            </a:r>
            <a:endParaRPr lang="en-US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2431D1-5D70-A459-FA75-7017324BFA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93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494260" y="1683144"/>
            <a:ext cx="2774922" cy="3491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Nettoyage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7CD3E-F8B8-C61D-3F48-64B9D2B2358B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Suppression de </a:t>
            </a:r>
            <a:r>
              <a:rPr 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colonnes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non </a:t>
            </a:r>
            <a:r>
              <a:rPr 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pertinentes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</a:t>
            </a:r>
            <a:r>
              <a:rPr 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notre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modèle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tells que :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Données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sans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catégorisation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possible</a:t>
            </a:r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Données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avec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unique information (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exemple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State)</a:t>
            </a:r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Suppression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données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destinés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l’habitation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Suppression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données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issues des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relevés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consommation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annuels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fr-F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Élimination des colonnes trop peu remplies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Données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sans information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pertinente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modèle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DefaultDate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booléen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avec beaucoup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SPD Beats :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utiles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la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problématique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beaucoup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Features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redondantes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(address/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zipcode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remplacées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 latitude et longitude)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593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1153738" y="4965476"/>
            <a:ext cx="10210862" cy="656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Distributions </a:t>
            </a:r>
            <a:r>
              <a:rPr lang="en-US" sz="5900" b="1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empiriques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variables </a:t>
            </a:r>
            <a:r>
              <a:rPr lang="en-US" sz="5900" b="1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cibles</a:t>
            </a:r>
            <a:endParaRPr lang="en-US" sz="59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185B0FA4-C3CC-5ECD-38E0-BAE715359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6" r="19185"/>
          <a:stretch/>
        </p:blipFill>
        <p:spPr>
          <a:xfrm>
            <a:off x="4264396" y="484632"/>
            <a:ext cx="4248422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6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4501C-DB85-241E-B1C9-B88339C309C9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Distributions </a:t>
            </a:r>
            <a:r>
              <a:rPr lang="en-US" sz="4100" b="1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empiriques</a:t>
            </a:r>
            <a:r>
              <a:rPr lang="en-US" sz="41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variables </a:t>
            </a:r>
            <a:r>
              <a:rPr lang="en-US" sz="4100" b="1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cibles</a:t>
            </a:r>
            <a:endParaRPr lang="en-US" sz="41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1D90700-622B-89DB-854D-BDF33953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9" y="484632"/>
            <a:ext cx="6132336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814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68657-C50E-4365-A5FD-AC07593EBE5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179D151-6AED-4C4E-9A23-4BEC5BA43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82F57F-EFCE-45E0-9F75-822371CB5F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design</Template>
  <TotalTime>12425</TotalTime>
  <Words>612</Words>
  <Application>Microsoft Office PowerPoint</Application>
  <PresentationFormat>Widescreen</PresentationFormat>
  <Paragraphs>112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Corbel</vt:lpstr>
      <vt:lpstr>Wingdings</vt:lpstr>
      <vt:lpstr>Wingdings 2</vt:lpstr>
      <vt:lpstr>Frame</vt:lpstr>
      <vt:lpstr>Anticipez les besoins en consommation de bâtiments</vt:lpstr>
      <vt:lpstr>PowerPoint Presentation</vt:lpstr>
      <vt:lpstr>PowerPoint Presentation</vt:lpstr>
      <vt:lpstr>PowerPoint Presentation</vt:lpstr>
      <vt:lpstr>PowerPoint Presentation</vt:lpstr>
      <vt:lpstr>II - Préparation du jeu de données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 - Modélisations</vt:lpstr>
      <vt:lpstr>PowerPoint Presentation</vt:lpstr>
      <vt:lpstr>III-I Modèle avec SiteEnergyUse(kbtu)</vt:lpstr>
      <vt:lpstr>PowerPoint Presentation</vt:lpstr>
      <vt:lpstr>PowerPoint Presentation</vt:lpstr>
      <vt:lpstr>III-III Modèle TotalGHGEmissions sans EnergyStar</vt:lpstr>
      <vt:lpstr>PowerPoint Presentation</vt:lpstr>
      <vt:lpstr>PowerPoint Presentation</vt:lpstr>
      <vt:lpstr>III-III Modèle TotalGHGEmissions et  avec EnergyStar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de bâtiments</dc:title>
  <dc:creator>Divine Tulomba</dc:creator>
  <cp:lastModifiedBy>Divine Tulomba</cp:lastModifiedBy>
  <cp:revision>5</cp:revision>
  <dcterms:created xsi:type="dcterms:W3CDTF">2023-04-20T22:17:47Z</dcterms:created>
  <dcterms:modified xsi:type="dcterms:W3CDTF">2023-08-21T09:38:25Z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