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05" r:id="rId5"/>
    <p:sldId id="296" r:id="rId6"/>
    <p:sldId id="306" r:id="rId7"/>
    <p:sldId id="317" r:id="rId8"/>
    <p:sldId id="259" r:id="rId9"/>
    <p:sldId id="309" r:id="rId10"/>
    <p:sldId id="325" r:id="rId11"/>
    <p:sldId id="315" r:id="rId12"/>
    <p:sldId id="312" r:id="rId13"/>
    <p:sldId id="322" r:id="rId14"/>
    <p:sldId id="311" r:id="rId15"/>
    <p:sldId id="326" r:id="rId16"/>
    <p:sldId id="327" r:id="rId17"/>
    <p:sldId id="321" r:id="rId18"/>
    <p:sldId id="328" r:id="rId19"/>
    <p:sldId id="320" r:id="rId20"/>
    <p:sldId id="329" r:id="rId21"/>
    <p:sldId id="313" r:id="rId22"/>
    <p:sldId id="319" r:id="rId23"/>
    <p:sldId id="324" r:id="rId24"/>
    <p:sldId id="323" r:id="rId25"/>
    <p:sldId id="318" r:id="rId26"/>
    <p:sldId id="310" r:id="rId27"/>
    <p:sldId id="3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6FF"/>
    <a:srgbClr val="A9D7D9"/>
    <a:srgbClr val="93D3D9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1" autoAdjust="0"/>
    <p:restoredTop sz="94879" autoAdjust="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0" i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EdStatsSeries</a:t>
          </a:r>
          <a:r>
            <a:rPr lang="en-US" sz="1600" b="0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</a:t>
          </a:r>
          <a:r>
            <a:rPr lang="en-US" sz="1600" b="0" i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contient</a:t>
          </a:r>
          <a:r>
            <a:rPr lang="en-US" sz="1600" b="0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des </a:t>
          </a:r>
          <a:r>
            <a:rPr lang="en-US" sz="1600" b="0" i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informations</a:t>
          </a:r>
          <a:r>
            <a:rPr lang="en-US" sz="1600" b="0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socio </a:t>
          </a:r>
          <a:r>
            <a:rPr lang="en-US" sz="1600" b="0" i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éconolique</a:t>
          </a:r>
          <a:r>
            <a:rPr lang="en-US" sz="1600" b="0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disponible dans le dataset </a:t>
          </a:r>
          <a:r>
            <a:rPr lang="en-US" sz="1600" b="0" i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EdStatsData</a:t>
          </a:r>
          <a:endParaRPr lang="en-US" sz="1600" b="0" i="0" dirty="0">
            <a:solidFill>
              <a:schemeClr val="tx1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fr-FR" sz="1800" dirty="0" err="1">
              <a:latin typeface="Baskerville Old Face" panose="02020602080505020303" pitchFamily="18" charset="77"/>
              <a:ea typeface="Baskerville" panose="02020502070401020303" pitchFamily="18" charset="0"/>
            </a:rPr>
            <a:t>EdStatsCountry</a:t>
          </a:r>
          <a:endParaRPr lang="en-US" sz="18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r-FR" sz="1600" b="0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Nous</a:t>
          </a:r>
          <a:r>
            <a:rPr lang="fr-FR" sz="1600" b="0" i="0" baseline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avons dans ce </a:t>
          </a:r>
          <a:r>
            <a:rPr lang="fr-FR" sz="1600" b="0" i="0" baseline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dataset</a:t>
          </a:r>
          <a:r>
            <a:rPr lang="fr-FR" sz="1600" b="0" i="0" baseline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, les informations globales sur l’économe de chaque </a:t>
          </a:r>
          <a:r>
            <a:rPr lang="fr-FR" sz="1600" b="0" i="0" baseline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region</a:t>
          </a:r>
          <a:r>
            <a:rPr lang="fr-FR" sz="1600" b="0" i="0" baseline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du monde. </a:t>
          </a:r>
          <a:endParaRPr lang="en-US" sz="1600" b="0" i="0" dirty="0">
            <a:solidFill>
              <a:schemeClr val="tx1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800" dirty="0" err="1">
              <a:latin typeface="Baskerville Old Face" panose="02020602080505020303" pitchFamily="18" charset="77"/>
              <a:ea typeface="Baskerville" panose="02020502070401020303" pitchFamily="18" charset="0"/>
            </a:rPr>
            <a:t>EdStatsCountry</a:t>
          </a:r>
          <a:r>
            <a:rPr lang="en-US" sz="1800" dirty="0">
              <a:latin typeface="Baskerville Old Face" panose="02020602080505020303" pitchFamily="18" charset="77"/>
              <a:ea typeface="Baskerville" panose="02020502070401020303" pitchFamily="18" charset="0"/>
            </a:rPr>
            <a:t>-Series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1600" b="0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Ce dataset </a:t>
          </a:r>
          <a:r>
            <a:rPr lang="en-US" sz="1600" b="0" i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répresente</a:t>
          </a:r>
          <a:r>
            <a:rPr lang="en-US" sz="1600" b="0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les </a:t>
          </a:r>
          <a:r>
            <a:rPr lang="en-US" sz="1600" b="0" i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informations</a:t>
          </a:r>
          <a:r>
            <a:rPr lang="en-US" sz="1600" b="0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sur la source des </a:t>
          </a:r>
          <a:r>
            <a:rPr lang="en-US" sz="1600" b="0" i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données</a:t>
          </a:r>
          <a:r>
            <a:rPr lang="en-US" sz="1600" b="0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</a:t>
          </a:r>
          <a:r>
            <a:rPr lang="en-US" sz="1600" b="0" i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conténues</a:t>
          </a:r>
          <a:r>
            <a:rPr lang="en-US" sz="1600" b="0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dans </a:t>
          </a:r>
          <a:r>
            <a:rPr lang="en-US" sz="1600" b="0" i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EdStatsCountry</a:t>
          </a:r>
          <a:endParaRPr lang="en-US" sz="1600" b="0" i="0" dirty="0">
            <a:solidFill>
              <a:schemeClr val="tx1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800" dirty="0" err="1">
              <a:latin typeface="Baskerville Old Face" panose="02020602080505020303" pitchFamily="18" charset="77"/>
              <a:ea typeface="Baskerville" panose="02020502070401020303" pitchFamily="18" charset="0"/>
            </a:rPr>
            <a:t>EdstatsData</a:t>
          </a:r>
          <a:endParaRPr lang="en-US" sz="18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fr-FR" sz="1600" b="0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Ce</a:t>
          </a:r>
          <a:r>
            <a:rPr lang="fr-FR" sz="1600" b="0" i="0" baseline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</a:t>
          </a:r>
          <a:r>
            <a:rPr lang="fr-FR" sz="1600" b="0" i="0" baseline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dataset</a:t>
          </a:r>
          <a:r>
            <a:rPr lang="fr-FR" sz="1600" b="0" i="0" baseline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permets  d’avoir l’évolution de nombreux indicateurs pour tous les pays et certains groupes de pays. </a:t>
          </a:r>
          <a:endParaRPr lang="en-US" sz="1600" b="0" i="0" dirty="0">
            <a:solidFill>
              <a:schemeClr val="tx1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rtl="0"/>
          <a:r>
            <a:rPr lang="fr-FR" sz="1600" b="0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Ce </a:t>
          </a:r>
          <a:r>
            <a:rPr lang="fr-FR" sz="1600" b="0" i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dataset</a:t>
          </a:r>
          <a:r>
            <a:rPr lang="fr-FR" sz="1600" b="0" i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détient des informations sur l’année d’origine des données et les incertitudes sur les données </a:t>
          </a:r>
          <a:endParaRPr lang="en-US" sz="1600" b="0" i="0" dirty="0">
            <a:solidFill>
              <a:schemeClr val="tx1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800" dirty="0" err="1">
              <a:latin typeface="Baskerville Old Face" panose="02020602080505020303" pitchFamily="18" charset="77"/>
              <a:ea typeface="Baskerville" panose="02020502070401020303" pitchFamily="18" charset="0"/>
            </a:rPr>
            <a:t>EdStatsSeries</a:t>
          </a:r>
          <a:endParaRPr lang="en-US" sz="18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800" dirty="0" err="1">
              <a:latin typeface="Baskerville Old Face" panose="02020602080505020303" pitchFamily="18" charset="77"/>
              <a:ea typeface="Baskerville" panose="02020502070401020303" pitchFamily="18" charset="0"/>
            </a:rPr>
            <a:t>EdStatsFootNote</a:t>
          </a:r>
          <a:endParaRPr lang="en-US" sz="18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 custLinFactNeighborX="-404" custLinFactNeighborY="-62309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 custScaleY="136811" custLinFactNeighborX="-627" custLinFactNeighborY="1268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 custScaleY="100000" custLinFactNeighborX="915" custLinFactNeighborY="-5632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 custScaleX="100706" custScaleY="144367" custLinFactNeighborX="689" custLinFactNeighborY="1259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 custLinFactNeighborY="-56478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 custScaleY="135610" custLinFactNeighborX="573" custLinFactNeighborY="1369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 custLinFactNeighborY="-56478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 custScaleX="99952" custScaleY="135139" custLinFactNeighborX="-124" custLinFactNeighborY="1647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 custScaleX="104950" custLinFactNeighborY="-56478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 custScaleX="105288" custScaleY="143121" custLinFactNeighborX="1215" custLinFactNeighborY="876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 custT="1"/>
      <dgm:spPr/>
      <dgm:t>
        <a:bodyPr/>
        <a:lstStyle/>
        <a:p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78CB0E27-958C-4066-A189-8B36505E8204}" type="parTrans" cxnId="{15319551-A9EA-462E-845B-E5251E84291F}">
      <dgm:prSet/>
      <dgm:spPr/>
      <dgm:t>
        <a:bodyPr/>
        <a:lstStyle/>
        <a:p>
          <a:endParaRPr lang="en-US"/>
        </a:p>
      </dgm:t>
    </dgm:pt>
    <dgm:pt modelId="{70E4A1D3-514E-4327-991D-5CC9C6B41885}" type="sibTrans" cxnId="{15319551-A9EA-462E-845B-E5251E84291F}">
      <dgm:prSet/>
      <dgm:spPr/>
      <dgm:t>
        <a:bodyPr/>
        <a:lstStyle/>
        <a:p>
          <a:endParaRPr lang="en-US"/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r>
            <a:rPr lang="fr-FR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Choix des variables </a:t>
          </a:r>
          <a:endParaRPr lang="en-US" b="0" dirty="0">
            <a:solidFill>
              <a:schemeClr val="accent3"/>
            </a:solidFill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/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/>
        </a:p>
      </dgm:t>
    </dgm:pt>
    <dgm:pt modelId="{9A875394-CA1E-4432-AEEB-9054FCFF5E0E}">
      <dgm:prSet phldr="0" custT="1"/>
      <dgm:spPr/>
      <dgm:t>
        <a:bodyPr/>
        <a:lstStyle/>
        <a:p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/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/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Choix de la </a:t>
          </a:r>
          <a:r>
            <a:rPr lang="en-US" b="0" dirty="0" err="1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période</a:t>
          </a: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/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/>
        </a:p>
      </dgm:t>
    </dgm:pt>
    <dgm:pt modelId="{579089A8-5362-4BA4-9163-D19228C1808F}">
      <dgm:prSet phldr="0" custT="1"/>
      <dgm:spPr/>
      <dgm:t>
        <a:bodyPr/>
        <a:lstStyle/>
        <a:p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/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/>
        </a:p>
      </dgm:t>
    </dgm:pt>
    <dgm:pt modelId="{FA8F44BD-C8C7-462C-9756-1EC498E86842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 </a:t>
          </a:r>
          <a:r>
            <a:rPr lang="en-US" b="0" dirty="0" err="1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Nettoyage</a:t>
          </a: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de la </a:t>
          </a:r>
          <a:r>
            <a:rPr lang="en-US" b="0" dirty="0" err="1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dataframe</a:t>
          </a:r>
          <a:endParaRPr lang="en-US" b="0" dirty="0">
            <a:solidFill>
              <a:schemeClr val="accent3"/>
            </a:solidFill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/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/>
        </a:p>
      </dgm:t>
    </dgm:pt>
    <dgm:pt modelId="{EFEB4D61-3A9C-4140-977F-3C3F5C9EE9D1}">
      <dgm:prSet phldr="0" custT="1"/>
      <dgm:spPr/>
      <dgm:t>
        <a:bodyPr/>
        <a:lstStyle/>
        <a:p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/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/>
        </a:p>
      </dgm:t>
    </dgm:pt>
    <dgm:pt modelId="{8BAB5E6F-A65E-41DB-A296-0818B0E49F7C}">
      <dgm:prSet phldr="0"/>
      <dgm:spPr/>
      <dgm:t>
        <a:bodyPr/>
        <a:lstStyle/>
        <a:p>
          <a:pPr>
            <a:defRPr b="1"/>
          </a:pPr>
          <a:r>
            <a:rPr lang="fr-FR" b="0" dirty="0" err="1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Stastiques</a:t>
          </a:r>
          <a:r>
            <a:rPr lang="fr-FR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  <a:r>
            <a:rPr lang="fr-FR" b="0" dirty="0" err="1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descritives</a:t>
          </a:r>
          <a:r>
            <a:rPr lang="fr-FR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  <a:endParaRPr lang="en-US" b="0" dirty="0">
            <a:solidFill>
              <a:schemeClr val="accent3"/>
            </a:solidFill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/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/>
        </a:p>
      </dgm:t>
    </dgm:pt>
    <dgm:pt modelId="{332BC85C-1CF3-4F8F-ACB7-5B6D53744AE1}">
      <dgm:prSet phldr="0" custT="1"/>
      <dgm:spPr/>
      <dgm:t>
        <a:bodyPr/>
        <a:lstStyle/>
        <a:p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/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/>
        </a:p>
      </dgm:t>
    </dgm:pt>
    <dgm:pt modelId="{8B9AF88A-E1F7-4D3A-905F-87228D6A8655}">
      <dgm:prSet phldr="0" custT="1"/>
      <dgm:spPr/>
      <dgm:t>
        <a:bodyPr/>
        <a:lstStyle/>
        <a:p>
          <a:pPr>
            <a:defRPr b="1"/>
          </a:pPr>
          <a:r>
            <a:rPr lang="fr-FR" sz="2000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Réalisations de quelques graphiques</a:t>
          </a:r>
          <a:endParaRPr lang="en-US" sz="2000" b="0" dirty="0">
            <a:solidFill>
              <a:schemeClr val="accent3"/>
            </a:solidFill>
            <a:latin typeface="Baskerville Old Face" panose="02020602080505020303" pitchFamily="18" charset="77"/>
            <a:ea typeface="Baskerville" panose="02020502070401020303" pitchFamily="18" charset="0"/>
          </a:endParaRP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/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 custLinFactNeighborY="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1"/>
        </a:solidFill>
        <a:ln>
          <a:solidFill>
            <a:srgbClr val="4F5945"/>
          </a:solidFill>
        </a:ln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/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/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107437" custScaleY="179494" custLinFactNeighborX="4636" custLinFactNeighborY="22073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188" y="192193"/>
          <a:ext cx="2161375" cy="64841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97" tIns="170797" rIns="170797" bIns="170797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>
              <a:latin typeface="Baskerville Old Face" panose="02020602080505020303" pitchFamily="18" charset="77"/>
              <a:ea typeface="Baskerville" panose="02020502070401020303" pitchFamily="18" charset="0"/>
            </a:rPr>
            <a:t>EdStatsCountry</a:t>
          </a:r>
          <a:endParaRPr lang="en-US" sz="18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8188" y="192193"/>
        <a:ext cx="2161375" cy="648412"/>
      </dsp:txXfrm>
    </dsp:sp>
    <dsp:sp modelId="{22359DD7-1BFB-4900-BAE6-6084F2F57988}">
      <dsp:nvSpPr>
        <dsp:cNvPr id="0" name=""/>
        <dsp:cNvSpPr/>
      </dsp:nvSpPr>
      <dsp:spPr>
        <a:xfrm>
          <a:off x="3368" y="860647"/>
          <a:ext cx="2161375" cy="2567434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496" tIns="213496" rIns="213496" bIns="213496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Nous</a:t>
          </a:r>
          <a:r>
            <a:rPr lang="fr-FR" sz="1600" b="0" i="0" kern="1200" baseline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avons dans ce </a:t>
          </a:r>
          <a:r>
            <a:rPr lang="fr-FR" sz="1600" b="0" i="0" kern="1200" baseline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dataset</a:t>
          </a:r>
          <a:r>
            <a:rPr lang="fr-FR" sz="1600" b="0" i="0" kern="1200" baseline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, les informations globales sur l’économe de chaque </a:t>
          </a:r>
          <a:r>
            <a:rPr lang="fr-FR" sz="1600" b="0" i="0" kern="1200" baseline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region</a:t>
          </a:r>
          <a:r>
            <a:rPr lang="fr-FR" sz="1600" b="0" i="0" kern="1200" baseline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du monde. </a:t>
          </a:r>
          <a:endParaRPr lang="en-US" sz="1600" b="0" i="0" kern="1200" dirty="0">
            <a:solidFill>
              <a:schemeClr val="tx1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3368" y="860647"/>
        <a:ext cx="2161375" cy="2567434"/>
      </dsp:txXfrm>
    </dsp:sp>
    <dsp:sp modelId="{C4F84DEA-2002-4D32-8E80-70EEE05E345A}">
      <dsp:nvSpPr>
        <dsp:cNvPr id="0" name=""/>
        <dsp:cNvSpPr/>
      </dsp:nvSpPr>
      <dsp:spPr>
        <a:xfrm>
          <a:off x="2313490" y="218055"/>
          <a:ext cx="2161375" cy="64841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97" tIns="170797" rIns="170797" bIns="17079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Baskerville Old Face" panose="02020602080505020303" pitchFamily="18" charset="77"/>
              <a:ea typeface="Baskerville" panose="02020502070401020303" pitchFamily="18" charset="0"/>
            </a:rPr>
            <a:t>EdStatsCountry</a:t>
          </a:r>
          <a:r>
            <a:rPr lang="en-US" sz="18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-Series</a:t>
          </a:r>
        </a:p>
      </dsp:txBody>
      <dsp:txXfrm>
        <a:off x="2313490" y="218055"/>
        <a:ext cx="2161375" cy="648412"/>
      </dsp:txXfrm>
    </dsp:sp>
    <dsp:sp modelId="{4FEB85EB-D046-4CDB-8A62-BBCE260C4490}">
      <dsp:nvSpPr>
        <dsp:cNvPr id="0" name=""/>
        <dsp:cNvSpPr/>
      </dsp:nvSpPr>
      <dsp:spPr>
        <a:xfrm>
          <a:off x="2300976" y="820877"/>
          <a:ext cx="2176634" cy="261919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496" tIns="213496" rIns="213496" bIns="213496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Ce dataset </a:t>
          </a:r>
          <a:r>
            <a:rPr lang="en-US" sz="1600" b="0" i="0" kern="120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répresente</a:t>
          </a:r>
          <a:r>
            <a:rPr lang="en-US" sz="1600" b="0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les </a:t>
          </a:r>
          <a:r>
            <a:rPr lang="en-US" sz="1600" b="0" i="0" kern="120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informations</a:t>
          </a:r>
          <a:r>
            <a:rPr lang="en-US" sz="1600" b="0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sur la source des </a:t>
          </a:r>
          <a:r>
            <a:rPr lang="en-US" sz="1600" b="0" i="0" kern="120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données</a:t>
          </a:r>
          <a:r>
            <a:rPr lang="en-US" sz="1600" b="0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</a:t>
          </a:r>
          <a:r>
            <a:rPr lang="en-US" sz="1600" b="0" i="0" kern="120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conténues</a:t>
          </a:r>
          <a:r>
            <a:rPr lang="en-US" sz="1600" b="0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dans </a:t>
          </a:r>
          <a:r>
            <a:rPr lang="en-US" sz="1600" b="0" i="0" kern="120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EdStatsCountry</a:t>
          </a:r>
          <a:endParaRPr lang="en-US" sz="1600" b="0" i="0" kern="1200" dirty="0">
            <a:solidFill>
              <a:schemeClr val="tx1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2300976" y="820877"/>
        <a:ext cx="2176634" cy="2619190"/>
      </dsp:txXfrm>
    </dsp:sp>
    <dsp:sp modelId="{49B7F8FA-D256-41EF-9327-52A3551D9A60}">
      <dsp:nvSpPr>
        <dsp:cNvPr id="0" name=""/>
        <dsp:cNvSpPr/>
      </dsp:nvSpPr>
      <dsp:spPr>
        <a:xfrm>
          <a:off x="4570507" y="235637"/>
          <a:ext cx="2161375" cy="64841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97" tIns="170797" rIns="170797" bIns="17079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Baskerville Old Face" panose="02020602080505020303" pitchFamily="18" charset="77"/>
              <a:ea typeface="Baskerville" panose="02020502070401020303" pitchFamily="18" charset="0"/>
            </a:rPr>
            <a:t>EdstatsData</a:t>
          </a:r>
          <a:endParaRPr lang="en-US" sz="18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4570507" y="235637"/>
        <a:ext cx="2161375" cy="648412"/>
      </dsp:txXfrm>
    </dsp:sp>
    <dsp:sp modelId="{6B5FE59C-B471-448A-AA7A-B526DCC4D4CA}">
      <dsp:nvSpPr>
        <dsp:cNvPr id="0" name=""/>
        <dsp:cNvSpPr/>
      </dsp:nvSpPr>
      <dsp:spPr>
        <a:xfrm>
          <a:off x="4582892" y="879446"/>
          <a:ext cx="2161375" cy="2544896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496" tIns="213496" rIns="213496" bIns="213496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Ce</a:t>
          </a:r>
          <a:r>
            <a:rPr lang="fr-FR" sz="1600" b="0" i="0" kern="1200" baseline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</a:t>
          </a:r>
          <a:r>
            <a:rPr lang="fr-FR" sz="1600" b="0" i="0" kern="1200" baseline="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dataset</a:t>
          </a:r>
          <a:r>
            <a:rPr lang="fr-FR" sz="1600" b="0" i="0" kern="1200" baseline="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permets  d’avoir l’évolution de nombreux indicateurs pour tous les pays et certains groupes de pays. </a:t>
          </a:r>
          <a:endParaRPr lang="en-US" sz="1600" b="0" i="0" kern="1200" dirty="0">
            <a:solidFill>
              <a:schemeClr val="tx1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4582892" y="879446"/>
        <a:ext cx="2161375" cy="2544896"/>
      </dsp:txXfrm>
    </dsp:sp>
    <dsp:sp modelId="{4132ECB1-6BEF-4935-AFA3-B2EAA48FDE7E}">
      <dsp:nvSpPr>
        <dsp:cNvPr id="0" name=""/>
        <dsp:cNvSpPr/>
      </dsp:nvSpPr>
      <dsp:spPr>
        <a:xfrm>
          <a:off x="6839672" y="237847"/>
          <a:ext cx="2161375" cy="64841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97" tIns="170797" rIns="170797" bIns="17079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Baskerville Old Face" panose="02020602080505020303" pitchFamily="18" charset="77"/>
              <a:ea typeface="Baskerville" panose="02020502070401020303" pitchFamily="18" charset="0"/>
            </a:rPr>
            <a:t>EdStatsFootNote</a:t>
          </a:r>
          <a:endParaRPr lang="en-US" sz="18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6839672" y="237847"/>
        <a:ext cx="2161375" cy="648412"/>
      </dsp:txXfrm>
    </dsp:sp>
    <dsp:sp modelId="{C42A8BDE-B838-475D-AFDE-17B60D744AB6}">
      <dsp:nvSpPr>
        <dsp:cNvPr id="0" name=""/>
        <dsp:cNvSpPr/>
      </dsp:nvSpPr>
      <dsp:spPr>
        <a:xfrm>
          <a:off x="6837510" y="891293"/>
          <a:ext cx="2160337" cy="253605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496" tIns="213496" rIns="213496" bIns="213496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Ce </a:t>
          </a:r>
          <a:r>
            <a:rPr lang="fr-FR" sz="1600" b="0" i="0" kern="120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dataset</a:t>
          </a:r>
          <a:r>
            <a:rPr lang="fr-FR" sz="1600" b="0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détient des informations sur l’année d’origine des données et les incertitudes sur les données </a:t>
          </a:r>
          <a:endParaRPr lang="en-US" sz="1600" b="0" i="0" kern="1200" dirty="0">
            <a:solidFill>
              <a:schemeClr val="tx1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6837510" y="891293"/>
        <a:ext cx="2160337" cy="2536057"/>
      </dsp:txXfrm>
    </dsp:sp>
    <dsp:sp modelId="{59606EB9-9F10-4D12-A33F-A242FDCC0D0F}">
      <dsp:nvSpPr>
        <dsp:cNvPr id="0" name=""/>
        <dsp:cNvSpPr/>
      </dsp:nvSpPr>
      <dsp:spPr>
        <a:xfrm>
          <a:off x="9112489" y="245031"/>
          <a:ext cx="2268363" cy="648412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97" tIns="170797" rIns="170797" bIns="17079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Baskerville Old Face" panose="02020602080505020303" pitchFamily="18" charset="77"/>
              <a:ea typeface="Baskerville" panose="02020502070401020303" pitchFamily="18" charset="0"/>
            </a:rPr>
            <a:t>EdStatsSeries</a:t>
          </a:r>
          <a:endParaRPr lang="en-US" sz="1800" kern="1200" dirty="0"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9112489" y="245031"/>
        <a:ext cx="2268363" cy="648412"/>
      </dsp:txXfrm>
    </dsp:sp>
    <dsp:sp modelId="{C8429E68-36DD-4F6A-A2F4-7CCDADCEFAD1}">
      <dsp:nvSpPr>
        <dsp:cNvPr id="0" name=""/>
        <dsp:cNvSpPr/>
      </dsp:nvSpPr>
      <dsp:spPr>
        <a:xfrm>
          <a:off x="9125756" y="897285"/>
          <a:ext cx="2275668" cy="2507318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496" tIns="213496" rIns="213496" bIns="213496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EdStatsSeries</a:t>
          </a:r>
          <a:r>
            <a:rPr lang="en-US" sz="1600" b="0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</a:t>
          </a:r>
          <a:r>
            <a:rPr lang="en-US" sz="1600" b="0" i="0" kern="120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contient</a:t>
          </a:r>
          <a:r>
            <a:rPr lang="en-US" sz="1600" b="0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des </a:t>
          </a:r>
          <a:r>
            <a:rPr lang="en-US" sz="1600" b="0" i="0" kern="120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informations</a:t>
          </a:r>
          <a:r>
            <a:rPr lang="en-US" sz="1600" b="0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socio </a:t>
          </a:r>
          <a:r>
            <a:rPr lang="en-US" sz="1600" b="0" i="0" kern="120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éconolique</a:t>
          </a:r>
          <a:r>
            <a:rPr lang="en-US" sz="1600" b="0" i="0" kern="1200" dirty="0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disponible dans le dataset </a:t>
          </a:r>
          <a:r>
            <a:rPr lang="en-US" sz="1600" b="0" i="0" kern="1200" dirty="0" err="1">
              <a:solidFill>
                <a:schemeClr val="tx1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EdStatsData</a:t>
          </a:r>
          <a:endParaRPr lang="en-US" sz="1600" b="0" i="0" kern="1200" dirty="0">
            <a:solidFill>
              <a:schemeClr val="tx1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9125756" y="897285"/>
        <a:ext cx="2275668" cy="2507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1659731"/>
          <a:ext cx="102425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51490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rgbClr val="4F59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78608" y="409621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346157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346157" y="677170"/>
        <a:ext cx="2838997" cy="982560"/>
      </dsp:txXfrm>
    </dsp:sp>
    <dsp:sp modelId="{8E3FB235-DF38-476B-9A0E-B1E583D50944}">
      <dsp:nvSpPr>
        <dsp:cNvPr id="0" name=""/>
        <dsp:cNvSpPr/>
      </dsp:nvSpPr>
      <dsp:spPr>
        <a:xfrm>
          <a:off x="346157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Choix des variables </a:t>
          </a:r>
          <a:endParaRPr lang="en-US" sz="2000" b="0" kern="1200" dirty="0">
            <a:solidFill>
              <a:schemeClr val="accent3"/>
            </a:solidFill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346157" y="331946"/>
        <a:ext cx="2838997" cy="345224"/>
      </dsp:txXfrm>
    </dsp:sp>
    <dsp:sp modelId="{9AA05CE5-209F-4AD9-BE2C-2A69F76DA8F4}">
      <dsp:nvSpPr>
        <dsp:cNvPr id="0" name=""/>
        <dsp:cNvSpPr/>
      </dsp:nvSpPr>
      <dsp:spPr>
        <a:xfrm>
          <a:off x="173545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42475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56541" y="2692848"/>
          <a:ext cx="244110" cy="24411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83659" y="2719967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051208" y="1659731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2051208" y="1659731"/>
        <a:ext cx="2838997" cy="982560"/>
      </dsp:txXfrm>
    </dsp:sp>
    <dsp:sp modelId="{223C5207-4FA2-4A6C-8F43-20BD55767C99}">
      <dsp:nvSpPr>
        <dsp:cNvPr id="0" name=""/>
        <dsp:cNvSpPr/>
      </dsp:nvSpPr>
      <dsp:spPr>
        <a:xfrm>
          <a:off x="2051208" y="2642291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Choix de la </a:t>
          </a:r>
          <a:r>
            <a:rPr lang="en-US" sz="2000" b="0" kern="1200" dirty="0" err="1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période</a:t>
          </a: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</a:p>
      </dsp:txBody>
      <dsp:txXfrm>
        <a:off x="2051208" y="2642291"/>
        <a:ext cx="2838997" cy="345224"/>
      </dsp:txXfrm>
    </dsp:sp>
    <dsp:sp modelId="{4FE5EB5D-4CEF-4D0D-9394-0534E61844BE}">
      <dsp:nvSpPr>
        <dsp:cNvPr id="0" name=""/>
        <dsp:cNvSpPr/>
      </dsp:nvSpPr>
      <dsp:spPr>
        <a:xfrm>
          <a:off x="1878596" y="1659731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47526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461592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488711" y="409621"/>
          <a:ext cx="189873" cy="189873"/>
        </a:xfrm>
        <a:prstGeom prst="ellipse">
          <a:avLst/>
        </a:prstGeom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756259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3756259" y="677170"/>
        <a:ext cx="2838997" cy="982560"/>
      </dsp:txXfrm>
    </dsp:sp>
    <dsp:sp modelId="{2D6C7916-1130-46A8-833B-A6278CBD2192}">
      <dsp:nvSpPr>
        <dsp:cNvPr id="0" name=""/>
        <dsp:cNvSpPr/>
      </dsp:nvSpPr>
      <dsp:spPr>
        <a:xfrm>
          <a:off x="3756259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 </a:t>
          </a:r>
          <a:r>
            <a:rPr lang="en-US" sz="2000" b="0" kern="1200" dirty="0" err="1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Nettoyage</a:t>
          </a: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de la </a:t>
          </a:r>
          <a:r>
            <a:rPr lang="en-US" sz="2000" b="0" kern="1200" dirty="0" err="1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dataframe</a:t>
          </a:r>
          <a:endParaRPr lang="en-US" sz="2000" b="0" kern="1200" dirty="0">
            <a:solidFill>
              <a:schemeClr val="accent3"/>
            </a:solidFill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3756259" y="331946"/>
        <a:ext cx="2838997" cy="345224"/>
      </dsp:txXfrm>
    </dsp:sp>
    <dsp:sp modelId="{4D953791-5C2F-4A75-A8F4-6ED7EAB5E015}">
      <dsp:nvSpPr>
        <dsp:cNvPr id="0" name=""/>
        <dsp:cNvSpPr/>
      </dsp:nvSpPr>
      <dsp:spPr>
        <a:xfrm>
          <a:off x="3583647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552577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5166643" y="2692848"/>
          <a:ext cx="244110" cy="24411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5193762" y="2719967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461311" y="1659731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5461311" y="1659731"/>
        <a:ext cx="2838997" cy="982560"/>
      </dsp:txXfrm>
    </dsp:sp>
    <dsp:sp modelId="{7C1E6B4A-59F7-4018-A403-E1CCAEE78BA1}">
      <dsp:nvSpPr>
        <dsp:cNvPr id="0" name=""/>
        <dsp:cNvSpPr/>
      </dsp:nvSpPr>
      <dsp:spPr>
        <a:xfrm>
          <a:off x="5461311" y="2642291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b="0" kern="1200" dirty="0" err="1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Stastiques</a:t>
          </a:r>
          <a:r>
            <a:rPr lang="fr-FR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  <a:r>
            <a:rPr lang="fr-FR" sz="2000" b="0" kern="1200" dirty="0" err="1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descritives</a:t>
          </a:r>
          <a:r>
            <a:rPr lang="fr-FR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  <a:endParaRPr lang="en-US" sz="2000" b="0" kern="1200" dirty="0">
            <a:solidFill>
              <a:schemeClr val="accent3"/>
            </a:solidFill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5461311" y="2642291"/>
        <a:ext cx="2838997" cy="345224"/>
      </dsp:txXfrm>
    </dsp:sp>
    <dsp:sp modelId="{A03C5372-D306-43AC-B406-6F8183849431}">
      <dsp:nvSpPr>
        <dsp:cNvPr id="0" name=""/>
        <dsp:cNvSpPr/>
      </dsp:nvSpPr>
      <dsp:spPr>
        <a:xfrm>
          <a:off x="5288699" y="1659731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257628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871695" y="451111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898813" y="478229"/>
          <a:ext cx="189873" cy="189873"/>
        </a:xfrm>
        <a:prstGeom prst="ellipse">
          <a:avLst/>
        </a:prstGeom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92410" y="431441"/>
          <a:ext cx="3050133" cy="1763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7192410" y="431441"/>
        <a:ext cx="3050133" cy="1763637"/>
      </dsp:txXfrm>
    </dsp:sp>
    <dsp:sp modelId="{3FA5D5AE-9CAE-4D19-9765-BCEE62095312}">
      <dsp:nvSpPr>
        <dsp:cNvPr id="0" name=""/>
        <dsp:cNvSpPr/>
      </dsp:nvSpPr>
      <dsp:spPr>
        <a:xfrm>
          <a:off x="7192410" y="339539"/>
          <a:ext cx="3050133" cy="619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Réalisations de quelques graphiques</a:t>
          </a:r>
          <a:endParaRPr lang="en-US" sz="2000" b="0" kern="1200" dirty="0">
            <a:solidFill>
              <a:schemeClr val="accent3"/>
            </a:solidFill>
            <a:latin typeface="Baskerville Old Face" panose="02020602080505020303" pitchFamily="18" charset="77"/>
            <a:ea typeface="Baskerville" panose="02020502070401020303" pitchFamily="18" charset="0"/>
          </a:endParaRPr>
        </a:p>
      </dsp:txBody>
      <dsp:txXfrm>
        <a:off x="7192410" y="339539"/>
        <a:ext cx="3050133" cy="619656"/>
      </dsp:txXfrm>
    </dsp:sp>
    <dsp:sp modelId="{FE6CA7EB-68EC-4E76-9051-08C4CF370101}">
      <dsp:nvSpPr>
        <dsp:cNvPr id="0" name=""/>
        <dsp:cNvSpPr/>
      </dsp:nvSpPr>
      <dsp:spPr>
        <a:xfrm>
          <a:off x="6993750" y="745778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962680" y="1697268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9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6994" y="2779105"/>
            <a:ext cx="5478011" cy="1088136"/>
          </a:xfrm>
        </p:spPr>
        <p:txBody>
          <a:bodyPr/>
          <a:lstStyle/>
          <a:p>
            <a:r>
              <a:rPr lang="fr-FR" sz="2800" dirty="0"/>
              <a:t>P</a:t>
            </a:r>
            <a:r>
              <a:rPr lang="en-US" sz="2800" dirty="0"/>
              <a:t>ROJET 2 : “</a:t>
            </a:r>
            <a:r>
              <a:rPr lang="en-US" sz="2800" dirty="0" err="1"/>
              <a:t>Analysez</a:t>
            </a:r>
            <a:r>
              <a:rPr lang="en-US" sz="2800" dirty="0"/>
              <a:t> des </a:t>
            </a:r>
            <a:r>
              <a:rPr lang="en-US" sz="2800" dirty="0" err="1"/>
              <a:t>données</a:t>
            </a:r>
            <a:r>
              <a:rPr lang="en-US" sz="2800" dirty="0"/>
              <a:t> de </a:t>
            </a:r>
            <a:r>
              <a:rPr lang="en-US" sz="2800" dirty="0" err="1"/>
              <a:t>systèmes</a:t>
            </a:r>
            <a:r>
              <a:rPr lang="en-US" sz="2800" dirty="0"/>
              <a:t> </a:t>
            </a:r>
            <a:r>
              <a:rPr lang="en-US" sz="2800" dirty="0" err="1"/>
              <a:t>éducatifs</a:t>
            </a:r>
            <a:r>
              <a:rPr lang="en-US" sz="2800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Divine  Tulomba​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54F23C-69E9-481B-93C0-FDAF7A759B09}"/>
              </a:ext>
            </a:extLst>
          </p:cNvPr>
          <p:cNvSpPr txBox="1">
            <a:spLocks/>
          </p:cNvSpPr>
          <p:nvPr/>
        </p:nvSpPr>
        <p:spPr>
          <a:xfrm>
            <a:off x="-64316" y="5565648"/>
            <a:ext cx="36128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Soutenance du Projet </a:t>
            </a:r>
          </a:p>
          <a:p>
            <a:r>
              <a:rPr lang="fr-FR" sz="2800" dirty="0"/>
              <a:t>15 novembre 2022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759526"/>
            <a:ext cx="9884664" cy="731520"/>
          </a:xfrm>
        </p:spPr>
        <p:txBody>
          <a:bodyPr>
            <a:normAutofit/>
          </a:bodyPr>
          <a:lstStyle/>
          <a:p>
            <a:r>
              <a:rPr lang="en-US" dirty="0" err="1"/>
              <a:t>Concaténation</a:t>
            </a:r>
            <a:r>
              <a:rPr lang="en-US" dirty="0"/>
              <a:t> de 2 </a:t>
            </a:r>
            <a:r>
              <a:rPr lang="en-US" dirty="0" err="1"/>
              <a:t>dataframes</a:t>
            </a:r>
            <a:r>
              <a:rPr lang="en-US" dirty="0"/>
              <a:t> :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668" y="4387443"/>
            <a:ext cx="9884664" cy="835122"/>
          </a:xfrm>
        </p:spPr>
        <p:txBody>
          <a:bodyPr>
            <a:noAutofit/>
          </a:bodyPr>
          <a:lstStyle/>
          <a:p>
            <a:r>
              <a:rPr lang="fr-FR" sz="1600" b="1" dirty="0">
                <a:solidFill>
                  <a:schemeClr val="tx1"/>
                </a:solidFill>
              </a:rPr>
              <a:t>Data &amp; Countries qui ont pour moi les données essentiels pour le reste du projet. 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925DD26-1A3A-45CF-AFF2-AB96229F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065" y="119535"/>
            <a:ext cx="8600539" cy="30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période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692CE596-E3BA-414B-BA2D-0802E224B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536" y="1878574"/>
            <a:ext cx="7998766" cy="4141653"/>
          </a:xfrm>
        </p:spPr>
      </p:pic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période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34B59B40-ECBC-41CA-B9AA-801B5E63B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30" y="2018917"/>
            <a:ext cx="10715043" cy="3382423"/>
          </a:xfrm>
        </p:spPr>
      </p:pic>
    </p:spTree>
    <p:extLst>
      <p:ext uri="{BB962C8B-B14F-4D97-AF65-F5344CB8AC3E}">
        <p14:creationId xmlns:p14="http://schemas.microsoft.com/office/powerpoint/2010/main" val="211590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période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Content Placeholder 8" descr="Chart, bar chart, histogram&#10;&#10;Description automatically generated">
            <a:extLst>
              <a:ext uri="{FF2B5EF4-FFF2-40B4-BE49-F238E27FC236}">
                <a16:creationId xmlns:a16="http://schemas.microsoft.com/office/drawing/2014/main" id="{B5D3A665-D2D9-44F8-8C35-BA8F34837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944" y="1706879"/>
            <a:ext cx="8102009" cy="4379249"/>
          </a:xfrm>
        </p:spPr>
      </p:pic>
    </p:spTree>
    <p:extLst>
      <p:ext uri="{BB962C8B-B14F-4D97-AF65-F5344CB8AC3E}">
        <p14:creationId xmlns:p14="http://schemas.microsoft.com/office/powerpoint/2010/main" val="368487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variables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16D75EE-7540-44EA-A3E9-F1F0E46CA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419" y="2082640"/>
            <a:ext cx="9197162" cy="3699058"/>
          </a:xfrm>
        </p:spPr>
      </p:pic>
    </p:spTree>
    <p:extLst>
      <p:ext uri="{BB962C8B-B14F-4D97-AF65-F5344CB8AC3E}">
        <p14:creationId xmlns:p14="http://schemas.microsoft.com/office/powerpoint/2010/main" val="91496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variables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Content Placeholder 9" descr="Text, letter&#10;&#10;Description automatically generated">
            <a:extLst>
              <a:ext uri="{FF2B5EF4-FFF2-40B4-BE49-F238E27FC236}">
                <a16:creationId xmlns:a16="http://schemas.microsoft.com/office/drawing/2014/main" id="{4A95D709-D6C5-435C-B883-DAECC6C0F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753" y="2702441"/>
            <a:ext cx="10323418" cy="32924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5D1F1C-AE4D-4A39-9D8C-CD6B86BB6DEF}"/>
              </a:ext>
            </a:extLst>
          </p:cNvPr>
          <p:cNvSpPr txBox="1"/>
          <p:nvPr/>
        </p:nvSpPr>
        <p:spPr>
          <a:xfrm>
            <a:off x="1143000" y="1971675"/>
            <a:ext cx="933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Nous avons choisi de continuer avec ses variables :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5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corrélation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Content Placeholder 8" descr="Chart, treemap chart&#10;&#10;Description automatically generated">
            <a:extLst>
              <a:ext uri="{FF2B5EF4-FFF2-40B4-BE49-F238E27FC236}">
                <a16:creationId xmlns:a16="http://schemas.microsoft.com/office/drawing/2014/main" id="{A3591FCA-2531-4F0E-81FA-FD1160660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5" y="1539780"/>
            <a:ext cx="9182100" cy="5417719"/>
          </a:xfrm>
        </p:spPr>
      </p:pic>
    </p:spTree>
    <p:extLst>
      <p:ext uri="{BB962C8B-B14F-4D97-AF65-F5344CB8AC3E}">
        <p14:creationId xmlns:p14="http://schemas.microsoft.com/office/powerpoint/2010/main" val="1863571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corrélation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30CD3877-226E-4EAB-A98D-6492928F7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643" y="1663045"/>
            <a:ext cx="9324752" cy="5194955"/>
          </a:xfrm>
        </p:spPr>
      </p:pic>
    </p:spTree>
    <p:extLst>
      <p:ext uri="{BB962C8B-B14F-4D97-AF65-F5344CB8AC3E}">
        <p14:creationId xmlns:p14="http://schemas.microsoft.com/office/powerpoint/2010/main" val="293614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Sélection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 des </a:t>
            </a:r>
            <a:r>
              <a:rPr lang="en-US" dirty="0" err="1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indicateurs</a:t>
            </a:r>
            <a:r>
              <a:rPr lang="en-US" dirty="0">
                <a:latin typeface="Baskerville Old Face" panose="02020602080505020303" pitchFamily="18" charset="77"/>
                <a:ea typeface="Baskerville" panose="02020502070401020303" pitchFamily="18" charset="0"/>
              </a:rPr>
              <a:t>/</a:t>
            </a:r>
            <a:r>
              <a:rPr lang="en-US" dirty="0" err="1">
                <a:latin typeface="Baskerville Old Face" panose="02020602080505020303" pitchFamily="18" charset="77"/>
                <a:ea typeface="Baskerville" panose="02020502070401020303" pitchFamily="18" charset="0"/>
              </a:rPr>
              <a:t>Indicateurs</a:t>
            </a:r>
            <a:r>
              <a:rPr lang="en-US" dirty="0">
                <a:latin typeface="Baskerville Old Face" panose="02020602080505020303" pitchFamily="18" charset="77"/>
                <a:ea typeface="Baskerville" panose="02020502070401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77"/>
                <a:ea typeface="Baskerville" panose="02020502070401020303" pitchFamily="18" charset="0"/>
              </a:rPr>
              <a:t>retenus</a:t>
            </a:r>
            <a:r>
              <a:rPr lang="en-US" dirty="0">
                <a:latin typeface="Baskerville Old Face" panose="02020602080505020303" pitchFamily="18" charset="77"/>
                <a:ea typeface="Baskerville" panose="02020502070401020303" pitchFamily="18" charset="0"/>
              </a:rPr>
              <a:t>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18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DDF8FF3-A47D-465C-A5B0-6094271553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1785" y="1227966"/>
            <a:ext cx="6073140" cy="427797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accent4">
                    <a:lumMod val="75000"/>
                  </a:schemeClr>
                </a:solidFill>
              </a:rPr>
              <a:t>Nous avons donc retenus ses variables 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5799DFD-B641-4DFE-8CD5-3768F9F6012B}"/>
              </a:ext>
            </a:extLst>
          </p:cNvPr>
          <p:cNvSpPr/>
          <p:nvPr/>
        </p:nvSpPr>
        <p:spPr>
          <a:xfrm>
            <a:off x="2715250" y="2218358"/>
            <a:ext cx="1924050" cy="20193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7DDE049-F22A-45F0-9B2E-3E454E377E72}"/>
              </a:ext>
            </a:extLst>
          </p:cNvPr>
          <p:cNvSpPr/>
          <p:nvPr/>
        </p:nvSpPr>
        <p:spPr>
          <a:xfrm>
            <a:off x="8924925" y="3095625"/>
            <a:ext cx="2620963" cy="27051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B7B22827-A550-4AB7-89F2-25BF9B4422A4}"/>
              </a:ext>
            </a:extLst>
          </p:cNvPr>
          <p:cNvSpPr/>
          <p:nvPr/>
        </p:nvSpPr>
        <p:spPr>
          <a:xfrm>
            <a:off x="5219700" y="2314575"/>
            <a:ext cx="1390650" cy="1325563"/>
          </a:xfrm>
          <a:prstGeom prst="flowChartConnector">
            <a:avLst/>
          </a:prstGeom>
          <a:solidFill>
            <a:srgbClr val="A9D7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BB1546C-02C8-4054-A251-DCCE93D48CC4}"/>
              </a:ext>
            </a:extLst>
          </p:cNvPr>
          <p:cNvSpPr/>
          <p:nvPr/>
        </p:nvSpPr>
        <p:spPr>
          <a:xfrm>
            <a:off x="839138" y="2248872"/>
            <a:ext cx="1390650" cy="1325563"/>
          </a:xfrm>
          <a:prstGeom prst="flowChartConnector">
            <a:avLst/>
          </a:prstGeom>
          <a:solidFill>
            <a:srgbClr val="A9D7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21322D0-F788-4453-9783-66606BE25E8F}"/>
              </a:ext>
            </a:extLst>
          </p:cNvPr>
          <p:cNvSpPr/>
          <p:nvPr/>
        </p:nvSpPr>
        <p:spPr>
          <a:xfrm>
            <a:off x="7000874" y="1902004"/>
            <a:ext cx="2295525" cy="20193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DD7A75-81DF-416D-9547-186436CECFD6}"/>
              </a:ext>
            </a:extLst>
          </p:cNvPr>
          <p:cNvSpPr txBox="1"/>
          <p:nvPr/>
        </p:nvSpPr>
        <p:spPr>
          <a:xfrm>
            <a:off x="9063433" y="3784431"/>
            <a:ext cx="2343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Internet </a:t>
            </a:r>
            <a:r>
              <a:rPr lang="fr-FR" sz="2800" b="1" dirty="0" err="1">
                <a:solidFill>
                  <a:schemeClr val="bg1"/>
                </a:solidFill>
              </a:rPr>
              <a:t>users</a:t>
            </a:r>
            <a:r>
              <a:rPr lang="fr-FR" sz="2800" b="1" dirty="0">
                <a:solidFill>
                  <a:schemeClr val="bg1"/>
                </a:solidFill>
              </a:rPr>
              <a:t> (per 100 people)</a:t>
            </a:r>
            <a:r>
              <a:rPr lang="fr-FR" sz="2800" dirty="0"/>
              <a:t> </a:t>
            </a:r>
            <a:endParaRPr lang="en-US" sz="2800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DD7CECA-E7D1-4F97-9A37-28215DF4AFE6}"/>
              </a:ext>
            </a:extLst>
          </p:cNvPr>
          <p:cNvSpPr/>
          <p:nvPr/>
        </p:nvSpPr>
        <p:spPr>
          <a:xfrm>
            <a:off x="6023849" y="3869530"/>
            <a:ext cx="1924050" cy="20193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EAD84AE-DB32-4297-B84E-F5B7BC6B08F0}"/>
              </a:ext>
            </a:extLst>
          </p:cNvPr>
          <p:cNvSpPr/>
          <p:nvPr/>
        </p:nvSpPr>
        <p:spPr>
          <a:xfrm>
            <a:off x="1100011" y="4053257"/>
            <a:ext cx="1525578" cy="1592444"/>
          </a:xfrm>
          <a:prstGeom prst="flowChartConnector">
            <a:avLst/>
          </a:prstGeom>
          <a:solidFill>
            <a:srgbClr val="AA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9854331-A260-40B7-9D4C-871F9D10DEB9}"/>
              </a:ext>
            </a:extLst>
          </p:cNvPr>
          <p:cNvSpPr/>
          <p:nvPr/>
        </p:nvSpPr>
        <p:spPr>
          <a:xfrm>
            <a:off x="4028037" y="4472603"/>
            <a:ext cx="1390650" cy="1325563"/>
          </a:xfrm>
          <a:prstGeom prst="flowChartConnector">
            <a:avLst/>
          </a:prstGeom>
          <a:solidFill>
            <a:srgbClr val="A9D7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370C5C-8639-4514-9BFF-43E3E120323B}"/>
              </a:ext>
            </a:extLst>
          </p:cNvPr>
          <p:cNvSpPr txBox="1"/>
          <p:nvPr/>
        </p:nvSpPr>
        <p:spPr>
          <a:xfrm>
            <a:off x="1113481" y="2416473"/>
            <a:ext cx="10213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Youtb</a:t>
            </a:r>
            <a:r>
              <a:rPr lang="fr-FR" sz="1100" dirty="0"/>
              <a:t> </a:t>
            </a:r>
            <a:r>
              <a:rPr lang="fr-FR" sz="1100" dirty="0" err="1"/>
              <a:t>literary</a:t>
            </a:r>
            <a:r>
              <a:rPr lang="fr-FR" sz="1100" dirty="0"/>
              <a:t> rate, </a:t>
            </a:r>
            <a:r>
              <a:rPr lang="fr-FR" sz="1100" dirty="0" err="1"/>
              <a:t>pupulation</a:t>
            </a:r>
            <a:r>
              <a:rPr lang="fr-FR" sz="1100" dirty="0"/>
              <a:t> 15624 </a:t>
            </a:r>
            <a:r>
              <a:rPr lang="fr-FR" sz="1100" dirty="0" err="1"/>
              <a:t>years</a:t>
            </a:r>
            <a:r>
              <a:rPr lang="fr-FR" sz="1100" dirty="0"/>
              <a:t>, </a:t>
            </a:r>
            <a:r>
              <a:rPr lang="fr-FR" sz="1100" dirty="0" err="1"/>
              <a:t>both</a:t>
            </a:r>
            <a:r>
              <a:rPr lang="fr-FR" sz="1100" dirty="0"/>
              <a:t> sexes (%), ‘</a:t>
            </a:r>
            <a:r>
              <a:rPr lang="fr-FR" sz="1100" dirty="0" err="1"/>
              <a:t>Region</a:t>
            </a:r>
            <a:r>
              <a:rPr lang="fr-FR" sz="1100" dirty="0"/>
              <a:t>’</a:t>
            </a:r>
            <a:endParaRPr 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A93968-6297-4C5A-B066-C6E9CC90BBC5}"/>
              </a:ext>
            </a:extLst>
          </p:cNvPr>
          <p:cNvSpPr txBox="1"/>
          <p:nvPr/>
        </p:nvSpPr>
        <p:spPr>
          <a:xfrm>
            <a:off x="5461552" y="2534108"/>
            <a:ext cx="1021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Gross </a:t>
            </a:r>
            <a:r>
              <a:rPr lang="fr-FR" sz="1100" dirty="0" err="1"/>
              <a:t>enrolment</a:t>
            </a:r>
            <a:r>
              <a:rPr lang="fr-FR" sz="1100" dirty="0"/>
              <a:t> ratio, </a:t>
            </a:r>
            <a:r>
              <a:rPr lang="fr-FR" sz="1100" dirty="0" err="1"/>
              <a:t>tertiary</a:t>
            </a:r>
            <a:r>
              <a:rPr lang="fr-FR" sz="1100" dirty="0"/>
              <a:t>, </a:t>
            </a:r>
            <a:r>
              <a:rPr lang="fr-FR" sz="1100" dirty="0" err="1"/>
              <a:t>both</a:t>
            </a:r>
            <a:r>
              <a:rPr lang="fr-FR" sz="1100" dirty="0"/>
              <a:t> sexes (%)</a:t>
            </a:r>
            <a:endParaRPr 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A1551A-24D9-42C1-A8B6-44C31421FDD4}"/>
              </a:ext>
            </a:extLst>
          </p:cNvPr>
          <p:cNvSpPr txBox="1"/>
          <p:nvPr/>
        </p:nvSpPr>
        <p:spPr>
          <a:xfrm>
            <a:off x="4269990" y="4691315"/>
            <a:ext cx="10213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Adjusted</a:t>
            </a:r>
            <a:r>
              <a:rPr lang="fr-FR" sz="1100" dirty="0"/>
              <a:t> net </a:t>
            </a:r>
            <a:r>
              <a:rPr lang="fr-FR" sz="1100" dirty="0" err="1"/>
              <a:t>enrolment</a:t>
            </a:r>
            <a:r>
              <a:rPr lang="fr-FR" sz="1100" dirty="0"/>
              <a:t> rate, </a:t>
            </a:r>
            <a:r>
              <a:rPr lang="fr-FR" sz="1100" dirty="0" err="1"/>
              <a:t>upper</a:t>
            </a:r>
            <a:r>
              <a:rPr lang="fr-FR" sz="1100" dirty="0"/>
              <a:t> </a:t>
            </a:r>
            <a:r>
              <a:rPr lang="fr-FR" sz="1100" dirty="0" err="1"/>
              <a:t>secondady</a:t>
            </a:r>
            <a:r>
              <a:rPr lang="fr-FR" sz="1100" dirty="0"/>
              <a:t>, </a:t>
            </a:r>
            <a:r>
              <a:rPr lang="fr-FR" sz="1100" dirty="0" err="1"/>
              <a:t>both</a:t>
            </a:r>
            <a:r>
              <a:rPr lang="fr-FR" sz="1100" dirty="0"/>
              <a:t> sexes (%)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9FC456-7039-42A9-9FA3-D74F011E70E1}"/>
              </a:ext>
            </a:extLst>
          </p:cNvPr>
          <p:cNvSpPr txBox="1"/>
          <p:nvPr/>
        </p:nvSpPr>
        <p:spPr>
          <a:xfrm>
            <a:off x="3004342" y="2885767"/>
            <a:ext cx="146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GDP per capita (</a:t>
            </a:r>
            <a:r>
              <a:rPr lang="fr-FR" sz="1600" dirty="0" err="1"/>
              <a:t>current</a:t>
            </a:r>
            <a:r>
              <a:rPr lang="fr-FR" sz="1600" dirty="0"/>
              <a:t> US$)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004C72-22F6-4262-B570-5BA61F591D5A}"/>
              </a:ext>
            </a:extLst>
          </p:cNvPr>
          <p:cNvSpPr txBox="1"/>
          <p:nvPr/>
        </p:nvSpPr>
        <p:spPr>
          <a:xfrm>
            <a:off x="6453664" y="4158801"/>
            <a:ext cx="1321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Government</a:t>
            </a:r>
            <a:r>
              <a:rPr lang="fr-FR" sz="1600" dirty="0"/>
              <a:t> </a:t>
            </a:r>
            <a:r>
              <a:rPr lang="fr-FR" sz="1600" dirty="0" err="1"/>
              <a:t>expenditure</a:t>
            </a:r>
            <a:r>
              <a:rPr lang="fr-FR" sz="1600" dirty="0"/>
              <a:t> on </a:t>
            </a:r>
            <a:r>
              <a:rPr lang="fr-FR" sz="1600" dirty="0" err="1"/>
              <a:t>secondary</a:t>
            </a:r>
            <a:r>
              <a:rPr lang="fr-FR" sz="1600" dirty="0"/>
              <a:t> </a:t>
            </a:r>
            <a:r>
              <a:rPr lang="fr-FR" sz="1600" dirty="0" err="1"/>
              <a:t>education</a:t>
            </a:r>
            <a:r>
              <a:rPr lang="fr-FR" sz="1600" dirty="0"/>
              <a:t> as % of GDP (%)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9E2901-B1FE-402B-9473-49B447C4534F}"/>
              </a:ext>
            </a:extLst>
          </p:cNvPr>
          <p:cNvSpPr txBox="1"/>
          <p:nvPr/>
        </p:nvSpPr>
        <p:spPr>
          <a:xfrm>
            <a:off x="7459946" y="2347158"/>
            <a:ext cx="1661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Government</a:t>
            </a:r>
            <a:r>
              <a:rPr lang="fr-FR" sz="1600" dirty="0"/>
              <a:t> </a:t>
            </a:r>
            <a:r>
              <a:rPr lang="fr-FR" sz="1600" dirty="0" err="1"/>
              <a:t>expenditure</a:t>
            </a:r>
            <a:r>
              <a:rPr lang="fr-FR" sz="1600" dirty="0"/>
              <a:t> on </a:t>
            </a:r>
            <a:r>
              <a:rPr lang="fr-FR" sz="1600" dirty="0" err="1"/>
              <a:t>tertiary</a:t>
            </a:r>
            <a:r>
              <a:rPr lang="fr-FR" sz="1600" dirty="0"/>
              <a:t> </a:t>
            </a:r>
            <a:r>
              <a:rPr lang="fr-FR" sz="1600" dirty="0" err="1"/>
              <a:t>education</a:t>
            </a:r>
            <a:r>
              <a:rPr lang="fr-FR" sz="1600" dirty="0"/>
              <a:t> as % of GDP (%)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DAD555-79AE-4F53-91C2-FC3681C8ABD4}"/>
              </a:ext>
            </a:extLst>
          </p:cNvPr>
          <p:cNvSpPr txBox="1"/>
          <p:nvPr/>
        </p:nvSpPr>
        <p:spPr>
          <a:xfrm>
            <a:off x="1209576" y="4531049"/>
            <a:ext cx="1525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Population </a:t>
            </a:r>
            <a:r>
              <a:rPr lang="fr-FR" sz="1400" dirty="0" err="1"/>
              <a:t>growth</a:t>
            </a:r>
            <a:r>
              <a:rPr lang="fr-FR" sz="1400" dirty="0"/>
              <a:t> (</a:t>
            </a:r>
            <a:r>
              <a:rPr lang="fr-FR" sz="1400" dirty="0" err="1"/>
              <a:t>annual</a:t>
            </a:r>
            <a:r>
              <a:rPr lang="fr-FR" sz="1400" dirty="0"/>
              <a:t> %)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pourcentage attribués pour calculer le score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892DC897-2472-4A39-B6AE-7F98EA638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219" y="2073304"/>
            <a:ext cx="10393561" cy="2574896"/>
          </a:xfrm>
        </p:spPr>
      </p:pic>
    </p:spTree>
    <p:extLst>
      <p:ext uri="{BB962C8B-B14F-4D97-AF65-F5344CB8AC3E}">
        <p14:creationId xmlns:p14="http://schemas.microsoft.com/office/powerpoint/2010/main" val="140419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258" y="365341"/>
            <a:ext cx="3749040" cy="132588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PLAN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258" y="1920215"/>
            <a:ext cx="4777111" cy="4306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Rappel de la </a:t>
            </a: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problématique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Présentation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 du jeu de </a:t>
            </a: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données</a:t>
            </a:r>
            <a:endParaRPr lang="en-US" dirty="0"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Analyse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pré-exploratoire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 et </a:t>
            </a: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traitements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 de </a:t>
            </a: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données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Conclusions 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du score en fonction de chaque pays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DBA44F90-2B7B-4D4D-993A-30947E782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981" y="2064103"/>
            <a:ext cx="8763000" cy="4292247"/>
          </a:xfrm>
        </p:spPr>
      </p:pic>
    </p:spTree>
    <p:extLst>
      <p:ext uri="{BB962C8B-B14F-4D97-AF65-F5344CB8AC3E}">
        <p14:creationId xmlns:p14="http://schemas.microsoft.com/office/powerpoint/2010/main" val="1950808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516-A78C-D69C-2051-684BD2AB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Evolution du </a:t>
            </a:r>
            <a:r>
              <a:rPr lang="fr-FR" sz="3600" dirty="0" err="1"/>
              <a:t>scoreD_scale</a:t>
            </a:r>
            <a:r>
              <a:rPr lang="fr-FR" sz="3600" dirty="0"/>
              <a:t> par année en fonction de chaque pays 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02DA6F-5D9E-485C-8666-C9E523AED645}"/>
              </a:ext>
            </a:extLst>
          </p:cNvPr>
          <p:cNvSpPr txBox="1">
            <a:spLocks/>
          </p:cNvSpPr>
          <p:nvPr/>
        </p:nvSpPr>
        <p:spPr>
          <a:xfrm>
            <a:off x="342900" y="2122169"/>
            <a:ext cx="611505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  <a:cs typeface="+mj-cs"/>
              </a:defRPr>
            </a:lvl1pPr>
          </a:lstStyle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5F441-481F-41F6-A6C3-8BE5FC2DDAB0}"/>
              </a:ext>
            </a:extLst>
          </p:cNvPr>
          <p:cNvSpPr txBox="1"/>
          <p:nvPr/>
        </p:nvSpPr>
        <p:spPr>
          <a:xfrm>
            <a:off x="7304567" y="1706879"/>
            <a:ext cx="45445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Les pays ont une tendance haussière importante du nombre de clients et nous pouvons supposer que ceci va continuer à  croître dans les prochaines années.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Nous pouvons également supposer que les pays où internet est moins implanté vont continuer à voir l’utilisation d’internent augmenter et donc le nombre de clients.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Nous pouvons également supposer que les pays dans lesquels les projections d’augmentation de la population sont importantes verront le nombre d’étudiants augmenter et par conséquence le nombre de clients potentiels. </a:t>
            </a:r>
            <a:endParaRPr lang="en-US" dirty="0"/>
          </a:p>
        </p:txBody>
      </p:sp>
      <p:pic>
        <p:nvPicPr>
          <p:cNvPr id="15" name="Content Placeholder 14" descr="Chart, line chart&#10;&#10;Description automatically generated">
            <a:extLst>
              <a:ext uri="{FF2B5EF4-FFF2-40B4-BE49-F238E27FC236}">
                <a16:creationId xmlns:a16="http://schemas.microsoft.com/office/drawing/2014/main" id="{D4D0A68F-A8F3-486C-938E-015FC9E9F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582103"/>
            <a:ext cx="6724650" cy="5139372"/>
          </a:xfrm>
        </p:spPr>
      </p:pic>
    </p:spTree>
    <p:extLst>
      <p:ext uri="{BB962C8B-B14F-4D97-AF65-F5344CB8AC3E}">
        <p14:creationId xmlns:p14="http://schemas.microsoft.com/office/powerpoint/2010/main" val="4073753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211580"/>
            <a:ext cx="8695944" cy="13258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chemeClr val="accent3"/>
                </a:solidFill>
                <a:cs typeface="Calibri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063" y="2451735"/>
            <a:ext cx="8905874" cy="26974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fr-FR" dirty="0"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/>
                </a:solidFill>
                <a:cs typeface="Calibri"/>
              </a:rPr>
              <a:t> Choix des pays </a:t>
            </a:r>
            <a:r>
              <a:rPr lang="en-US" dirty="0" err="1">
                <a:solidFill>
                  <a:schemeClr val="accent3"/>
                </a:solidFill>
                <a:cs typeface="Calibri"/>
              </a:rPr>
              <a:t>séléctionnés</a:t>
            </a:r>
            <a:r>
              <a:rPr lang="en-US" dirty="0">
                <a:solidFill>
                  <a:schemeClr val="accent3"/>
                </a:solidFill>
                <a:cs typeface="Calibri"/>
              </a:rPr>
              <a:t> et </a:t>
            </a:r>
            <a:r>
              <a:rPr lang="en-US" dirty="0" err="1">
                <a:solidFill>
                  <a:schemeClr val="accent3"/>
                </a:solidFill>
                <a:cs typeface="Calibri"/>
              </a:rPr>
              <a:t>Réponse</a:t>
            </a:r>
            <a:r>
              <a:rPr lang="en-US" dirty="0">
                <a:solidFill>
                  <a:schemeClr val="accent3"/>
                </a:solidFill>
                <a:cs typeface="Calibri"/>
              </a:rPr>
              <a:t> à la </a:t>
            </a:r>
            <a:r>
              <a:rPr lang="en-US" dirty="0" err="1">
                <a:solidFill>
                  <a:schemeClr val="accent3"/>
                </a:solidFill>
                <a:cs typeface="Calibri"/>
              </a:rPr>
              <a:t>problématique</a:t>
            </a:r>
            <a:endParaRPr lang="en-US" dirty="0">
              <a:solidFill>
                <a:schemeClr val="accent3"/>
              </a:solidFill>
              <a:cs typeface="Calibri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3"/>
              </a:solidFill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3"/>
                </a:solidFill>
                <a:cs typeface="Calibri"/>
              </a:rPr>
              <a:t>Potentiel</a:t>
            </a:r>
            <a:r>
              <a:rPr lang="en-US" dirty="0">
                <a:solidFill>
                  <a:schemeClr val="accent3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3"/>
                </a:solidFill>
                <a:cs typeface="Calibri"/>
              </a:rPr>
              <a:t>d’évolution</a:t>
            </a:r>
            <a:r>
              <a:rPr lang="en-US" dirty="0">
                <a:solidFill>
                  <a:schemeClr val="accent3"/>
                </a:solidFill>
                <a:cs typeface="Calibri"/>
              </a:rPr>
              <a:t> pour </a:t>
            </a:r>
            <a:r>
              <a:rPr lang="en-US" dirty="0" err="1">
                <a:solidFill>
                  <a:schemeClr val="accent3"/>
                </a:solidFill>
                <a:cs typeface="Calibri"/>
              </a:rPr>
              <a:t>ses</a:t>
            </a:r>
            <a:r>
              <a:rPr lang="en-US" dirty="0">
                <a:solidFill>
                  <a:schemeClr val="accent3"/>
                </a:solidFill>
                <a:cs typeface="Calibri"/>
              </a:rPr>
              <a:t> pays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16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211580"/>
            <a:ext cx="8695944" cy="13258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chemeClr val="accent3"/>
                </a:solidFill>
                <a:cs typeface="Calibri"/>
              </a:rPr>
              <a:t>Limites du projet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063" y="2451735"/>
            <a:ext cx="8905874" cy="269748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3"/>
                </a:solidFill>
                <a:cs typeface="Calibri"/>
              </a:rPr>
              <a:t>L’ajout de certains variables auraient été pertinent</a:t>
            </a:r>
            <a:r>
              <a:rPr lang="fr-FR" dirty="0">
                <a:cs typeface="Calibri"/>
              </a:rPr>
              <a:t>, par exemple : la proportion des élèves se formant en dehors de leur établissement scolaire, la dépense internet ou en outils informatiques pour chaque pays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>
                <a:cs typeface="Calibri"/>
              </a:rPr>
              <a:t>Il n y a aucune autre information supplémentaire sur la situation de l’entreprise et ça aurait mieux d’en avoir pour encore plus des commentaires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cs typeface="Calibri"/>
              </a:rPr>
              <a:t>Certains des indicateurs sont inutilisables (Beaucoup de données manquantes par exemple)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889504"/>
            <a:ext cx="3448050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Merci de </a:t>
            </a:r>
            <a:r>
              <a:rPr lang="en-US" dirty="0" err="1"/>
              <a:t>votre</a:t>
            </a:r>
            <a:r>
              <a:rPr lang="en-US" dirty="0"/>
              <a:t> attention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575" y="2011680"/>
            <a:ext cx="4733925" cy="2843784"/>
          </a:xfrm>
        </p:spPr>
        <p:txBody>
          <a:bodyPr>
            <a:normAutofit/>
          </a:bodyPr>
          <a:lstStyle/>
          <a:p>
            <a:r>
              <a:rPr lang="en-US" sz="2000" dirty="0"/>
              <a:t>Divine Tulomba​</a:t>
            </a:r>
          </a:p>
          <a:p>
            <a:r>
              <a:rPr lang="en-US" sz="2000" dirty="0"/>
              <a:t>divinetlmb@gmail.com</a:t>
            </a:r>
          </a:p>
          <a:p>
            <a:r>
              <a:rPr lang="en-US" sz="2000" dirty="0"/>
              <a:t>https://tulombadivine.github.io/portfolio/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237" y="3012487"/>
            <a:ext cx="7744968" cy="50250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/>
              <a:t>Projet effectué dans le cadre de l’</a:t>
            </a:r>
            <a:r>
              <a:rPr lang="fr-FR" dirty="0" err="1"/>
              <a:t>aternance</a:t>
            </a:r>
            <a:r>
              <a:rPr lang="fr-FR" dirty="0"/>
              <a:t> avec RES et </a:t>
            </a:r>
            <a:r>
              <a:rPr lang="fr-FR" dirty="0" err="1"/>
              <a:t>OpenClassRoom</a:t>
            </a:r>
            <a:endParaRPr lang="fr-FR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59430"/>
            <a:ext cx="8695944" cy="1325880"/>
          </a:xfrm>
        </p:spPr>
        <p:txBody>
          <a:bodyPr/>
          <a:lstStyle/>
          <a:p>
            <a:r>
              <a:rPr lang="en-US" dirty="0"/>
              <a:t>Rappel de la </a:t>
            </a:r>
            <a:r>
              <a:rPr lang="en-US" dirty="0" err="1"/>
              <a:t>problématique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2811151"/>
            <a:ext cx="7744968" cy="153434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dirty="0" err="1"/>
              <a:t>Academy</a:t>
            </a:r>
            <a:r>
              <a:rPr lang="fr-FR" dirty="0"/>
              <a:t> est une start-up de la </a:t>
            </a:r>
            <a:r>
              <a:rPr lang="fr-FR" dirty="0" err="1"/>
              <a:t>EdTech</a:t>
            </a: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dirty="0" err="1"/>
              <a:t>Elearnings</a:t>
            </a:r>
            <a:r>
              <a:rPr lang="fr-FR" dirty="0"/>
              <a:t> : Contenus de la formation de niveau lycée et université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fr-FR" dirty="0"/>
              <a:t>Objectif de l’entreprise : Expansion à l’international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4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759526"/>
            <a:ext cx="9884664" cy="731520"/>
          </a:xfrm>
        </p:spPr>
        <p:txBody>
          <a:bodyPr/>
          <a:lstStyle/>
          <a:p>
            <a:r>
              <a:rPr lang="en-US" dirty="0"/>
              <a:t>Objectif 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668" y="4491046"/>
            <a:ext cx="9884664" cy="457200"/>
          </a:xfrm>
        </p:spPr>
        <p:txBody>
          <a:bodyPr>
            <a:noAutofit/>
          </a:bodyPr>
          <a:lstStyle/>
          <a:p>
            <a:r>
              <a:rPr lang="fr-FR" sz="1600" b="1" dirty="0">
                <a:solidFill>
                  <a:schemeClr val="tx1"/>
                </a:solidFill>
              </a:rPr>
              <a:t>Procéder à un traitement de données dans le but de déterminer les pays qui pourraient potentiellement être intéressants pour l’expansion de cette entreprise. 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latin typeface="Baskerville Old Face" panose="02020602080505020303" pitchFamily="18" charset="77"/>
              </a:rPr>
              <a:t>Présentation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 du jeu de </a:t>
            </a:r>
            <a:r>
              <a:rPr lang="en-US" dirty="0" err="1">
                <a:solidFill>
                  <a:schemeClr val="accent3"/>
                </a:solidFill>
                <a:latin typeface="Baskerville Old Face" panose="02020602080505020303" pitchFamily="18" charset="77"/>
              </a:rPr>
              <a:t>données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8664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09332"/>
              </p:ext>
            </p:extLst>
          </p:nvPr>
        </p:nvGraphicFramePr>
        <p:xfrm>
          <a:off x="395287" y="2257425"/>
          <a:ext cx="11401425" cy="400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latin typeface="Baskerville Old Face" panose="02020602080505020303" pitchFamily="18" charset="77"/>
              </a:rPr>
              <a:t>En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 résumé …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8664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BAD4CFD-4416-4F29-A248-3EA315C2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8450" y="3065462"/>
            <a:ext cx="7172325" cy="2535238"/>
          </a:xfrm>
        </p:spPr>
        <p:txBody>
          <a:bodyPr>
            <a:normAutofit/>
          </a:bodyPr>
          <a:lstStyle/>
          <a:p>
            <a:r>
              <a:rPr lang="fr-FR" sz="2400" dirty="0"/>
              <a:t>data possède 886930 lignes et 70 colonnes.</a:t>
            </a:r>
          </a:p>
          <a:p>
            <a:r>
              <a:rPr lang="fr-FR" sz="2400" dirty="0"/>
              <a:t>countries possède 241 lignes et 31 colonnes.</a:t>
            </a:r>
          </a:p>
          <a:p>
            <a:r>
              <a:rPr lang="fr-FR" sz="2400" dirty="0" err="1"/>
              <a:t>countryseries</a:t>
            </a:r>
            <a:r>
              <a:rPr lang="fr-FR" sz="2400" dirty="0"/>
              <a:t> possède 613 lignes et 3 colonnes.</a:t>
            </a:r>
          </a:p>
          <a:p>
            <a:r>
              <a:rPr lang="fr-FR" sz="2400" dirty="0" err="1"/>
              <a:t>footnote</a:t>
            </a:r>
            <a:r>
              <a:rPr lang="fr-FR" sz="2400" dirty="0"/>
              <a:t> possède 643638 lignes et 4 colonnes.</a:t>
            </a:r>
          </a:p>
          <a:p>
            <a:r>
              <a:rPr lang="fr-FR" sz="2400" dirty="0" err="1"/>
              <a:t>series</a:t>
            </a:r>
            <a:r>
              <a:rPr lang="fr-FR" sz="2400" dirty="0"/>
              <a:t> possède 3665 lignes et 21 colonnes.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10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Processus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 de </a:t>
            </a:r>
            <a:r>
              <a:rPr lang="en-US" dirty="0" err="1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l’analyse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7959-7D1F-FBB7-5094-077151794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Diagram 2" descr="Timeline">
            <a:extLst>
              <a:ext uri="{FF2B5EF4-FFF2-40B4-BE49-F238E27FC236}">
                <a16:creationId xmlns:a16="http://schemas.microsoft.com/office/drawing/2014/main" id="{1A75E301-F81B-604F-0C9B-A25BF04F064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08285410"/>
              </p:ext>
            </p:extLst>
          </p:nvPr>
        </p:nvGraphicFramePr>
        <p:xfrm>
          <a:off x="974725" y="2614613"/>
          <a:ext cx="10242550" cy="331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12D-83C9-7B91-F708-5D07E4C2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028701"/>
          </a:xfrm>
        </p:spPr>
        <p:txBody>
          <a:bodyPr/>
          <a:lstStyle/>
          <a:p>
            <a:r>
              <a:rPr lang="en-US" dirty="0" err="1"/>
              <a:t>Outils</a:t>
            </a:r>
            <a:r>
              <a:rPr lang="en-US" dirty="0"/>
              <a:t> </a:t>
            </a:r>
            <a:r>
              <a:rPr lang="en-US" dirty="0" err="1"/>
              <a:t>utilisés</a:t>
            </a:r>
            <a:r>
              <a:rPr lang="en-US" dirty="0"/>
              <a:t> pour </a:t>
            </a:r>
            <a:r>
              <a:rPr lang="en-US" dirty="0" err="1"/>
              <a:t>l’analyse</a:t>
            </a:r>
            <a:r>
              <a:rPr lang="en-US" dirty="0"/>
              <a:t>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B4F3B47-5D90-6680-2EE4-D15F8C55D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150319"/>
              </p:ext>
            </p:extLst>
          </p:nvPr>
        </p:nvGraphicFramePr>
        <p:xfrm>
          <a:off x="142875" y="2146491"/>
          <a:ext cx="1198245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585584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50488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561766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682387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24047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Nom/Fonctions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Baskerville Old Face" panose="02020602080505020303" pitchFamily="18" charset="77"/>
                          <a:ea typeface="Baskerville" panose="02020502070401020303" pitchFamily="18" charset="0"/>
                          <a:cs typeface="Gill Sans Nova Light" panose="020F0302020204030204" pitchFamily="34" charset="0"/>
                        </a:rPr>
                        <a:t>Anaconda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err="1">
                          <a:latin typeface="Baskerville Old Face" panose="02020602080505020303" pitchFamily="18" charset="77"/>
                          <a:ea typeface="Baskerville" panose="02020502070401020303" pitchFamily="18" charset="0"/>
                          <a:cs typeface="Gill Sans Nova Light" panose="020F0302020204030204" pitchFamily="34" charset="0"/>
                        </a:rPr>
                        <a:t>Jupyter</a:t>
                      </a:r>
                      <a:r>
                        <a:rPr lang="fr-FR" sz="2000" b="0" dirty="0">
                          <a:latin typeface="Baskerville Old Face" panose="02020602080505020303" pitchFamily="18" charset="77"/>
                          <a:ea typeface="Baskerville" panose="02020502070401020303" pitchFamily="18" charset="0"/>
                          <a:cs typeface="Gill Sans Nova Light" panose="020F0302020204030204" pitchFamily="34" charset="0"/>
                        </a:rPr>
                        <a:t> Notebook 6.0.1</a:t>
                      </a:r>
                      <a:endParaRPr lang="en-US" sz="2000" b="0" dirty="0">
                        <a:latin typeface="Baskerville Old Face" panose="02020602080505020303" pitchFamily="18" charset="77"/>
                        <a:ea typeface="Baskerville" panose="02020502070401020303" pitchFamily="18" charset="0"/>
                        <a:cs typeface="Gill Sans Nova Light" panose="020F030202020403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>
                          <a:latin typeface="Baskerville Old Face" panose="02020602080505020303" pitchFamily="18" charset="77"/>
                          <a:ea typeface="Baskerville" panose="02020502070401020303" pitchFamily="18" charset="0"/>
                          <a:cs typeface="Gill Sans Nova Light" panose="020F0302020204030204" pitchFamily="34" charset="0"/>
                        </a:rPr>
                        <a:t>Python 3.7</a:t>
                      </a:r>
                      <a:endParaRPr lang="en-US" sz="2000" b="0" dirty="0">
                        <a:latin typeface="Baskerville Old Face" panose="02020602080505020303" pitchFamily="18" charset="77"/>
                        <a:ea typeface="Baskerville" panose="02020502070401020303" pitchFamily="18" charset="0"/>
                        <a:cs typeface="Gill Sans Nova Light" panose="020F030202020403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 err="1">
                          <a:latin typeface="Baskerville Old Face" panose="02020602080505020303" pitchFamily="18" charset="77"/>
                          <a:ea typeface="Baskerville" panose="02020502070401020303" pitchFamily="18" charset="0"/>
                          <a:cs typeface="Gill Sans Nova Light" panose="020F0302020204030204" pitchFamily="34" charset="0"/>
                        </a:rPr>
                        <a:t>Matplotlib</a:t>
                      </a:r>
                      <a:r>
                        <a:rPr lang="fr-FR" sz="2000" b="0" dirty="0">
                          <a:latin typeface="Baskerville Old Face" panose="02020602080505020303" pitchFamily="18" charset="77"/>
                          <a:ea typeface="Baskerville" panose="02020502070401020303" pitchFamily="18" charset="0"/>
                          <a:cs typeface="Gill Sans Nova Light" panose="020F0302020204030204" pitchFamily="34" charset="0"/>
                        </a:rPr>
                        <a:t> 3.1.0</a:t>
                      </a:r>
                    </a:p>
                    <a:p>
                      <a:pPr algn="ctr"/>
                      <a:r>
                        <a:rPr lang="fr-FR" sz="2000" b="0" dirty="0" err="1">
                          <a:latin typeface="Baskerville Old Face" panose="02020602080505020303" pitchFamily="18" charset="77"/>
                          <a:ea typeface="Baskerville" panose="02020502070401020303" pitchFamily="18" charset="0"/>
                          <a:cs typeface="Gill Sans Nova Light" panose="020F0302020204030204" pitchFamily="34" charset="0"/>
                        </a:rPr>
                        <a:t>Seaborn</a:t>
                      </a:r>
                      <a:r>
                        <a:rPr lang="fr-FR" sz="2000" b="0" dirty="0">
                          <a:latin typeface="Baskerville Old Face" panose="02020602080505020303" pitchFamily="18" charset="77"/>
                          <a:ea typeface="Baskerville" panose="02020502070401020303" pitchFamily="18" charset="0"/>
                          <a:cs typeface="Gill Sans Nova Light" panose="020F0302020204030204" pitchFamily="34" charset="0"/>
                        </a:rPr>
                        <a:t> 0.9.0, pandas </a:t>
                      </a:r>
                      <a:endParaRPr lang="en-US" sz="2000" b="0" dirty="0">
                        <a:latin typeface="Baskerville Old Face" panose="02020602080505020303" pitchFamily="18" charset="77"/>
                        <a:ea typeface="Baskerville" panose="02020502070401020303" pitchFamily="18" charset="0"/>
                        <a:cs typeface="Gill Sans Nova Light" panose="020F0302020204030204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1007595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Utilisation</a:t>
                      </a:r>
                      <a:endParaRPr lang="en-US" sz="1600" b="0" i="0" dirty="0">
                        <a:solidFill>
                          <a:schemeClr val="accent3"/>
                        </a:solidFill>
                        <a:latin typeface="Gill Sans Nova Light" panose="020B0302020104020203" pitchFamily="34" charset="0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Gestion de package </a:t>
                      </a:r>
                    </a:p>
                    <a:p>
                      <a:pPr algn="ctr"/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Gestion </a:t>
                      </a:r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d’environnement</a:t>
                      </a:r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virtuel</a:t>
                      </a:r>
                      <a:endParaRPr lang="en-US" sz="1600" b="0" i="0" dirty="0">
                        <a:solidFill>
                          <a:schemeClr val="accent3"/>
                        </a:solidFill>
                        <a:latin typeface="Gill Sans Nova Light" panose="020B0302020104020203" pitchFamily="34" charset="0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Structurer la démarche </a:t>
                      </a:r>
                    </a:p>
                    <a:p>
                      <a:pPr algn="ctr"/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Exécuter</a:t>
                      </a:r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 code par étape</a:t>
                      </a:r>
                    </a:p>
                    <a:p>
                      <a:pPr algn="ctr"/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Expliquer</a:t>
                      </a:r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 la démarche (markdown)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Utiliser</a:t>
                      </a:r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 les </a:t>
                      </a:r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librairies</a:t>
                      </a:r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 de python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Les deux premiers sont pour : La génération des graphiques </a:t>
                      </a:r>
                    </a:p>
                    <a:p>
                      <a:pPr algn="ctr"/>
                      <a:r>
                        <a:rPr lang="fr-FR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Pandas est là pour la manipulation de données et représentation des données </a:t>
                      </a:r>
                      <a:endParaRPr lang="en-US" sz="1600" b="0" i="0" dirty="0">
                        <a:solidFill>
                          <a:schemeClr val="accent3"/>
                        </a:solidFill>
                        <a:latin typeface="Gill Sans Nova Light" panose="020B0302020104020203" pitchFamily="34" charset="0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1007595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Fonctions</a:t>
                      </a:r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spécifiques</a:t>
                      </a:r>
                      <a:endParaRPr lang="en-US" sz="1600" b="0" i="0" dirty="0">
                        <a:solidFill>
                          <a:schemeClr val="accent3"/>
                        </a:solidFill>
                        <a:latin typeface="Gill Sans Nova Light" panose="020B0302020104020203" pitchFamily="34" charset="0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C</a:t>
                      </a:r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onda</a:t>
                      </a:r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 : Installation de package via le terminal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U</a:t>
                      </a:r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tilisation</a:t>
                      </a:r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 de </a:t>
                      </a:r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l’interca</a:t>
                      </a:r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 via les mots </a:t>
                      </a:r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clés</a:t>
                      </a:r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 par </a:t>
                      </a:r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exemple</a:t>
                      </a:r>
                      <a:endParaRPr lang="en-US" sz="1600" b="0" i="0" dirty="0">
                        <a:solidFill>
                          <a:schemeClr val="accent3"/>
                        </a:solidFill>
                        <a:latin typeface="Gill Sans Nova Light" panose="020B0302020104020203" pitchFamily="34" charset="0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M</a:t>
                      </a:r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anipuler</a:t>
                      </a:r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 des </a:t>
                      </a:r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listes</a:t>
                      </a:r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en-US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dictionnaires</a:t>
                      </a:r>
                      <a:r>
                        <a:rPr lang="en-US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, collections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Création et manipulation de </a:t>
                      </a:r>
                      <a:r>
                        <a:rPr lang="fr-FR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dataframe</a:t>
                      </a:r>
                      <a:r>
                        <a:rPr lang="fr-FR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, création, copie, filtres, tris, concaténation </a:t>
                      </a:r>
                      <a:r>
                        <a:rPr lang="fr-FR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etc</a:t>
                      </a:r>
                      <a:endParaRPr lang="fr-FR" sz="1600" b="0" i="0" dirty="0">
                        <a:solidFill>
                          <a:schemeClr val="accent3"/>
                        </a:solidFill>
                        <a:latin typeface="Gill Sans Nova Light" panose="020B0302020104020203" pitchFamily="34" charset="0"/>
                        <a:cs typeface="Gill Sans Light" panose="020B0302020104020203" pitchFamily="34" charset="-79"/>
                      </a:endParaRPr>
                    </a:p>
                    <a:p>
                      <a:pPr algn="ctr"/>
                      <a:endParaRPr lang="fr-FR" sz="1600" b="0" i="0" dirty="0">
                        <a:solidFill>
                          <a:schemeClr val="accent3"/>
                        </a:solidFill>
                        <a:latin typeface="Gill Sans Nova Light" panose="020B0302020104020203" pitchFamily="34" charset="0"/>
                        <a:cs typeface="Gill Sans Light" panose="020B0302020104020203" pitchFamily="34" charset="-79"/>
                      </a:endParaRPr>
                    </a:p>
                    <a:p>
                      <a:pPr algn="ctr"/>
                      <a:r>
                        <a:rPr lang="fr-FR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Génération des : </a:t>
                      </a:r>
                      <a:r>
                        <a:rPr lang="fr-FR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Barplot</a:t>
                      </a:r>
                      <a:r>
                        <a:rPr lang="fr-FR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fr-FR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Scatterplot</a:t>
                      </a:r>
                      <a:r>
                        <a:rPr lang="fr-FR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, </a:t>
                      </a:r>
                      <a:r>
                        <a:rPr lang="fr-FR" sz="1600" b="0" i="0" dirty="0" err="1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lineplot</a:t>
                      </a:r>
                      <a:r>
                        <a:rPr lang="fr-FR" sz="1600" b="0" i="0" dirty="0">
                          <a:solidFill>
                            <a:schemeClr val="accent3"/>
                          </a:solidFill>
                          <a:latin typeface="Gill Sans Nova Light" panose="020B0302020104020203" pitchFamily="34" charset="0"/>
                          <a:cs typeface="Gill Sans Light" panose="020B0302020104020203" pitchFamily="34" charset="-79"/>
                        </a:rPr>
                        <a:t> </a:t>
                      </a:r>
                      <a:endParaRPr lang="en-US" sz="1600" b="0" i="0" dirty="0">
                        <a:solidFill>
                          <a:schemeClr val="accent3"/>
                        </a:solidFill>
                        <a:latin typeface="Gill Sans Nova Light" panose="020B0302020104020203" pitchFamily="34" charset="0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{2305373C-C427-478B-A200-5E02DAE172EE}tf56410444_win32</Template>
  <TotalTime>7984</TotalTime>
  <Words>798</Words>
  <Application>Microsoft Office PowerPoint</Application>
  <PresentationFormat>Widescreen</PresentationFormat>
  <Paragraphs>148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Wingdings</vt:lpstr>
      <vt:lpstr>Office Theme</vt:lpstr>
      <vt:lpstr>PROJET 2 : “Analysez des données de systèmes éducatifs”</vt:lpstr>
      <vt:lpstr>PLAN</vt:lpstr>
      <vt:lpstr>Introduction</vt:lpstr>
      <vt:lpstr>Rappel de la problématique </vt:lpstr>
      <vt:lpstr>Objectif : </vt:lpstr>
      <vt:lpstr>Présentation du jeu de données </vt:lpstr>
      <vt:lpstr>En résumé … </vt:lpstr>
      <vt:lpstr>Processus de l’analyse </vt:lpstr>
      <vt:lpstr>Outils utilisés pour l’analyse </vt:lpstr>
      <vt:lpstr>Concaténation de 2 dataframes :  </vt:lpstr>
      <vt:lpstr>Choix de la période </vt:lpstr>
      <vt:lpstr>Choix de la période </vt:lpstr>
      <vt:lpstr>Choix de la période </vt:lpstr>
      <vt:lpstr>Choix des variables</vt:lpstr>
      <vt:lpstr>Choix des variables</vt:lpstr>
      <vt:lpstr>Matrice de corrélation</vt:lpstr>
      <vt:lpstr>Matrice de corrélation</vt:lpstr>
      <vt:lpstr>Sélection des indicateurs/Indicateurs retenus </vt:lpstr>
      <vt:lpstr>Le pourcentage attribués pour calculer le score </vt:lpstr>
      <vt:lpstr>Représentation du score en fonction de chaque pays</vt:lpstr>
      <vt:lpstr>Evolution du scoreD_scale par année en fonction de chaque pays </vt:lpstr>
      <vt:lpstr>Conclusion</vt:lpstr>
      <vt:lpstr>Limites du projet : </vt:lpstr>
      <vt:lpstr>Merci de votre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: “Analysez des données de systems éducatifs”</dc:title>
  <dc:creator>Divine Tulomba</dc:creator>
  <cp:lastModifiedBy>Divine Tulomba</cp:lastModifiedBy>
  <cp:revision>3</cp:revision>
  <dcterms:created xsi:type="dcterms:W3CDTF">2022-11-09T15:42:23Z</dcterms:created>
  <dcterms:modified xsi:type="dcterms:W3CDTF">2022-11-16T08:10:22Z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