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regular.fntdata"/><Relationship Id="rId25" Type="http://schemas.openxmlformats.org/officeDocument/2006/relationships/slide" Target="slides/slide20.xml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144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5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CSE 604</a:t>
            </a: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b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Introduction to Artificial Intelligence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2018292"/>
            <a:ext cx="7772399" cy="3772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Chapter 5: Adversarial Search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Ahmedul Kabir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672582" y="3852446"/>
            <a:ext cx="579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Adapted from slides available in Russell &amp; Norvig’s textbook webpage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α-β pruning example</a:t>
            </a:r>
            <a:endParaRPr/>
          </a:p>
        </p:txBody>
      </p:sp>
      <p:pic>
        <p:nvPicPr>
          <p:cNvPr descr="alpha-beta-progress3c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α-β pruning example</a:t>
            </a:r>
            <a:endParaRPr/>
          </a:p>
        </p:txBody>
      </p:sp>
      <p:pic>
        <p:nvPicPr>
          <p:cNvPr descr="alpha-beta-progress4c"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3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α-β pruning example</a:t>
            </a:r>
            <a:endParaRPr/>
          </a:p>
        </p:txBody>
      </p:sp>
      <p:pic>
        <p:nvPicPr>
          <p:cNvPr descr="alpha-beta-progress5c"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229600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Properties of α-β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Pruning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does 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affect final result</a:t>
            </a:r>
            <a:endParaRPr/>
          </a:p>
          <a:p>
            <a:pPr indent="-127000" lvl="4" marL="2057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Good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move ordering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improves effectiveness of pruning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 the moves that are “likely to be best” first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in chess, try captures, threats, forward moves, backward moves in that order </a:t>
            </a:r>
            <a:endParaRPr/>
          </a:p>
          <a:p>
            <a:pPr indent="-127000" lvl="4" marL="2057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With "perfect ordering," time complexity =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m/2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doubles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depth of search</a:t>
            </a:r>
            <a:endParaRPr/>
          </a:p>
          <a:p>
            <a:pPr indent="-127000" lvl="4" marL="2057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simple example of the value of reasoning about which computations are relevant (a form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metareasoning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Why is it called α-β?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 is the value of the best (i.e., highest-value) choice found so far at any choice point along the path for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worse than α,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will avoid 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prune that branch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Define β similarly for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lpha-beta-general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600200"/>
            <a:ext cx="406876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α-β algorithm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15624" l="16405" r="15625" t="25000"/>
          <a:stretch/>
        </p:blipFill>
        <p:spPr>
          <a:xfrm>
            <a:off x="685800" y="1295400"/>
            <a:ext cx="7620000" cy="49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α-β algorithm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33333" l="15625" r="15625" t="25000"/>
          <a:stretch/>
        </p:blipFill>
        <p:spPr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Imperfect Real Time Decisions</a:t>
            </a:r>
            <a:endParaRPr b="0" i="0" sz="44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Even with alpha-beta pruning, it is infeasible to grow the whole game tree!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Standard approach: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evaluation function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estimated desirability of position </a:t>
            </a:r>
            <a:endParaRPr/>
          </a:p>
          <a:p>
            <a:pPr indent="-346075" lvl="1" marL="346075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cut off search </a:t>
            </a:r>
            <a:endParaRPr b="0" i="0" sz="2400" u="none" cap="none" strike="noStrike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depth limit or iterative deepening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forward pruning</a:t>
            </a:r>
            <a:endParaRPr b="0" i="0" sz="2400" u="none" cap="none" strike="noStrike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Beam search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Evaluation functions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chess, typically linear weighted sum of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features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Garamond"/>
              <a:buNone/>
            </a:pPr>
            <a:r>
              <a:rPr b="0" i="1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Eval(s)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= w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f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(s) + w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f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(s) + … + w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f</a:t>
            </a:r>
            <a:r>
              <a:rPr b="0" baseline="-2500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(s)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9 with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(s) = (number of white queens) –  (number of black queens),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5 with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(s) = (number of white rooks) –  (number of black rooks),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etc.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Cutting off search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can use a modified algorithm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MinimaxCutoff</a:t>
            </a:r>
            <a:endParaRPr b="0" i="1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MinimaxCutoff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identical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MinimaxValue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except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Terminal?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replaced by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Cutoff?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replaced by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Does it work in practice?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Suppose we have 100 secs, explore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nodes/sec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10</a:t>
            </a:r>
            <a:r>
              <a:rPr b="0" baseline="30000" i="0" lang="en-US" sz="20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nodes per move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b=35 → m=4</a:t>
            </a:r>
            <a:endParaRPr/>
          </a:p>
          <a:p>
            <a:pPr indent="-457200" lvl="0" marL="609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4-ply lookahead is a hopeless chess player!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4-ply ≈ human novice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8-ply ≈ typical PC, human master</a:t>
            </a:r>
            <a:endParaRPr/>
          </a:p>
          <a:p>
            <a:pPr indent="-533400" lvl="1" marL="990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12-ply ≈ Deep Blue, Kasparov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Optimal decisions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α-β pruning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Imperfect, real-time decisions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Deterministic games in practice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Checkers: Chinook ended 40-year-reign of human world champion Marion Tinsley in 1994. </a:t>
            </a:r>
            <a:endParaRPr b="0" i="0" sz="1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540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Chess: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  <a:endParaRPr/>
          </a:p>
          <a:p>
            <a:pPr indent="-139700" lvl="4" marL="2057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Othello: human champions refuse to compete against computers, who are too good.</a:t>
            </a:r>
            <a:endParaRPr/>
          </a:p>
          <a:p>
            <a:pPr indent="-139700" lvl="4" marL="2057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Go: Until recently, human champions refused to compete against computers, who were too bad (in Go,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 &gt; 300).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But in 2016, Google’s AlphaGo defeated human world champion Lee Sedol.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2017, AlphaGo Zero defeated the previous version of AlphaGo 100-0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"Unpredictable" opponent → specifying a move for every possible opponent reply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Time limits → unlikely to find goal, must approximate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Games vs. search 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Game tree (2-player, deterministic, turns)</a:t>
            </a:r>
            <a:endParaRPr/>
          </a:p>
        </p:txBody>
      </p:sp>
      <p:pic>
        <p:nvPicPr>
          <p:cNvPr descr="tictactoe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52600"/>
            <a:ext cx="60483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Minimax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Perfect play for deterministic games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Idea: choose move to position with highest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minimax 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= best achievable payoff against best play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2-ply game: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minimax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657600"/>
            <a:ext cx="6705600" cy="283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Minimax algorithm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1458" l="15625" r="15625" t="25000"/>
          <a:stretch/>
        </p:blipFill>
        <p:spPr>
          <a:xfrm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Properties of minimax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 (if tree is finite)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 (against an optimal opponent)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 complexity?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 complexity?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O(bm) (depth-first exploration)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chess, b ≈ 35, m ≈100 for "reasonable" games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exact solution completely infeasible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α-β pruning example</a:t>
            </a:r>
            <a:endParaRPr/>
          </a:p>
        </p:txBody>
      </p:sp>
      <p:pic>
        <p:nvPicPr>
          <p:cNvPr descr="alpha-beta-progress1c"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α-β pruning example</a:t>
            </a:r>
            <a:endParaRPr/>
          </a:p>
        </p:txBody>
      </p:sp>
      <p:pic>
        <p:nvPicPr>
          <p:cNvPr descr="alpha-beta-progress2c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