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8" r:id="rId3"/>
    <p:sldId id="259" r:id="rId4"/>
    <p:sldId id="260" r:id="rId5"/>
    <p:sldId id="261" r:id="rId6"/>
    <p:sldId id="286" r:id="rId7"/>
    <p:sldId id="263" r:id="rId8"/>
    <p:sldId id="266" r:id="rId9"/>
    <p:sldId id="287" r:id="rId10"/>
    <p:sldId id="289" r:id="rId11"/>
    <p:sldId id="271" r:id="rId12"/>
    <p:sldId id="273" r:id="rId13"/>
    <p:sldId id="277" r:id="rId14"/>
    <p:sldId id="278" r:id="rId15"/>
    <p:sldId id="280" r:id="rId16"/>
    <p:sldId id="282" r:id="rId17"/>
    <p:sldId id="28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2A413D-C220-49F2-9B69-4F54C367D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D8BF26-9BCA-41A3-9054-53BC2A4E6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1E8F6D-F5B9-486D-A8F7-80CAB6D9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CBCD23-4BB8-4EC5-8947-4245823A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BE7A63-A918-44CD-823F-E15809C3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7BB61-BB4C-49B3-91B8-668FF05026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5364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2A0E2-91F3-4E05-AD08-07F16C54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8E0D8C-2DCC-472D-B2A4-298624A90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8733C2-93EC-4ECC-B81A-5100471C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65F50-C8FD-41FD-866B-98EC8487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C9E03F-28FF-4E47-8B9E-20EB959A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506A-627D-442A-98A3-DF17C6C939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6841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4FAFE5-9787-4AB9-8C0E-B19DFD0C3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7B1FF8-6087-4DB8-BF4F-C04AA2EE5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B6D9E9-FBED-4752-B41F-38F85C9A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1CD170-B91F-4992-85A4-528BC43F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E2DDBA-21E0-4E80-A4ED-AC3C12C2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16480-A3CF-44AA-BA13-6F35A5A716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2956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E26437-7EAC-4645-AEEB-2B102D44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1FD0F5-11B0-4EC4-93CF-7483AF1E4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5EE0A8-263D-4B15-A920-31B27D43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678DAB-D4C5-49D4-9D13-9DE89900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E06E1A-C7AD-4689-AD47-D549BD06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60CE2-FA35-47CE-9EF1-3BC1A564C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3221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2D7DF5-5D27-4AFF-8162-6E9CE1E3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2A6938-8F1B-429E-BE8C-85EA1FAE7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D5CF6-5F48-4626-9C8D-9B0BFEA7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D11CCD-9132-49AC-9432-44B9B356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229EBC-2CF3-45B4-A480-5E84F8E9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8ECC9-37FB-44CB-920B-3EDBC20E8F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4532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E2C83E-E3AB-461C-928B-953ADF71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DB2788-732D-4B74-BE5A-5B9072E4F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227483-B388-4E8F-8A14-4353523DF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4446943-3915-4AD1-9AAB-2A4B66A2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8609FF-FD44-4DD6-9F75-F14769D5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5E1920-C4E5-48EB-AA99-E492FE8A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BD801-C1F8-4D5C-A54A-4D5A42A9A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1308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6DDC26-5674-42B2-BA50-1447339C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B1E14D-6B3F-4060-B7BC-67A21236A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19D4C87-08CE-4B8E-A58A-B73940C8C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A309CF2-96DC-4B6D-88CC-CA22DAEB1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241E8D6-17EE-42EE-9A1F-A40DC8047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3E9D61E-C9D0-4C5E-BFAB-58D06614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4F28BD0-F7A1-4F82-929B-8F5DC32D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22397B0-3502-4083-A940-18A902B2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EA5B6-8BE5-4FDA-945B-E7642249F0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279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F1E4D5-D062-4BE5-8E5F-044D27E6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8E50883-3673-4934-913D-034B62E5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39C87C8-B0C6-4176-A917-D89DC00E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5BA873-56B6-4EA5-9062-45EB0C0C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3FDD2-6D8B-4312-9757-F06A7DD5D8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069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D16183F-AFF3-4B9A-8F83-DE15692D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6E05BFC-8760-4421-998F-C7B19FE2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77F1BD-0AE4-4897-8A66-68E73940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BD2B4-464C-483D-8303-AD249D14B8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492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A51D11-A9D7-48ED-9273-4E130B8A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179717-0403-4932-89EF-29CAB7905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30293F-E4C8-493C-A196-59D1C0A55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E2E73BE-F623-457F-9835-7E76C3C6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85FD2E-2375-4178-BCC1-20E4ABD3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4B85D1-9AA6-4092-8D3D-AA6B6AC3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C3424-8DE0-47B4-A7D7-08EF93C4BC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5961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675F1-9F08-4466-9591-99E94D84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1736628-E33E-4B69-9D03-6100CB7D0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2F3C917-4EE3-42EB-9C53-671C6B9D9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935D91-6367-4699-8356-101F42C1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93B3DD-1F1A-4E56-92D2-1934F693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C8EC54-A9B6-4A77-93F9-262B88AA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A41E3-2D0E-40C3-AE0F-2E1379138A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0738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11B191B9-D5C1-4C29-8095-BF8E0AD54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2429A958-25A5-4AA4-8B81-BC07DDE35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86F4204-A568-4A52-9325-3F38DA663F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1A109EE5-B343-4EB2-B6B4-4CD845D666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EFAA632C-7C4A-4478-A9C3-86E7C4F19D8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2D18E64-9AA4-42F8-AC2D-E2DAEAA0FF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Garamond" panose="02020404030301010803" pitchFamily="18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xmlns="" id="{769491DD-9F02-4DFA-87BB-933DF1681E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/>
              <a:t> </a:t>
            </a:r>
            <a:r>
              <a:rPr lang="en-US" altLang="en-US" sz="2800" dirty="0" smtClean="0"/>
              <a:t>CSE 604</a:t>
            </a:r>
            <a:r>
              <a:rPr lang="en-US" altLang="en-US" sz="4000" dirty="0"/>
              <a:t>	</a:t>
            </a:r>
            <a:br>
              <a:rPr lang="en-US" altLang="en-US" sz="4000" dirty="0"/>
            </a:br>
            <a:r>
              <a:rPr lang="en-US" altLang="en-US" sz="4000" dirty="0" smtClean="0"/>
              <a:t>Artificial </a:t>
            </a:r>
            <a:r>
              <a:rPr lang="en-US" altLang="en-US" sz="4000" dirty="0"/>
              <a:t>Intelligence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B9239A37-28BA-438E-BF3C-A4EAF91E60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Chapter 2: Intelligent Agents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1800" dirty="0" err="1"/>
              <a:t>Ahmedul</a:t>
            </a:r>
            <a:r>
              <a:rPr lang="en-US" altLang="en-US" sz="1800" dirty="0"/>
              <a:t> </a:t>
            </a:r>
            <a:r>
              <a:rPr lang="en-US" altLang="en-US" sz="1800" dirty="0" err="1" smtClean="0"/>
              <a:t>Kabir</a:t>
            </a:r>
            <a:endParaRPr lang="en-US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ED21C7A-E08F-4CA8-8586-9349A12BC498}"/>
              </a:ext>
            </a:extLst>
          </p:cNvPr>
          <p:cNvSpPr txBox="1"/>
          <p:nvPr/>
        </p:nvSpPr>
        <p:spPr>
          <a:xfrm>
            <a:off x="1744968" y="4242740"/>
            <a:ext cx="579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Adapted from slides available in Russell &amp; </a:t>
            </a:r>
            <a:r>
              <a:rPr lang="en-US" sz="1600" dirty="0" err="1">
                <a:latin typeface="Garamond" panose="02020404030301010803" pitchFamily="18" charset="0"/>
              </a:rPr>
              <a:t>Norvig’s</a:t>
            </a:r>
            <a:r>
              <a:rPr lang="en-US" sz="1600" dirty="0">
                <a:latin typeface="Garamond" panose="02020404030301010803" pitchFamily="18" charset="0"/>
              </a:rPr>
              <a:t> textbook webpage </a:t>
            </a:r>
          </a:p>
        </p:txBody>
      </p:sp>
    </p:spTree>
    <p:extLst>
      <p:ext uri="{BB962C8B-B14F-4D97-AF65-F5344CB8AC3E}">
        <p14:creationId xmlns:p14="http://schemas.microsoft.com/office/powerpoint/2010/main" xmlns="" val="146333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05A296B7-585E-4D4C-BF80-0279D419A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PEAS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757CFBF4-F585-4D32-8378-548333D31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Agent: </a:t>
            </a:r>
            <a:r>
              <a:rPr lang="en-US" altLang="en-US" b="1" dirty="0"/>
              <a:t>Automated car</a:t>
            </a:r>
            <a:endParaRPr lang="en-US" altLang="en-US" sz="2800" b="1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Performance measure</a:t>
            </a:r>
            <a:r>
              <a:rPr lang="en-US" altLang="en-US" dirty="0">
                <a:solidFill>
                  <a:srgbClr val="0070C0"/>
                </a:solidFill>
              </a:rPr>
              <a:t>: </a:t>
            </a:r>
            <a:r>
              <a:rPr lang="en-US" altLang="en-US" dirty="0"/>
              <a:t>Safe, fast, legal, comfortable trip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Environment</a:t>
            </a:r>
            <a:r>
              <a:rPr lang="en-US" altLang="en-US" dirty="0"/>
              <a:t>: Roads, other traffic, pedestrians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Actuators</a:t>
            </a:r>
            <a:r>
              <a:rPr lang="en-US" altLang="en-US" dirty="0"/>
              <a:t>: Steering wheel, accelerator, brake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Sensors</a:t>
            </a:r>
            <a:r>
              <a:rPr lang="en-US" altLang="en-US" dirty="0"/>
              <a:t>: Camera, GPS, Speedometer, engine sensor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4884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5FB3831F-C351-4C84-B096-48BB5EC7E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Environment types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AE02E598-3011-4E3F-9778-FCCA54223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Fully observable 	vs. 	partially observable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Single agent 	vs. 	multiagent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Deterministic 	vs. 	stochastic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Episodic 	vs. 	sequential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Static 	vs 	dynamic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Discrete 	vs </a:t>
            </a:r>
            <a:r>
              <a:rPr lang="en-US" altLang="en-US" sz="2400"/>
              <a:t>	continuous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BCD8EAEC-7BB8-40E7-B47C-D1BDDB8A1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Environment types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C7A4CB40-7556-4B54-BAE9-0633323AA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			Chess with 	Chess without 	Taxi driving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			a clock		a clock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Fully observable		Yes		Yes		No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Deterministic		Strategic		Strategic		No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Episodic          		No		No		No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Static 			Semi		Yes 		No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Discrete			Yes 		Yes		No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Single agent		No		No		No 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The environment type largely determines the agent design
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 real world is (of course) partially observable, stochastic, sequential, dynamic, continuous, multi-agent
</a:t>
            </a:r>
          </a:p>
        </p:txBody>
      </p:sp>
      <p:graphicFrame>
        <p:nvGraphicFramePr>
          <p:cNvPr id="19466" name="Group 10">
            <a:extLst>
              <a:ext uri="{FF2B5EF4-FFF2-40B4-BE49-F238E27FC236}">
                <a16:creationId xmlns:a16="http://schemas.microsoft.com/office/drawing/2014/main" xmlns="" id="{22751828-41C3-4CBF-9ACF-DE3BEF4D3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13982679"/>
              </p:ext>
            </p:extLst>
          </p:nvPr>
        </p:nvGraphicFramePr>
        <p:xfrm>
          <a:off x="3124200" y="2209800"/>
          <a:ext cx="5410200" cy="190500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xmlns="" val="2718004720"/>
                    </a:ext>
                  </a:extLst>
                </a:gridCol>
              </a:tblGrid>
              <a:tr h="190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7580139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863461E8-7E6F-4891-B315-392874485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Agent types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79C2162F-5FE6-47A1-B0D9-441F745B1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Four basic types in order of increasing generality:</a:t>
            </a:r>
          </a:p>
          <a:p>
            <a:pPr lvl="1"/>
            <a:r>
              <a:rPr lang="en-US" altLang="en-US" dirty="0"/>
              <a:t>Simple reflex agents</a:t>
            </a:r>
          </a:p>
          <a:p>
            <a:pPr lvl="1"/>
            <a:r>
              <a:rPr lang="en-US" altLang="en-US" dirty="0"/>
              <a:t>Model-based reflex agents</a:t>
            </a:r>
          </a:p>
          <a:p>
            <a:pPr lvl="1"/>
            <a:r>
              <a:rPr lang="en-US" altLang="en-US" dirty="0"/>
              <a:t>Goal-based agents</a:t>
            </a:r>
          </a:p>
          <a:p>
            <a:pPr lvl="1"/>
            <a:r>
              <a:rPr lang="en-US" altLang="en-US" dirty="0"/>
              <a:t>Utility-based agents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2A4BA6DC-FFEA-4ABF-B1D8-289CF196D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reflex agents</a:t>
            </a:r>
          </a:p>
        </p:txBody>
      </p:sp>
      <p:pic>
        <p:nvPicPr>
          <p:cNvPr id="24580" name="Picture 4" descr="simple-reflex-agent">
            <a:extLst>
              <a:ext uri="{FF2B5EF4-FFF2-40B4-BE49-F238E27FC236}">
                <a16:creationId xmlns:a16="http://schemas.microsoft.com/office/drawing/2014/main" xmlns="" id="{E62D03AF-7D40-4512-A82E-37FA43AF67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09600" y="1371600"/>
            <a:ext cx="8001000" cy="5191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7712A4C8-B4F5-4289-8F8F-5076131B1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Model-based reflex agents</a:t>
            </a:r>
          </a:p>
        </p:txBody>
      </p:sp>
      <p:pic>
        <p:nvPicPr>
          <p:cNvPr id="26628" name="Picture 4" descr="reflex+state-agent">
            <a:extLst>
              <a:ext uri="{FF2B5EF4-FFF2-40B4-BE49-F238E27FC236}">
                <a16:creationId xmlns:a16="http://schemas.microsoft.com/office/drawing/2014/main" xmlns="" id="{46CAB9DD-8B95-415D-B755-3E17F0D277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09600" y="1371600"/>
            <a:ext cx="8001000" cy="50927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20176D34-2119-4891-B50C-3BAE1B76C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Goal-based agents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04D1A7FF-9AC4-4F04-8F60-D835D69B0B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
</a:t>
            </a:r>
          </a:p>
        </p:txBody>
      </p:sp>
      <p:pic>
        <p:nvPicPr>
          <p:cNvPr id="28677" name="Picture 5" descr="goal-based-agent">
            <a:extLst>
              <a:ext uri="{FF2B5EF4-FFF2-40B4-BE49-F238E27FC236}">
                <a16:creationId xmlns:a16="http://schemas.microsoft.com/office/drawing/2014/main" xmlns="" id="{530586D9-A2FF-4E89-9DAB-26516A7477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09600" y="1392413"/>
            <a:ext cx="8001000" cy="509322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886B1C21-5DBA-4DD6-949E-9A9B8AB56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Utility-based agents</a:t>
            </a:r>
          </a:p>
        </p:txBody>
      </p:sp>
      <p:pic>
        <p:nvPicPr>
          <p:cNvPr id="29701" name="Picture 5" descr="utility-based-agent">
            <a:extLst>
              <a:ext uri="{FF2B5EF4-FFF2-40B4-BE49-F238E27FC236}">
                <a16:creationId xmlns:a16="http://schemas.microsoft.com/office/drawing/2014/main" xmlns="" id="{6EEA884B-20D4-44E1-9EBE-4D9B5DD9C7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96831" y="1417638"/>
            <a:ext cx="8113770" cy="516484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63D14011-6B19-44EC-9284-1A3519EC5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2BFAE957-BEA0-462E-B25B-85328F806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Agents and environments</a:t>
            </a:r>
          </a:p>
          <a:p>
            <a:r>
              <a:rPr lang="en-US" altLang="en-US" dirty="0"/>
              <a:t>Rationality</a:t>
            </a:r>
          </a:p>
          <a:p>
            <a:r>
              <a:rPr lang="en-US" altLang="en-US" dirty="0"/>
              <a:t>PEAS (Performance measure, Environment, Actuators, Sensors)</a:t>
            </a:r>
          </a:p>
          <a:p>
            <a:r>
              <a:rPr lang="en-US" altLang="en-US" dirty="0"/>
              <a:t>Environment types</a:t>
            </a:r>
          </a:p>
          <a:p>
            <a:r>
              <a:rPr lang="en-US" altLang="en-US" dirty="0"/>
              <a:t>Agent types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C813DD6C-AF08-4306-A8FE-B55D73578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7052E36C-12C9-4FE2-8562-EA5EADC07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An </a:t>
            </a:r>
            <a:r>
              <a:rPr lang="en-US" altLang="en-US" sz="2800" dirty="0">
                <a:solidFill>
                  <a:srgbClr val="0070C0"/>
                </a:solidFill>
              </a:rPr>
              <a:t>agent</a:t>
            </a:r>
            <a:r>
              <a:rPr lang="en-US" altLang="en-US" sz="2800" dirty="0"/>
              <a:t> is anything that can be viewed as </a:t>
            </a:r>
            <a:r>
              <a:rPr lang="en-US" altLang="en-US" sz="2800" dirty="0">
                <a:solidFill>
                  <a:srgbClr val="0070C0"/>
                </a:solidFill>
              </a:rPr>
              <a:t>perceiving</a:t>
            </a:r>
            <a:r>
              <a:rPr lang="en-US" altLang="en-US" sz="2800" dirty="0"/>
              <a:t> its environment through sensors and </a:t>
            </a:r>
            <a:r>
              <a:rPr lang="en-US" altLang="en-US" sz="2800" dirty="0">
                <a:solidFill>
                  <a:srgbClr val="0070C0"/>
                </a:solidFill>
              </a:rPr>
              <a:t>acting</a:t>
            </a:r>
            <a:r>
              <a:rPr lang="en-US" altLang="en-US" sz="2800" dirty="0"/>
              <a:t> upon that environment through actuators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Human agent</a:t>
            </a:r>
            <a:r>
              <a:rPr lang="en-US" altLang="en-US" sz="2800" dirty="0"/>
              <a:t>: eyes, ears, and other organs for sensors; hands, legs, mouth, and other body parts for actuators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Robotic agent</a:t>
            </a:r>
            <a:r>
              <a:rPr lang="en-US" altLang="en-US" sz="2800" dirty="0"/>
              <a:t>: cameras and infrared range finders for sensors; various motors for actuators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Software agent</a:t>
            </a:r>
            <a:r>
              <a:rPr lang="en-US" altLang="en-US" sz="2800" dirty="0"/>
              <a:t>: receives keystrokes, file contents, network packets as sensory inputs; acts by displaying on screen, writing files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3C643CD1-CB73-4EB1-B652-0F72F3148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Agents and environments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DBFA2747-46B7-4370-A51E-736DFBFD2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endParaRPr lang="en-US" altLang="en-US" sz="2800" dirty="0"/>
          </a:p>
          <a:p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0070C0"/>
                </a:solidFill>
              </a:rPr>
              <a:t>agent function </a:t>
            </a:r>
            <a:r>
              <a:rPr lang="en-US" altLang="en-US" sz="2800" dirty="0"/>
              <a:t>maps from percept histories to actions:</a:t>
            </a:r>
          </a:p>
          <a:p>
            <a:pPr algn="ctr">
              <a:buFontTx/>
              <a:buNone/>
            </a:pPr>
            <a:r>
              <a:rPr lang="en-US" altLang="en-US" sz="2800" dirty="0"/>
              <a:t>[</a:t>
            </a:r>
            <a:r>
              <a:rPr lang="en-US" altLang="en-US" sz="2800" i="1" dirty="0"/>
              <a:t>f</a:t>
            </a:r>
            <a:r>
              <a:rPr lang="en-US" altLang="en-US" sz="2800" dirty="0"/>
              <a:t>: </a:t>
            </a:r>
            <a:r>
              <a:rPr lang="en-US" altLang="en-US" sz="2800" dirty="0">
                <a:latin typeface="Monotype Corsiva" panose="03010101010201010101" pitchFamily="66" charset="0"/>
              </a:rPr>
              <a:t>P*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latin typeface="Monotype Corsiva" panose="03010101010201010101" pitchFamily="66" charset="0"/>
              </a:rPr>
              <a:t>A</a:t>
            </a:r>
            <a:r>
              <a:rPr lang="en-US" altLang="en-US" sz="2800" dirty="0"/>
              <a:t>]</a:t>
            </a:r>
          </a:p>
          <a:p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0070C0"/>
                </a:solidFill>
              </a:rPr>
              <a:t>agent program </a:t>
            </a:r>
            <a:r>
              <a:rPr lang="en-US" altLang="en-US" sz="2800" dirty="0"/>
              <a:t>runs on the physical </a:t>
            </a:r>
            <a:r>
              <a:rPr lang="en-US" altLang="en-US" sz="2800" dirty="0">
                <a:solidFill>
                  <a:srgbClr val="0070C0"/>
                </a:solidFill>
              </a:rPr>
              <a:t>architecture</a:t>
            </a:r>
            <a:r>
              <a:rPr lang="en-US" altLang="en-US" sz="2800" dirty="0"/>
              <a:t> to produce </a:t>
            </a:r>
            <a:r>
              <a:rPr lang="en-US" altLang="en-US" sz="2800" i="1" dirty="0"/>
              <a:t>f</a:t>
            </a:r>
            <a:endParaRPr lang="en-US" altLang="en-US" sz="2800" dirty="0"/>
          </a:p>
          <a:p>
            <a:r>
              <a:rPr lang="en-US" altLang="en-US" sz="2800" dirty="0"/>
              <a:t>agent = architecture + program</a:t>
            </a:r>
          </a:p>
        </p:txBody>
      </p:sp>
      <p:pic>
        <p:nvPicPr>
          <p:cNvPr id="6148" name="Picture 4" descr="agent-environment">
            <a:extLst>
              <a:ext uri="{FF2B5EF4-FFF2-40B4-BE49-F238E27FC236}">
                <a16:creationId xmlns:a16="http://schemas.microsoft.com/office/drawing/2014/main" xmlns="" id="{BC1C5FEA-2DFA-43B7-A50E-FF299E472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7338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27DA5C3F-708B-4FF7-8DD5-5DC012DB8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Vacuum-cleaner world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0443DF95-CC1B-4EEA-BBED-B3E02ACCE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/>
              <a:t>Percepts</a:t>
            </a:r>
            <a:r>
              <a:rPr lang="en-US" altLang="en-US" dirty="0"/>
              <a:t>: location and contents, e.g., [A, Dirty]</a:t>
            </a:r>
          </a:p>
          <a:p>
            <a:endParaRPr lang="en-US" altLang="en-US" dirty="0"/>
          </a:p>
          <a:p>
            <a:r>
              <a:rPr lang="en-US" altLang="en-US" b="1" dirty="0"/>
              <a:t>Actions</a:t>
            </a:r>
            <a:r>
              <a:rPr lang="en-US" altLang="en-US" dirty="0"/>
              <a:t>: </a:t>
            </a:r>
            <a:r>
              <a:rPr lang="en-US" altLang="en-US" i="1" dirty="0"/>
              <a:t>Left</a:t>
            </a:r>
            <a:r>
              <a:rPr lang="en-US" altLang="en-US" dirty="0"/>
              <a:t>, </a:t>
            </a:r>
            <a:r>
              <a:rPr lang="en-US" altLang="en-US" i="1" dirty="0"/>
              <a:t>Right</a:t>
            </a:r>
            <a:r>
              <a:rPr lang="en-US" altLang="en-US" dirty="0"/>
              <a:t>, </a:t>
            </a:r>
            <a:r>
              <a:rPr lang="en-US" altLang="en-US" i="1" dirty="0"/>
              <a:t>Suck</a:t>
            </a:r>
            <a:r>
              <a:rPr lang="en-US" altLang="en-US" dirty="0"/>
              <a:t>, </a:t>
            </a:r>
            <a:r>
              <a:rPr lang="en-US" altLang="en-US" i="1" dirty="0" err="1"/>
              <a:t>NoOp</a:t>
            </a:r>
            <a:endParaRPr lang="en-US" altLang="en-US" dirty="0"/>
          </a:p>
        </p:txBody>
      </p:sp>
      <p:pic>
        <p:nvPicPr>
          <p:cNvPr id="7172" name="Picture 4" descr="vacuum2-environment">
            <a:extLst>
              <a:ext uri="{FF2B5EF4-FFF2-40B4-BE49-F238E27FC236}">
                <a16:creationId xmlns:a16="http://schemas.microsoft.com/office/drawing/2014/main" xmlns="" id="{273EAF62-1541-4E86-A5F0-6D8800FC1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52600"/>
            <a:ext cx="3202132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2FBA9E-7B47-408D-A7DC-9D93A69E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C0E4B7-55C2-4CAB-A16D-FC5584B5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rational agent chooses whichever action maximizes the expected value of the performance measure given the percept sequence to date</a:t>
            </a:r>
          </a:p>
          <a:p>
            <a:r>
              <a:rPr lang="en-US" sz="2400" dirty="0"/>
              <a:t>Rational ≠ omniscient</a:t>
            </a:r>
          </a:p>
          <a:p>
            <a:pPr lvl="1"/>
            <a:r>
              <a:rPr lang="en-US" sz="1800" dirty="0"/>
              <a:t>percepts may not supply all relevant information</a:t>
            </a:r>
          </a:p>
          <a:p>
            <a:r>
              <a:rPr lang="en-US" sz="2400" dirty="0"/>
              <a:t>Rational ≠ clairvoyant</a:t>
            </a:r>
          </a:p>
          <a:p>
            <a:pPr lvl="1"/>
            <a:r>
              <a:rPr lang="en-US" sz="1800" dirty="0"/>
              <a:t>action outcomes may not be as expected</a:t>
            </a:r>
          </a:p>
          <a:p>
            <a:r>
              <a:rPr lang="en-US" sz="2400" dirty="0"/>
              <a:t>Hence, rational ≠ successful</a:t>
            </a:r>
          </a:p>
          <a:p>
            <a:r>
              <a:rPr lang="en-US" sz="2400" dirty="0"/>
              <a:t>Rational ⇒ exploration, learning, autonomy</a:t>
            </a:r>
          </a:p>
        </p:txBody>
      </p:sp>
    </p:spTree>
    <p:extLst>
      <p:ext uri="{BB962C8B-B14F-4D97-AF65-F5344CB8AC3E}">
        <p14:creationId xmlns:p14="http://schemas.microsoft.com/office/powerpoint/2010/main" xmlns="" val="97683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1A1D46AC-171E-45EB-9698-2BB8A9075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Rational agents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6B61BBA4-83B8-4851-8570-ADD70B219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An agent should strive to "</a:t>
            </a:r>
            <a:r>
              <a:rPr lang="en-US" altLang="en-US" sz="2800" dirty="0">
                <a:solidFill>
                  <a:srgbClr val="0070C0"/>
                </a:solidFill>
              </a:rPr>
              <a:t>do the right thing</a:t>
            </a:r>
            <a:r>
              <a:rPr lang="en-US" altLang="en-US" sz="2800" dirty="0"/>
              <a:t>", based on what it can perceive and the actions it can perform.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70C0"/>
                </a:solidFill>
              </a:rPr>
              <a:t>Performance measure</a:t>
            </a:r>
            <a:r>
              <a:rPr lang="en-US" altLang="en-US" sz="2800" dirty="0"/>
              <a:t>: An objective criterion for success of an agent's behavior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E.g., performance measure of a vacuum-cleaner agent could be 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amount of dirt cleaned up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amount of time taken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amount of electricity consumed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05A296B7-585E-4D4C-BF80-0279D419A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PEAS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757CFBF4-F585-4D32-8378-548333D31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Specifying the task environment: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P</a:t>
            </a:r>
            <a:r>
              <a:rPr lang="en-US" altLang="en-US" dirty="0"/>
              <a:t>erformance measure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E</a:t>
            </a:r>
            <a:r>
              <a:rPr lang="en-US" altLang="en-US" dirty="0"/>
              <a:t>nvironment 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A</a:t>
            </a:r>
            <a:r>
              <a:rPr lang="en-US" altLang="en-US" dirty="0"/>
              <a:t>ctuators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S</a:t>
            </a:r>
            <a:r>
              <a:rPr lang="en-US" altLang="en-US" dirty="0"/>
              <a:t>ensors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05A296B7-585E-4D4C-BF80-0279D419A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PEAS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757CFBF4-F585-4D32-8378-548333D31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086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Agent: </a:t>
            </a:r>
            <a:r>
              <a:rPr lang="en-US" altLang="en-US" b="1" dirty="0"/>
              <a:t>Part-picking robot </a:t>
            </a:r>
            <a:endParaRPr lang="en-US" altLang="en-US" sz="2800" b="1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Performance measure</a:t>
            </a:r>
            <a:r>
              <a:rPr lang="en-US" altLang="en-US" dirty="0">
                <a:solidFill>
                  <a:srgbClr val="0070C0"/>
                </a:solidFill>
              </a:rPr>
              <a:t>: </a:t>
            </a:r>
            <a:r>
              <a:rPr lang="en-US" altLang="en-US" dirty="0"/>
              <a:t>% of parts in correct bins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Environment</a:t>
            </a:r>
            <a:r>
              <a:rPr lang="en-US" altLang="en-US" dirty="0"/>
              <a:t>: Conveyor belt, parts, bins 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Actuators</a:t>
            </a:r>
            <a:r>
              <a:rPr lang="en-US" altLang="en-US" dirty="0"/>
              <a:t>: Jointed arm and hand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Sensors</a:t>
            </a:r>
            <a:r>
              <a:rPr lang="en-US" altLang="en-US" dirty="0"/>
              <a:t>: Camera, joint angle sensors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7F92CE5-7D4C-4072-BE6E-84654F892E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7624" y="3064657"/>
            <a:ext cx="2133600" cy="351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78720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429</Words>
  <Application>Microsoft Office PowerPoint</Application>
  <PresentationFormat>On-screen Show (4:3)</PresentationFormat>
  <Paragraphs>115</Paragraphs>
  <Slides>17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  CSE 604  Artificial Intelligence</vt:lpstr>
      <vt:lpstr>Outline</vt:lpstr>
      <vt:lpstr>Agents</vt:lpstr>
      <vt:lpstr>Agents and environments</vt:lpstr>
      <vt:lpstr>Vacuum-cleaner world</vt:lpstr>
      <vt:lpstr>Rational Agent</vt:lpstr>
      <vt:lpstr>Rational agents</vt:lpstr>
      <vt:lpstr>PEAS</vt:lpstr>
      <vt:lpstr>PEAS</vt:lpstr>
      <vt:lpstr>PEAS</vt:lpstr>
      <vt:lpstr>Environment types</vt:lpstr>
      <vt:lpstr>Environment types</vt:lpstr>
      <vt:lpstr>Agent types</vt:lpstr>
      <vt:lpstr>Simple reflex agents</vt:lpstr>
      <vt:lpstr>Model-based reflex agents</vt:lpstr>
      <vt:lpstr>Goal-based agents</vt:lpstr>
      <vt:lpstr>Utility-based agents</vt:lpstr>
    </vt:vector>
  </TitlesOfParts>
  <Company>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Min-Yen Kan</dc:creator>
  <cp:lastModifiedBy>iit</cp:lastModifiedBy>
  <cp:revision>17</cp:revision>
  <dcterms:created xsi:type="dcterms:W3CDTF">2003-12-17T02:32:09Z</dcterms:created>
  <dcterms:modified xsi:type="dcterms:W3CDTF">2018-07-08T23:24:46Z</dcterms:modified>
</cp:coreProperties>
</file>