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9" r:id="rId3"/>
    <p:sldId id="304" r:id="rId4"/>
    <p:sldId id="305" r:id="rId5"/>
    <p:sldId id="306" r:id="rId6"/>
    <p:sldId id="261" r:id="rId7"/>
    <p:sldId id="262" r:id="rId8"/>
    <p:sldId id="263" r:id="rId9"/>
    <p:sldId id="264" r:id="rId10"/>
    <p:sldId id="298" r:id="rId11"/>
    <p:sldId id="299" r:id="rId12"/>
    <p:sldId id="30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1" r:id="rId23"/>
    <p:sldId id="279" r:id="rId24"/>
    <p:sldId id="280" r:id="rId25"/>
    <p:sldId id="281" r:id="rId26"/>
    <p:sldId id="282" r:id="rId27"/>
    <p:sldId id="302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99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B70F7-E79F-4DFC-82F0-9F4419BCE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D4995D-7759-4CD3-BB30-75DBEB017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5E8980-6B86-4B2C-B34E-BC9FE96D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1C3115-8DBA-4E78-B024-9F9DC531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D4FC42-5A08-456A-AFB6-CDEDFD30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0C6B8-7E03-4455-A55F-6D81E83B33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0430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A4198-1A34-4197-8BED-DEE81C6C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B770CD-8485-4A09-99EE-918CC243D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56358F-D93F-4F9E-81A3-474B446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6A9B06-3ADF-4AA3-AFEA-A26B6FEA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2C3C2-5D8E-428D-8F60-438A15C0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8E6C5-F817-46AA-B18A-D1080E7F6B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3747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2A8ED62-C93C-4D56-8935-ACDBA8F3E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CDD62B-AE2B-4438-A711-9EE4F256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7E907B-1BEA-4F2B-A395-9FCCB291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2A8F3-1992-4D19-B393-535A730C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51F53F-5CA3-4362-9F51-ACBA9FD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795D3-E03A-42C0-8C81-8F8C4A68C8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4799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CA391-5BFA-4063-8994-84168F72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718AA2-68E9-4E0D-943C-E4969FB1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23D872-C062-4FB8-965C-E6789F46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357714-BC89-4499-968C-A4B87848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285181-9499-4A14-BD4E-41083093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20091-528C-4F66-B64A-CC35E9EEB5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0857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7AB1B-D73F-4E6D-BD9D-5DB232CB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B6C4C5-4805-410C-B835-34A569164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Garamond" panose="02020404030301010803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528C35-9299-42FD-A3E5-98FE5CCA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90E55F-EF70-429D-A305-F1681324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0625BB-F791-4DC7-A27C-6C7BBF81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A4B40-9A9A-45AD-BB91-556187FCD1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2014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627FF-0D2D-4C89-BC73-7B78669E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ED787D-4364-4B10-B630-07EDEC092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969355-8DD3-4410-A356-5226B3CB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1031E9-43D4-46C9-977E-28263AB2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2D98AE-448F-4CB9-8033-FB52870E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D46A93-8AC3-48C3-8694-9B158CDD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399AF-188F-431D-8896-40C7327123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8449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7FB83-06FF-4981-A02E-F77C0B34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5E1F98-599C-4A3F-BEF1-ED246EFC5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B9201B-DD5F-4C15-B98F-47FD61B1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C23BE8D-89A5-4386-A883-CC72C852F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C3D4B9A-A4E0-4B0A-8DDA-FD0F5A3D9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B68638B-762C-4715-93B6-54EEB9EC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AA3E9C-5763-4880-A980-F409917C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F636F2A-71D3-4032-B846-582C4785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8D11D-EBE4-4E6A-9ABF-24D411268E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2743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65F5BC-D5C0-4562-ADDA-BEE6A0BA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882CB20-EC24-4290-A75C-E0D66DBC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F282952-B373-48B1-9843-B082EBE9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FF0E02-688D-46BE-A7D4-0DDD12C7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33DF1-E40D-445D-BD30-4EDA1E7FB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8435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2DE2395-DB77-4C4B-809E-D215D851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1DF6E09-6D9A-4AAE-8BDB-9D8396EA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B9E93A1-9A7E-4E6C-8F8C-0655AB2B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17AFA-D5CA-4D05-99F2-281599521E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7922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ECD95-AD5C-41B8-9722-236851AE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003448-0E3D-4DFE-9090-3D75A3E54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6F88F3-CF2F-4670-AADD-45627A05B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CABC5E-F7A9-473A-90AE-A6DF77AD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BA814C-08C5-417D-99EC-864D819C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C1BFB2-2C04-403B-AA83-FDBA903D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55A9C-CA3C-4DBE-827B-FE6BCD45C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645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5E8A7-6EA5-417F-B42E-7FE0ACFB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445217B-D9FE-4B4D-A86E-343429EC7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8317AC-A00A-49B2-ADCD-F7765886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81E551-70BA-469C-8C0E-DE329F7E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DC7B48-939E-4926-B1B5-5A5E7311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09D368-C649-4E88-BBA8-9C60E1A1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2DEED-8398-43E8-9FDD-DA528827E7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2471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671B3DE-F159-4913-BD0D-04B8F58A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FB470B48-B135-4EE2-BB32-90F5BCB03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CEA6A467-C24F-4B03-9418-645DC1A524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B28713FA-3EC5-4D26-92E1-A02C80FD88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A85713C3-F5DD-4948-97DD-FF33FF013D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B99F91-30EF-46EB-B7E1-46B6C15371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xmlns="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 </a:t>
            </a:r>
            <a:r>
              <a:rPr lang="en-US" altLang="en-US" sz="2800" dirty="0" smtClean="0"/>
              <a:t>CSE </a:t>
            </a:r>
            <a:r>
              <a:rPr lang="en-US" altLang="en-US" sz="2800" dirty="0" smtClean="0"/>
              <a:t>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/>
              <a:t>Introduction to Artificial 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018292"/>
            <a:ext cx="7772399" cy="377290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Chapter 3 (part 2): Heuristic Search</a:t>
            </a: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1800" dirty="0">
                <a:latin typeface="Garamond" panose="02020404030301010803" pitchFamily="18" charset="0"/>
              </a:rPr>
              <a:t>Ahmedul Kabir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D21C7A-E08F-4CA8-8586-9349A12BC498}"/>
              </a:ext>
            </a:extLst>
          </p:cNvPr>
          <p:cNvSpPr txBox="1"/>
          <p:nvPr/>
        </p:nvSpPr>
        <p:spPr>
          <a:xfrm>
            <a:off x="1672582" y="3813525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</p:spTree>
    <p:extLst>
      <p:ext uri="{BB962C8B-B14F-4D97-AF65-F5344CB8AC3E}">
        <p14:creationId xmlns:p14="http://schemas.microsoft.com/office/powerpoint/2010/main" xmlns="" val="146333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>
            <a:extLst>
              <a:ext uri="{FF2B5EF4-FFF2-40B4-BE49-F238E27FC236}">
                <a16:creationId xmlns:a16="http://schemas.microsoft.com/office/drawing/2014/main" xmlns="" id="{14156708-213F-4DDF-8EAC-401562896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753395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F04C547C-2179-4C6C-87C6-8A9ADB221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>
            <a:extLst>
              <a:ext uri="{FF2B5EF4-FFF2-40B4-BE49-F238E27FC236}">
                <a16:creationId xmlns:a16="http://schemas.microsoft.com/office/drawing/2014/main" xmlns="" id="{FB152330-0609-446B-9678-9199B871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753395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28B3C664-CA75-429B-BC6F-5CA0018B9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greedy-progress04c">
            <a:extLst>
              <a:ext uri="{FF2B5EF4-FFF2-40B4-BE49-F238E27FC236}">
                <a16:creationId xmlns:a16="http://schemas.microsoft.com/office/drawing/2014/main" xmlns="" id="{2BDBE106-6737-42FD-A47F-7C5DCC927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774323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CA4AD04D-56BD-479E-99A3-FF5926719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185D3803-56F1-4557-9312-18BA579AA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greedy best-first search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EFFAD16D-E119-4367-8B7E-E102857B1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/>
              <a:t> No – can get stuck in loops, e.g., when going from Iasi to </a:t>
            </a:r>
            <a:r>
              <a:rPr lang="en-US" altLang="en-US" sz="2800" dirty="0" err="1"/>
              <a:t>Fagars</a:t>
            </a:r>
            <a:r>
              <a:rPr lang="en-US" altLang="en-US" sz="2800" dirty="0"/>
              <a:t>:</a:t>
            </a:r>
          </a:p>
          <a:p>
            <a:pPr marL="0" indent="0">
              <a:buNone/>
            </a:pPr>
            <a:r>
              <a:rPr lang="en-US" altLang="en-US" sz="2400" dirty="0"/>
              <a:t>                     Iasi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Neamt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Iasi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Neamt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</a:p>
          <a:p>
            <a:endParaRPr lang="en-US" altLang="en-US" sz="20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m</a:t>
            </a:r>
            <a:r>
              <a:rPr lang="en-US" altLang="en-US" sz="2800" i="1" dirty="0"/>
              <a:t>)</a:t>
            </a:r>
            <a:r>
              <a:rPr lang="en-US" altLang="en-US" sz="2800" dirty="0"/>
              <a:t>, but a good heuristic can give dramatic improvement</a:t>
            </a:r>
          </a:p>
          <a:p>
            <a:endParaRPr lang="en-US" altLang="en-US" sz="20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m</a:t>
            </a:r>
            <a:r>
              <a:rPr lang="en-US" altLang="en-US" sz="2800" i="1" dirty="0"/>
              <a:t>) </a:t>
            </a:r>
            <a:r>
              <a:rPr lang="en-US" altLang="en-US" sz="2800" dirty="0"/>
              <a:t>-- keeps all nodes in memory</a:t>
            </a:r>
          </a:p>
          <a:p>
            <a:endParaRPr lang="en-US" altLang="en-US" sz="20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No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C18E9E78-81EC-46DC-A11C-5E268CD92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257E3DD5-EBEE-4B3A-8365-88BAE0246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Idea: avoid expanding paths that are already expensive</a:t>
            </a:r>
          </a:p>
          <a:p>
            <a:endParaRPr lang="en-US" altLang="en-US" sz="2800" dirty="0"/>
          </a:p>
          <a:p>
            <a:r>
              <a:rPr lang="en-US" altLang="en-US" sz="2800" dirty="0"/>
              <a:t>Evaluation function </a:t>
            </a:r>
            <a:r>
              <a:rPr lang="en-US" altLang="en-US" sz="2800" i="1" dirty="0">
                <a:solidFill>
                  <a:srgbClr val="0070C0"/>
                </a:solidFill>
              </a:rPr>
              <a:t>f(n) = g(n) + h(n)</a:t>
            </a:r>
            <a:endParaRPr lang="en-US" altLang="en-US" sz="2800" dirty="0">
              <a:solidFill>
                <a:srgbClr val="0070C0"/>
              </a:solidFill>
            </a:endParaRPr>
          </a:p>
          <a:p>
            <a:endParaRPr lang="en-US" altLang="en-US" sz="2800" i="1" dirty="0"/>
          </a:p>
          <a:p>
            <a:r>
              <a:rPr lang="en-US" altLang="en-US" sz="2800" i="1" dirty="0">
                <a:solidFill>
                  <a:srgbClr val="0070C0"/>
                </a:solidFill>
              </a:rPr>
              <a:t>g(n) </a:t>
            </a:r>
            <a:r>
              <a:rPr lang="en-US" altLang="en-US" sz="2800" dirty="0"/>
              <a:t>= cost so far to reach </a:t>
            </a:r>
            <a:r>
              <a:rPr lang="en-US" altLang="en-US" sz="2800" i="1" dirty="0"/>
              <a:t>n</a:t>
            </a:r>
          </a:p>
          <a:p>
            <a:r>
              <a:rPr lang="en-US" altLang="en-US" sz="2800" i="1" dirty="0">
                <a:solidFill>
                  <a:srgbClr val="0070C0"/>
                </a:solidFill>
              </a:rPr>
              <a:t>h(n)</a:t>
            </a:r>
            <a:r>
              <a:rPr lang="en-US" altLang="en-US" sz="2800" dirty="0">
                <a:solidFill>
                  <a:srgbClr val="0070C0"/>
                </a:solidFill>
              </a:rPr>
              <a:t> </a:t>
            </a:r>
            <a:r>
              <a:rPr lang="en-US" altLang="en-US" sz="2800" dirty="0"/>
              <a:t>= estimated cost from </a:t>
            </a:r>
            <a:r>
              <a:rPr lang="en-US" altLang="en-US" sz="2800" i="1" dirty="0"/>
              <a:t>n</a:t>
            </a:r>
            <a:r>
              <a:rPr lang="en-US" altLang="en-US" sz="2800" dirty="0"/>
              <a:t> to goal</a:t>
            </a:r>
          </a:p>
          <a:p>
            <a:r>
              <a:rPr lang="en-US" altLang="en-US" sz="2800" i="1" dirty="0">
                <a:solidFill>
                  <a:srgbClr val="0070C0"/>
                </a:solidFill>
              </a:rPr>
              <a:t>f(n) </a:t>
            </a:r>
            <a:r>
              <a:rPr lang="en-US" altLang="en-US" sz="2800" dirty="0"/>
              <a:t>= estimated total cost of path through </a:t>
            </a:r>
            <a:r>
              <a:rPr lang="en-US" altLang="en-US" sz="2800" i="1" dirty="0"/>
              <a:t>n</a:t>
            </a:r>
            <a:r>
              <a:rPr lang="en-US" altLang="en-US" sz="2800" dirty="0"/>
              <a:t> to goal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6A3E44C2-B334-4C90-9B11-A36D9E517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4" name="Picture 4" descr="astar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344" y="1600200"/>
            <a:ext cx="6710506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CC1346CF-4651-4F76-955C-AC0C2FF42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4" name="Picture 4" descr="astar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66421"/>
            <a:ext cx="7512663" cy="308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93D3CC37-3336-4BC8-92F6-D9AF47292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8437" name="Picture 5" descr="astar-progress03c">
            <a:extLst>
              <a:ext uri="{FF2B5EF4-FFF2-40B4-BE49-F238E27FC236}">
                <a16:creationId xmlns:a16="http://schemas.microsoft.com/office/drawing/2014/main" xmlns="" id="{C2005871-6A61-4FD8-A30E-7A64A2C9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43031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470E7A90-5FDB-4147-9EA8-0B95CF6C2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9460" name="Picture 4" descr="astar-progress04c">
            <a:extLst>
              <a:ext uri="{FF2B5EF4-FFF2-40B4-BE49-F238E27FC236}">
                <a16:creationId xmlns:a16="http://schemas.microsoft.com/office/drawing/2014/main" xmlns="" id="{4C0C7719-A666-4561-81CF-0C7722711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761607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893948F6-90C1-430F-8038-A69B6813C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0484" name="Picture 4" descr="astar-progress05c">
            <a:extLst>
              <a:ext uri="{FF2B5EF4-FFF2-40B4-BE49-F238E27FC236}">
                <a16:creationId xmlns:a16="http://schemas.microsoft.com/office/drawing/2014/main" xmlns="" id="{0EC998EB-B648-4922-9D21-03BE76C4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780183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79D25550-32E4-43EA-A033-8BD0AEBC4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867BD8FA-3344-4D12-87AB-238508F17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Heuristics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Best-first search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Greedy best-first search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</a:t>
            </a:r>
            <a:r>
              <a:rPr lang="en-US" altLang="en-US" sz="2800" baseline="30000" dirty="0"/>
              <a:t>*</a:t>
            </a:r>
            <a:r>
              <a:rPr lang="en-US" altLang="en-US" sz="2800" dirty="0"/>
              <a:t> search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More on heuristics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567AAFC0-C5B4-425E-8632-6C333EFF7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1508" name="Picture 4" descr="astar-progress06c">
            <a:extLst>
              <a:ext uri="{FF2B5EF4-FFF2-40B4-BE49-F238E27FC236}">
                <a16:creationId xmlns:a16="http://schemas.microsoft.com/office/drawing/2014/main" xmlns="" id="{D8892B55-E8F7-402B-8343-35D73EDC2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724" y="1524000"/>
            <a:ext cx="761607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8333A31-AFC9-4AB5-B02C-D9AD7607B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Admissible heuristics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79638CFA-A722-4A2E-BDBD-DFF089A08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 heuristic </a:t>
            </a:r>
            <a:r>
              <a:rPr lang="en-US" altLang="en-US" sz="2400" i="1" dirty="0"/>
              <a:t>h(n)</a:t>
            </a:r>
            <a:r>
              <a:rPr lang="en-US" altLang="en-US" sz="2400" dirty="0"/>
              <a:t> is </a:t>
            </a:r>
            <a:r>
              <a:rPr lang="en-US" altLang="en-US" sz="2400" dirty="0">
                <a:solidFill>
                  <a:srgbClr val="FF0000"/>
                </a:solidFill>
              </a:rPr>
              <a:t>admissible</a:t>
            </a:r>
            <a:r>
              <a:rPr lang="en-US" altLang="en-US" sz="2400" dirty="0"/>
              <a:t> if for every node </a:t>
            </a:r>
            <a:r>
              <a:rPr lang="en-US" altLang="en-US" sz="2400" i="1" dirty="0"/>
              <a:t>n</a:t>
            </a:r>
            <a:r>
              <a:rPr lang="en-US" altLang="en-US" sz="2400" dirty="0"/>
              <a:t>,</a:t>
            </a:r>
          </a:p>
          <a:p>
            <a:pPr>
              <a:buFontTx/>
              <a:buNone/>
            </a:pPr>
            <a:r>
              <a:rPr lang="en-US" altLang="en-US" sz="2400" i="1" dirty="0"/>
              <a:t>	h(n) </a:t>
            </a:r>
            <a:r>
              <a:rPr lang="en-US" altLang="en-US" sz="2400" i="1" dirty="0">
                <a:cs typeface="Arial" panose="020B0604020202020204" pitchFamily="34" charset="0"/>
              </a:rPr>
              <a:t>≤</a:t>
            </a:r>
            <a:r>
              <a:rPr lang="en-US" altLang="en-US" sz="2400" i="1" dirty="0"/>
              <a:t> h</a:t>
            </a:r>
            <a:r>
              <a:rPr lang="en-US" altLang="en-US" sz="2400" i="1" baseline="30000" dirty="0"/>
              <a:t>*</a:t>
            </a:r>
            <a:r>
              <a:rPr lang="en-US" altLang="en-US" sz="2400" i="1" dirty="0"/>
              <a:t>(n), </a:t>
            </a:r>
            <a:r>
              <a:rPr lang="en-US" altLang="en-US" sz="2400" dirty="0"/>
              <a:t>where </a:t>
            </a:r>
            <a:r>
              <a:rPr lang="en-US" altLang="en-US" sz="2400" i="1" dirty="0"/>
              <a:t>h</a:t>
            </a:r>
            <a:r>
              <a:rPr lang="en-US" altLang="en-US" sz="2400" i="1" baseline="30000" dirty="0"/>
              <a:t>*</a:t>
            </a:r>
            <a:r>
              <a:rPr lang="en-US" altLang="en-US" sz="2400" i="1" dirty="0"/>
              <a:t>(n)</a:t>
            </a:r>
            <a:r>
              <a:rPr lang="en-US" altLang="en-US" sz="2400" dirty="0"/>
              <a:t> is the </a:t>
            </a:r>
            <a:r>
              <a:rPr lang="en-US" altLang="en-US" sz="2400" dirty="0">
                <a:solidFill>
                  <a:srgbClr val="FF0000"/>
                </a:solidFill>
              </a:rPr>
              <a:t>true </a:t>
            </a:r>
            <a:r>
              <a:rPr lang="en-US" altLang="en-US" sz="2400" dirty="0"/>
              <a:t>cost to reach the goal state from </a:t>
            </a:r>
            <a:r>
              <a:rPr lang="en-US" altLang="en-US" sz="2400" i="1" dirty="0"/>
              <a:t>n</a:t>
            </a:r>
            <a:r>
              <a:rPr lang="en-US" altLang="en-US" sz="2400" dirty="0"/>
              <a:t>.
</a:t>
            </a:r>
          </a:p>
          <a:p>
            <a:r>
              <a:rPr lang="en-US" altLang="en-US" sz="2400" dirty="0"/>
              <a:t>An admissible heuristic </a:t>
            </a:r>
            <a:r>
              <a:rPr lang="en-US" altLang="en-US" sz="2400" dirty="0">
                <a:solidFill>
                  <a:srgbClr val="FF0000"/>
                </a:solidFill>
              </a:rPr>
              <a:t>never overestimates</a:t>
            </a:r>
            <a:r>
              <a:rPr lang="en-US" altLang="en-US" sz="2400" dirty="0"/>
              <a:t> the cost to reach the goal, i.e., it is </a:t>
            </a:r>
            <a:r>
              <a:rPr lang="en-US" altLang="en-US" sz="2400" dirty="0">
                <a:solidFill>
                  <a:srgbClr val="FF0000"/>
                </a:solidFill>
              </a:rPr>
              <a:t>optimistic</a:t>
            </a:r>
          </a:p>
          <a:p>
            <a:endParaRPr lang="en-US" altLang="en-US" sz="2400" dirty="0"/>
          </a:p>
          <a:p>
            <a:r>
              <a:rPr lang="en-US" altLang="en-US" sz="2400" dirty="0"/>
              <a:t>Example: </a:t>
            </a:r>
            <a:r>
              <a:rPr lang="en-US" altLang="en-US" sz="2400" i="1" dirty="0" err="1"/>
              <a:t>h</a:t>
            </a:r>
            <a:r>
              <a:rPr lang="en-US" altLang="en-US" sz="2400" i="1" baseline="-25000" dirty="0" err="1"/>
              <a:t>SLD</a:t>
            </a:r>
            <a:r>
              <a:rPr lang="en-US" altLang="en-US" sz="2400" i="1" dirty="0"/>
              <a:t>(n) </a:t>
            </a:r>
            <a:r>
              <a:rPr lang="en-US" altLang="en-US" sz="2400" dirty="0"/>
              <a:t>(never overestimates the actual road distance)</a:t>
            </a:r>
          </a:p>
          <a:p>
            <a:endParaRPr lang="en-US" altLang="en-US" sz="2400" dirty="0">
              <a:solidFill>
                <a:schemeClr val="accent2"/>
              </a:solidFill>
            </a:endParaRPr>
          </a:p>
          <a:p>
            <a:r>
              <a:rPr lang="en-US" altLang="en-US" sz="2400" dirty="0">
                <a:solidFill>
                  <a:schemeClr val="accent2"/>
                </a:solidFill>
              </a:rPr>
              <a:t>Theorem</a:t>
            </a:r>
            <a:r>
              <a:rPr lang="en-US" altLang="en-US" sz="2400" dirty="0"/>
              <a:t>: If </a:t>
            </a:r>
            <a:r>
              <a:rPr lang="en-US" altLang="en-US" sz="2400" i="1" dirty="0"/>
              <a:t>h(n) </a:t>
            </a:r>
            <a:r>
              <a:rPr lang="en-US" altLang="en-US" sz="2400" dirty="0"/>
              <a:t>is admissible, A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 using </a:t>
            </a:r>
            <a:r>
              <a:rPr lang="en-US" altLang="en-US" sz="2400" dirty="0">
                <a:latin typeface="Courier New" panose="02070309020205020404" pitchFamily="49" charset="0"/>
              </a:rPr>
              <a:t>TREE-SEARCH</a:t>
            </a:r>
            <a:r>
              <a:rPr lang="en-US" altLang="en-US" sz="2400" dirty="0"/>
              <a:t> is optimal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0F8CBE5B-9058-4B86-99F2-5239CAF88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Optimality of A</a:t>
            </a:r>
            <a:r>
              <a:rPr lang="en-US" altLang="en-US" baseline="30000"/>
              <a:t>*</a:t>
            </a:r>
            <a:r>
              <a:rPr lang="en-US" altLang="en-US"/>
              <a:t> (proof)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E508AA66-3A67-4A5F-BDCF-C6427F5D4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altLang="en-US" sz="2000" dirty="0"/>
              <a:t>Suppose some suboptimal goal </a:t>
            </a:r>
            <a:r>
              <a:rPr lang="en-US" altLang="en-US" sz="2000" i="1" dirty="0"/>
              <a:t>G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</a:t>
            </a:r>
            <a:r>
              <a:rPr lang="en-US" altLang="en-US" sz="2000" dirty="0"/>
              <a:t>has been generated and is in the fringe. Let </a:t>
            </a:r>
            <a:r>
              <a:rPr lang="en-US" altLang="en-US" sz="2000" i="1" dirty="0"/>
              <a:t>n</a:t>
            </a:r>
            <a:r>
              <a:rPr lang="en-US" altLang="en-US" sz="2000" dirty="0"/>
              <a:t> be an unexpanded node in the fringe such that </a:t>
            </a:r>
            <a:r>
              <a:rPr lang="en-US" altLang="en-US" sz="2000" i="1" dirty="0"/>
              <a:t>n </a:t>
            </a:r>
            <a:r>
              <a:rPr lang="en-US" altLang="en-US" sz="2000" dirty="0"/>
              <a:t>is on a shortest path to an optimal goal </a:t>
            </a:r>
            <a:r>
              <a:rPr lang="en-US" altLang="en-US" sz="2000" i="1" dirty="0"/>
              <a:t>G</a:t>
            </a:r>
            <a:r>
              <a:rPr lang="en-US" altLang="en-US" sz="2000" dirty="0"/>
              <a:t>.
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We need to show: </a:t>
            </a:r>
            <a:r>
              <a:rPr lang="en-US" altLang="en-US" sz="2000" dirty="0">
                <a:solidFill>
                  <a:srgbClr val="0070C0"/>
                </a:solidFill>
              </a:rPr>
              <a:t>f(n) &lt; f(G</a:t>
            </a:r>
            <a:r>
              <a:rPr lang="en-US" altLang="en-US" sz="2000" baseline="-25000" dirty="0">
                <a:solidFill>
                  <a:srgbClr val="0070C0"/>
                </a:solidFill>
              </a:rPr>
              <a:t>2</a:t>
            </a:r>
            <a:r>
              <a:rPr lang="en-US" altLang="en-US" sz="20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en-US" sz="2000" dirty="0"/>
              <a:t>f(n) 	= g(n) + h(n) </a:t>
            </a:r>
          </a:p>
          <a:p>
            <a:pPr marL="0" indent="0"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            	≤ </a:t>
            </a:r>
            <a:r>
              <a:rPr lang="en-US" altLang="en-US" sz="2000" dirty="0"/>
              <a:t> g(n) + c(n, G)		since h is admissible</a:t>
            </a:r>
          </a:p>
          <a:p>
            <a:pPr marL="0" indent="0">
              <a:buNone/>
            </a:pPr>
            <a:r>
              <a:rPr lang="en-US" altLang="en-US" sz="2000" dirty="0"/>
              <a:t> 	= g(G)</a:t>
            </a:r>
          </a:p>
          <a:p>
            <a:pPr marL="0" indent="0">
              <a:buNone/>
            </a:pPr>
            <a:r>
              <a:rPr lang="en-US" altLang="en-US" sz="2000" dirty="0"/>
              <a:t>	&lt; g(G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			since G</a:t>
            </a:r>
            <a:r>
              <a:rPr lang="en-US" altLang="en-US" sz="2000" baseline="-25000" dirty="0"/>
              <a:t>2 </a:t>
            </a:r>
            <a:r>
              <a:rPr lang="en-US" altLang="en-US" sz="2000" dirty="0"/>
              <a:t>is suboptimal</a:t>
            </a:r>
          </a:p>
          <a:p>
            <a:pPr marL="0" indent="0">
              <a:buNone/>
            </a:pPr>
            <a:r>
              <a:rPr lang="en-US" altLang="en-US" sz="2000" dirty="0"/>
              <a:t>	= f(G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			since h(G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= 0</a:t>
            </a:r>
          </a:p>
          <a:p>
            <a:pPr marL="0" indent="0">
              <a:buNone/>
            </a:pPr>
            <a:r>
              <a:rPr lang="en-US" altLang="en-US" sz="2000" dirty="0"/>
              <a:t>
</a:t>
            </a:r>
          </a:p>
          <a:p>
            <a:pPr>
              <a:buFontTx/>
              <a:buNone/>
            </a:pPr>
            <a:r>
              <a:rPr lang="en-US" altLang="en-US" sz="2000" dirty="0"/>
              <a:t>Hence </a:t>
            </a:r>
            <a:r>
              <a:rPr lang="en-US" altLang="en-US" sz="2000" i="1" dirty="0"/>
              <a:t>f(G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) &gt; f(n)</a:t>
            </a:r>
            <a:r>
              <a:rPr lang="en-US" altLang="en-US" sz="2000" dirty="0"/>
              <a:t>, and 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 will never select 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for expansion
</a:t>
            </a:r>
          </a:p>
          <a:p>
            <a:endParaRPr lang="en-US" altLang="en-US" sz="1600" dirty="0"/>
          </a:p>
        </p:txBody>
      </p:sp>
      <p:pic>
        <p:nvPicPr>
          <p:cNvPr id="50181" name="Picture 5" descr="astar-proof">
            <a:extLst>
              <a:ext uri="{FF2B5EF4-FFF2-40B4-BE49-F238E27FC236}">
                <a16:creationId xmlns:a16="http://schemas.microsoft.com/office/drawing/2014/main" xmlns="" id="{7982E47B-48F0-4F2F-A0EB-78459C61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3505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71519C52-61CB-4D79-8E42-187CDE9A1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Consistent heuristics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7895ABDE-868C-4FC5-81CF-4E8BD16CA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A heuristic is </a:t>
            </a:r>
            <a:r>
              <a:rPr lang="en-US" altLang="en-US" sz="2000" dirty="0">
                <a:solidFill>
                  <a:srgbClr val="FF0000"/>
                </a:solidFill>
              </a:rPr>
              <a:t>consistent</a:t>
            </a:r>
            <a:r>
              <a:rPr lang="en-US" altLang="en-US" sz="2000" dirty="0"/>
              <a:t> if for every node </a:t>
            </a:r>
            <a:r>
              <a:rPr lang="en-US" altLang="en-US" sz="2000" i="1" dirty="0"/>
              <a:t>n</a:t>
            </a:r>
            <a:r>
              <a:rPr lang="en-US" altLang="en-US" sz="2000" dirty="0"/>
              <a:t>, every successor </a:t>
            </a:r>
            <a:r>
              <a:rPr lang="en-US" altLang="en-US" sz="2000" i="1" dirty="0"/>
              <a:t>n'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n</a:t>
            </a:r>
            <a:r>
              <a:rPr lang="en-US" altLang="en-US" sz="2000" dirty="0"/>
              <a:t> generated by any action </a:t>
            </a:r>
            <a:r>
              <a:rPr lang="en-US" altLang="en-US" sz="2000" i="1" dirty="0"/>
              <a:t>a</a:t>
            </a:r>
            <a:r>
              <a:rPr lang="en-US" altLang="en-US" sz="2000" dirty="0"/>
              <a:t>,  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</a:t>
            </a:r>
            <a:r>
              <a:rPr lang="en-US" altLang="en-US" sz="2000" i="1" dirty="0">
                <a:solidFill>
                  <a:srgbClr val="0070C0"/>
                </a:solidFill>
              </a:rPr>
              <a:t>h(n) </a:t>
            </a:r>
            <a:r>
              <a:rPr lang="en-US" altLang="en-US" sz="2000" i="1" dirty="0">
                <a:solidFill>
                  <a:srgbClr val="0070C0"/>
                </a:solidFill>
                <a:cs typeface="Arial" panose="020B0604020202020204" pitchFamily="34" charset="0"/>
              </a:rPr>
              <a:t>≤</a:t>
            </a:r>
            <a:r>
              <a:rPr lang="en-US" altLang="en-US" sz="2000" i="1" dirty="0">
                <a:solidFill>
                  <a:srgbClr val="0070C0"/>
                </a:solidFill>
              </a:rPr>
              <a:t> c(</a:t>
            </a:r>
            <a:r>
              <a:rPr lang="en-US" altLang="en-US" sz="2000" i="1" dirty="0" err="1">
                <a:solidFill>
                  <a:srgbClr val="0070C0"/>
                </a:solidFill>
              </a:rPr>
              <a:t>n,a,n</a:t>
            </a:r>
            <a:r>
              <a:rPr lang="en-US" altLang="en-US" sz="2000" i="1" dirty="0">
                <a:solidFill>
                  <a:srgbClr val="0070C0"/>
                </a:solidFill>
              </a:rPr>
              <a:t>') + h(n')</a:t>
            </a:r>
            <a:r>
              <a:rPr lang="en-US" altLang="en-US" sz="2000" dirty="0"/>
              <a:t>
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If </a:t>
            </a:r>
            <a:r>
              <a:rPr lang="en-US" altLang="en-US" sz="2000" i="1" dirty="0"/>
              <a:t>h</a:t>
            </a:r>
            <a:r>
              <a:rPr lang="en-US" altLang="en-US" sz="2000" dirty="0"/>
              <a:t> is consistent, we have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f(n') 	= g(n') + h(n')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      	= g(n) + c(</a:t>
            </a:r>
            <a:r>
              <a:rPr lang="en-US" altLang="en-US" sz="2000" dirty="0" err="1"/>
              <a:t>n,a,n</a:t>
            </a:r>
            <a:r>
              <a:rPr lang="en-US" altLang="en-US" sz="2000" dirty="0"/>
              <a:t>') + h(n')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      	</a:t>
            </a:r>
            <a:r>
              <a:rPr lang="en-US" altLang="en-US" sz="2000" dirty="0">
                <a:cs typeface="Arial" panose="020B0604020202020204" pitchFamily="34" charset="0"/>
              </a:rPr>
              <a:t>≥ </a:t>
            </a:r>
            <a:r>
              <a:rPr lang="en-US" altLang="en-US" sz="2000" dirty="0"/>
              <a:t>g(n) + h(n)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      	= f(n)
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i.e., </a:t>
            </a:r>
            <a:r>
              <a:rPr lang="en-US" altLang="en-US" sz="2000" i="1" dirty="0"/>
              <a:t>f(n)</a:t>
            </a:r>
            <a:r>
              <a:rPr lang="en-US" altLang="en-US" sz="2000" dirty="0"/>
              <a:t> is non-decreasing along any path.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Theorem</a:t>
            </a:r>
            <a:r>
              <a:rPr lang="en-US" altLang="en-US" sz="2000" dirty="0"/>
              <a:t>: If </a:t>
            </a:r>
            <a:r>
              <a:rPr lang="en-US" altLang="en-US" sz="2000" i="1" dirty="0"/>
              <a:t>h(n)</a:t>
            </a:r>
            <a:r>
              <a:rPr lang="en-US" altLang="en-US" sz="2000" dirty="0"/>
              <a:t> is consistent, A</a:t>
            </a:r>
            <a:r>
              <a:rPr lang="en-US" altLang="en-US" sz="2000" i="1" dirty="0"/>
              <a:t>*</a:t>
            </a:r>
            <a:r>
              <a:rPr lang="en-US" altLang="en-US" sz="2000" dirty="0"/>
              <a:t> using </a:t>
            </a:r>
            <a:r>
              <a:rPr lang="en-US" altLang="en-US" sz="2000" dirty="0">
                <a:latin typeface="Courier New" panose="02070309020205020404" pitchFamily="49" charset="0"/>
              </a:rPr>
              <a:t>GRAPH-SEARCH</a:t>
            </a:r>
            <a:r>
              <a:rPr lang="en-US" altLang="en-US" sz="2000" dirty="0"/>
              <a:t> is optimal</a:t>
            </a:r>
          </a:p>
        </p:txBody>
      </p:sp>
      <p:pic>
        <p:nvPicPr>
          <p:cNvPr id="25604" name="Picture 4" descr="consistency">
            <a:extLst>
              <a:ext uri="{FF2B5EF4-FFF2-40B4-BE49-F238E27FC236}">
                <a16:creationId xmlns:a16="http://schemas.microsoft.com/office/drawing/2014/main" xmlns="" id="{6F2A26EB-E202-4E9D-8C86-B5741D33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62200"/>
            <a:ext cx="19621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DEBCB031-9C89-455A-94D2-03A57939A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Optimality of A</a:t>
            </a:r>
            <a:r>
              <a:rPr lang="en-US" altLang="en-US" baseline="30000"/>
              <a:t>*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3B3D27C0-216C-4F4E-B60C-1F6B09108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 expands nodes in order of increasing </a:t>
            </a:r>
            <a:r>
              <a:rPr lang="en-US" altLang="en-US" sz="2000" i="1" dirty="0"/>
              <a:t>f</a:t>
            </a:r>
            <a:r>
              <a:rPr lang="en-US" altLang="en-US" sz="2000" dirty="0"/>
              <a:t> value</a:t>
            </a:r>
          </a:p>
          <a:p>
            <a:r>
              <a:rPr lang="en-US" altLang="en-US" sz="2000" dirty="0"/>
              <a:t>Gradually adds "</a:t>
            </a:r>
            <a:r>
              <a:rPr lang="en-US" altLang="en-US" sz="2000" i="1" dirty="0"/>
              <a:t>f</a:t>
            </a:r>
            <a:r>
              <a:rPr lang="en-US" altLang="en-US" sz="2000" dirty="0"/>
              <a:t>-contours" of nodes </a:t>
            </a:r>
          </a:p>
          <a:p>
            <a:r>
              <a:rPr lang="en-US" altLang="en-US" sz="2000" dirty="0"/>
              <a:t>Contour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has all nodes with </a:t>
            </a:r>
            <a:r>
              <a:rPr lang="en-US" altLang="en-US" sz="2000" i="1" dirty="0"/>
              <a:t>f=f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, where </a:t>
            </a:r>
            <a:r>
              <a:rPr lang="en-US" altLang="en-US" sz="2000" i="1" dirty="0"/>
              <a:t>f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&lt; f</a:t>
            </a:r>
            <a:r>
              <a:rPr lang="en-US" altLang="en-US" sz="2000" i="1" baseline="-25000" dirty="0"/>
              <a:t>i+1</a:t>
            </a:r>
            <a:endParaRPr lang="en-US" altLang="en-US" sz="2000" dirty="0"/>
          </a:p>
        </p:txBody>
      </p:sp>
      <p:pic>
        <p:nvPicPr>
          <p:cNvPr id="26628" name="Picture 4" descr="f-circles">
            <a:extLst>
              <a:ext uri="{FF2B5EF4-FFF2-40B4-BE49-F238E27FC236}">
                <a16:creationId xmlns:a16="http://schemas.microsoft.com/office/drawing/2014/main" xmlns="" id="{E2851220-89CA-450B-A208-B7F36BAE4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56388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07AEDA13-191B-444F-AF0D-07EB8191E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A*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0ADB45DA-7D5A-4F81-8BC7-6928681DD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/>
              <a:t> Yes (unless there are infinitely many nodes with f </a:t>
            </a:r>
            <a:r>
              <a:rPr lang="en-US" altLang="en-US" sz="2800" i="1" dirty="0">
                <a:cs typeface="Arial" panose="020B0604020202020204" pitchFamily="34" charset="0"/>
              </a:rPr>
              <a:t>≤</a:t>
            </a:r>
            <a:r>
              <a:rPr lang="en-US" altLang="en-US" sz="2800" i="1" dirty="0"/>
              <a:t> f(G) </a:t>
            </a:r>
            <a:r>
              <a:rPr lang="en-US" altLang="en-US" sz="2800" dirty="0"/>
              <a:t>)</a:t>
            </a:r>
          </a:p>
          <a:p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Exponential</a:t>
            </a:r>
          </a:p>
          <a:p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Keeps all nodes in memory</a:t>
            </a:r>
          </a:p>
          <a:p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Yes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85615439-F690-43D9-BA01-219633D57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Admissible heuristics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E7807FFB-66E7-49E7-8B92-CF52C7676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E.g., for the 8-puzzle:
</a:t>
            </a:r>
          </a:p>
          <a:p>
            <a:pPr>
              <a:lnSpc>
                <a:spcPct val="90000"/>
              </a:lnSpc>
            </a:pPr>
            <a:r>
              <a:rPr lang="en-US" altLang="en-US" sz="1800" i="1" dirty="0"/>
              <a:t>h</a:t>
            </a:r>
            <a:r>
              <a:rPr lang="en-US" altLang="en-US" sz="1800" i="1" baseline="-25000" dirty="0"/>
              <a:t>1</a:t>
            </a:r>
            <a:r>
              <a:rPr lang="en-US" altLang="en-US" sz="1800" i="1" dirty="0"/>
              <a:t>(n) </a:t>
            </a:r>
            <a:r>
              <a:rPr lang="en-US" altLang="en-US" sz="1800" dirty="0"/>
              <a:t>= number of misplaced tiles</a:t>
            </a:r>
          </a:p>
          <a:p>
            <a:pPr>
              <a:lnSpc>
                <a:spcPct val="90000"/>
              </a:lnSpc>
            </a:pPr>
            <a:r>
              <a:rPr lang="en-US" altLang="en-US" sz="1800" i="1" dirty="0"/>
              <a:t>h</a:t>
            </a:r>
            <a:r>
              <a:rPr lang="en-US" altLang="en-US" sz="1800" i="1" baseline="-25000" dirty="0"/>
              <a:t>2</a:t>
            </a:r>
            <a:r>
              <a:rPr lang="en-US" altLang="en-US" sz="1800" i="1" dirty="0"/>
              <a:t>(n) </a:t>
            </a:r>
            <a:r>
              <a:rPr lang="en-US" altLang="en-US" sz="1800" dirty="0"/>
              <a:t>= total Manhattan distance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(i.e., no. of squares from desired location of each tile)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h</a:t>
            </a:r>
            <a:r>
              <a:rPr lang="en-US" altLang="en-US" sz="2400" u="sng" baseline="-25000" dirty="0">
                <a:solidFill>
                  <a:srgbClr val="CC0099"/>
                </a:solidFill>
              </a:rPr>
              <a:t>1</a:t>
            </a:r>
            <a:r>
              <a:rPr lang="en-US" altLang="en-US" sz="2400" u="sng" dirty="0">
                <a:solidFill>
                  <a:srgbClr val="CC0099"/>
                </a:solidFill>
              </a:rPr>
              <a:t>(S) = ? 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h</a:t>
            </a:r>
            <a:r>
              <a:rPr lang="en-US" altLang="en-US" sz="2400" u="sng" baseline="-25000" dirty="0">
                <a:solidFill>
                  <a:srgbClr val="CC0099"/>
                </a:solidFill>
              </a:rPr>
              <a:t>2</a:t>
            </a:r>
            <a:r>
              <a:rPr lang="en-US" altLang="en-US" sz="2400" u="sng" dirty="0">
                <a:solidFill>
                  <a:srgbClr val="CC0099"/>
                </a:solidFill>
              </a:rPr>
              <a:t>(S) = ?</a:t>
            </a:r>
            <a:r>
              <a:rPr lang="en-US" altLang="en-US" sz="2400" dirty="0"/>
              <a:t> </a:t>
            </a:r>
          </a:p>
        </p:txBody>
      </p:sp>
      <p:pic>
        <p:nvPicPr>
          <p:cNvPr id="28677" name="Picture 5" descr="8puzzle">
            <a:extLst>
              <a:ext uri="{FF2B5EF4-FFF2-40B4-BE49-F238E27FC236}">
                <a16:creationId xmlns:a16="http://schemas.microsoft.com/office/drawing/2014/main" xmlns="" id="{88EC3902-9CD9-4A05-8160-3C1E6191D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2325" y="3351634"/>
            <a:ext cx="3724275" cy="189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5C54BC11-F306-4769-811E-D55423299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Admissible heuristics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755649F2-A62E-43AC-BB5B-CB5E9B33E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E.g., for the 8-puzzle:
</a:t>
            </a:r>
          </a:p>
          <a:p>
            <a:pPr>
              <a:lnSpc>
                <a:spcPct val="90000"/>
              </a:lnSpc>
            </a:pPr>
            <a:r>
              <a:rPr lang="en-US" altLang="en-US" sz="1800" i="1" dirty="0"/>
              <a:t>h</a:t>
            </a:r>
            <a:r>
              <a:rPr lang="en-US" altLang="en-US" sz="1800" i="1" baseline="-25000" dirty="0"/>
              <a:t>1</a:t>
            </a:r>
            <a:r>
              <a:rPr lang="en-US" altLang="en-US" sz="1800" i="1" dirty="0"/>
              <a:t>(n) </a:t>
            </a:r>
            <a:r>
              <a:rPr lang="en-US" altLang="en-US" sz="1800" dirty="0"/>
              <a:t>= number of misplaced tiles</a:t>
            </a:r>
          </a:p>
          <a:p>
            <a:pPr>
              <a:lnSpc>
                <a:spcPct val="90000"/>
              </a:lnSpc>
            </a:pPr>
            <a:r>
              <a:rPr lang="en-US" altLang="en-US" sz="1800" i="1" dirty="0"/>
              <a:t>h</a:t>
            </a:r>
            <a:r>
              <a:rPr lang="en-US" altLang="en-US" sz="1800" i="1" baseline="-25000" dirty="0"/>
              <a:t>2</a:t>
            </a:r>
            <a:r>
              <a:rPr lang="en-US" altLang="en-US" sz="1800" i="1" dirty="0"/>
              <a:t>(n) </a:t>
            </a:r>
            <a:r>
              <a:rPr lang="en-US" altLang="en-US" sz="1800" dirty="0"/>
              <a:t>= total Manhattan distance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(i.e., no. of squares from desired location of each tile)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h</a:t>
            </a:r>
            <a:r>
              <a:rPr lang="en-US" altLang="en-US" sz="2400" u="sng" baseline="-25000" dirty="0">
                <a:solidFill>
                  <a:srgbClr val="CC0099"/>
                </a:solidFill>
              </a:rPr>
              <a:t>1</a:t>
            </a:r>
            <a:r>
              <a:rPr lang="en-US" altLang="en-US" sz="2400" u="sng" dirty="0">
                <a:solidFill>
                  <a:srgbClr val="CC0099"/>
                </a:solidFill>
              </a:rPr>
              <a:t>(S) = ?</a:t>
            </a:r>
            <a:r>
              <a:rPr lang="en-US" altLang="en-US" sz="2400" dirty="0"/>
              <a:t> 8</a:t>
            </a:r>
            <a:endParaRPr lang="en-US" altLang="en-US" sz="24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h</a:t>
            </a:r>
            <a:r>
              <a:rPr lang="en-US" altLang="en-US" sz="2400" u="sng" baseline="-25000" dirty="0">
                <a:solidFill>
                  <a:srgbClr val="CC0099"/>
                </a:solidFill>
              </a:rPr>
              <a:t>2</a:t>
            </a:r>
            <a:r>
              <a:rPr lang="en-US" altLang="en-US" sz="2400" u="sng" dirty="0">
                <a:solidFill>
                  <a:srgbClr val="CC0099"/>
                </a:solidFill>
              </a:rPr>
              <a:t>(S) = ?</a:t>
            </a:r>
            <a:r>
              <a:rPr lang="en-US" altLang="en-US" sz="2400" dirty="0"/>
              <a:t> 3+1+2+2+2+3+3+2 = 18</a:t>
            </a:r>
            <a:r>
              <a:rPr lang="en-US" altLang="en-US" sz="2000" dirty="0"/>
              <a:t> </a:t>
            </a:r>
          </a:p>
        </p:txBody>
      </p:sp>
      <p:pic>
        <p:nvPicPr>
          <p:cNvPr id="7" name="Picture 5" descr="8puzzle">
            <a:extLst>
              <a:ext uri="{FF2B5EF4-FFF2-40B4-BE49-F238E27FC236}">
                <a16:creationId xmlns:a16="http://schemas.microsoft.com/office/drawing/2014/main" xmlns="" id="{3EA8C723-EB3A-4157-B57B-C869AD5C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4725" y="3351634"/>
            <a:ext cx="3724275" cy="189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091D8EC4-3EE1-4CD5-ABA1-40F4AD408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If </a:t>
            </a:r>
            <a:r>
              <a:rPr lang="en-US" altLang="en-US" sz="2000" i="1" dirty="0"/>
              <a:t>h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(n) </a:t>
            </a:r>
            <a:r>
              <a:rPr lang="en-US" altLang="en-US" sz="2000" i="1" dirty="0">
                <a:cs typeface="Arial" panose="020B0604020202020204" pitchFamily="34" charset="0"/>
              </a:rPr>
              <a:t>≥</a:t>
            </a:r>
            <a:r>
              <a:rPr lang="en-US" altLang="en-US" sz="2000" i="1" dirty="0"/>
              <a:t> h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(n)</a:t>
            </a:r>
            <a:r>
              <a:rPr lang="en-US" altLang="en-US" sz="2000" dirty="0"/>
              <a:t> for all </a:t>
            </a:r>
            <a:r>
              <a:rPr lang="en-US" altLang="en-US" sz="2000" i="1" dirty="0"/>
              <a:t>n</a:t>
            </a:r>
            <a:r>
              <a:rPr lang="en-US" altLang="en-US" sz="2000" dirty="0"/>
              <a:t> (both admissible)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then </a:t>
            </a:r>
            <a:r>
              <a:rPr lang="en-US" altLang="en-US" sz="2000" i="1" dirty="0"/>
              <a:t>h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dominates</a:t>
            </a:r>
            <a:r>
              <a:rPr lang="en-US" altLang="en-US" sz="2000" dirty="0"/>
              <a:t> </a:t>
            </a:r>
            <a:r>
              <a:rPr lang="en-US" altLang="en-US" sz="2000" i="1" dirty="0"/>
              <a:t>h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000" i="1" dirty="0"/>
              <a:t>h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</a:t>
            </a:r>
            <a:r>
              <a:rPr lang="en-US" altLang="en-US" sz="2000" dirty="0"/>
              <a:t>is better for search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Typical search costs (average number of nodes expanded):</a:t>
            </a:r>
          </a:p>
          <a:p>
            <a:pPr>
              <a:lnSpc>
                <a:spcPct val="80000"/>
              </a:lnSpc>
            </a:pPr>
            <a:endParaRPr lang="en-US" altLang="en-US" sz="2000" i="1" dirty="0"/>
          </a:p>
          <a:p>
            <a:pPr>
              <a:lnSpc>
                <a:spcPct val="80000"/>
              </a:lnSpc>
            </a:pPr>
            <a:r>
              <a:rPr lang="en-US" altLang="en-US" sz="2000" i="1" dirty="0"/>
              <a:t>d=12	</a:t>
            </a:r>
            <a:r>
              <a:rPr lang="en-US" altLang="en-US" sz="2000" i="1" dirty="0" smtClean="0"/>
              <a:t>	</a:t>
            </a:r>
            <a:r>
              <a:rPr lang="en-US" altLang="en-US" sz="2000" dirty="0" smtClean="0"/>
              <a:t>IDS </a:t>
            </a:r>
            <a:r>
              <a:rPr lang="en-US" altLang="en-US" sz="2000" dirty="0"/>
              <a:t>= 3,644,035 nodes</a:t>
            </a:r>
            <a:br>
              <a:rPr lang="en-US" altLang="en-US" sz="2000" dirty="0"/>
            </a:br>
            <a:r>
              <a:rPr lang="en-US" altLang="en-US" sz="2000" dirty="0"/>
              <a:t>		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(h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= 227 nodes </a:t>
            </a:r>
            <a:br>
              <a:rPr lang="en-US" altLang="en-US" sz="2000" dirty="0"/>
            </a:br>
            <a:r>
              <a:rPr lang="en-US" altLang="en-US" sz="2000" dirty="0"/>
              <a:t>		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(h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= 73 nodes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i="1" dirty="0"/>
              <a:t>d=24 	</a:t>
            </a:r>
            <a:r>
              <a:rPr lang="en-US" altLang="en-US" sz="2000" dirty="0"/>
              <a:t>IDS = too many nodes</a:t>
            </a:r>
            <a:br>
              <a:rPr lang="en-US" altLang="en-US" sz="2000" dirty="0"/>
            </a:br>
            <a:r>
              <a:rPr lang="en-US" altLang="en-US" sz="2000" dirty="0"/>
              <a:t>		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(h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= 39,135 nodes </a:t>
            </a:r>
            <a:br>
              <a:rPr lang="en-US" altLang="en-US" sz="2000" dirty="0"/>
            </a:br>
            <a:r>
              <a:rPr lang="en-US" altLang="en-US" sz="2000" dirty="0"/>
              <a:t>		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(h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= 1,641 </a:t>
            </a:r>
            <a:r>
              <a:rPr lang="en-US" altLang="en-US" sz="2000" dirty="0" smtClean="0"/>
              <a:t>nodes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Why  is A* so much better?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/>
              <a:t>           Because it reduces the </a:t>
            </a:r>
            <a:r>
              <a:rPr lang="en-US" altLang="en-US" sz="2000" dirty="0" smtClean="0">
                <a:solidFill>
                  <a:srgbClr val="0070C0"/>
                </a:solidFill>
              </a:rPr>
              <a:t>effective branching factor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6DD7C9B1-04F3-45F8-9BCD-7A8B14B3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Dominance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44FF99EC-5B2B-4614-AB62-30B9391D6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Relaxed problems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F888C46C-B079-43EF-B5A6-1F7B21193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 problem with fewer restrictions on the actions is called a </a:t>
            </a:r>
            <a:r>
              <a:rPr lang="en-US" altLang="en-US" sz="2400" dirty="0">
                <a:solidFill>
                  <a:srgbClr val="FF0000"/>
                </a:solidFill>
              </a:rPr>
              <a:t>relaxed problem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 cost of an optimal solution to a relaxed problem is an admissible heuristic for the original problem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If the rules of the 8-puzzle are relaxed so that a tile can move </a:t>
            </a:r>
            <a:r>
              <a:rPr lang="en-US" altLang="en-US" sz="2400" dirty="0">
                <a:solidFill>
                  <a:srgbClr val="FF0000"/>
                </a:solidFill>
              </a:rPr>
              <a:t>anywhere</a:t>
            </a:r>
            <a:r>
              <a:rPr lang="en-US" altLang="en-US" sz="2400" dirty="0"/>
              <a:t>, then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(n) </a:t>
            </a:r>
            <a:r>
              <a:rPr lang="en-US" altLang="en-US" sz="2400" dirty="0"/>
              <a:t>gives the shortest solution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If the rules are relaxed so that a tile can move to </a:t>
            </a:r>
            <a:r>
              <a:rPr lang="en-US" altLang="en-US" sz="2400" dirty="0">
                <a:solidFill>
                  <a:srgbClr val="FF0000"/>
                </a:solidFill>
              </a:rPr>
              <a:t>any adjacent square,</a:t>
            </a:r>
            <a:r>
              <a:rPr lang="en-US" altLang="en-US" sz="2400" dirty="0"/>
              <a:t> then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(n) </a:t>
            </a:r>
            <a:r>
              <a:rPr lang="en-US" altLang="en-US" sz="2400" dirty="0"/>
              <a:t>gives the shortest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3C4B9E-DCBF-4FF6-9CBC-AEACC7C4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1F45BB-75AA-4FAE-A39A-0F1573E9E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/>
              <a:t>A </a:t>
            </a:r>
            <a:r>
              <a:rPr lang="en-US" sz="2400" dirty="0">
                <a:solidFill>
                  <a:srgbClr val="C00000"/>
                </a:solidFill>
              </a:rPr>
              <a:t>heuristic technique</a:t>
            </a:r>
            <a:r>
              <a:rPr lang="en-US" sz="2400" dirty="0"/>
              <a:t> (/</a:t>
            </a:r>
            <a:r>
              <a:rPr lang="en-US" sz="2400" dirty="0" err="1"/>
              <a:t>hju</a:t>
            </a:r>
            <a:r>
              <a:rPr lang="en-US" sz="2400" dirty="0"/>
              <a:t>ːˈ</a:t>
            </a:r>
            <a:r>
              <a:rPr lang="en-US" sz="2400" dirty="0" err="1"/>
              <a:t>rɪstɪk</a:t>
            </a:r>
            <a:r>
              <a:rPr lang="en-US" sz="2400" dirty="0"/>
              <a:t>/; Ancient Greek: </a:t>
            </a:r>
            <a:r>
              <a:rPr lang="en-US" sz="2400" dirty="0" err="1"/>
              <a:t>εὑρίσκω</a:t>
            </a:r>
            <a:r>
              <a:rPr lang="en-US" sz="2400" dirty="0"/>
              <a:t>, "find" or "discover"), often called simply a heuristic, is any approach to problem solving, learning, or discovery that employs a practical method not guaranteed to be optimal or perfect, but sufficient for the immediate goals. </a:t>
            </a:r>
          </a:p>
          <a:p>
            <a:endParaRPr lang="en-US" sz="2400" dirty="0"/>
          </a:p>
          <a:p>
            <a:r>
              <a:rPr lang="en-US" sz="2400" dirty="0"/>
              <a:t>Heuristics can be mental shortcuts that ease the cognitive load of making a decision. </a:t>
            </a:r>
          </a:p>
          <a:p>
            <a:endParaRPr lang="en-US" sz="2400" dirty="0"/>
          </a:p>
          <a:p>
            <a:r>
              <a:rPr lang="en-US" sz="2400" dirty="0"/>
              <a:t>Examples of this method include using a </a:t>
            </a:r>
            <a:r>
              <a:rPr lang="en-US" sz="2400" dirty="0">
                <a:solidFill>
                  <a:srgbClr val="0070C0"/>
                </a:solidFill>
              </a:rPr>
              <a:t>rule of thumb</a:t>
            </a:r>
            <a:r>
              <a:rPr lang="en-US" sz="2400" dirty="0"/>
              <a:t>, an </a:t>
            </a:r>
            <a:r>
              <a:rPr lang="en-US" sz="2400" dirty="0">
                <a:solidFill>
                  <a:srgbClr val="0070C0"/>
                </a:solidFill>
              </a:rPr>
              <a:t>educated guess</a:t>
            </a:r>
            <a:r>
              <a:rPr lang="en-US" sz="2400" dirty="0"/>
              <a:t>, or </a:t>
            </a:r>
            <a:r>
              <a:rPr lang="en-US" sz="2400" dirty="0">
                <a:solidFill>
                  <a:srgbClr val="0070C0"/>
                </a:solidFill>
              </a:rPr>
              <a:t>common sense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C5B48B-55D6-4087-BC66-BAE14D013642}"/>
              </a:ext>
            </a:extLst>
          </p:cNvPr>
          <p:cNvSpPr txBox="1"/>
          <p:nvPr/>
        </p:nvSpPr>
        <p:spPr>
          <a:xfrm>
            <a:off x="3352800" y="6383179"/>
            <a:ext cx="18678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https://en.wikipedia.org/wiki/Heuristic</a:t>
            </a:r>
          </a:p>
        </p:txBody>
      </p:sp>
    </p:spTree>
    <p:extLst>
      <p:ext uri="{BB962C8B-B14F-4D97-AF65-F5344CB8AC3E}">
        <p14:creationId xmlns:p14="http://schemas.microsoft.com/office/powerpoint/2010/main" xmlns="" val="22277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965792-DC16-41C3-A222-6A41D058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Driving from A to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93B7C-B45F-4763-8539-1A1C92D8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straight line distance is a heuristic to estimate the driving distance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57A111-0373-4259-90F3-D7B3435BB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1566" y="2514600"/>
            <a:ext cx="5100867" cy="36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185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52864F-BCE2-47C6-B071-3FAB7B73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8-puzzle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0A9B1D-600A-4B87-B721-78B8C652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A44C5B94-E682-4A9D-9702-D621AF087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343638" y="1724025"/>
            <a:ext cx="20097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29AD69-BFEA-4EE4-914A-E70535220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2400" y="4467225"/>
            <a:ext cx="2009775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6D1ED4-6203-49B8-9162-D7674E3B8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8400" y="1724025"/>
            <a:ext cx="2009775" cy="20097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C0CF06A0-7F21-48B6-AB8A-6EC7E10E7048}"/>
              </a:ext>
            </a:extLst>
          </p:cNvPr>
          <p:cNvSpPr/>
          <p:nvPr/>
        </p:nvSpPr>
        <p:spPr>
          <a:xfrm rot="2189759">
            <a:off x="3342128" y="3935731"/>
            <a:ext cx="961643" cy="2194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DAD7FCF3-2FDE-4D9E-9D6F-C5A75BF48639}"/>
              </a:ext>
            </a:extLst>
          </p:cNvPr>
          <p:cNvSpPr/>
          <p:nvPr/>
        </p:nvSpPr>
        <p:spPr>
          <a:xfrm rot="7820441">
            <a:off x="5426837" y="3953199"/>
            <a:ext cx="818070" cy="18773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F9DDF0-E6D9-4EE1-8F5B-C97E6F58A5CF}"/>
              </a:ext>
            </a:extLst>
          </p:cNvPr>
          <p:cNvSpPr txBox="1"/>
          <p:nvPr/>
        </p:nvSpPr>
        <p:spPr>
          <a:xfrm>
            <a:off x="281323" y="4591347"/>
            <a:ext cx="3072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Which state is “closer” to the goal state?</a:t>
            </a:r>
          </a:p>
          <a:p>
            <a:r>
              <a:rPr lang="en-US" b="1" dirty="0">
                <a:solidFill>
                  <a:srgbClr val="C00000"/>
                </a:solidFill>
              </a:rPr>
              <a:t>How can we quantify this?</a:t>
            </a:r>
          </a:p>
        </p:txBody>
      </p:sp>
    </p:spTree>
    <p:extLst>
      <p:ext uri="{BB962C8B-B14F-4D97-AF65-F5344CB8AC3E}">
        <p14:creationId xmlns:p14="http://schemas.microsoft.com/office/powerpoint/2010/main" xmlns="" val="109886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E7705A1E-6AD7-4FF3-A994-A67A48421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Best-first search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12E5ED82-5FA4-4FCA-8E04-10E335B7F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Idea: use an </a:t>
            </a:r>
            <a:r>
              <a:rPr lang="en-US" altLang="en-US" sz="2800" dirty="0">
                <a:solidFill>
                  <a:srgbClr val="FF0000"/>
                </a:solidFill>
              </a:rPr>
              <a:t>evaluation function</a:t>
            </a:r>
            <a:r>
              <a:rPr lang="en-US" altLang="en-US" sz="2800" dirty="0"/>
              <a:t> </a:t>
            </a:r>
            <a:r>
              <a:rPr lang="en-US" altLang="en-US" sz="2800" i="1" dirty="0"/>
              <a:t>f(n) </a:t>
            </a:r>
            <a:r>
              <a:rPr lang="en-US" altLang="en-US" sz="2800" dirty="0"/>
              <a:t>for each node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estimate of "desirability“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 sz="2400" dirty="0"/>
              <a:t>Expand </a:t>
            </a:r>
            <a:r>
              <a:rPr lang="en-US" altLang="en-US" sz="2400" dirty="0">
                <a:solidFill>
                  <a:srgbClr val="0070C0"/>
                </a:solidFill>
              </a:rPr>
              <a:t>most desirable</a:t>
            </a:r>
            <a:r>
              <a:rPr lang="en-US" altLang="en-US" sz="2400" dirty="0"/>
              <a:t> unexpanded node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à"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u="sng" dirty="0"/>
              <a:t>Implementation</a:t>
            </a:r>
            <a:r>
              <a:rPr lang="en-US" altLang="en-US" sz="28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Order the nodes in fringe in decreasing order of desirability
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Special cases: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greedy best-first search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 search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6C25FC7A-3AAB-4F8B-8D21-3B626096E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Romania with step costs in km</a:t>
            </a:r>
          </a:p>
        </p:txBody>
      </p:sp>
      <p:pic>
        <p:nvPicPr>
          <p:cNvPr id="8196" name="Picture 4" descr="romania2">
            <a:extLst>
              <a:ext uri="{FF2B5EF4-FFF2-40B4-BE49-F238E27FC236}">
                <a16:creationId xmlns:a16="http://schemas.microsoft.com/office/drawing/2014/main" xmlns="" id="{92284DA1-9482-4D63-9B91-D58CB2C81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229600" cy="40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CA5BCBFA-0212-43F8-918F-08198FA2F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09D53D5F-370A-4187-88A7-35DBD9406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Evaluation function </a:t>
            </a:r>
            <a:r>
              <a:rPr lang="en-US" altLang="en-US" sz="2800" i="1" dirty="0"/>
              <a:t>f(n) = h(n) </a:t>
            </a:r>
            <a:r>
              <a:rPr lang="en-US" altLang="en-US" sz="2800" dirty="0"/>
              <a:t>(</a:t>
            </a:r>
            <a:r>
              <a:rPr lang="en-US" altLang="en-US" sz="2800" dirty="0">
                <a:solidFill>
                  <a:srgbClr val="FF0000"/>
                </a:solidFill>
              </a:rPr>
              <a:t>h</a:t>
            </a:r>
            <a:r>
              <a:rPr lang="en-US" altLang="en-US" sz="2800" dirty="0"/>
              <a:t>euristic)</a:t>
            </a:r>
          </a:p>
          <a:p>
            <a:pPr marL="0" indent="0">
              <a:buNone/>
            </a:pPr>
            <a:r>
              <a:rPr lang="en-US" altLang="en-US" sz="2800" dirty="0"/>
              <a:t>      = estimate of cost from </a:t>
            </a:r>
            <a:r>
              <a:rPr lang="en-US" altLang="en-US" sz="2800" i="1" dirty="0"/>
              <a:t>n</a:t>
            </a:r>
            <a:r>
              <a:rPr lang="en-US" altLang="en-US" sz="2800" dirty="0"/>
              <a:t> to </a:t>
            </a:r>
            <a:r>
              <a:rPr lang="en-US" altLang="en-US" sz="2800" i="1" dirty="0"/>
              <a:t>goal</a:t>
            </a:r>
          </a:p>
          <a:p>
            <a:endParaRPr lang="en-US" altLang="en-US" sz="2800" dirty="0"/>
          </a:p>
          <a:p>
            <a:r>
              <a:rPr lang="en-US" altLang="en-US" sz="2800" dirty="0"/>
              <a:t>e.g., </a:t>
            </a:r>
            <a:r>
              <a:rPr lang="en-US" altLang="en-US" sz="2800" i="1" dirty="0" err="1"/>
              <a:t>h</a:t>
            </a:r>
            <a:r>
              <a:rPr lang="en-US" altLang="en-US" sz="2800" i="1" baseline="-25000" dirty="0" err="1"/>
              <a:t>SLD</a:t>
            </a:r>
            <a:r>
              <a:rPr lang="en-US" altLang="en-US" sz="2800" i="1" dirty="0"/>
              <a:t>(n)</a:t>
            </a:r>
            <a:r>
              <a:rPr lang="en-US" altLang="en-US" sz="2800" dirty="0"/>
              <a:t> = straight-line distance from </a:t>
            </a:r>
            <a:r>
              <a:rPr lang="en-US" altLang="en-US" sz="2800" i="1" dirty="0"/>
              <a:t>n</a:t>
            </a:r>
            <a:r>
              <a:rPr lang="en-US" altLang="en-US" sz="2800" dirty="0"/>
              <a:t> to Bucharest</a:t>
            </a:r>
          </a:p>
          <a:p>
            <a:endParaRPr lang="en-US" altLang="en-US" sz="2800" dirty="0"/>
          </a:p>
          <a:p>
            <a:r>
              <a:rPr lang="en-US" altLang="en-US" sz="2800" dirty="0"/>
              <a:t>Greedy best-first search expands the node that </a:t>
            </a:r>
            <a:r>
              <a:rPr lang="en-US" altLang="en-US" sz="2800" dirty="0">
                <a:solidFill>
                  <a:srgbClr val="FF0000"/>
                </a:solidFill>
              </a:rPr>
              <a:t>appears</a:t>
            </a:r>
            <a:r>
              <a:rPr lang="en-US" altLang="en-US" sz="2800" dirty="0"/>
              <a:t> to be closest to goal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7FC11AFF-C20F-408D-9A71-1A9A11A6C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  <p:pic>
        <p:nvPicPr>
          <p:cNvPr id="10244" name="Picture 4" descr="greedy-progress01c">
            <a:extLst>
              <a:ext uri="{FF2B5EF4-FFF2-40B4-BE49-F238E27FC236}">
                <a16:creationId xmlns:a16="http://schemas.microsoft.com/office/drawing/2014/main" xmlns="" id="{2A700D53-8793-42C8-BF30-C07296BA2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66968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584</Words>
  <Application>Microsoft Office PowerPoint</Application>
  <PresentationFormat>On-screen Show (4:3)</PresentationFormat>
  <Paragraphs>163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  CSE 604  Introduction to Artificial Intelligence</vt:lpstr>
      <vt:lpstr>Outline</vt:lpstr>
      <vt:lpstr>Definition of heuristics</vt:lpstr>
      <vt:lpstr>Example: Driving from A to B</vt:lpstr>
      <vt:lpstr>Example: 8-puzzle problem</vt:lpstr>
      <vt:lpstr>Best-first search</vt:lpstr>
      <vt:lpstr>Romania with step costs in km</vt:lpstr>
      <vt:lpstr>Greedy best-first search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Admissible heuristics</vt:lpstr>
      <vt:lpstr>Optimality of A* (proof)</vt:lpstr>
      <vt:lpstr>Consistent heuristics</vt:lpstr>
      <vt:lpstr>Optimality of A*</vt:lpstr>
      <vt:lpstr>Properties of A*</vt:lpstr>
      <vt:lpstr>Admissible heuristics</vt:lpstr>
      <vt:lpstr>Admissible heuristics</vt:lpstr>
      <vt:lpstr>Dominance</vt:lpstr>
      <vt:lpstr>Relaxed problems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 search algorithms</dc:title>
  <dc:creator>Min-Yen Kan</dc:creator>
  <cp:lastModifiedBy>iit</cp:lastModifiedBy>
  <cp:revision>16</cp:revision>
  <dcterms:created xsi:type="dcterms:W3CDTF">2003-12-17T04:31:51Z</dcterms:created>
  <dcterms:modified xsi:type="dcterms:W3CDTF">2018-07-23T22:29:25Z</dcterms:modified>
</cp:coreProperties>
</file>