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927200" y="2554167"/>
            <a:ext cx="7077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892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</p:spPr>
        <p:txBody>
          <a:bodyPr/>
          <a:lstStyle/>
          <a:p>
            <a:fld id="{5E247766-371F-4F3E-9CFE-0216AC6FABA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20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5E247766-371F-4F3E-9CFE-0216AC6FABA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549367" y="2822333"/>
            <a:ext cx="773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549367" y="4193135"/>
            <a:ext cx="773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412667" y="1968000"/>
            <a:ext cx="8170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Google Shape;18;p4"/>
          <p:cNvSpPr txBox="1"/>
          <p:nvPr/>
        </p:nvSpPr>
        <p:spPr>
          <a:xfrm>
            <a:off x="2273967" y="13005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28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074900" y="959167"/>
            <a:ext cx="8822400" cy="9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074900" y="1838428"/>
            <a:ext cx="8822400" cy="405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◈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3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Google Shape;24;p5"/>
          <p:cNvCxnSpPr/>
          <p:nvPr/>
        </p:nvCxnSpPr>
        <p:spPr>
          <a:xfrm>
            <a:off x="2219667" y="1809500"/>
            <a:ext cx="8701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3271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074900" y="959167"/>
            <a:ext cx="8822400" cy="9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2074900" y="1972500"/>
            <a:ext cx="4282400" cy="4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◈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615029" y="1972500"/>
            <a:ext cx="4282400" cy="4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◈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  <p:cxnSp>
        <p:nvCxnSpPr>
          <p:cNvPr id="30" name="Google Shape;30;p6"/>
          <p:cNvCxnSpPr/>
          <p:nvPr/>
        </p:nvCxnSpPr>
        <p:spPr>
          <a:xfrm>
            <a:off x="2219667" y="1809500"/>
            <a:ext cx="8701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530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2074900" y="959167"/>
            <a:ext cx="8822400" cy="9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2074900" y="1892877"/>
            <a:ext cx="2843600" cy="4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◈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5064301" y="1892877"/>
            <a:ext cx="2843600" cy="4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◈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8053703" y="1892877"/>
            <a:ext cx="2843600" cy="4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◈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  <p:cxnSp>
        <p:nvCxnSpPr>
          <p:cNvPr id="37" name="Google Shape;37;p7"/>
          <p:cNvCxnSpPr/>
          <p:nvPr/>
        </p:nvCxnSpPr>
        <p:spPr>
          <a:xfrm>
            <a:off x="2219667" y="1809500"/>
            <a:ext cx="8701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29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074900" y="959167"/>
            <a:ext cx="8822400" cy="9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Google Shape;41;p8"/>
          <p:cNvCxnSpPr/>
          <p:nvPr/>
        </p:nvCxnSpPr>
        <p:spPr>
          <a:xfrm>
            <a:off x="2219667" y="1809500"/>
            <a:ext cx="8701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8835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2123133" y="4853700"/>
            <a:ext cx="87500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 i="1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  <p:cxnSp>
        <p:nvCxnSpPr>
          <p:cNvPr id="45" name="Google Shape;45;p9"/>
          <p:cNvCxnSpPr/>
          <p:nvPr/>
        </p:nvCxnSpPr>
        <p:spPr>
          <a:xfrm>
            <a:off x="2275933" y="4857500"/>
            <a:ext cx="842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1312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 righ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8876533" y="1118000"/>
            <a:ext cx="1996800" cy="4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 i="1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  <p:cxnSp>
        <p:nvCxnSpPr>
          <p:cNvPr id="49" name="Google Shape;49;p10"/>
          <p:cNvCxnSpPr/>
          <p:nvPr/>
        </p:nvCxnSpPr>
        <p:spPr>
          <a:xfrm>
            <a:off x="8571733" y="1320400"/>
            <a:ext cx="0" cy="41636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426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74900" y="959167"/>
            <a:ext cx="8822400" cy="9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074900" y="1838428"/>
            <a:ext cx="8822400" cy="4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6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6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6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6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6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6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6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6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fld id="{69002821-EED6-4507-B00B-A2F1CC61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34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146" y="1777647"/>
            <a:ext cx="9448800" cy="1210251"/>
          </a:xfrm>
        </p:spPr>
        <p:txBody>
          <a:bodyPr/>
          <a:lstStyle/>
          <a:p>
            <a:r>
              <a:rPr lang="en-US" dirty="0" smtClean="0"/>
              <a:t> PMI </a:t>
            </a:r>
            <a:r>
              <a:rPr lang="en-US" cap="none" dirty="0" smtClean="0"/>
              <a:t>Code of Ethics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146" y="3155683"/>
            <a:ext cx="9448800" cy="2317838"/>
          </a:xfrm>
        </p:spPr>
        <p:txBody>
          <a:bodyPr>
            <a:normAutofit/>
          </a:bodyPr>
          <a:lstStyle/>
          <a:p>
            <a:r>
              <a:rPr lang="en-US" dirty="0" smtClean="0"/>
              <a:t>    Presented and submitted to</a:t>
            </a:r>
          </a:p>
          <a:p>
            <a:r>
              <a:rPr lang="en-US" dirty="0" smtClean="0"/>
              <a:t>    Rezvi Shahariar</a:t>
            </a:r>
          </a:p>
          <a:p>
            <a:pPr algn="r"/>
            <a:r>
              <a:rPr lang="en-US" dirty="0" smtClean="0"/>
              <a:t>Submitted by</a:t>
            </a:r>
          </a:p>
          <a:p>
            <a:pPr algn="r"/>
            <a:r>
              <a:rPr lang="en-US" dirty="0" smtClean="0"/>
              <a:t>Shahla Shaan Ahmed - 0810</a:t>
            </a:r>
          </a:p>
          <a:p>
            <a:pPr algn="r"/>
            <a:r>
              <a:rPr lang="en-US" dirty="0" smtClean="0"/>
              <a:t>Tulshi Chandra Das - 0811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074055"/>
          </a:xfrm>
        </p:spPr>
        <p:txBody>
          <a:bodyPr/>
          <a:lstStyle/>
          <a:p>
            <a:pPr algn="l"/>
            <a:r>
              <a:rPr lang="en-US" cap="none" dirty="0" smtClean="0"/>
              <a:t>	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PMI Code of Ethics</a:t>
            </a:r>
          </a:p>
          <a:p>
            <a:r>
              <a:rPr lang="en-US" sz="2400" dirty="0" smtClean="0"/>
              <a:t>Persons </a:t>
            </a:r>
            <a:r>
              <a:rPr lang="en-US" sz="2400" dirty="0"/>
              <a:t>to Whom the Code </a:t>
            </a:r>
            <a:r>
              <a:rPr lang="en-US" sz="2400" dirty="0" smtClean="0"/>
              <a:t>Applies</a:t>
            </a:r>
          </a:p>
          <a:p>
            <a:r>
              <a:rPr lang="en-US" sz="2400" dirty="0"/>
              <a:t>V</a:t>
            </a:r>
            <a:r>
              <a:rPr lang="en-US" sz="2400" dirty="0" smtClean="0"/>
              <a:t>alues</a:t>
            </a:r>
          </a:p>
          <a:p>
            <a:r>
              <a:rPr lang="en-US" sz="2400" dirty="0" smtClean="0"/>
              <a:t>Responsibility</a:t>
            </a:r>
            <a:endParaRPr lang="en-US" sz="2400" dirty="0"/>
          </a:p>
          <a:p>
            <a:r>
              <a:rPr lang="en-US" sz="2400" dirty="0" smtClean="0"/>
              <a:t>Respect</a:t>
            </a:r>
          </a:p>
          <a:p>
            <a:r>
              <a:rPr lang="en-US" sz="2400" dirty="0" smtClean="0"/>
              <a:t>Fairness</a:t>
            </a:r>
          </a:p>
          <a:p>
            <a:r>
              <a:rPr lang="en-US" sz="2400" dirty="0" smtClean="0"/>
              <a:t>Honesty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73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cap="none" dirty="0" smtClean="0"/>
              <a:t>	What is PMI Code of Ethics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057401"/>
            <a:ext cx="5264240" cy="4024125"/>
          </a:xfrm>
        </p:spPr>
        <p:txBody>
          <a:bodyPr/>
          <a:lstStyle/>
          <a:p>
            <a:pPr marL="38100" indent="0">
              <a:buNone/>
            </a:pPr>
            <a:r>
              <a:rPr lang="en-US" sz="2400" dirty="0"/>
              <a:t>This Code of Ethics and Professional Conduct describes the expectations </a:t>
            </a:r>
            <a:r>
              <a:rPr lang="en-US" sz="2400" dirty="0" smtClean="0"/>
              <a:t>that PMI members have of themselves </a:t>
            </a:r>
            <a:r>
              <a:rPr lang="en-US" sz="2400" dirty="0"/>
              <a:t>and </a:t>
            </a:r>
            <a:r>
              <a:rPr lang="en-US" sz="2400" dirty="0" smtClean="0"/>
              <a:t>their fellow </a:t>
            </a:r>
            <a:r>
              <a:rPr lang="en-US" sz="2400" dirty="0"/>
              <a:t>practitioners in the global project management community.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88" y="2057401"/>
            <a:ext cx="3810000" cy="3313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2988" y="5512158"/>
            <a:ext cx="381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source:https</a:t>
            </a:r>
            <a:r>
              <a:rPr lang="en-US" sz="1100" dirty="0"/>
              <a:t>://pbs.twimg.com/profile_images/852659744078680065/pW4vxn1x_400x400.jpg</a:t>
            </a:r>
          </a:p>
        </p:txBody>
      </p:sp>
    </p:spTree>
    <p:extLst>
      <p:ext uri="{BB962C8B-B14F-4D97-AF65-F5344CB8AC3E}">
        <p14:creationId xmlns:p14="http://schemas.microsoft.com/office/powerpoint/2010/main" val="11509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193216"/>
          </a:xfrm>
        </p:spPr>
        <p:txBody>
          <a:bodyPr/>
          <a:lstStyle/>
          <a:p>
            <a:pPr algn="l"/>
            <a:r>
              <a:rPr lang="en-US" cap="none" dirty="0" smtClean="0"/>
              <a:t>	Persons to Whom The Code Applies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594" y="2057402"/>
            <a:ext cx="5071057" cy="3763850"/>
          </a:xfrm>
        </p:spPr>
        <p:txBody>
          <a:bodyPr/>
          <a:lstStyle/>
          <a:p>
            <a:r>
              <a:rPr lang="en-US" sz="2400" dirty="0" smtClean="0"/>
              <a:t>All </a:t>
            </a:r>
            <a:r>
              <a:rPr lang="en-US" sz="2400" dirty="0"/>
              <a:t>PMI </a:t>
            </a:r>
            <a:r>
              <a:rPr lang="en-US" sz="2400" dirty="0" smtClean="0"/>
              <a:t>members</a:t>
            </a:r>
            <a:endParaRPr lang="en-US" sz="2400" dirty="0"/>
          </a:p>
          <a:p>
            <a:r>
              <a:rPr lang="en-US" sz="2400" dirty="0" smtClean="0"/>
              <a:t>Non-members </a:t>
            </a:r>
            <a:r>
              <a:rPr lang="en-US" sz="2400" dirty="0"/>
              <a:t>who hold a PMI certification</a:t>
            </a:r>
          </a:p>
          <a:p>
            <a:r>
              <a:rPr lang="en-US" sz="2400" dirty="0" smtClean="0"/>
              <a:t>Non-members </a:t>
            </a:r>
            <a:r>
              <a:rPr lang="en-US" sz="2400" dirty="0"/>
              <a:t>who apply to commence a PMI certification process</a:t>
            </a:r>
          </a:p>
          <a:p>
            <a:r>
              <a:rPr lang="en-US" sz="2400" dirty="0" smtClean="0"/>
              <a:t>Non-members </a:t>
            </a:r>
            <a:r>
              <a:rPr lang="en-US" sz="2400" dirty="0"/>
              <a:t>who serve PMI in a volunteer capacity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65" y="2181682"/>
            <a:ext cx="4185634" cy="2467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7775" y="4997003"/>
            <a:ext cx="39666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</a:t>
            </a:r>
            <a:r>
              <a:rPr lang="en-US" sz="1100" dirty="0"/>
              <a:t>: https://wp5ct2ln3336u64d27k6i319-wpengine.netdna-ssl.com/wp-content/uploads/2017/09/pmi-member-1.png</a:t>
            </a:r>
          </a:p>
        </p:txBody>
      </p:sp>
    </p:spTree>
    <p:extLst>
      <p:ext uri="{BB962C8B-B14F-4D97-AF65-F5344CB8AC3E}">
        <p14:creationId xmlns:p14="http://schemas.microsoft.com/office/powerpoint/2010/main" val="30328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74275"/>
          </a:xfrm>
        </p:spPr>
        <p:txBody>
          <a:bodyPr/>
          <a:lstStyle/>
          <a:p>
            <a:pPr algn="l"/>
            <a:r>
              <a:rPr lang="en-US" cap="none" dirty="0" smtClean="0"/>
              <a:t>	Values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8" y="2057401"/>
            <a:ext cx="5956309" cy="3351726"/>
          </a:xfrm>
        </p:spPr>
      </p:pic>
      <p:sp>
        <p:nvSpPr>
          <p:cNvPr id="3" name="TextBox 2"/>
          <p:cNvSpPr txBox="1"/>
          <p:nvPr/>
        </p:nvSpPr>
        <p:spPr>
          <a:xfrm>
            <a:off x="2781837" y="5499279"/>
            <a:ext cx="5911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http://www.kodyaz.com/images/pmp/pmi-code-of-ethics-four-values.png</a:t>
            </a:r>
          </a:p>
        </p:txBody>
      </p:sp>
    </p:spTree>
    <p:extLst>
      <p:ext uri="{BB962C8B-B14F-4D97-AF65-F5344CB8AC3E}">
        <p14:creationId xmlns:p14="http://schemas.microsoft.com/office/powerpoint/2010/main" val="42221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074055"/>
          </a:xfrm>
        </p:spPr>
        <p:txBody>
          <a:bodyPr/>
          <a:lstStyle/>
          <a:p>
            <a:pPr algn="l"/>
            <a:r>
              <a:rPr lang="en-US" cap="none" dirty="0" smtClean="0"/>
              <a:t>	Responsibilities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Aspirational Standards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Making decisions and take 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Fulfilling the commitments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Protecting proprietary , confidential information</a:t>
            </a:r>
            <a:endParaRPr lang="en-US" sz="2000" dirty="0"/>
          </a:p>
          <a:p>
            <a:r>
              <a:rPr lang="en-US" sz="2400" dirty="0" smtClean="0"/>
              <a:t>Mandatory Standards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Upholding policies , rules , regulations and law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Reporting unethical or illegal conduct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Bringing </a:t>
            </a:r>
            <a:r>
              <a:rPr lang="en-US" sz="2000" dirty="0"/>
              <a:t>violations of this Code to the </a:t>
            </a:r>
            <a:r>
              <a:rPr lang="en-US" sz="2000" dirty="0" smtClean="0"/>
              <a:t>attention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167458"/>
          </a:xfrm>
        </p:spPr>
        <p:txBody>
          <a:bodyPr/>
          <a:lstStyle/>
          <a:p>
            <a:pPr algn="l"/>
            <a:r>
              <a:rPr lang="en-US" cap="none" dirty="0" smtClean="0"/>
              <a:t>	Respect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Aspirational </a:t>
            </a:r>
            <a:r>
              <a:rPr lang="en-US" sz="2400" dirty="0" smtClean="0"/>
              <a:t>Standards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Knowing the </a:t>
            </a:r>
            <a:r>
              <a:rPr lang="en-US" sz="2000" dirty="0"/>
              <a:t>norms and customs of </a:t>
            </a:r>
            <a:r>
              <a:rPr lang="en-US" sz="2000" dirty="0" smtClean="0"/>
              <a:t>others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Listening </a:t>
            </a:r>
            <a:r>
              <a:rPr lang="en-US" sz="2000" dirty="0"/>
              <a:t>to </a:t>
            </a:r>
            <a:r>
              <a:rPr lang="en-US" sz="2000" dirty="0" smtClean="0"/>
              <a:t>others</a:t>
            </a:r>
            <a:r>
              <a:rPr lang="en-US" sz="2000" dirty="0"/>
              <a:t>’ points of </a:t>
            </a:r>
            <a:r>
              <a:rPr lang="en-US" sz="2000" dirty="0" smtClean="0"/>
              <a:t>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Maintaining </a:t>
            </a:r>
            <a:r>
              <a:rPr lang="en-US" sz="2000" dirty="0"/>
              <a:t>professional </a:t>
            </a:r>
            <a:r>
              <a:rPr lang="en-US" sz="2000" dirty="0" smtClean="0"/>
              <a:t>manner</a:t>
            </a:r>
          </a:p>
          <a:p>
            <a:r>
              <a:rPr lang="en-US" sz="2400" dirty="0" smtClean="0"/>
              <a:t>Mandatory Standards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Not using the power of 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</a:t>
            </a:r>
            <a:r>
              <a:rPr lang="en-US" sz="2000" dirty="0" smtClean="0"/>
              <a:t>ot acting </a:t>
            </a:r>
            <a:r>
              <a:rPr lang="en-US" sz="2000" dirty="0"/>
              <a:t>in an abusive </a:t>
            </a:r>
            <a:r>
              <a:rPr lang="en-US" sz="2000" dirty="0" smtClean="0"/>
              <a:t>manner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</a:t>
            </a:r>
            <a:r>
              <a:rPr lang="en-US" sz="2000" dirty="0" smtClean="0"/>
              <a:t>especting </a:t>
            </a:r>
            <a:r>
              <a:rPr lang="en-US" sz="2000" dirty="0"/>
              <a:t>the property rights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3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180337"/>
          </a:xfrm>
        </p:spPr>
        <p:txBody>
          <a:bodyPr/>
          <a:lstStyle/>
          <a:p>
            <a:pPr algn="l"/>
            <a:r>
              <a:rPr lang="en-US" cap="none" dirty="0" smtClean="0"/>
              <a:t>	Fairness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Aspirational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</a:t>
            </a:r>
            <a:r>
              <a:rPr lang="en-US" sz="2000" dirty="0" smtClean="0"/>
              <a:t>emonstrating </a:t>
            </a:r>
            <a:r>
              <a:rPr lang="en-US" sz="2000" dirty="0"/>
              <a:t>transparency in </a:t>
            </a:r>
            <a:r>
              <a:rPr lang="en-US" sz="2000" dirty="0" smtClean="0"/>
              <a:t>decision-making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Reexamine </a:t>
            </a:r>
            <a:r>
              <a:rPr lang="en-US" sz="2000" dirty="0"/>
              <a:t>impartiality and </a:t>
            </a:r>
            <a:r>
              <a:rPr lang="en-US" sz="2000" dirty="0" smtClean="0"/>
              <a:t>objectivity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Provide </a:t>
            </a:r>
            <a:r>
              <a:rPr lang="en-US" sz="2000" dirty="0"/>
              <a:t>equal access to </a:t>
            </a:r>
            <a:r>
              <a:rPr lang="en-US" sz="2000" dirty="0" smtClean="0"/>
              <a:t>information to authorized people</a:t>
            </a:r>
          </a:p>
          <a:p>
            <a:r>
              <a:rPr lang="en-US" sz="2400" dirty="0" smtClean="0"/>
              <a:t>Mandatory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Handling conflict </a:t>
            </a:r>
            <a:r>
              <a:rPr lang="en-US" sz="2000" dirty="0"/>
              <a:t>of Interest </a:t>
            </a:r>
            <a:r>
              <a:rPr lang="en-US" sz="2000" dirty="0" smtClean="0"/>
              <a:t>Situations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Avoiding favoritism </a:t>
            </a:r>
            <a:r>
              <a:rPr lang="en-US" sz="2000" dirty="0"/>
              <a:t>and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19959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167458"/>
          </a:xfrm>
        </p:spPr>
        <p:txBody>
          <a:bodyPr/>
          <a:lstStyle/>
          <a:p>
            <a:pPr algn="l"/>
            <a:r>
              <a:rPr lang="en-US" cap="none" dirty="0" smtClean="0"/>
              <a:t>	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Aspirational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</a:t>
            </a:r>
            <a:r>
              <a:rPr lang="en-US" sz="2000" dirty="0" smtClean="0"/>
              <a:t>eeking </a:t>
            </a:r>
            <a:r>
              <a:rPr lang="en-US" sz="2000" dirty="0"/>
              <a:t>to understand the </a:t>
            </a:r>
            <a:r>
              <a:rPr lang="en-US" sz="2000" dirty="0" smtClean="0"/>
              <a:t>truth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Being </a:t>
            </a:r>
            <a:r>
              <a:rPr lang="en-US" sz="2000" dirty="0"/>
              <a:t>truthful in </a:t>
            </a:r>
            <a:r>
              <a:rPr lang="en-US" sz="2000" dirty="0" smtClean="0"/>
              <a:t>communications </a:t>
            </a:r>
            <a:r>
              <a:rPr lang="en-US" sz="2000" dirty="0"/>
              <a:t>and in </a:t>
            </a:r>
            <a:r>
              <a:rPr lang="en-US" sz="2000" dirty="0" smtClean="0"/>
              <a:t>conduct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Providing </a:t>
            </a:r>
            <a:r>
              <a:rPr lang="en-US" sz="2000" dirty="0"/>
              <a:t>accurate information in a timely </a:t>
            </a:r>
            <a:r>
              <a:rPr lang="en-US" sz="2000" dirty="0" smtClean="0"/>
              <a:t>manner</a:t>
            </a:r>
          </a:p>
          <a:p>
            <a:r>
              <a:rPr lang="en-US" sz="2400" dirty="0" smtClean="0"/>
              <a:t>Mandatory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</a:t>
            </a:r>
            <a:r>
              <a:rPr lang="en-US" sz="2000" dirty="0" smtClean="0"/>
              <a:t>ot engaging in behavior that </a:t>
            </a:r>
            <a:r>
              <a:rPr lang="en-US" sz="2000" dirty="0"/>
              <a:t>deceive </a:t>
            </a:r>
            <a:r>
              <a:rPr lang="en-US" sz="2000" dirty="0" smtClean="0"/>
              <a:t>others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Not making </a:t>
            </a:r>
            <a:r>
              <a:rPr lang="en-US" sz="2000" dirty="0"/>
              <a:t>misleading or false statements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Avoiding act behavior for personal gain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Quintus · SlidesCarnival</Template>
  <TotalTime>209</TotalTime>
  <Words>248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Oswald</vt:lpstr>
      <vt:lpstr>Tinos</vt:lpstr>
      <vt:lpstr>Wingdings</vt:lpstr>
      <vt:lpstr>Quintus template</vt:lpstr>
      <vt:lpstr> PMI Code of Ethics</vt:lpstr>
      <vt:lpstr> Outline</vt:lpstr>
      <vt:lpstr> What is PMI Code of Ethics</vt:lpstr>
      <vt:lpstr> Persons to Whom The Code Applies</vt:lpstr>
      <vt:lpstr> Values</vt:lpstr>
      <vt:lpstr> Responsibilities</vt:lpstr>
      <vt:lpstr> Respect</vt:lpstr>
      <vt:lpstr> Fairness</vt:lpstr>
      <vt:lpstr> Honesty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 Code of Ethics</dc:title>
  <dc:creator>Tulshi Das</dc:creator>
  <cp:lastModifiedBy>Tulshi Das</cp:lastModifiedBy>
  <cp:revision>40</cp:revision>
  <dcterms:created xsi:type="dcterms:W3CDTF">2018-09-26T10:13:30Z</dcterms:created>
  <dcterms:modified xsi:type="dcterms:W3CDTF">2018-09-27T05:36:23Z</dcterms:modified>
</cp:coreProperties>
</file>