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63" r:id="rId3"/>
    <p:sldId id="260" r:id="rId4"/>
    <p:sldId id="259" r:id="rId5"/>
    <p:sldId id="25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264" r:id="rId22"/>
    <p:sldId id="262" r:id="rId23"/>
    <p:sldId id="271" r:id="rId24"/>
    <p:sldId id="299" r:id="rId25"/>
    <p:sldId id="261" r:id="rId26"/>
    <p:sldId id="279" r:id="rId27"/>
  </p:sldIdLst>
  <p:sldSz cx="9144000" cy="6858000" type="screen4x3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2390BBF-8E58-4A22-97B9-51F22CBA2E96}">
  <a:tblStyle styleId="{32390BBF-8E58-4A22-97B9-51F22CBA2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ECDC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rgbClr val="454F5B"/>
                  </a:solidFill>
                </a:rPr>
                <a:t>‘’</a:t>
              </a:r>
              <a:endParaRPr sz="9400" b="1">
                <a:solidFill>
                  <a:srgbClr val="454F5B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w="76200" cap="flat" cmpd="sng">
              <a:solidFill>
                <a:srgbClr val="454F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4ECDC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1219200" y="304800"/>
            <a:ext cx="7239025" cy="506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REAL WORLD CHALLENGES OF IMPLEMENTING INFORMATION SYSTEMS IN FINANCIAL INSTITUTION: THE PERSPECTIVE OF BANGLADESH DEVELOPMENT BANK LIMITED (BDBL)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3810000"/>
            <a:ext cx="78486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Database and Network Administrator has a Business Background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Ideas situations demand an administrator without business knowledge to avoid fraudulence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050" name="Picture 2" descr="C:\Users\R\Desktop\602-MIS\databaseadm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6096000" cy="3003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Separate Data Security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Has Recruitment Plans…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Picture 5" descr="data security te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7200"/>
            <a:ext cx="533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Independent Audit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Has Recruitment Plans…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7" name="Picture 6" descr="Audit-Complianc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19200"/>
            <a:ext cx="3048000" cy="24201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Maintenance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Has Recruitment Plans…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6" name="Picture 5" descr="mainten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38200"/>
            <a:ext cx="683653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</a:t>
            </a:r>
            <a:r>
              <a:rPr lang="en-US" sz="2800" b="1" dirty="0" err="1" smtClean="0"/>
              <a:t>Syslog</a:t>
            </a:r>
            <a:r>
              <a:rPr lang="en-US" sz="2800" b="1" dirty="0" smtClean="0"/>
              <a:t> Servers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No plans mentioned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7" name="Picture 6" descr="sys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62000"/>
            <a:ext cx="59436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AAA Servers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No plans mentioned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6" name="Picture 5" descr="A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685800"/>
            <a:ext cx="3494218" cy="3116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No Existence of Active Directory. </a:t>
            </a:r>
            <a:r>
              <a:rPr lang="en-US" sz="2800" b="1" dirty="0" smtClean="0"/>
              <a:t>A</a:t>
            </a:r>
            <a:r>
              <a:rPr lang="en-US" sz="2800" b="1" dirty="0" smtClean="0"/>
              <a:t>ny authorized user has access to sensitive data because of this.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Plans of Purchasing 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Picture 5" descr="Active-Direct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33400"/>
            <a:ext cx="5892800" cy="3367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System Vulnerability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Construction of Firewall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7" name="Picture 6" descr="CIA-Triad-a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000"/>
            <a:ext cx="3601484" cy="34909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Display to Monitor Branch Activities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Plans of Building 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7" name="Picture 6" descr="monitor bran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33400"/>
            <a:ext cx="6172200" cy="34727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Absence of Mobile Banking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No plan yet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6" name="Picture 5" descr="mobile bank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81001"/>
            <a:ext cx="5562600" cy="3258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4109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Prepared for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Dr.Mohammed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Shafiul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Alam</a:t>
            </a:r>
            <a:r>
              <a:rPr lang="en-US" sz="2000" b="1" dirty="0" smtClean="0"/>
              <a:t>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Associate Professor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Institute of Information Technology</a:t>
            </a:r>
            <a:endParaRPr lang="en-US" sz="2000" b="1" dirty="0" smtClean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5029200" y="1828800"/>
            <a:ext cx="37674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Prepared by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Group 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Tulshi</a:t>
            </a:r>
            <a:r>
              <a:rPr lang="en-US" sz="2000" b="1" dirty="0" smtClean="0"/>
              <a:t> Chandra Das (811)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Afia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Sajeeda</a:t>
            </a:r>
            <a:r>
              <a:rPr lang="en-US" sz="2000" b="1" dirty="0" smtClean="0"/>
              <a:t> (832)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Saara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Sheneen</a:t>
            </a:r>
            <a:r>
              <a:rPr lang="en-US" sz="2000" b="1" dirty="0" smtClean="0"/>
              <a:t> (833)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Maloy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Kanti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Sarker</a:t>
            </a:r>
            <a:r>
              <a:rPr lang="en-US" sz="2000" b="1" dirty="0" smtClean="0"/>
              <a:t> (834)</a:t>
            </a:r>
            <a:endParaRPr lang="en-US" sz="2000" b="1" dirty="0" smtClean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114800"/>
            <a:ext cx="7848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Online Load Application Submission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Under construction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7" name="Picture 6" descr="loanappl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71600"/>
            <a:ext cx="520192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</a:t>
            </a:r>
            <a:r>
              <a:rPr lang="en-US" b="1" dirty="0" smtClean="0"/>
              <a:t>-library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lmost completed.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Open for employees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</a:t>
            </a:r>
            <a:r>
              <a:rPr lang="en-US" b="1" dirty="0" smtClean="0"/>
              <a:t>-Attendance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Development is in its final stage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Video Conferencing</a:t>
            </a: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Skype and other applications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Has plans of developing own information system</a:t>
            </a:r>
            <a:endParaRPr lang="en-US" dirty="0" smtClean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Recommendations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972900" y="4853546"/>
            <a:ext cx="7198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grpSp>
        <p:nvGrpSpPr>
          <p:cNvPr id="11" name="Google Shape;304;p30"/>
          <p:cNvGrpSpPr/>
          <p:nvPr/>
        </p:nvGrpSpPr>
        <p:grpSpPr>
          <a:xfrm>
            <a:off x="3886200" y="1600200"/>
            <a:ext cx="1241544" cy="840955"/>
            <a:chOff x="5255200" y="3006475"/>
            <a:chExt cx="511700" cy="378575"/>
          </a:xfrm>
        </p:grpSpPr>
        <p:sp>
          <p:nvSpPr>
            <p:cNvPr id="12" name="Google Shape;305;p3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6;p3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30600"/>
            <a:ext cx="7772400" cy="18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4ECDC4"/>
                </a:solidFill>
              </a:rPr>
              <a:t>1. Establishment of Firewall</a:t>
            </a:r>
            <a:endParaRPr sz="4800">
              <a:solidFill>
                <a:srgbClr val="4ECDC4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3">
                    <a:lumMod val="50000"/>
                  </a:schemeClr>
                </a:solidFill>
              </a:rPr>
              <a:t>3. Training Staff </a:t>
            </a:r>
            <a:endParaRPr sz="48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4294967295"/>
          </p:nvPr>
        </p:nvSpPr>
        <p:spPr>
          <a:xfrm>
            <a:off x="762000" y="28194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bg1"/>
                </a:solidFill>
              </a:rPr>
              <a:t>2. Purchasing syslog Server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30600"/>
            <a:ext cx="7772400" cy="18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4ECDC4"/>
                </a:solidFill>
              </a:rPr>
              <a:t>4. Purchase of Active Directory as soon as possible</a:t>
            </a:r>
            <a:endParaRPr sz="4400">
              <a:solidFill>
                <a:srgbClr val="4ECDC4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</a:rPr>
              <a:t>6. </a:t>
            </a: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</a:rPr>
              <a:t>Launch Mobile Services</a:t>
            </a:r>
            <a:endParaRPr sz="48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4294967295"/>
          </p:nvPr>
        </p:nvSpPr>
        <p:spPr>
          <a:xfrm>
            <a:off x="762000" y="28194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bg1"/>
                </a:solidFill>
              </a:rPr>
              <a:t>5</a:t>
            </a:r>
            <a:r>
              <a:rPr lang="en" sz="4800" dirty="0" smtClean="0">
                <a:solidFill>
                  <a:schemeClr val="bg1"/>
                </a:solidFill>
              </a:rPr>
              <a:t>. Purchasing SAN Server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smtClean="0">
                <a:latin typeface="Montserrat" charset="0"/>
              </a:rPr>
              <a:t>A</a:t>
            </a:r>
            <a:r>
              <a:rPr lang="en-US" dirty="0" smtClean="0">
                <a:latin typeface="Montserrat" charset="0"/>
              </a:rPr>
              <a:t> system that would help </a:t>
            </a:r>
            <a:r>
              <a:rPr lang="en-US" b="1" dirty="0" smtClean="0">
                <a:latin typeface="Montserrat" charset="0"/>
              </a:rPr>
              <a:t>selecting loan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 smtClean="0">
                <a:latin typeface="Montserrat" charset="0"/>
              </a:rPr>
              <a:t>a</a:t>
            </a:r>
            <a:r>
              <a:rPr lang="en-US" b="1" dirty="0" smtClean="0">
                <a:latin typeface="Montserrat" charset="0"/>
              </a:rPr>
              <a:t>pplicants</a:t>
            </a:r>
            <a:r>
              <a:rPr lang="en-US" dirty="0" smtClean="0">
                <a:latin typeface="Montserrat" charset="0"/>
              </a:rPr>
              <a:t> by identifying </a:t>
            </a:r>
            <a:r>
              <a:rPr lang="en-US" b="1" dirty="0" smtClean="0">
                <a:latin typeface="Montserrat" charset="0"/>
              </a:rPr>
              <a:t>projects</a:t>
            </a:r>
            <a:r>
              <a:rPr lang="en-US" dirty="0" smtClean="0">
                <a:latin typeface="Montserrat" charset="0"/>
              </a:rPr>
              <a:t> which have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smtClean="0">
                <a:latin typeface="Montserrat" charset="0"/>
              </a:rPr>
              <a:t>the </a:t>
            </a:r>
            <a:r>
              <a:rPr lang="en-US" b="1" dirty="0" smtClean="0">
                <a:latin typeface="Montserrat" charset="0"/>
              </a:rPr>
              <a:t>potential of significant economic growth</a:t>
            </a:r>
            <a:endParaRPr b="1">
              <a:latin typeface="Montserrat" charset="0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ctrTitle" idx="4294967295"/>
          </p:nvPr>
        </p:nvSpPr>
        <p:spPr>
          <a:xfrm>
            <a:off x="457200" y="838200"/>
            <a:ext cx="6746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4ECDC4"/>
                </a:solidFill>
              </a:rPr>
              <a:t>Thank You!</a:t>
            </a:r>
            <a:endParaRPr sz="3600">
              <a:solidFill>
                <a:srgbClr val="4ECDC4"/>
              </a:solidFill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4294967295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54F5B"/>
              </a:solidFill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65" name="Google Shape;365;p34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4" name="Picture 3" descr="BDBL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93" y="381000"/>
            <a:ext cx="6349207" cy="1015873"/>
          </a:xfrm>
          <a:prstGeom prst="rect">
            <a:avLst/>
          </a:prstGeom>
        </p:spPr>
      </p:pic>
      <p:pic>
        <p:nvPicPr>
          <p:cNvPr id="5" name="Picture 4" descr="bdb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7193224" cy="4182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C7F464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 of Implementing Information System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4" y="4598650"/>
            <a:ext cx="7603825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454F5B"/>
                </a:solidFill>
              </a:rPr>
              <a:t>Single connection between head offices and branches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At least two connections are required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489594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4" y="4598650"/>
            <a:ext cx="7603825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454F5B"/>
                </a:solidFill>
              </a:rPr>
              <a:t>No Firewall Protection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Currently under construction but progress is slow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6" name="Picture 5" descr="firewall-attack-500x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62000"/>
            <a:ext cx="5791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4" y="4343400"/>
            <a:ext cx="7603825" cy="214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454F5B"/>
                </a:solidFill>
              </a:rPr>
              <a:t>Poor condition of Data Center because of depending on manual procedures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Plan of purchasing SAN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7" name="Picture 6" descr="S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6090412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4267200"/>
            <a:ext cx="78486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Lack of Manpower. Recruitment Process of State-Run Organization is too long and complicated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Plans of recruiting more…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 descr="manp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33400"/>
            <a:ext cx="3987800" cy="2392680"/>
          </a:xfrm>
          <a:prstGeom prst="rect">
            <a:avLst/>
          </a:prstGeom>
        </p:spPr>
      </p:pic>
      <p:pic>
        <p:nvPicPr>
          <p:cNvPr id="8" name="Picture 7" descr="recrui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828800"/>
            <a:ext cx="4351867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609600" y="3810000"/>
            <a:ext cx="78486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One data center with incomplete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In </a:t>
            </a:r>
            <a:r>
              <a:rPr lang="en-US" sz="2800" b="1" dirty="0" err="1" smtClean="0"/>
              <a:t>Karwan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Bazar</a:t>
            </a:r>
            <a:r>
              <a:rPr lang="en-US" sz="2800" b="1" dirty="0" smtClean="0"/>
              <a:t>. No more backups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Construction of data center in </a:t>
            </a:r>
            <a:r>
              <a:rPr lang="en-US" sz="2800" b="1" dirty="0" err="1" smtClean="0">
                <a:solidFill>
                  <a:schemeClr val="bg1"/>
                </a:solidFill>
              </a:rPr>
              <a:t>Jessore</a:t>
            </a:r>
            <a:r>
              <a:rPr lang="en-US" sz="2800" b="1" dirty="0" smtClean="0">
                <a:solidFill>
                  <a:schemeClr val="bg1"/>
                </a:solidFill>
              </a:rPr>
              <a:t> which is assumed to be less earthquake-prone zone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rgbClr val="454F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7" name="Picture 6" descr="Data-Warehouse-Graph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609600"/>
            <a:ext cx="3048006" cy="3048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346</Words>
  <PresentationFormat>On-screen Show (4:3)</PresentationFormat>
  <Paragraphs>115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Montserrat</vt:lpstr>
      <vt:lpstr>Desdemona template</vt:lpstr>
      <vt:lpstr>  REAL WORLD CHALLENGES OF IMPLEMENTING INFORMATION SYSTEMS IN FINANCIAL INSTITUTION: THE PERSPECTIVE OF BANGLADESH DEVELOPMENT BANK LIMITED (BDBL) </vt:lpstr>
      <vt:lpstr>Slide 2</vt:lpstr>
      <vt:lpstr>Slide 3</vt:lpstr>
      <vt:lpstr> Challenges of Implementing Information System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Recommendations</vt:lpstr>
      <vt:lpstr>1. Establishment of Firewall</vt:lpstr>
      <vt:lpstr>4. Purchase of Active Directory as soon as possible</vt:lpstr>
      <vt:lpstr>Recommendations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CHALLENGES OF IMPLEMENTING INFORMATION SYSTEMS IN FINANCIAL INSTITUTION: THE PERSPECTIVE OF BANGLADESH DEVELOPMENT BANK LIMITED (BDBL)</dc:title>
  <dc:creator>R</dc:creator>
  <cp:lastModifiedBy>R</cp:lastModifiedBy>
  <cp:revision>2</cp:revision>
  <dcterms:modified xsi:type="dcterms:W3CDTF">2018-12-13T00:17:50Z</dcterms:modified>
</cp:coreProperties>
</file>