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258" r:id="rId3"/>
    <p:sldId id="257" r:id="rId4"/>
    <p:sldId id="259" r:id="rId5"/>
    <p:sldId id="261" r:id="rId6"/>
    <p:sldId id="284" r:id="rId7"/>
    <p:sldId id="283" r:id="rId8"/>
    <p:sldId id="285" r:id="rId9"/>
    <p:sldId id="286" r:id="rId10"/>
    <p:sldId id="263" r:id="rId11"/>
    <p:sldId id="287" r:id="rId12"/>
    <p:sldId id="288" r:id="rId13"/>
    <p:sldId id="289" r:id="rId14"/>
    <p:sldId id="290" r:id="rId15"/>
    <p:sldId id="264" r:id="rId16"/>
    <p:sldId id="291" r:id="rId17"/>
    <p:sldId id="292" r:id="rId18"/>
    <p:sldId id="293" r:id="rId19"/>
    <p:sldId id="294" r:id="rId20"/>
    <p:sldId id="295" r:id="rId21"/>
    <p:sldId id="296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</p:sldIdLst>
  <p:sldSz cx="9144000" cy="5143500" type="screen16x9"/>
  <p:notesSz cx="6858000" cy="9144000"/>
  <p:embeddedFontLst>
    <p:embeddedFont>
      <p:font typeface="Poppins" panose="020B0604020202020204" charset="0"/>
      <p:regular r:id="rId66"/>
      <p:bold r:id="rId67"/>
      <p:italic r:id="rId68"/>
      <p:boldItalic r:id="rId69"/>
    </p:embeddedFont>
    <p:embeddedFont>
      <p:font typeface="Poppins Light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D0E907-6C9E-425B-B94B-0EDC22C7ABA0}">
  <a:tblStyle styleId="{29D0E907-6C9E-425B-B94B-0EDC22C7AB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203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2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90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4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9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7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786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435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8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74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1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2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38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989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631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3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8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24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5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30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82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12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906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790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89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2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737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58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358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76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510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58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7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5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9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02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4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4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733550"/>
            <a:ext cx="5103600" cy="14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Management</a:t>
            </a:r>
            <a:endParaRPr sz="540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5788376" cy="2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>
              <a:buNone/>
            </a:pPr>
            <a:r>
              <a:rPr lang="en-US" sz="1100" dirty="0">
                <a:latin typeface="Poppins "/>
              </a:rPr>
              <a:t>Source: SOFTWARE TESTING Principles and Practices,page:279</a:t>
            </a:r>
            <a:endParaRPr sz="1100">
              <a:latin typeface="Poppins 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5220300" cy="12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STRUCTURE OF TESTING GROUP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/>
          </a:p>
        </p:txBody>
      </p:sp>
      <p:pic>
        <p:nvPicPr>
          <p:cNvPr id="13" name="Picture 12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950"/>
            <a:ext cx="7410893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56388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Poppins "/>
              </a:rPr>
              <a:t>Responsibilities of test managers are-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interact with project management, quality assurance, and marketing staff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Interacts with customers regarding quality issues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Acquires all the testing resources including tools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Monitors the progress of testing and controls the events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Participates in all static verification meetings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Hires, fires, and evaluates the test team members</a:t>
            </a:r>
            <a:endParaRPr sz="1800">
              <a:latin typeface="Poppins 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52203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Manager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56388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Poppins "/>
              </a:rPr>
              <a:t>Responsibilities of test leader are-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Planning the testing tasks given by the test manager.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Assigning testing tasks to test engineers who are working under him.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Supervising test engineers.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Helping the test engineers in test case design, execution, and reporting.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Providing tool training, if required.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Interacting with customers.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52203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leader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81000" y="1504950"/>
            <a:ext cx="5638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Poppins "/>
              </a:rPr>
              <a:t>Responsibilities of test engineers are-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Designing test cases.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Developing test harness.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Set-up test laboratories and environment.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Maintain the test and defect repositories.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742949"/>
            <a:ext cx="5220300" cy="533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Engineers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381000" y="1504950"/>
            <a:ext cx="5638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Poppins "/>
              </a:rPr>
              <a:t>Responsibilities of junior test engineers are-</a:t>
            </a:r>
          </a:p>
          <a:p>
            <a:pPr marL="0" inden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taking training about the test strategy, test process, and testing tools.</a:t>
            </a:r>
          </a:p>
          <a:p>
            <a:pPr marL="0" indent="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participating in test design and execution with experienced test engineers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742949"/>
            <a:ext cx="5220300" cy="533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Junior Test Engineers</a:t>
            </a: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819151"/>
            <a:ext cx="52203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Plan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1958050"/>
            <a:ext cx="5257799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>
                <a:latin typeface="Poppins "/>
              </a:rPr>
              <a:t>A </a:t>
            </a:r>
            <a:r>
              <a:rPr lang="en-US" sz="2000" i="1" dirty="0">
                <a:latin typeface="Poppins "/>
              </a:rPr>
              <a:t>test plan is defined as a document that describes-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i="1" dirty="0">
                <a:latin typeface="Poppins "/>
              </a:rPr>
              <a:t> the scope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i="1" dirty="0">
                <a:latin typeface="Poppins "/>
              </a:rPr>
              <a:t>approach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resources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schedule of intended testing activities</a:t>
            </a:r>
            <a:endParaRPr sz="2000">
              <a:latin typeface="Poppins 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438151"/>
            <a:ext cx="52203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Plan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5257799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000" dirty="0">
                <a:latin typeface="Poppins "/>
              </a:rPr>
              <a:t>In order to meet a set of goals, the test plan identifies the following: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Test items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Features to be tested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Testing tasks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Tools selection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Time and effort estimate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Who will do each task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Any risks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Milestones</a:t>
            </a:r>
            <a:endParaRPr sz="2000">
              <a:latin typeface="Poppins 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7010400" cy="7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Plan Components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1123950"/>
            <a:ext cx="5257799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endParaRPr lang="en-US" sz="2000" dirty="0">
              <a:latin typeface="Poppins "/>
            </a:endParaRPr>
          </a:p>
          <a:p>
            <a:pPr algn="just">
              <a:buNone/>
            </a:pPr>
            <a:r>
              <a:rPr lang="en-US" sz="1000" dirty="0">
                <a:latin typeface="Poppins "/>
              </a:rPr>
              <a:t>Source: SOFTWARE TESTING Principles and Practices,page:278</a:t>
            </a:r>
            <a:endParaRPr sz="1000">
              <a:latin typeface="Poppins 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895350"/>
            <a:ext cx="5410199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438151"/>
            <a:ext cx="7315200" cy="533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Plan Components(cont.)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895350"/>
            <a:ext cx="5943600" cy="4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SzPct val="62000"/>
              <a:buFont typeface="Wingdings" pitchFamily="2" charset="2"/>
              <a:buChar char="Ø"/>
            </a:pPr>
            <a:r>
              <a:rPr lang="en-US" sz="2000" b="1" dirty="0">
                <a:latin typeface="Poppins "/>
              </a:rPr>
              <a:t>Test Plan Identifier</a:t>
            </a:r>
          </a:p>
          <a:p>
            <a:pPr>
              <a:buNone/>
            </a:pPr>
            <a:r>
              <a:rPr lang="en-US" sz="2000" dirty="0">
                <a:latin typeface="Poppins "/>
              </a:rPr>
              <a:t>	Each test plan is tagged with a unique identifier so that it is associated with a project.</a:t>
            </a:r>
          </a:p>
          <a:p>
            <a:pPr>
              <a:buClr>
                <a:schemeClr val="tx1"/>
              </a:buClr>
              <a:buSzPct val="65000"/>
              <a:buFont typeface="Wingdings" pitchFamily="2" charset="2"/>
              <a:buChar char="Ø"/>
            </a:pPr>
            <a:r>
              <a:rPr lang="en-US" sz="2000" b="1" dirty="0">
                <a:latin typeface="Poppins "/>
              </a:rPr>
              <a:t>Introduction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The test planner gives an overall description of the project with: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Summary of the items and features to be tested.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The requirement and the history of each item (optional).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High-level description of testing goals.</a:t>
            </a:r>
            <a:endParaRPr sz="2000" b="1">
              <a:latin typeface="Poppins 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438151"/>
            <a:ext cx="7315200" cy="533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Plan Components(cont.)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895350"/>
            <a:ext cx="59436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SzPct val="65000"/>
              <a:buFont typeface="Wingdings" pitchFamily="2" charset="2"/>
              <a:buChar char="Ø"/>
            </a:pPr>
            <a:r>
              <a:rPr lang="en-US" sz="2000" b="1" dirty="0">
                <a:latin typeface="Poppins "/>
              </a:rPr>
              <a:t>Test-Item to be Tested-</a:t>
            </a:r>
            <a:r>
              <a:rPr lang="en-US" sz="2000" dirty="0">
                <a:latin typeface="Poppins "/>
              </a:rPr>
              <a:t>	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Name, identifier, and version of test items.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Characteristics of their transmitting media where the items are</a:t>
            </a:r>
            <a:endParaRPr lang="nb-NO" sz="2000" dirty="0">
              <a:latin typeface="Poppins 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References to related documents, such as requirements specification, design specification, users’ guide, operations guide, installation guide.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References to bug reports related to test items.</a:t>
            </a:r>
          </a:p>
          <a:p>
            <a:endParaRPr lang="en-US" sz="2000" dirty="0">
              <a:latin typeface="Poppins "/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1047751"/>
            <a:ext cx="2677400" cy="2285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Presented To</a:t>
            </a:r>
          </a:p>
          <a:p>
            <a:pPr marL="0" lvl="0" indent="0">
              <a:buNone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Md.Saeed Siddik</a:t>
            </a:r>
          </a:p>
          <a:p>
            <a:pPr marL="0" lvl="0" indent="0">
              <a:buNone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Lecturer</a:t>
            </a:r>
          </a:p>
          <a:p>
            <a:pPr marL="0" lvl="0" indent="0">
              <a:buNone/>
            </a:pPr>
            <a:r>
              <a:rPr lang="en" dirty="0">
                <a:latin typeface="Poppins"/>
                <a:ea typeface="Poppins"/>
                <a:cs typeface="Poppins"/>
                <a:sym typeface="Poppins"/>
              </a:rPr>
              <a:t>Institute of Information Technology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8;p16"/>
          <p:cNvSpPr txBox="1">
            <a:spLocks/>
          </p:cNvSpPr>
          <p:nvPr/>
        </p:nvSpPr>
        <p:spPr>
          <a:xfrm flipH="1">
            <a:off x="5029200" y="1428750"/>
            <a:ext cx="2133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Presented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Tahlil-803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Tulsi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Das-811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Saara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Sheneen-833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Moloy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Kanti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Sarkar-834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438151"/>
            <a:ext cx="7315200" cy="533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Plan Components(cont.)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895350"/>
            <a:ext cx="5943600" cy="4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SzPct val="65000"/>
              <a:buFont typeface="Wingdings" pitchFamily="2" charset="2"/>
              <a:buChar char="Ø"/>
            </a:pPr>
            <a:r>
              <a:rPr lang="en-US" sz="2000" b="1" dirty="0">
                <a:latin typeface="Poppins "/>
              </a:rPr>
              <a:t>Features to be Tested</a:t>
            </a:r>
            <a:r>
              <a:rPr lang="en-US" sz="2000" dirty="0">
                <a:latin typeface="Poppins "/>
              </a:rPr>
              <a:t>	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All software features and combinations of features are to be tested.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References to test-design specifications associated with each feature and combination of features.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285751"/>
            <a:ext cx="7315200" cy="533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Test Plan Components(cont.)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381000" y="666750"/>
            <a:ext cx="5943600" cy="447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SzPct val="65000"/>
              <a:buFont typeface="Wingdings" pitchFamily="2" charset="2"/>
              <a:buChar char="Ø"/>
            </a:pPr>
            <a:r>
              <a:rPr lang="en-US" sz="2000" b="1" dirty="0">
                <a:latin typeface="Poppins "/>
              </a:rPr>
              <a:t>Features not to be Tested</a:t>
            </a:r>
            <a:r>
              <a:rPr lang="en-US" sz="2000" dirty="0">
                <a:latin typeface="Poppins "/>
              </a:rPr>
              <a:t>	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 All the features and the significant combinations of features which will not be tested.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Identify </a:t>
            </a:r>
            <a:r>
              <a:rPr lang="en-US" sz="2000" i="1" dirty="0">
                <a:latin typeface="Poppins "/>
              </a:rPr>
              <a:t>why the feature is not to be tested. There can be many reasons:</a:t>
            </a:r>
          </a:p>
          <a:p>
            <a:pPr marL="1130300" lvl="1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000" dirty="0">
                <a:latin typeface="Poppins "/>
              </a:rPr>
              <a:t>Not to be included in this release of the software.</a:t>
            </a:r>
          </a:p>
          <a:p>
            <a:pPr marL="1130300" lvl="1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000" dirty="0">
                <a:latin typeface="Poppins "/>
              </a:rPr>
              <a:t>Low-risk, has been used before, and was considered stable.</a:t>
            </a:r>
          </a:p>
          <a:p>
            <a:pPr marL="1130300" lvl="1" indent="-514350">
              <a:buClr>
                <a:schemeClr val="tx1"/>
              </a:buClr>
              <a:buFont typeface="+mj-lt"/>
              <a:buAutoNum type="romanUcPeriod"/>
            </a:pPr>
            <a:r>
              <a:rPr lang="en-US" sz="2000" dirty="0">
                <a:latin typeface="Poppins "/>
              </a:rPr>
              <a:t>Will be released but not tested or documented as a functional part of the release of this version of the software.</a:t>
            </a: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27" y="438150"/>
            <a:ext cx="5220300" cy="6831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Overall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Combination of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Major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Additional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36" y="1721920"/>
            <a:ext cx="3113764" cy="15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Pass/Fail </a:t>
            </a:r>
            <a:r>
              <a:rPr lang="en-US" dirty="0"/>
              <a:t>Criteria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of criteria based on which a test case is passed </a:t>
            </a:r>
            <a:r>
              <a:rPr lang="en-US" dirty="0" smtClean="0"/>
              <a:t>or 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13" y="2446900"/>
            <a:ext cx="3725387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66125"/>
            <a:ext cx="8534275" cy="683100"/>
          </a:xfrm>
        </p:spPr>
        <p:txBody>
          <a:bodyPr/>
          <a:lstStyle/>
          <a:p>
            <a:r>
              <a:rPr lang="en-US" dirty="0"/>
              <a:t>Suspension Criteria and Resumption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Unavailability of external dependent systems during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‘critical’ or ‘major’ defect, the testing team </a:t>
            </a:r>
            <a:r>
              <a:rPr lang="en-US" dirty="0" smtClean="0"/>
              <a:t>will call </a:t>
            </a:r>
            <a:r>
              <a:rPr lang="en-US" dirty="0"/>
              <a:t>for a break in testing while an impact assessment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34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Needs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desired </a:t>
            </a:r>
            <a:r>
              <a:rPr lang="en-US" dirty="0" smtClean="0"/>
              <a:t>properties</a:t>
            </a:r>
          </a:p>
          <a:p>
            <a:r>
              <a:rPr lang="en-US" dirty="0"/>
              <a:t>level of security </a:t>
            </a:r>
            <a:r>
              <a:rPr lang="en-US" dirty="0" smtClean="0"/>
              <a:t>required</a:t>
            </a:r>
          </a:p>
          <a:p>
            <a:r>
              <a:rPr lang="en-US" dirty="0"/>
              <a:t>special test tools needed</a:t>
            </a:r>
            <a:r>
              <a:rPr lang="en-US" dirty="0" smtClean="0"/>
              <a:t>.</a:t>
            </a:r>
          </a:p>
          <a:p>
            <a:r>
              <a:rPr lang="en-US" dirty="0"/>
              <a:t>other testing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82" y="2495550"/>
            <a:ext cx="2827837" cy="18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Contingencies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personnel </a:t>
            </a:r>
            <a:r>
              <a:rPr lang="en-US" dirty="0" smtClean="0"/>
              <a:t>resources</a:t>
            </a:r>
          </a:p>
          <a:p>
            <a:r>
              <a:rPr lang="en-US" dirty="0"/>
              <a:t>Lack of </a:t>
            </a:r>
            <a:r>
              <a:rPr lang="en-US" dirty="0" smtClean="0"/>
              <a:t>availability of resources</a:t>
            </a:r>
          </a:p>
          <a:p>
            <a:r>
              <a:rPr lang="en-US" dirty="0"/>
              <a:t>Late delivery of the software, hardware, or </a:t>
            </a:r>
            <a:r>
              <a:rPr lang="en-US" dirty="0" smtClean="0"/>
              <a:t>tools</a:t>
            </a:r>
          </a:p>
          <a:p>
            <a:r>
              <a:rPr lang="en-US" dirty="0"/>
              <a:t>Delays in training on the application and/or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30" y="879365"/>
            <a:ext cx="3643257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625" y="1958050"/>
            <a:ext cx="4317451" cy="2618400"/>
          </a:xfrm>
        </p:spPr>
        <p:txBody>
          <a:bodyPr/>
          <a:lstStyle/>
          <a:p>
            <a:r>
              <a:rPr lang="en-US" dirty="0"/>
              <a:t>planning and designing the </a:t>
            </a:r>
            <a:r>
              <a:rPr lang="en-US" dirty="0" smtClean="0"/>
              <a:t>tests</a:t>
            </a:r>
          </a:p>
          <a:p>
            <a:r>
              <a:rPr lang="en-US" dirty="0"/>
              <a:t>acquiring the hardware and software required for the </a:t>
            </a:r>
            <a:r>
              <a:rPr lang="en-US" dirty="0" smtClean="0"/>
              <a:t>tests</a:t>
            </a:r>
          </a:p>
          <a:p>
            <a:r>
              <a:rPr lang="en-US" dirty="0"/>
              <a:t>support the </a:t>
            </a:r>
            <a:r>
              <a:rPr lang="en-US" dirty="0" smtClean="0"/>
              <a:t>environment</a:t>
            </a:r>
          </a:p>
          <a:p>
            <a:r>
              <a:rPr lang="en-US" dirty="0"/>
              <a:t>executing the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76" y="2386930"/>
            <a:ext cx="3758636" cy="1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2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TEST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Method: review</a:t>
            </a:r>
            <a:r>
              <a:rPr lang="en-US" dirty="0"/>
              <a:t>, inspection, </a:t>
            </a:r>
            <a:r>
              <a:rPr lang="en-US" dirty="0" smtClean="0"/>
              <a:t>walkthrough</a:t>
            </a:r>
          </a:p>
          <a:p>
            <a:r>
              <a:rPr lang="en-US" dirty="0" smtClean="0"/>
              <a:t>Specific </a:t>
            </a:r>
            <a:r>
              <a:rPr lang="en-US" dirty="0"/>
              <a:t>areas of the work </a:t>
            </a:r>
            <a:r>
              <a:rPr lang="en-US" dirty="0" smtClean="0"/>
              <a:t>product</a:t>
            </a:r>
          </a:p>
          <a:p>
            <a:r>
              <a:rPr lang="en-US" dirty="0"/>
              <a:t>Risks </a:t>
            </a:r>
            <a:r>
              <a:rPr lang="en-US" dirty="0" smtClean="0"/>
              <a:t>associated</a:t>
            </a:r>
          </a:p>
          <a:p>
            <a:r>
              <a:rPr lang="en-US" dirty="0"/>
              <a:t>Prioritizing the areas of work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74" y="1047750"/>
            <a:ext cx="317909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1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/>
              <a:t>TEST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techniques</a:t>
            </a:r>
          </a:p>
          <a:p>
            <a:r>
              <a:rPr lang="en-US" dirty="0"/>
              <a:t>Testing </a:t>
            </a:r>
            <a:r>
              <a:rPr lang="en-US" dirty="0" smtClean="0"/>
              <a:t>tools</a:t>
            </a:r>
          </a:p>
          <a:p>
            <a:r>
              <a:rPr lang="en-US" dirty="0"/>
              <a:t>Support software and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Configuration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28750"/>
            <a:ext cx="3232994" cy="22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 flipH="1">
            <a:off x="914400" y="1958050"/>
            <a:ext cx="1447800" cy="1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 flipH="1">
            <a:off x="914400" y="590550"/>
            <a:ext cx="5029200" cy="4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>
              <a:buNone/>
            </a:pPr>
            <a:endParaRPr lang="en-US"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800" b="1" dirty="0">
                <a:solidFill>
                  <a:srgbClr val="000000"/>
                </a:solidFill>
                <a:latin typeface="Poppins" charset="0"/>
                <a:cs typeface="Poppins" charset="0"/>
              </a:rPr>
              <a:t>Objectives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Elements of test management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Capabilities of a tester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Structure of testing group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Test plan components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Master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Verification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Unit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Integration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Function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System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Acceptance test plan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Test design specifications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Test case specifications</a:t>
            </a:r>
          </a:p>
          <a:p>
            <a:r>
              <a:rPr lang="en-US" sz="5600" dirty="0">
                <a:latin typeface="Poppins" charset="0"/>
                <a:cs typeface="Poppins" charset="0"/>
              </a:rPr>
              <a:t> Test result specifications: test log, test incident report, and test summary report</a:t>
            </a:r>
            <a:endParaRPr lang="en-US" sz="5600" b="1" dirty="0">
              <a:solidFill>
                <a:srgbClr val="000000"/>
              </a:solidFill>
              <a:latin typeface="Poppins" charset="0"/>
              <a:cs typeface="Poppins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ü"/>
            </a:pPr>
            <a:endParaRPr sz="3200" b="1">
              <a:solidFill>
                <a:srgbClr val="000000"/>
              </a:solidFill>
              <a:latin typeface="Poppins" charset="0"/>
              <a:cs typeface="Poppins" charset="0"/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1988C1-6B10-4859-BDE4-8EC3B18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351"/>
            <a:ext cx="8534275" cy="685799"/>
          </a:xfrm>
        </p:spPr>
        <p:txBody>
          <a:bodyPr/>
          <a:lstStyle/>
          <a:p>
            <a:r>
              <a:rPr lang="en-US" dirty="0"/>
              <a:t>Detailed Test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1C5A03-3037-42B4-B673-5C360010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23950"/>
            <a:ext cx="6400800" cy="34525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Detailed test designing for each validation activity maps the requirement or features to the actual test cases to be executed.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One way to map the features to their test cases is to analyze the following : </a:t>
            </a:r>
          </a:p>
          <a:p>
            <a:pPr marL="127000" indent="0">
              <a:buNone/>
            </a:pPr>
            <a:endParaRPr lang="en-US" sz="2000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Requirement traceability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Design traceability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Code traceability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25F427-B034-49AD-BA1E-EF260A52E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48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1988C1-6B10-4859-BDE4-8EC3B18E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351"/>
            <a:ext cx="8534275" cy="685799"/>
          </a:xfrm>
        </p:spPr>
        <p:txBody>
          <a:bodyPr/>
          <a:lstStyle/>
          <a:p>
            <a:r>
              <a:rPr lang="en-US" dirty="0"/>
              <a:t>Traceability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025F427-B034-49AD-BA1E-EF260A52E2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373977-2DCA-4703-BE6A-39F52318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0" y="1504950"/>
            <a:ext cx="589179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843F20-758C-4526-AFC0-8AD8397C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1"/>
            <a:ext cx="6477000" cy="685800"/>
          </a:xfrm>
        </p:spPr>
        <p:txBody>
          <a:bodyPr/>
          <a:lstStyle/>
          <a:p>
            <a:r>
              <a:rPr lang="en-US" dirty="0"/>
              <a:t>Test design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1EF4B4-3A21-4DF5-9B1D-F5562931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19151"/>
            <a:ext cx="6629399" cy="3757299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A test design specification should have the following components: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Identifier: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A unique identifier is assigned to each test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Features to be tested: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List of a feature that needs to be tested.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Approach refinements: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Any special testing technique to be explained that is used for generating test case.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Test case identification: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Test case to be executed for particular features are identified here.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Feature pass/fail criteria: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The criteria for determining whether the test case for feature has failed or pass.</a:t>
            </a:r>
            <a:endParaRPr lang="en-US" b="1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8CD457-B9C9-4632-8E1E-42AE3D33A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80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843F20-758C-4526-AFC0-8AD8397C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1"/>
            <a:ext cx="6477000" cy="685800"/>
          </a:xfrm>
        </p:spPr>
        <p:txBody>
          <a:bodyPr/>
          <a:lstStyle/>
          <a:p>
            <a:r>
              <a:rPr lang="en-US" dirty="0"/>
              <a:t>Test case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1EF4B4-3A21-4DF5-9B1D-F5562931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19151"/>
            <a:ext cx="6629399" cy="4038599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The test case specification document provides the actual values for input with expected outputs. It should have following components: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Test case specification Identifier: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A unique identifier is assigned to each test specification.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purpose: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The purpose of executing the test case should be mentioned here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Test items needed: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List of related documents that describes items and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Special environmental needs: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Any special hardware or software that  needs to execute the test case.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Special procedural requirements: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Any special condition or constraint to run the test case.</a:t>
            </a:r>
            <a:endParaRPr lang="en-US" b="1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8CD457-B9C9-4632-8E1E-42AE3D33A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32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843F20-758C-4526-AFC0-8AD8397C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1"/>
            <a:ext cx="6477000" cy="685800"/>
          </a:xfrm>
        </p:spPr>
        <p:txBody>
          <a:bodyPr/>
          <a:lstStyle/>
          <a:p>
            <a:r>
              <a:rPr lang="en-US" dirty="0"/>
              <a:t>Test case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1EF4B4-3A21-4DF5-9B1D-F5562931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819151"/>
            <a:ext cx="6629399" cy="4038599"/>
          </a:xfrm>
        </p:spPr>
        <p:txBody>
          <a:bodyPr/>
          <a:lstStyle/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Inter case dependencies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: Some test case may be dependent to each other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Input specification: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Actual inputs are described while executing test case 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Test procedure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: The step wise procedure for executing the test case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Output specification: </a:t>
            </a:r>
            <a:r>
              <a:rPr lang="en-US" dirty="0">
                <a:solidFill>
                  <a:schemeClr val="tx1"/>
                </a:solidFill>
                <a:latin typeface="Poppins" panose="020B0604020202020204" charset="0"/>
                <a:cs typeface="Poppins" panose="020B0604020202020204" charset="0"/>
              </a:rPr>
              <a:t>It is necessary for comparing the result with expected output.</a:t>
            </a:r>
          </a:p>
          <a:p>
            <a:pPr marL="127000" indent="0">
              <a:buNone/>
            </a:pPr>
            <a:endParaRPr lang="en-US" b="1" dirty="0">
              <a:solidFill>
                <a:schemeClr val="tx1"/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b="1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127000" indent="0">
              <a:buNone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8CD457-B9C9-4632-8E1E-42AE3D33A2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289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63115-350D-4C63-B77E-B1506E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1"/>
            <a:ext cx="4504800" cy="6858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28E919-7EFE-4550-92FE-43AE9784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6350"/>
            <a:ext cx="6477000" cy="3300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9F6467-3BFB-4B98-8CD3-7481F9FCB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999310A-63C6-4D03-B24A-36A940EF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6350"/>
            <a:ext cx="743964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3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79916-12F3-4E05-9C48-83DF6087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1450"/>
            <a:ext cx="8153400" cy="4650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5AB722-6E30-4807-A315-6266ABDE1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5AA270C-0050-4A1A-B464-0F834324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50"/>
            <a:ext cx="6858000" cy="46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324672-66E6-4E6F-83A7-3B095A73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086600" cy="742951"/>
          </a:xfrm>
        </p:spPr>
        <p:txBody>
          <a:bodyPr/>
          <a:lstStyle/>
          <a:p>
            <a:r>
              <a:rPr lang="en-US" dirty="0"/>
              <a:t>Test result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826AD3-F684-4C44-8C89-17A0438A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047750"/>
            <a:ext cx="8381999" cy="3528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E041D4-53F3-4A39-A1B1-2F1B93F0C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29E8DB2-2EFE-4D37-9060-21230468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1276350"/>
            <a:ext cx="5925377" cy="30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EA316-97A9-46AF-91B8-699DE5D9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1"/>
            <a:ext cx="5220300" cy="533400"/>
          </a:xfrm>
        </p:spPr>
        <p:txBody>
          <a:bodyPr/>
          <a:lstStyle/>
          <a:p>
            <a:r>
              <a:rPr lang="en-US" dirty="0"/>
              <a:t>Test 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F14A45-7FDF-464F-BC75-9D381648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624" y="971550"/>
            <a:ext cx="7159975" cy="36049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Test log is a record of the testing events that take place during the test. The format for test log is given below: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Test log Identifier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Activity or event entries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   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B65A26-616D-4286-BACF-F1624473C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617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09A2F5-2983-480F-8087-C0E20C50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1" y="361950"/>
            <a:ext cx="6324600" cy="4114800"/>
          </a:xfrm>
        </p:spPr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E15F34-9973-42E0-B870-5AC20F156B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92AA63-2B99-41DC-BB8D-23775C4B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3835"/>
            <a:ext cx="678180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Test Management</a:t>
            </a:r>
            <a:r>
              <a:rPr lang="en-US" sz="2400" b="0" dirty="0"/>
              <a:t> is concerned with-</a:t>
            </a:r>
            <a:endParaRPr sz="2400" b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Poppins" charset="0"/>
                <a:cs typeface="Poppins" charset="0"/>
              </a:rPr>
              <a:t>T</a:t>
            </a:r>
            <a:r>
              <a:rPr lang="en" sz="2000" dirty="0">
                <a:latin typeface="Poppins" charset="0"/>
                <a:cs typeface="Poppins" charset="0"/>
              </a:rPr>
              <a:t>est resource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>
                <a:latin typeface="Poppins" charset="0"/>
                <a:cs typeface="Poppins" charset="0"/>
              </a:rPr>
              <a:t>T</a:t>
            </a:r>
            <a:r>
              <a:rPr lang="en" sz="2000" dirty="0">
                <a:latin typeface="Poppins" charset="0"/>
                <a:cs typeface="Poppins" charset="0"/>
              </a:rPr>
              <a:t>est environment management</a:t>
            </a:r>
            <a:endParaRPr sz="2000">
              <a:latin typeface="Poppins" charset="0"/>
              <a:cs typeface="Poppins" charset="0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9A488-2732-4337-941F-B05B9F0A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1"/>
            <a:ext cx="5715000" cy="381000"/>
          </a:xfrm>
        </p:spPr>
        <p:txBody>
          <a:bodyPr/>
          <a:lstStyle/>
          <a:p>
            <a:r>
              <a:rPr lang="en-US" dirty="0"/>
              <a:t>Test incident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740B55-335F-44FB-BCE5-9515EC85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678" y="590551"/>
            <a:ext cx="7320121" cy="4343398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This is a form of a bug report. It is the report about any unexpected event during testing which needs further investigation to resolve the bug. The component of incident report are given below;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Test incident report identifier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Description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	(</a:t>
            </a:r>
            <a:r>
              <a:rPr lang="en-US" sz="2000" dirty="0" err="1">
                <a:latin typeface="Poppins" panose="020B0604020202020204" charset="0"/>
                <a:cs typeface="Poppins" panose="020B0604020202020204" charset="0"/>
              </a:rPr>
              <a:t>i</a:t>
            </a: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)Date and time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	(ii)Testing personnel names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	(iii)Environment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	(iv)Testing input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	(v)Expected output</a:t>
            </a:r>
          </a:p>
          <a:p>
            <a:pPr marL="12700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2C8942-7315-4DB4-9885-154406848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9124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224036-1591-44C8-9DEE-2FEE9BBA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1950"/>
            <a:ext cx="6857999" cy="4214500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     	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(vi)Actual outputs</a:t>
            </a:r>
          </a:p>
          <a:p>
            <a:pPr marL="127000" indent="0">
              <a:buNone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	(vii)Anomalies detected during test</a:t>
            </a:r>
          </a:p>
          <a:p>
            <a:pPr marL="127000" indent="0">
              <a:buNone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	(viii)Attempts to repeat the same test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223611-B5FC-4784-9034-0A4A71374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9174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4286FB-ABF3-4636-952F-A43E9573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514350"/>
            <a:ext cx="6324600" cy="4062100"/>
          </a:xfrm>
        </p:spPr>
        <p:txBody>
          <a:bodyPr/>
          <a:lstStyle/>
          <a:p>
            <a:pPr marL="127000" indent="0">
              <a:buNone/>
            </a:pPr>
            <a:endParaRPr lang="en-US" sz="2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C808FB-8CA0-4186-9297-E1331BE44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C61F68F-FE9D-4882-A8E6-C5B91407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4350"/>
            <a:ext cx="6403536" cy="38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86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9A9BC-BC40-41CC-98D6-2839CBD6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666751"/>
          </a:xfrm>
        </p:spPr>
        <p:txBody>
          <a:bodyPr/>
          <a:lstStyle/>
          <a:p>
            <a:r>
              <a:rPr lang="en-US" dirty="0"/>
              <a:t>Test summary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BC0231-A017-4951-923C-0CDCC084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7924799" cy="4116700"/>
          </a:xfrm>
        </p:spPr>
        <p:txBody>
          <a:bodyPr/>
          <a:lstStyle/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It is basically evaluation report prepared when testing is over. It is the summary of all the tests executed for a specific test design specification.</a:t>
            </a:r>
          </a:p>
          <a:p>
            <a:pPr marL="127000" indent="0">
              <a:buNone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A test summary reports contains following components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Test summary report identifier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Descriptions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Variances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 Comprehensive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Summary of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 Evaluation</a:t>
            </a:r>
            <a:endParaRPr lang="en-US" sz="2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3AC302-F8E8-44C0-9B7A-BB5FD1DDE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5109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5FD137-5E2E-425D-B93B-EA1D1380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678" y="514350"/>
            <a:ext cx="5796121" cy="4062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Summary of activities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Approvals</a:t>
            </a:r>
            <a:endParaRPr lang="en-US" sz="20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F04EEA-5D08-4CE0-AB5B-5DFDB29855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6610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C50879-9F5F-489F-A43A-DCDF7BB7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285750"/>
            <a:ext cx="4876800" cy="4290700"/>
          </a:xfrm>
        </p:spPr>
        <p:txBody>
          <a:bodyPr/>
          <a:lstStyle/>
          <a:p>
            <a:endParaRPr lang="en-US" sz="2000" dirty="0">
              <a:latin typeface="Poppins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849B1C-3410-4100-9717-01088288D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DB492AD-7EC3-459E-B0E2-1B3B6C57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07" y="180975"/>
            <a:ext cx="5072920" cy="43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{29D0E907-6C9E-425B-B94B-0EDC22C7ABA0}</a:tableStyleId>
              </a:tblPr>
              <a:tblGrid>
                <a:gridCol w="1731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1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1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19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Elements of Test Management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>
                <a:latin typeface="Poppins" charset="0"/>
                <a:cs typeface="Poppins" charset="0"/>
              </a:rPr>
              <a:t>Test organization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>
                <a:latin typeface="Poppins" charset="0"/>
                <a:cs typeface="Poppins" charset="0"/>
              </a:rPr>
              <a:t>Test Planning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>
                <a:latin typeface="Poppins" charset="0"/>
                <a:cs typeface="Poppins" charset="0"/>
              </a:rPr>
              <a:t>Detailed test design and test specifications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>
                <a:latin typeface="Poppins" charset="0"/>
                <a:cs typeface="Poppins" charset="0"/>
              </a:rPr>
              <a:t>Test monitoring and assessment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>
                <a:latin typeface="Poppins" charset="0"/>
                <a:cs typeface="Poppins" charset="0"/>
              </a:rPr>
              <a:t>Product quality assurance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 pitchFamily="34" charset="0"/>
              <a:buChar char="•"/>
            </a:pP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5220300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Organization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6172200" cy="3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>
                <a:latin typeface="Poppins "/>
              </a:rPr>
              <a:t>The testing group is responsible for the following activities: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Maintenance and application of test policies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Development and application of testing standards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Participation in requirement, design, and code reviews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Test planning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Test execution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Test measurement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Test monitoring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Defect tracking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Acquisition of testing tools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>
                <a:latin typeface="Poppins "/>
              </a:rPr>
              <a:t> Test reporting</a:t>
            </a:r>
            <a:endParaRPr sz="1800">
              <a:latin typeface="Poppins 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/>
          </a:p>
        </p:txBody>
      </p:sp>
      <p:grpSp>
        <p:nvGrpSpPr>
          <p:cNvPr id="3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1054450"/>
            <a:ext cx="15240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6629400" cy="9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Poppins "/>
              </a:rPr>
              <a:t/>
            </a:r>
            <a:br>
              <a:rPr lang="en-US" dirty="0">
                <a:latin typeface="Poppins "/>
              </a:rPr>
            </a:br>
            <a:r>
              <a:rPr lang="en-US" dirty="0">
                <a:latin typeface="Poppins "/>
              </a:rPr>
              <a:t> Personal and Managerial    Skills-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6705600" cy="33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able to contribute in policy-making and planning the testing activities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able to work in a team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able to organize and monitor information, tasks, and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people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able to interact with other engineering professionals, software quality assurance staff, and clients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capable of training and mentoring new testers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creative, imaginative, and experiment-oriented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have written and oral communication skills</a:t>
            </a:r>
            <a:endParaRPr sz="2000">
              <a:latin typeface="Poppins 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/>
          </a:p>
        </p:txBody>
      </p:sp>
      <p:grpSp>
        <p:nvGrpSpPr>
          <p:cNvPr id="3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629400" cy="1504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Technical Skills</a:t>
            </a:r>
            <a:br>
              <a:rPr lang="en-US" dirty="0"/>
            </a:b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609600" y="1352550"/>
            <a:ext cx="5791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technically sound, capable of understanding software engineering principles and practices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good in programming skills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have an understanding of testing basics, principles, and practices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have a good understanding and practice of testing strategies and methods to develop test cases</a:t>
            </a:r>
          </a:p>
          <a:p>
            <a:endParaRPr lang="en-US"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/>
          </a:p>
        </p:txBody>
      </p:sp>
      <p:grpSp>
        <p:nvGrpSpPr>
          <p:cNvPr id="2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6629400" cy="685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Technical Skills(cont.)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609600" y="1276350"/>
            <a:ext cx="57912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have the ability to plan, design, and execute test cases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technical knowledge of networks, databases, operating Systems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have the knowledge of configuration management.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>
                <a:latin typeface="Poppins "/>
              </a:rPr>
              <a:t>know about quality issues and standards</a:t>
            </a:r>
          </a:p>
          <a:p>
            <a:endParaRPr lang="en-US" sz="20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/>
          </a:p>
        </p:txBody>
      </p:sp>
      <p:grpSp>
        <p:nvGrpSpPr>
          <p:cNvPr id="2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1827</Words>
  <Application>Microsoft Office PowerPoint</Application>
  <PresentationFormat>On-screen Show (16:9)</PresentationFormat>
  <Paragraphs>421</Paragraphs>
  <Slides>63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Poppins</vt:lpstr>
      <vt:lpstr>Poppins </vt:lpstr>
      <vt:lpstr>Arial</vt:lpstr>
      <vt:lpstr>Wingdings</vt:lpstr>
      <vt:lpstr>Poppins Light</vt:lpstr>
      <vt:lpstr>Cymbeline template</vt:lpstr>
      <vt:lpstr>Test Management</vt:lpstr>
      <vt:lpstr>PowerPoint Presentation</vt:lpstr>
      <vt:lpstr>PowerPoint Presentation</vt:lpstr>
      <vt:lpstr>Test Management is concerned with-</vt:lpstr>
      <vt:lpstr>Key Elements of Test Management</vt:lpstr>
      <vt:lpstr>Test Organization</vt:lpstr>
      <vt:lpstr>  Personal and Managerial    Skills-</vt:lpstr>
      <vt:lpstr>Technical Skills </vt:lpstr>
      <vt:lpstr>Technical Skills(cont.)</vt:lpstr>
      <vt:lpstr>STRUCTURE OF TESTING GROUP</vt:lpstr>
      <vt:lpstr>Test Manager</vt:lpstr>
      <vt:lpstr>Test leader</vt:lpstr>
      <vt:lpstr>Test Engineers</vt:lpstr>
      <vt:lpstr>Junior Test Engineers</vt:lpstr>
      <vt:lpstr>Test Plan</vt:lpstr>
      <vt:lpstr>Test Plan</vt:lpstr>
      <vt:lpstr>Test Plan Components</vt:lpstr>
      <vt:lpstr>Test Plan Components(cont.)</vt:lpstr>
      <vt:lpstr>Test Plan Components(cont.)</vt:lpstr>
      <vt:lpstr>Test Plan Components(cont.)</vt:lpstr>
      <vt:lpstr>Test Plan Components(cont.)</vt:lpstr>
      <vt:lpstr>Approach</vt:lpstr>
      <vt:lpstr>Pass/Fail Criteria</vt:lpstr>
      <vt:lpstr>Suspension Criteria and Resumption Requirements</vt:lpstr>
      <vt:lpstr>Environmental Needs</vt:lpstr>
      <vt:lpstr>Risks and Contingencies</vt:lpstr>
      <vt:lpstr>Testing Costs</vt:lpstr>
      <vt:lpstr>VERIFICATION TEST PLAN</vt:lpstr>
      <vt:lpstr>Validation TEST PLAN</vt:lpstr>
      <vt:lpstr>Detailed Test design</vt:lpstr>
      <vt:lpstr>Traceability Matrix</vt:lpstr>
      <vt:lpstr>Test design Specification</vt:lpstr>
      <vt:lpstr>Test case Specification</vt:lpstr>
      <vt:lpstr>Test case Specification</vt:lpstr>
      <vt:lpstr>Example</vt:lpstr>
      <vt:lpstr>PowerPoint Presentation</vt:lpstr>
      <vt:lpstr>Test result specification</vt:lpstr>
      <vt:lpstr>Test log</vt:lpstr>
      <vt:lpstr>PowerPoint Presentation</vt:lpstr>
      <vt:lpstr>Test incident report</vt:lpstr>
      <vt:lpstr>PowerPoint Presentation</vt:lpstr>
      <vt:lpstr>PowerPoint Presentation</vt:lpstr>
      <vt:lpstr>Test summary report</vt:lpstr>
      <vt:lpstr>PowerPoint Presentation</vt:lpstr>
      <vt:lpstr>PowerPoint Presentation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User</cp:lastModifiedBy>
  <cp:revision>58</cp:revision>
  <dcterms:modified xsi:type="dcterms:W3CDTF">2018-10-03T03:54:16Z</dcterms:modified>
</cp:coreProperties>
</file>