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8" r:id="rId3"/>
    <p:sldId id="273" r:id="rId4"/>
  </p:sldIdLst>
  <p:sldSz cx="9144000" cy="5143500" type="screen16x9"/>
  <p:notesSz cx="6858000" cy="99472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0icCzrh75T22w6k9wmvRYWyy0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9E5EB-FF04-418E-9B35-A91E0C9876F0}">
  <a:tblStyle styleId="{A359E5EB-FF04-418E-9B35-A91E0C9876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p:restoredTop sz="90674" autoAdjust="0"/>
  </p:normalViewPr>
  <p:slideViewPr>
    <p:cSldViewPr snapToGrid="0">
      <p:cViewPr varScale="1">
        <p:scale>
          <a:sx n="202" d="100"/>
          <a:sy n="202" d="100"/>
        </p:scale>
        <p:origin x="688" y="176"/>
      </p:cViewPr>
      <p:guideLst>
        <p:guide orient="horz" pos="3033"/>
        <p:guide orient="horz" pos="3169"/>
        <p:guide pos="51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5"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87971" y="4724956"/>
            <a:ext cx="4908331" cy="44762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022876" y="9449911"/>
            <a:ext cx="835124" cy="49736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algn="just"/>
            <a:r>
              <a:rPr lang="en-GB" sz="1200" b="0" i="0" u="none" strike="noStrike" cap="none" dirty="0">
                <a:solidFill>
                  <a:schemeClr val="dk1"/>
                </a:solidFill>
                <a:effectLst/>
                <a:latin typeface="Verdana" panose="020B0604030504040204" pitchFamily="34" charset="0"/>
                <a:ea typeface="Verdana" panose="020B0604030504040204" pitchFamily="34" charset="0"/>
                <a:cs typeface="Verdana" panose="020B0604030504040204" pitchFamily="34" charset="0"/>
                <a:sym typeface="Calibri"/>
              </a:rPr>
              <a:t>The advancements in contemporary technologies imply that Face Recognition is becoming increasingly important application of Artificial Intelligence. Amalgamating AI with Computer Vision enables commercial systems to perform face recognition in real-time speed. Drilling down into these systems reveals that there’s a two-step process involved in face recognition, Subspace projection (dimensionality reduction) followed by performing Classification.</a:t>
            </a:r>
            <a:endParaRPr lang="en-IN" sz="1200" b="0" i="0" u="none" strike="noStrike" cap="none" dirty="0">
              <a:solidFill>
                <a:schemeClr val="dk1"/>
              </a:solidFill>
              <a:effectLst/>
              <a:latin typeface="Verdana" panose="020B0604030504040204" pitchFamily="34" charset="0"/>
              <a:ea typeface="Verdana" panose="020B0604030504040204" pitchFamily="34" charset="0"/>
              <a:cs typeface="Verdana" panose="020B0604030504040204" pitchFamily="34" charset="0"/>
              <a:sym typeface="Calibri"/>
            </a:endParaRPr>
          </a:p>
        </p:txBody>
      </p:sp>
      <p:sp>
        <p:nvSpPr>
          <p:cNvPr id="62" name="Google Shape;62;p1: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5a5d203f3_2_0: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5a5d203f3_2_0:notes"/>
          <p:cNvSpPr txBox="1">
            <a:spLocks noGrp="1"/>
          </p:cNvSpPr>
          <p:nvPr>
            <p:ph type="body" idx="1"/>
          </p:nvPr>
        </p:nvSpPr>
        <p:spPr>
          <a:xfrm>
            <a:off x="987972" y="4724956"/>
            <a:ext cx="4908300" cy="4476300"/>
          </a:xfrm>
          <a:prstGeom prst="rect">
            <a:avLst/>
          </a:prstGeom>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Algorithms for dimensionality reduction largely affect the accuracy of face recognition systems. For the scope of this paper, four prominent algorithms, Principal Component Analysis (PCA), Independent Component Analysis (ICA), Non -negative Matrix Factorization (NMF) and Linear Discriminant Analysis (LDA) have been chosen for comparison. These are used in conjunction with the SVM classifier to perform face recognition on the ‘labelled faces in the wild’ dataset.</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b="0" i="0" u="none" strike="noStrike" cap="none" dirty="0">
              <a:solidFill>
                <a:schemeClr val="dk1"/>
              </a:solidFill>
              <a:effectLst/>
              <a:latin typeface="Calibri"/>
              <a:ea typeface="Calibri"/>
              <a:cs typeface="Calibri"/>
              <a:sym typeface="Calibri"/>
            </a:endParaRP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These algorithms have been handpicked due to the contradicting results available in numerous research papers comparing them.</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b="0" i="0" u="none" strike="noStrike" cap="none" dirty="0">
              <a:solidFill>
                <a:schemeClr val="dk1"/>
              </a:solidFill>
              <a:effectLst/>
              <a:latin typeface="Calibri"/>
              <a:ea typeface="Calibri"/>
              <a:cs typeface="Calibri"/>
              <a:sym typeface="Calibri"/>
            </a:endParaRPr>
          </a:p>
          <a:p>
            <a:pPr marL="0" lvl="0" indent="0" algn="just" rtl="0">
              <a:spcBef>
                <a:spcPts val="0"/>
              </a:spcBef>
              <a:spcAft>
                <a:spcPts val="0"/>
              </a:spcAft>
              <a:buNone/>
            </a:pPr>
            <a:endParaRPr dirty="0"/>
          </a:p>
        </p:txBody>
      </p:sp>
      <p:sp>
        <p:nvSpPr>
          <p:cNvPr id="75" name="Google Shape;75;g65a5d203f3_2_0:notes"/>
          <p:cNvSpPr txBox="1">
            <a:spLocks noGrp="1"/>
          </p:cNvSpPr>
          <p:nvPr>
            <p:ph type="sldNum" idx="12"/>
          </p:nvPr>
        </p:nvSpPr>
        <p:spPr>
          <a:xfrm>
            <a:off x="6022876" y="9449912"/>
            <a:ext cx="835200" cy="497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5a5d203f3_2_0: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5a5d203f3_2_0:notes"/>
          <p:cNvSpPr txBox="1">
            <a:spLocks noGrp="1"/>
          </p:cNvSpPr>
          <p:nvPr>
            <p:ph type="body" idx="1"/>
          </p:nvPr>
        </p:nvSpPr>
        <p:spPr>
          <a:xfrm>
            <a:off x="987972"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5" name="Google Shape;75;g65a5d203f3_2_0:notes"/>
          <p:cNvSpPr txBox="1">
            <a:spLocks noGrp="1"/>
          </p:cNvSpPr>
          <p:nvPr>
            <p:ph type="sldNum" idx="12"/>
          </p:nvPr>
        </p:nvSpPr>
        <p:spPr>
          <a:xfrm>
            <a:off x="6022876" y="9449912"/>
            <a:ext cx="835200" cy="497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4197962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pic>
        <p:nvPicPr>
          <p:cNvPr id="13" name="Google Shape;13;p10"/>
          <p:cNvPicPr preferRelativeResize="0"/>
          <p:nvPr/>
        </p:nvPicPr>
        <p:blipFill rotWithShape="1">
          <a:blip r:embed="rId2">
            <a:alphaModFix/>
          </a:blip>
          <a:srcRect/>
          <a:stretch/>
        </p:blipFill>
        <p:spPr>
          <a:xfrm>
            <a:off x="0" y="0"/>
            <a:ext cx="9165127" cy="5143500"/>
          </a:xfrm>
          <a:prstGeom prst="rect">
            <a:avLst/>
          </a:prstGeom>
          <a:noFill/>
          <a:ln>
            <a:noFill/>
          </a:ln>
        </p:spPr>
      </p:pic>
      <p:sp>
        <p:nvSpPr>
          <p:cNvPr id="14" name="Google Shape;14;p10"/>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828675" y="3217050"/>
            <a:ext cx="7500938" cy="271350"/>
          </a:xfrm>
          <a:prstGeom prst="rect">
            <a:avLst/>
          </a:prstGeom>
          <a:noFill/>
          <a:ln>
            <a:noFill/>
          </a:ln>
        </p:spPr>
        <p:txBody>
          <a:bodyPr spcFirstLastPara="1" wrap="square" lIns="0" tIns="0" rIns="0" bIns="0" anchor="t" anchorCtr="0">
            <a:noAutofit/>
          </a:bodyPr>
          <a:lstStyle>
            <a:lvl1pPr lvl="0" algn="l">
              <a:spcBef>
                <a:spcPts val="1417"/>
              </a:spcBef>
              <a:spcAft>
                <a:spcPts val="0"/>
              </a:spcAft>
              <a:buClr>
                <a:schemeClr val="lt1"/>
              </a:buClr>
              <a:buSzPts val="2000"/>
              <a:buNone/>
              <a:defRPr sz="2000" b="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10"/>
          <p:cNvSpPr txBox="1">
            <a:spLocks noGrp="1"/>
          </p:cNvSpPr>
          <p:nvPr>
            <p:ph type="body" idx="2"/>
          </p:nvPr>
        </p:nvSpPr>
        <p:spPr>
          <a:xfrm>
            <a:off x="828688" y="4111318"/>
            <a:ext cx="4679325" cy="734531"/>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00"/>
              <a:buNone/>
              <a:defRPr sz="1400">
                <a:solidFill>
                  <a:schemeClr val="lt1"/>
                </a:solidFill>
              </a:defRPr>
            </a:lvl1pPr>
            <a:lvl2pPr marL="914400" lvl="1" indent="-228600" algn="l">
              <a:spcBef>
                <a:spcPts val="0"/>
              </a:spcBef>
              <a:spcAft>
                <a:spcPts val="0"/>
              </a:spcAft>
              <a:buSzPts val="1400"/>
              <a:buNone/>
              <a:defRPr sz="1400">
                <a:solidFill>
                  <a:schemeClr val="lt1"/>
                </a:solidFill>
              </a:defRPr>
            </a:lvl2pPr>
            <a:lvl3pPr marL="1371600" lvl="2" indent="-228600" algn="l">
              <a:spcBef>
                <a:spcPts val="567"/>
              </a:spcBef>
              <a:spcAft>
                <a:spcPts val="0"/>
              </a:spcAft>
              <a:buSzPts val="1400"/>
              <a:buNone/>
              <a:defRPr sz="1400">
                <a:solidFill>
                  <a:schemeClr val="lt1"/>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7" name="Google Shape;17;p10"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18"/>
        <p:cNvGrpSpPr/>
        <p:nvPr/>
      </p:nvGrpSpPr>
      <p:grpSpPr>
        <a:xfrm>
          <a:off x="0" y="0"/>
          <a:ext cx="0" cy="0"/>
          <a:chOff x="0" y="0"/>
          <a:chExt cx="0" cy="0"/>
        </a:xfrm>
      </p:grpSpPr>
      <p:sp>
        <p:nvSpPr>
          <p:cNvPr id="19" name="Google Shape;19;p11"/>
          <p:cNvSpPr>
            <a:spLocks noGrp="1"/>
          </p:cNvSpPr>
          <p:nvPr>
            <p:ph type="pic" idx="2"/>
          </p:nvPr>
        </p:nvSpPr>
        <p:spPr>
          <a:xfrm>
            <a:off x="0" y="1078712"/>
            <a:ext cx="9144000" cy="3739319"/>
          </a:xfrm>
          <a:prstGeom prst="rect">
            <a:avLst/>
          </a:prstGeom>
          <a:solidFill>
            <a:schemeClr val="accent4"/>
          </a:solidFill>
          <a:ln>
            <a:noFill/>
          </a:ln>
        </p:spPr>
        <p:txBody>
          <a:bodyPr spcFirstLastPara="1" wrap="square" lIns="0" tIns="0" rIns="0" bIns="0" anchor="ctr" anchorCtr="0">
            <a:noAutofit/>
          </a:bodyPr>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2" name="Google Shape;22;p11"/>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23" name="Google Shape;23;p11"/>
          <p:cNvSpPr/>
          <p:nvPr/>
        </p:nvSpPr>
        <p:spPr>
          <a:xfrm>
            <a:off x="0" y="4819500"/>
            <a:ext cx="9144000" cy="324000"/>
          </a:xfrm>
          <a:prstGeom prst="rect">
            <a:avLst/>
          </a:prstGeom>
          <a:solidFill>
            <a:srgbClr val="0E73B9"/>
          </a:solidFill>
          <a:ln>
            <a:noFill/>
          </a:ln>
        </p:spPr>
        <p:txBody>
          <a:bodyPr spcFirstLastPara="1" wrap="square" lIns="108000" tIns="0" rIns="0" bIns="0" anchor="ctr"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sp>
        <p:nvSpPr>
          <p:cNvPr id="24" name="Google Shape;24;p11"/>
          <p:cNvSpPr txBox="1"/>
          <p:nvPr/>
        </p:nvSpPr>
        <p:spPr>
          <a:xfrm>
            <a:off x="7954041" y="4903833"/>
            <a:ext cx="375572" cy="15388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lt1"/>
              </a:buClr>
              <a:buSzPts val="1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t>‹#›</a:t>
            </a:fld>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38"/>
        <p:cNvGrpSpPr/>
        <p:nvPr/>
      </p:nvGrpSpPr>
      <p:grpSpPr>
        <a:xfrm>
          <a:off x="0" y="0"/>
          <a:ext cx="0" cy="0"/>
          <a:chOff x="0" y="0"/>
          <a:chExt cx="0" cy="0"/>
        </a:xfrm>
      </p:grpSpPr>
      <p:sp>
        <p:nvSpPr>
          <p:cNvPr id="39" name="Google Shape;39;p14"/>
          <p:cNvSpPr>
            <a:spLocks noGrp="1"/>
          </p:cNvSpPr>
          <p:nvPr>
            <p:ph type="pic" idx="2"/>
          </p:nvPr>
        </p:nvSpPr>
        <p:spPr>
          <a:xfrm>
            <a:off x="4939200" y="1078712"/>
            <a:ext cx="4204800" cy="3739329"/>
          </a:xfrm>
          <a:prstGeom prst="rect">
            <a:avLst/>
          </a:prstGeom>
          <a:solidFill>
            <a:schemeClr val="accent4"/>
          </a:solidFill>
          <a:ln>
            <a:noFill/>
          </a:ln>
        </p:spPr>
        <p:txBody>
          <a:bodyPr spcFirstLastPara="1" wrap="square" lIns="0" tIns="0" rIns="0" bIns="0" anchor="ctr" anchorCtr="0">
            <a:noAutofit/>
          </a:bodyPr>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14"/>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828683" y="1428750"/>
            <a:ext cx="3819525" cy="2990766"/>
          </a:xfrm>
          <a:prstGeom prst="rect">
            <a:avLst/>
          </a:prstGeom>
          <a:noFill/>
          <a:ln>
            <a:noFill/>
          </a:ln>
        </p:spPr>
        <p:txBody>
          <a:bodyPr spcFirstLastPara="1" wrap="square" lIns="0" tIns="0" rIns="0" bIns="0" anchor="t" anchorCtr="0">
            <a:noAutofit/>
          </a:bodyPr>
          <a:lstStyle>
            <a:lvl1pPr marL="457200" lvl="0" indent="-317500" algn="l">
              <a:spcBef>
                <a:spcPts val="850"/>
              </a:spcBef>
              <a:spcAft>
                <a:spcPts val="0"/>
              </a:spcAft>
              <a:buClr>
                <a:schemeClr val="dk2"/>
              </a:buClr>
              <a:buSzPts val="1400"/>
              <a:buFont typeface="Calibri"/>
              <a:buChar char="–"/>
              <a:defRPr sz="1400" b="0"/>
            </a:lvl1pPr>
            <a:lvl2pPr marL="914400" lvl="1" indent="-317500" algn="l">
              <a:spcBef>
                <a:spcPts val="0"/>
              </a:spcBef>
              <a:spcAft>
                <a:spcPts val="0"/>
              </a:spcAft>
              <a:buSzPts val="1400"/>
              <a:buChar char="–"/>
              <a:defRPr sz="1400" b="0"/>
            </a:lvl2pPr>
            <a:lvl3pPr marL="1371600" lvl="2" indent="-317500" algn="l">
              <a:spcBef>
                <a:spcPts val="1134"/>
              </a:spcBef>
              <a:spcAft>
                <a:spcPts val="0"/>
              </a:spcAft>
              <a:buSzPts val="1400"/>
              <a:buChar char="•"/>
              <a:defRPr sz="1400" b="0"/>
            </a:lvl3pPr>
            <a:lvl4pPr marL="1828800" lvl="3" indent="-317500" algn="l">
              <a:spcBef>
                <a:spcPts val="1134"/>
              </a:spcBef>
              <a:spcAft>
                <a:spcPts val="0"/>
              </a:spcAft>
              <a:buSzPts val="1400"/>
              <a:buChar char="‒"/>
              <a:defRPr sz="1400" b="0"/>
            </a:lvl4pPr>
            <a:lvl5pPr marL="2286000" lvl="4" indent="-317500" algn="l">
              <a:spcBef>
                <a:spcPts val="1134"/>
              </a:spcBef>
              <a:spcAft>
                <a:spcPts val="0"/>
              </a:spcAft>
              <a:buSzPts val="1400"/>
              <a:buChar char="»"/>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4"/>
          <p:cNvSpPr txBox="1">
            <a:spLocks noGrp="1"/>
          </p:cNvSpPr>
          <p:nvPr>
            <p:ph type="body" idx="3"/>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3" name="Google Shape;43;p14"/>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44" name="Google Shape;44;p14"/>
          <p:cNvSpPr/>
          <p:nvPr/>
        </p:nvSpPr>
        <p:spPr>
          <a:xfrm>
            <a:off x="0" y="4819500"/>
            <a:ext cx="9144000" cy="324000"/>
          </a:xfrm>
          <a:prstGeom prst="rect">
            <a:avLst/>
          </a:prstGeom>
          <a:solidFill>
            <a:srgbClr val="0E73B9"/>
          </a:solidFill>
          <a:ln>
            <a:noFill/>
          </a:ln>
        </p:spPr>
        <p:txBody>
          <a:bodyPr spcFirstLastPara="1" wrap="square" lIns="108000" tIns="0" rIns="0" bIns="0" anchor="ctr"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sp>
        <p:nvSpPr>
          <p:cNvPr id="45" name="Google Shape;45;p14"/>
          <p:cNvSpPr txBox="1"/>
          <p:nvPr/>
        </p:nvSpPr>
        <p:spPr>
          <a:xfrm>
            <a:off x="7954041" y="4903833"/>
            <a:ext cx="375572" cy="15388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lt1"/>
              </a:buClr>
              <a:buSzPts val="1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t>‹#›</a:t>
            </a:fld>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9"/>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chemeClr val="dk1"/>
              </a:buClr>
              <a:buSzPts val="2600"/>
              <a:buFont typeface="Calibri"/>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9"/>
          <p:cNvSpPr txBox="1">
            <a:spLocks noGrp="1"/>
          </p:cNvSpPr>
          <p:nvPr>
            <p:ph type="body" idx="1"/>
          </p:nvPr>
        </p:nvSpPr>
        <p:spPr>
          <a:xfrm>
            <a:off x="828675" y="1303403"/>
            <a:ext cx="7500938" cy="3072600"/>
          </a:xfrm>
          <a:prstGeom prst="rect">
            <a:avLst/>
          </a:prstGeom>
          <a:noFill/>
          <a:ln>
            <a:noFill/>
          </a:ln>
        </p:spPr>
        <p:txBody>
          <a:bodyPr spcFirstLastPara="1" wrap="square" lIns="0" tIns="0" rIns="0" bIns="0" anchor="t" anchorCtr="0">
            <a:noAutofit/>
          </a:bodyPr>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9"/>
          <p:cNvSpPr/>
          <p:nvPr/>
        </p:nvSpPr>
        <p:spPr>
          <a:xfrm>
            <a:off x="0" y="4819500"/>
            <a:ext cx="9144000" cy="324000"/>
          </a:xfrm>
          <a:prstGeom prst="rect">
            <a:avLst/>
          </a:prstGeom>
          <a:solidFill>
            <a:srgbClr val="0E73B9"/>
          </a:solidFill>
          <a:ln>
            <a:noFill/>
          </a:ln>
        </p:spPr>
        <p:txBody>
          <a:bodyPr spcFirstLastPara="1" wrap="square" lIns="108000" tIns="0" rIns="0" bIns="0" anchor="ctr"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cxnSp>
        <p:nvCxnSpPr>
          <p:cNvPr id="10" name="Google Shape;10;p9"/>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11" name="Google Shape;11;p9"/>
          <p:cNvSpPr txBox="1"/>
          <p:nvPr/>
        </p:nvSpPr>
        <p:spPr>
          <a:xfrm>
            <a:off x="7954041" y="4903833"/>
            <a:ext cx="375572" cy="15388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lt1"/>
              </a:buClr>
              <a:buSzPts val="1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t>‹#›</a:t>
            </a:fld>
            <a:endParaRPr sz="10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28946" y="2300964"/>
            <a:ext cx="6281642" cy="842311"/>
          </a:xfrm>
          <a:prstGeom prst="rect">
            <a:avLst/>
          </a:prstGeom>
          <a:noFill/>
          <a:ln>
            <a:noFill/>
          </a:ln>
        </p:spPr>
        <p:txBody>
          <a:bodyPr spcFirstLastPara="1" wrap="square" lIns="0" tIns="0" rIns="0" bIns="0" anchor="b" anchorCtr="0">
            <a:noAutofit/>
          </a:bodyPr>
          <a:lstStyle/>
          <a:p>
            <a:r>
              <a:rPr lang="en-IN" sz="2200" dirty="0">
                <a:latin typeface="Verdana" panose="020B0604030504040204" pitchFamily="34" charset="0"/>
                <a:ea typeface="Verdana" panose="020B0604030504040204" pitchFamily="34" charset="0"/>
                <a:cs typeface="Verdana" panose="020B0604030504040204" pitchFamily="34" charset="0"/>
              </a:rPr>
              <a:t>A Comparative Study of Dimension Reduction Techniques- PCA, ICA, LDA and NMF in Facial Recognition using SVM Classifier</a:t>
            </a:r>
          </a:p>
        </p:txBody>
      </p:sp>
      <p:sp>
        <p:nvSpPr>
          <p:cNvPr id="65" name="Google Shape;65;p1"/>
          <p:cNvSpPr txBox="1">
            <a:spLocks noGrp="1"/>
          </p:cNvSpPr>
          <p:nvPr>
            <p:ph type="subTitle" idx="1"/>
          </p:nvPr>
        </p:nvSpPr>
        <p:spPr>
          <a:xfrm>
            <a:off x="328946" y="2029614"/>
            <a:ext cx="3360553" cy="271350"/>
          </a:xfrm>
          <a:prstGeom prst="rect">
            <a:avLst/>
          </a:prstGeom>
          <a:noFill/>
          <a:ln>
            <a:noFill/>
          </a:ln>
        </p:spPr>
        <p:txBody>
          <a:bodyPr spcFirstLastPara="1" wrap="square" lIns="0" tIns="0" rIns="0" bIns="0" anchor="t" anchorCtr="0">
            <a:noAutofit/>
          </a:bodyPr>
          <a:lstStyle/>
          <a:p>
            <a:pPr marL="0" lvl="0" indent="0">
              <a:spcBef>
                <a:spcPts val="0"/>
              </a:spcBef>
            </a:pPr>
            <a:endParaRPr lang="en-IN" sz="1300" i="1" dirty="0">
              <a:latin typeface="Times New Roman" panose="02020603050405020304" pitchFamily="18" charset="0"/>
              <a:cs typeface="Times New Roman" panose="02020603050405020304" pitchFamily="18" charset="0"/>
            </a:endParaRPr>
          </a:p>
          <a:p>
            <a:pPr marL="0" lvl="0" indent="0">
              <a:spcBef>
                <a:spcPts val="0"/>
              </a:spcBef>
            </a:pPr>
            <a:endParaRPr lang="en-IN" sz="1300" i="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lt1"/>
              </a:buClr>
              <a:buSzPts val="2000"/>
              <a:buNone/>
            </a:pPr>
            <a:endParaRPr sz="1300" dirty="0"/>
          </a:p>
        </p:txBody>
      </p:sp>
      <p:sp>
        <p:nvSpPr>
          <p:cNvPr id="66" name="Google Shape;66;p1"/>
          <p:cNvSpPr txBox="1">
            <a:spLocks noGrp="1"/>
          </p:cNvSpPr>
          <p:nvPr>
            <p:ph type="body" idx="2"/>
          </p:nvPr>
        </p:nvSpPr>
        <p:spPr>
          <a:xfrm>
            <a:off x="73959" y="3900373"/>
            <a:ext cx="3861114" cy="1348574"/>
          </a:xfrm>
          <a:prstGeom prst="rect">
            <a:avLst/>
          </a:prstGeom>
          <a:noFill/>
          <a:ln>
            <a:noFill/>
          </a:ln>
        </p:spPr>
        <p:txBody>
          <a:bodyPr spcFirstLastPara="1" wrap="square" lIns="0" tIns="0" rIns="0" bIns="0" anchor="t" anchorCtr="0">
            <a:no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Artificial Intelligence: CS7IS2</a:t>
            </a:r>
          </a:p>
          <a:p>
            <a:endParaRPr lang="en-IN" sz="400" u="sng" dirty="0">
              <a:latin typeface="Verdana" panose="020B0604030504040204" pitchFamily="34" charset="0"/>
              <a:ea typeface="Verdana" panose="020B0604030504040204" pitchFamily="34" charset="0"/>
              <a:cs typeface="Verdana" panose="020B0604030504040204" pitchFamily="34" charset="0"/>
            </a:endParaRPr>
          </a:p>
          <a:p>
            <a:r>
              <a:rPr lang="en-IN" sz="1300" b="0" dirty="0">
                <a:latin typeface="Verdana" panose="020B0604030504040204" pitchFamily="34" charset="0"/>
                <a:ea typeface="Verdana" panose="020B0604030504040204" pitchFamily="34" charset="0"/>
                <a:cs typeface="Verdana" panose="020B0604030504040204" pitchFamily="34" charset="0"/>
              </a:rPr>
              <a:t>Prateek Tulsyan- 19303677</a:t>
            </a:r>
          </a:p>
          <a:p>
            <a:r>
              <a:rPr lang="en-IN" sz="1300" b="0" dirty="0">
                <a:latin typeface="Verdana" panose="020B0604030504040204" pitchFamily="34" charset="0"/>
                <a:ea typeface="Verdana" panose="020B0604030504040204" pitchFamily="34" charset="0"/>
                <a:cs typeface="Verdana" panose="020B0604030504040204" pitchFamily="34" charset="0"/>
              </a:rPr>
              <a:t>Mrinal Jhamb - 19301913</a:t>
            </a:r>
          </a:p>
          <a:p>
            <a:r>
              <a:rPr lang="en-IN" sz="1300" b="0" dirty="0">
                <a:latin typeface="Verdana" panose="020B0604030504040204" pitchFamily="34" charset="0"/>
                <a:ea typeface="Verdana" panose="020B0604030504040204" pitchFamily="34" charset="0"/>
                <a:cs typeface="Verdana" panose="020B0604030504040204" pitchFamily="34" charset="0"/>
              </a:rPr>
              <a:t>Shubham Dhupar - 19304374</a:t>
            </a:r>
          </a:p>
          <a:p>
            <a:r>
              <a:rPr lang="en-IN" sz="1300" b="0" dirty="0">
                <a:latin typeface="Verdana" panose="020B0604030504040204" pitchFamily="34" charset="0"/>
                <a:ea typeface="Verdana" panose="020B0604030504040204" pitchFamily="34" charset="0"/>
                <a:cs typeface="Verdana" panose="020B0604030504040204" pitchFamily="34" charset="0"/>
              </a:rPr>
              <a:t>Rushikesh Joshi - 19300976</a:t>
            </a:r>
          </a:p>
          <a:p>
            <a:pPr marL="0" lvl="2" indent="0" algn="l" rtl="0">
              <a:spcBef>
                <a:spcPts val="0"/>
              </a:spcBef>
              <a:spcAft>
                <a:spcPts val="0"/>
              </a:spcAft>
              <a:buSzPts val="1400"/>
              <a:buNone/>
            </a:pPr>
            <a:r>
              <a:rPr lang="en-US" sz="1300" dirty="0"/>
              <a:t> </a:t>
            </a:r>
            <a:endParaRPr sz="13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4" name="Rectangle 3">
            <a:extLst>
              <a:ext uri="{FF2B5EF4-FFF2-40B4-BE49-F238E27FC236}">
                <a16:creationId xmlns:a16="http://schemas.microsoft.com/office/drawing/2014/main" id="{6945719D-8F85-5748-BBFC-9B57884D6C4C}"/>
              </a:ext>
            </a:extLst>
          </p:cNvPr>
          <p:cNvSpPr/>
          <p:nvPr/>
        </p:nvSpPr>
        <p:spPr>
          <a:xfrm>
            <a:off x="0" y="323888"/>
            <a:ext cx="9144000" cy="461665"/>
          </a:xfrm>
          <a:prstGeom prst="rect">
            <a:avLst/>
          </a:prstGeom>
          <a:noFill/>
        </p:spPr>
        <p:txBody>
          <a:bodyPr wrap="square" lIns="91440" tIns="45720" rIns="91440" bIns="45720">
            <a:spAutoFit/>
          </a:bodyPr>
          <a:lstStyle/>
          <a:p>
            <a:pPr algn="ctr"/>
            <a:r>
              <a:rPr lang="en-US" sz="2400" b="1"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sym typeface="Calibri"/>
              </a:rPr>
              <a:t>Dimensionality Reduction/Prediction</a:t>
            </a:r>
            <a:endParaRPr lang="en-US" sz="2400" b="1"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3CDB2C20-CF49-9F42-922A-A0A15EC03476}"/>
              </a:ext>
            </a:extLst>
          </p:cNvPr>
          <p:cNvSpPr txBox="1"/>
          <p:nvPr/>
        </p:nvSpPr>
        <p:spPr>
          <a:xfrm>
            <a:off x="169933" y="1165253"/>
            <a:ext cx="3584771" cy="3862596"/>
          </a:xfrm>
          <a:prstGeom prst="rect">
            <a:avLst/>
          </a:prstGeom>
          <a:noFill/>
        </p:spPr>
        <p:txBody>
          <a:bodyPr wrap="square" rtlCol="0">
            <a:spAutoFit/>
          </a:bodyPr>
          <a:lstStyle/>
          <a:p>
            <a:pPr marL="228600" indent="-228600" algn="just">
              <a:buFont typeface="+mj-lt"/>
              <a:buAutoNum type="arabicPeriod"/>
            </a:pPr>
            <a:r>
              <a:rPr lang="en-US" sz="1100" b="1" dirty="0">
                <a:latin typeface="Verdana" panose="020B0604030504040204" pitchFamily="34" charset="0"/>
                <a:ea typeface="Verdana" panose="020B0604030504040204" pitchFamily="34" charset="0"/>
                <a:cs typeface="Verdana" panose="020B0604030504040204" pitchFamily="34" charset="0"/>
              </a:rPr>
              <a:t>PCA: </a:t>
            </a:r>
            <a:r>
              <a:rPr lang="en-IN" sz="1100" dirty="0">
                <a:latin typeface="Verdana" panose="020B0604030504040204" pitchFamily="34" charset="0"/>
                <a:ea typeface="Verdana" panose="020B0604030504040204" pitchFamily="34" charset="0"/>
                <a:cs typeface="Verdana" panose="020B0604030504040204" pitchFamily="34" charset="0"/>
              </a:rPr>
              <a:t>Eigenfaces generated captures global features like brightness, avg. eigenfaces and that each next eigenface has less information and more noise</a:t>
            </a:r>
          </a:p>
          <a:p>
            <a:pPr marL="228600" indent="-228600" algn="just">
              <a:buFont typeface="+mj-lt"/>
              <a:buAutoNum type="arabicPeriod"/>
            </a:pPr>
            <a:endParaRPr lang="en-IN" sz="1100" dirty="0">
              <a:latin typeface="Verdana" panose="020B0604030504040204" pitchFamily="34" charset="0"/>
              <a:ea typeface="Verdana" panose="020B0604030504040204" pitchFamily="34" charset="0"/>
              <a:cs typeface="Verdana" panose="020B0604030504040204" pitchFamily="34" charset="0"/>
            </a:endParaRPr>
          </a:p>
          <a:p>
            <a:pPr marL="228600" indent="-228600" algn="just">
              <a:buFont typeface="+mj-lt"/>
              <a:buAutoNum type="arabicPeriod"/>
            </a:pPr>
            <a:r>
              <a:rPr lang="en-US" sz="1100" b="1" dirty="0">
                <a:latin typeface="Verdana" panose="020B0604030504040204" pitchFamily="34" charset="0"/>
                <a:ea typeface="Verdana" panose="020B0604030504040204" pitchFamily="34" charset="0"/>
                <a:cs typeface="Verdana" panose="020B0604030504040204" pitchFamily="34" charset="0"/>
              </a:rPr>
              <a:t>ICA: </a:t>
            </a:r>
            <a:r>
              <a:rPr lang="en-US" sz="1100" dirty="0">
                <a:latin typeface="Verdana" panose="020B0604030504040204" pitchFamily="34" charset="0"/>
                <a:ea typeface="Verdana" panose="020B0604030504040204" pitchFamily="34" charset="0"/>
                <a:cs typeface="Verdana" panose="020B0604030504040204" pitchFamily="34" charset="0"/>
              </a:rPr>
              <a:t>Eigenfaces generated captures </a:t>
            </a:r>
            <a:r>
              <a:rPr lang="en-IN" sz="1100" dirty="0">
                <a:latin typeface="Verdana" panose="020B0604030504040204" pitchFamily="34" charset="0"/>
                <a:ea typeface="Verdana" panose="020B0604030504040204" pitchFamily="34" charset="0"/>
                <a:cs typeface="Verdana" panose="020B0604030504040204" pitchFamily="34" charset="0"/>
              </a:rPr>
              <a:t>localized features like nose, eye selectors</a:t>
            </a:r>
          </a:p>
          <a:p>
            <a:pPr marL="228600" indent="-228600" algn="just">
              <a:buFont typeface="+mj-lt"/>
              <a:buAutoNum type="arabicPeriod"/>
            </a:pPr>
            <a:endParaRPr lang="en-IN" sz="1100" dirty="0">
              <a:latin typeface="Verdana" panose="020B0604030504040204" pitchFamily="34" charset="0"/>
              <a:ea typeface="Verdana" panose="020B0604030504040204" pitchFamily="34" charset="0"/>
              <a:cs typeface="Verdana" panose="020B0604030504040204" pitchFamily="34" charset="0"/>
            </a:endParaRPr>
          </a:p>
          <a:p>
            <a:pPr marL="228600" indent="-228600" algn="just">
              <a:buFont typeface="+mj-lt"/>
              <a:buAutoNum type="arabicPeriod"/>
            </a:pPr>
            <a:r>
              <a:rPr lang="en-US" sz="1100" b="1" dirty="0">
                <a:latin typeface="Verdana" panose="020B0604030504040204" pitchFamily="34" charset="0"/>
                <a:ea typeface="Verdana" panose="020B0604030504040204" pitchFamily="34" charset="0"/>
                <a:cs typeface="Verdana" panose="020B0604030504040204" pitchFamily="34" charset="0"/>
              </a:rPr>
              <a:t>NMF: </a:t>
            </a:r>
            <a:r>
              <a:rPr lang="en-IN" sz="1100" dirty="0">
                <a:latin typeface="Verdana" panose="020B0604030504040204" pitchFamily="34" charset="0"/>
                <a:ea typeface="Verdana" panose="020B0604030504040204" pitchFamily="34" charset="0"/>
                <a:cs typeface="Verdana" panose="020B0604030504040204" pitchFamily="34" charset="0"/>
              </a:rPr>
              <a:t>Produced sparsely information rich eigenfaces as per its inherent property due to sparsely positively populated decomposed matrices</a:t>
            </a:r>
          </a:p>
          <a:p>
            <a:pPr marL="228600" indent="-228600" algn="just">
              <a:buFont typeface="+mj-lt"/>
              <a:buAutoNum type="arabicPeriod"/>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228600" indent="-228600" algn="just">
              <a:buFont typeface="+mj-lt"/>
              <a:buAutoNum type="arabicPeriod"/>
            </a:pPr>
            <a:r>
              <a:rPr lang="en-US" sz="1100" b="1" dirty="0">
                <a:latin typeface="Verdana" panose="020B0604030504040204" pitchFamily="34" charset="0"/>
                <a:ea typeface="Verdana" panose="020B0604030504040204" pitchFamily="34" charset="0"/>
                <a:cs typeface="Verdana" panose="020B0604030504040204" pitchFamily="34" charset="0"/>
              </a:rPr>
              <a:t>LDA: </a:t>
            </a:r>
            <a:r>
              <a:rPr lang="en-IN" sz="1100" dirty="0">
                <a:latin typeface="Verdana" panose="020B0604030504040204" pitchFamily="34" charset="0"/>
                <a:ea typeface="Verdana" panose="020B0604030504040204" pitchFamily="34" charset="0"/>
                <a:cs typeface="Verdana" panose="020B0604030504040204" pitchFamily="34" charset="0"/>
              </a:rPr>
              <a:t>Scatter between classes is greater in fisherfaces than in eigenfaces</a:t>
            </a:r>
          </a:p>
          <a:p>
            <a:pPr algn="just"/>
            <a:endParaRPr lang="en-IN" sz="1100" dirty="0">
              <a:latin typeface="Verdana" panose="020B0604030504040204" pitchFamily="34" charset="0"/>
              <a:ea typeface="Verdana" panose="020B0604030504040204" pitchFamily="34" charset="0"/>
              <a:cs typeface="Verdana" panose="020B0604030504040204" pitchFamily="34" charset="0"/>
            </a:endParaRPr>
          </a:p>
          <a:p>
            <a:pPr algn="just"/>
            <a:endParaRPr lang="en-IN" sz="1100" dirty="0">
              <a:latin typeface="Verdana" panose="020B0604030504040204" pitchFamily="34" charset="0"/>
              <a:ea typeface="Verdana" panose="020B0604030504040204" pitchFamily="34" charset="0"/>
              <a:cs typeface="Verdana" panose="020B0604030504040204" pitchFamily="34" charset="0"/>
            </a:endParaRPr>
          </a:p>
          <a:p>
            <a:pPr algn="just"/>
            <a:endParaRPr lang="en-IN" sz="1100" dirty="0">
              <a:latin typeface="Verdana" panose="020B0604030504040204" pitchFamily="34" charset="0"/>
              <a:ea typeface="Verdana" panose="020B0604030504040204" pitchFamily="34" charset="0"/>
              <a:cs typeface="Verdana" panose="020B0604030504040204" pitchFamily="34" charset="0"/>
            </a:endParaRPr>
          </a:p>
          <a:p>
            <a:pPr algn="just"/>
            <a:r>
              <a:rPr lang="en-IN" sz="1100" b="1" dirty="0">
                <a:latin typeface="Verdana" panose="020B0604030504040204" pitchFamily="34" charset="0"/>
                <a:ea typeface="Verdana" panose="020B0604030504040204" pitchFamily="34" charset="0"/>
                <a:cs typeface="Verdana" panose="020B0604030504040204" pitchFamily="34" charset="0"/>
              </a:rPr>
              <a:t>SVM Classifier: </a:t>
            </a:r>
            <a:r>
              <a:rPr lang="en-IN" sz="1100" dirty="0">
                <a:latin typeface="Verdana" panose="020B0604030504040204" pitchFamily="34" charset="0"/>
                <a:ea typeface="Verdana" panose="020B0604030504040204" pitchFamily="34" charset="0"/>
                <a:cs typeface="Verdana" panose="020B0604030504040204" pitchFamily="34" charset="0"/>
              </a:rPr>
              <a:t>Widely used and works on the idea of separating members of different class using decision planes.</a:t>
            </a:r>
          </a:p>
          <a:p>
            <a:endParaRPr lang="en-US" dirty="0"/>
          </a:p>
        </p:txBody>
      </p:sp>
      <p:pic>
        <p:nvPicPr>
          <p:cNvPr id="15" name="Picture 14" descr="A picture containing newspaper, text, photo, old&#10;&#10;Description automatically generated">
            <a:extLst>
              <a:ext uri="{FF2B5EF4-FFF2-40B4-BE49-F238E27FC236}">
                <a16:creationId xmlns:a16="http://schemas.microsoft.com/office/drawing/2014/main" id="{5AEB6EE2-FC8E-3B46-8ACE-45437C1B73DA}"/>
              </a:ext>
            </a:extLst>
          </p:cNvPr>
          <p:cNvPicPr>
            <a:picLocks noChangeAspect="1"/>
          </p:cNvPicPr>
          <p:nvPr/>
        </p:nvPicPr>
        <p:blipFill>
          <a:blip r:embed="rId3"/>
          <a:stretch>
            <a:fillRect/>
          </a:stretch>
        </p:blipFill>
        <p:spPr>
          <a:xfrm>
            <a:off x="4772504" y="3017981"/>
            <a:ext cx="4030452" cy="1801631"/>
          </a:xfrm>
          <a:prstGeom prst="rect">
            <a:avLst/>
          </a:prstGeom>
        </p:spPr>
      </p:pic>
      <p:pic>
        <p:nvPicPr>
          <p:cNvPr id="3" name="Picture 2" descr="A picture containing photo, different&#10;&#10;Description automatically generated">
            <a:extLst>
              <a:ext uri="{FF2B5EF4-FFF2-40B4-BE49-F238E27FC236}">
                <a16:creationId xmlns:a16="http://schemas.microsoft.com/office/drawing/2014/main" id="{74D93599-1D50-CD4B-B134-704236DB9754}"/>
              </a:ext>
            </a:extLst>
          </p:cNvPr>
          <p:cNvPicPr>
            <a:picLocks noChangeAspect="1"/>
          </p:cNvPicPr>
          <p:nvPr/>
        </p:nvPicPr>
        <p:blipFill>
          <a:blip r:embed="rId4"/>
          <a:stretch>
            <a:fillRect/>
          </a:stretch>
        </p:blipFill>
        <p:spPr>
          <a:xfrm>
            <a:off x="4768716" y="1103878"/>
            <a:ext cx="4039792" cy="17654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4" name="Rectangle 3">
            <a:extLst>
              <a:ext uri="{FF2B5EF4-FFF2-40B4-BE49-F238E27FC236}">
                <a16:creationId xmlns:a16="http://schemas.microsoft.com/office/drawing/2014/main" id="{6945719D-8F85-5748-BBFC-9B57884D6C4C}"/>
              </a:ext>
            </a:extLst>
          </p:cNvPr>
          <p:cNvSpPr/>
          <p:nvPr/>
        </p:nvSpPr>
        <p:spPr>
          <a:xfrm>
            <a:off x="0" y="323888"/>
            <a:ext cx="9144000" cy="461665"/>
          </a:xfrm>
          <a:prstGeom prst="rect">
            <a:avLst/>
          </a:prstGeom>
          <a:noFill/>
        </p:spPr>
        <p:txBody>
          <a:bodyPr wrap="square" lIns="91440" tIns="45720" rIns="91440" bIns="45720">
            <a:spAutoFit/>
          </a:bodyPr>
          <a:lstStyle/>
          <a:p>
            <a:pPr algn="ctr"/>
            <a:r>
              <a:rPr lang="en-US" sz="2400" b="1"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sym typeface="Calibri"/>
              </a:rPr>
              <a:t>Results/Observations</a:t>
            </a:r>
            <a:endParaRPr lang="en-US" sz="2400" b="1"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descr="A close up of a map&#10;&#10;Description automatically generated">
            <a:extLst>
              <a:ext uri="{FF2B5EF4-FFF2-40B4-BE49-F238E27FC236}">
                <a16:creationId xmlns:a16="http://schemas.microsoft.com/office/drawing/2014/main" id="{51442967-7A90-8647-83B2-FBC7510AE9BD}"/>
              </a:ext>
            </a:extLst>
          </p:cNvPr>
          <p:cNvPicPr>
            <a:picLocks noChangeAspect="1"/>
          </p:cNvPicPr>
          <p:nvPr/>
        </p:nvPicPr>
        <p:blipFill>
          <a:blip r:embed="rId3"/>
          <a:stretch>
            <a:fillRect/>
          </a:stretch>
        </p:blipFill>
        <p:spPr>
          <a:xfrm>
            <a:off x="3293458" y="1096034"/>
            <a:ext cx="5567321" cy="3700678"/>
          </a:xfrm>
          <a:prstGeom prst="rect">
            <a:avLst/>
          </a:prstGeom>
        </p:spPr>
      </p:pic>
      <p:sp>
        <p:nvSpPr>
          <p:cNvPr id="8" name="TextBox 7">
            <a:extLst>
              <a:ext uri="{FF2B5EF4-FFF2-40B4-BE49-F238E27FC236}">
                <a16:creationId xmlns:a16="http://schemas.microsoft.com/office/drawing/2014/main" id="{681CFBE5-C70E-C743-987A-4DE9297657D2}"/>
              </a:ext>
            </a:extLst>
          </p:cNvPr>
          <p:cNvSpPr txBox="1"/>
          <p:nvPr/>
        </p:nvSpPr>
        <p:spPr>
          <a:xfrm>
            <a:off x="97104" y="1149069"/>
            <a:ext cx="2994054" cy="4324261"/>
          </a:xfrm>
          <a:prstGeom prst="rect">
            <a:avLst/>
          </a:prstGeom>
          <a:noFill/>
        </p:spPr>
        <p:txBody>
          <a:bodyPr wrap="square" rtlCol="0">
            <a:spAutoFit/>
          </a:bodyPr>
          <a:lstStyle/>
          <a:p>
            <a:pPr marL="285750" indent="-285750">
              <a:buFont typeface="Arial" panose="020B0604020202020204" pitchFamily="34" charset="0"/>
              <a:buChar char="•"/>
            </a:pPr>
            <a:r>
              <a:rPr lang="en-IN" sz="1100" dirty="0">
                <a:latin typeface="Verdana" panose="020B0604030504040204" pitchFamily="34" charset="0"/>
                <a:ea typeface="Verdana" panose="020B0604030504040204" pitchFamily="34" charset="0"/>
                <a:cs typeface="Verdana" panose="020B0604030504040204" pitchFamily="34" charset="0"/>
              </a:rPr>
              <a:t>NMF is the worst in terms of accuracy of prediction and training time</a:t>
            </a:r>
          </a:p>
          <a:p>
            <a:pPr marL="285750" indent="-285750">
              <a:buFont typeface="Arial" panose="020B0604020202020204" pitchFamily="34" charset="0"/>
              <a:buChar char="•"/>
            </a:pPr>
            <a:r>
              <a:rPr lang="en-IN" sz="1100" dirty="0">
                <a:latin typeface="Verdana" panose="020B0604030504040204" pitchFamily="34" charset="0"/>
                <a:ea typeface="Verdana" panose="020B0604030504040204" pitchFamily="34" charset="0"/>
                <a:cs typeface="Verdana" panose="020B0604030504040204" pitchFamily="34" charset="0"/>
              </a:rPr>
              <a:t>PCA performs the best with prediction accuracy of 90%</a:t>
            </a:r>
          </a:p>
          <a:p>
            <a:pPr marL="285750" indent="-285750">
              <a:buFont typeface="Arial" panose="020B0604020202020204" pitchFamily="34" charset="0"/>
              <a:buChar char="•"/>
            </a:pPr>
            <a:r>
              <a:rPr lang="en-IN" sz="1100" dirty="0">
                <a:latin typeface="Verdana" panose="020B0604030504040204" pitchFamily="34" charset="0"/>
                <a:ea typeface="Verdana" panose="020B0604030504040204" pitchFamily="34" charset="0"/>
                <a:cs typeface="Verdana" panose="020B0604030504040204" pitchFamily="34" charset="0"/>
              </a:rPr>
              <a:t>LDA performs the best for 200 fisherfaces taking around 1.54 seconds</a:t>
            </a:r>
          </a:p>
          <a:p>
            <a:pPr marL="285750" indent="-285750">
              <a:buFont typeface="Arial" panose="020B0604020202020204" pitchFamily="34" charset="0"/>
              <a:buChar char="•"/>
            </a:pPr>
            <a:r>
              <a:rPr lang="en-IN" sz="1100" dirty="0">
                <a:latin typeface="Verdana" panose="020B0604030504040204" pitchFamily="34" charset="0"/>
                <a:ea typeface="Verdana" panose="020B0604030504040204" pitchFamily="34" charset="0"/>
                <a:cs typeface="Verdana" panose="020B0604030504040204" pitchFamily="34" charset="0"/>
              </a:rPr>
              <a:t>For LDA, time taken to train the model kept on decreasing with increasing number of fisherfaces</a:t>
            </a:r>
          </a:p>
          <a:p>
            <a:endParaRPr lang="en-IN" sz="1100" dirty="0">
              <a:latin typeface="Verdana" panose="020B0604030504040204" pitchFamily="34" charset="0"/>
              <a:ea typeface="Verdana" panose="020B0604030504040204" pitchFamily="34" charset="0"/>
              <a:cs typeface="Verdana" panose="020B0604030504040204" pitchFamily="34" charset="0"/>
            </a:endParaRPr>
          </a:p>
          <a:p>
            <a:endParaRPr lang="en-IN" sz="1100" dirty="0">
              <a:latin typeface="Verdana" panose="020B0604030504040204" pitchFamily="34" charset="0"/>
              <a:ea typeface="Verdana" panose="020B0604030504040204" pitchFamily="34" charset="0"/>
              <a:cs typeface="Verdana" panose="020B0604030504040204" pitchFamily="34" charset="0"/>
            </a:endParaRPr>
          </a:p>
          <a:p>
            <a:r>
              <a:rPr lang="en-IN" sz="1100" dirty="0">
                <a:solidFill>
                  <a:srgbClr val="FF0000"/>
                </a:solidFill>
                <a:latin typeface="Verdana" panose="020B0604030504040204" pitchFamily="34" charset="0"/>
                <a:ea typeface="Verdana" panose="020B0604030504040204" pitchFamily="34" charset="0"/>
                <a:cs typeface="Verdana" panose="020B0604030504040204" pitchFamily="34" charset="0"/>
              </a:rPr>
              <a:t>Based on the trade-off between accuracy of prediction and the time it took for the model</a:t>
            </a:r>
          </a:p>
          <a:p>
            <a:r>
              <a:rPr lang="en-IN" sz="1100" dirty="0">
                <a:solidFill>
                  <a:srgbClr val="FF0000"/>
                </a:solidFill>
                <a:latin typeface="Verdana" panose="020B0604030504040204" pitchFamily="34" charset="0"/>
                <a:ea typeface="Verdana" panose="020B0604030504040204" pitchFamily="34" charset="0"/>
                <a:cs typeface="Verdana" panose="020B0604030504040204" pitchFamily="34" charset="0"/>
              </a:rPr>
              <a:t>to be trained on the generated eigenfaces/fisherfaces, LDA performed best for 150</a:t>
            </a:r>
          </a:p>
          <a:p>
            <a:r>
              <a:rPr lang="en-IN" sz="1100" dirty="0">
                <a:solidFill>
                  <a:srgbClr val="FF0000"/>
                </a:solidFill>
                <a:latin typeface="Verdana" panose="020B0604030504040204" pitchFamily="34" charset="0"/>
                <a:ea typeface="Verdana" panose="020B0604030504040204" pitchFamily="34" charset="0"/>
                <a:cs typeface="Verdana" panose="020B0604030504040204" pitchFamily="34" charset="0"/>
              </a:rPr>
              <a:t>fisherfaces and had accuracy of 89% and training time of 2.78 seconds.</a:t>
            </a:r>
          </a:p>
          <a:p>
            <a:pPr marL="285750" indent="-285750">
              <a:buFont typeface="Arial" panose="020B0604020202020204" pitchFamily="34" charset="0"/>
              <a:buChar char="•"/>
            </a:pPr>
            <a:endParaRPr lang="en-IN"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IN"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IN"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IN" sz="11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6334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1290</TotalTime>
  <Words>392</Words>
  <Application>Microsoft Macintosh PowerPoint</Application>
  <PresentationFormat>On-screen Show (16:9)</PresentationFormat>
  <Paragraphs>39</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EB Garamond</vt:lpstr>
      <vt:lpstr>Times New Roman</vt:lpstr>
      <vt:lpstr>Verdana</vt:lpstr>
      <vt:lpstr>TCD_PPT_Calibri_Option1a</vt:lpstr>
      <vt:lpstr>A Comparative Study of Dimension Reduction Techniques- PCA, ICA, LDA and NMF in Facial Recognition using SVM Classifier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MOdality and THought Unified  - Mothú</dc:title>
  <dc:creator>dtpgraphics</dc:creator>
  <cp:lastModifiedBy>Prateek Tulsyan</cp:lastModifiedBy>
  <cp:revision>120</cp:revision>
  <cp:lastPrinted>2020-04-12T10:49:45Z</cp:lastPrinted>
  <dcterms:created xsi:type="dcterms:W3CDTF">2013-07-29T09:34:50Z</dcterms:created>
  <dcterms:modified xsi:type="dcterms:W3CDTF">2020-04-12T11:49:03Z</dcterms:modified>
</cp:coreProperties>
</file>