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323" r:id="rId2"/>
    <p:sldId id="324" r:id="rId3"/>
    <p:sldId id="319" r:id="rId4"/>
    <p:sldId id="317" r:id="rId5"/>
    <p:sldId id="320" r:id="rId6"/>
    <p:sldId id="321" r:id="rId7"/>
    <p:sldId id="326" r:id="rId8"/>
    <p:sldId id="322" r:id="rId9"/>
    <p:sldId id="315" r:id="rId10"/>
  </p:sldIdLst>
  <p:sldSz cx="9144000" cy="5143500" type="screen16x9"/>
  <p:notesSz cx="6858000" cy="9144000"/>
  <p:embeddedFontLst>
    <p:embeddedFont>
      <p:font typeface="Adobe Gothic Std B" panose="020B0800000000000000" pitchFamily="34" charset="-128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17E"/>
    <a:srgbClr val="FFFFFF"/>
    <a:srgbClr val="35495E"/>
    <a:srgbClr val="FDCB82"/>
    <a:srgbClr val="FA6931"/>
    <a:srgbClr val="F3F5FA"/>
    <a:srgbClr val="E3EFF9"/>
    <a:srgbClr val="94D9FB"/>
    <a:srgbClr val="78A0C8"/>
    <a:srgbClr val="00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4A2FA-53C2-4D14-B412-F75D415067B4}">
  <a:tblStyle styleId="{36B4A2FA-53C2-4D14-B412-F75D41506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dcdf47d6f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dcdf47d6f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15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843275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43275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5071037" y="6069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3232224">
            <a:off x="-305067" y="35381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-469192">
            <a:off x="7279832" y="34649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 rot="-4613774">
            <a:off x="6790344" y="-5120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9" r:id="rId3"/>
    <p:sldLayoutId id="2147483674" r:id="rId4"/>
    <p:sldLayoutId id="2147483675" r:id="rId5"/>
    <p:sldLayoutId id="2147483676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56" y="123572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460" y="1617965"/>
            <a:ext cx="5225038" cy="134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i="0" dirty="0">
                <a:solidFill>
                  <a:srgbClr val="FFFFFF"/>
                </a:solidFill>
                <a:effectLst/>
                <a:latin typeface="Jost"/>
              </a:rPr>
              <a:t>Sistem Digitalisasi Arsip Kepegawaian</a:t>
            </a:r>
            <a:r>
              <a:rPr lang="id-ID" sz="3600" b="0" i="0" dirty="0">
                <a:solidFill>
                  <a:srgbClr val="FFFFFF"/>
                </a:solidFill>
                <a:effectLst/>
                <a:latin typeface="Jost"/>
              </a:rPr>
              <a:t> 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116460" y="2842260"/>
            <a:ext cx="459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1800" b="0" dirty="0" err="1">
                <a:solidFill>
                  <a:schemeClr val="bg1"/>
                </a:solidFill>
              </a:rPr>
              <a:t>Arsip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menjadi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lebih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mudah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>
                <a:solidFill>
                  <a:schemeClr val="bg1"/>
                </a:solidFill>
              </a:rPr>
              <a:t>cepat</a:t>
            </a:r>
            <a:r>
              <a:rPr lang="en-US" sz="1800" b="0" dirty="0">
                <a:solidFill>
                  <a:schemeClr val="bg1"/>
                </a:solidFill>
              </a:rPr>
              <a:t> dan </a:t>
            </a:r>
            <a:r>
              <a:rPr lang="en-US" sz="1800" b="0" dirty="0" err="1">
                <a:solidFill>
                  <a:schemeClr val="bg1"/>
                </a:solidFill>
              </a:rPr>
              <a:t>aman</a:t>
            </a:r>
            <a:endParaRPr lang="id-ID" sz="18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64B9A-D6CF-4AE6-9FBC-88F7A172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16"/>
            <a:ext cx="9144000" cy="38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19B2D-8296-4468-863D-8920A8BBC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1" y="3320415"/>
            <a:ext cx="1300463" cy="5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3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823799-7FB7-40BE-BC95-9F889EF26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Google Shape;370;p37">
            <a:extLst>
              <a:ext uri="{FF2B5EF4-FFF2-40B4-BE49-F238E27FC236}">
                <a16:creationId xmlns:a16="http://schemas.microsoft.com/office/drawing/2014/main" id="{00CFF787-A400-426D-84EE-8525BE9B6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127" y="274071"/>
            <a:ext cx="3787847" cy="54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Latar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Belakang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dirty="0" err="1">
                <a:solidFill>
                  <a:srgbClr val="37517E"/>
                </a:solidFill>
                <a:latin typeface="Jost"/>
              </a:rPr>
              <a:t>Masalah</a:t>
            </a:r>
            <a:endParaRPr lang="id-ID" sz="2800" b="0" i="0" dirty="0">
              <a:solidFill>
                <a:srgbClr val="37517E"/>
              </a:solidFill>
              <a:effectLst/>
              <a:latin typeface="Jost"/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763FE808-318A-47E1-983E-0315CC61ACF8}"/>
              </a:ext>
            </a:extLst>
          </p:cNvPr>
          <p:cNvSpPr txBox="1">
            <a:spLocks/>
          </p:cNvSpPr>
          <p:nvPr/>
        </p:nvSpPr>
        <p:spPr>
          <a:xfrm>
            <a:off x="216127" y="817144"/>
            <a:ext cx="7906793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masalah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di RSUD dr.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Soeratno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diselesaikan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agar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pekerjaan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efektif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efisien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diantaranya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dirty="0">
              <a:solidFill>
                <a:srgbClr val="37517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760C07-C8FF-4267-8CB6-CF76A23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6" y="2087104"/>
            <a:ext cx="1236524" cy="12365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069C75-01C4-432D-A108-B652AE44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52" y="2103386"/>
            <a:ext cx="1236524" cy="1236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4EEAA0-D506-4C68-8055-B4E32F76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12" y="2018754"/>
            <a:ext cx="1236523" cy="123652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7994111-E9FE-4563-9B5B-6AB7CD923413}"/>
              </a:ext>
            </a:extLst>
          </p:cNvPr>
          <p:cNvSpPr/>
          <p:nvPr/>
        </p:nvSpPr>
        <p:spPr>
          <a:xfrm>
            <a:off x="853045" y="185526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B67C-9EA1-45A8-9372-125CD8329E3C}"/>
              </a:ext>
            </a:extLst>
          </p:cNvPr>
          <p:cNvSpPr txBox="1"/>
          <p:nvPr/>
        </p:nvSpPr>
        <p:spPr>
          <a:xfrm>
            <a:off x="928727" y="188068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36EEF-3825-4025-B85A-90BAF3D8751C}"/>
              </a:ext>
            </a:extLst>
          </p:cNvPr>
          <p:cNvSpPr/>
          <p:nvPr/>
        </p:nvSpPr>
        <p:spPr>
          <a:xfrm>
            <a:off x="3744041" y="188068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10BCB-75D7-4530-8A28-F7E2E0890C33}"/>
              </a:ext>
            </a:extLst>
          </p:cNvPr>
          <p:cNvSpPr txBox="1"/>
          <p:nvPr/>
        </p:nvSpPr>
        <p:spPr>
          <a:xfrm>
            <a:off x="3819723" y="190610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EA8775-9B0A-41BC-8953-40DAA581FC18}"/>
              </a:ext>
            </a:extLst>
          </p:cNvPr>
          <p:cNvSpPr/>
          <p:nvPr/>
        </p:nvSpPr>
        <p:spPr>
          <a:xfrm>
            <a:off x="6635037" y="190610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4A7BE-9C61-426C-B502-D88C9E3CA2F9}"/>
              </a:ext>
            </a:extLst>
          </p:cNvPr>
          <p:cNvSpPr txBox="1"/>
          <p:nvPr/>
        </p:nvSpPr>
        <p:spPr>
          <a:xfrm>
            <a:off x="6710719" y="193152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Google Shape;373;p37">
            <a:extLst>
              <a:ext uri="{FF2B5EF4-FFF2-40B4-BE49-F238E27FC236}">
                <a16:creationId xmlns:a16="http://schemas.microsoft.com/office/drawing/2014/main" id="{B10B5554-75FE-462D-B79E-52B5374637D3}"/>
              </a:ext>
            </a:extLst>
          </p:cNvPr>
          <p:cNvSpPr txBox="1">
            <a:spLocks/>
          </p:cNvSpPr>
          <p:nvPr/>
        </p:nvSpPr>
        <p:spPr>
          <a:xfrm>
            <a:off x="617220" y="3530044"/>
            <a:ext cx="2331721" cy="101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masih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berupa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fisik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46DA4-B340-4A5C-9DE4-23549544BB5D}"/>
              </a:ext>
            </a:extLst>
          </p:cNvPr>
          <p:cNvSpPr txBox="1"/>
          <p:nvPr/>
        </p:nvSpPr>
        <p:spPr>
          <a:xfrm>
            <a:off x="3328232" y="3569528"/>
            <a:ext cx="2466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Kurangnya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ruangan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kepegawaian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8C170-1232-46F5-BFC7-9D43D6783AAA}"/>
              </a:ext>
            </a:extLst>
          </p:cNvPr>
          <p:cNvSpPr txBox="1"/>
          <p:nvPr/>
        </p:nvSpPr>
        <p:spPr>
          <a:xfrm>
            <a:off x="6118860" y="3577490"/>
            <a:ext cx="2709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KP dan KGB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dicatat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besar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2BA12-8324-4ADF-B525-1EA7FA3228F9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8DC2F-B730-4E14-AF40-B3E8CBC760E6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498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A339-DBA1-4B8A-BDAA-025495A6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48" y="2349687"/>
            <a:ext cx="3678731" cy="2759048"/>
          </a:xfrm>
          <a:prstGeom prst="rect">
            <a:avLst/>
          </a:prstGeom>
        </p:spPr>
      </p:pic>
      <p:sp>
        <p:nvSpPr>
          <p:cNvPr id="21" name="Google Shape;370;p37">
            <a:extLst>
              <a:ext uri="{FF2B5EF4-FFF2-40B4-BE49-F238E27FC236}">
                <a16:creationId xmlns:a16="http://schemas.microsoft.com/office/drawing/2014/main" id="{5054191F-D604-422D-833F-B032FC6BC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64" y="209516"/>
            <a:ext cx="2082116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Resiko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4" name="Google Shape;373;p37">
            <a:extLst>
              <a:ext uri="{FF2B5EF4-FFF2-40B4-BE49-F238E27FC236}">
                <a16:creationId xmlns:a16="http://schemas.microsoft.com/office/drawing/2014/main" id="{B08D0B7B-938C-4C3A-A90F-D7637E3AA498}"/>
              </a:ext>
            </a:extLst>
          </p:cNvPr>
          <p:cNvSpPr txBox="1">
            <a:spLocks/>
          </p:cNvSpPr>
          <p:nvPr/>
        </p:nvSpPr>
        <p:spPr>
          <a:xfrm>
            <a:off x="1074661" y="1139218"/>
            <a:ext cx="4975619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rusak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hilang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ataupun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sulit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dicari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Google Shape;373;p37">
            <a:extLst>
              <a:ext uri="{FF2B5EF4-FFF2-40B4-BE49-F238E27FC236}">
                <a16:creationId xmlns:a16="http://schemas.microsoft.com/office/drawing/2014/main" id="{20AFBC67-9E59-43BB-B332-C29388322069}"/>
              </a:ext>
            </a:extLst>
          </p:cNvPr>
          <p:cNvSpPr txBox="1">
            <a:spLocks/>
          </p:cNvSpPr>
          <p:nvPr/>
        </p:nvSpPr>
        <p:spPr>
          <a:xfrm>
            <a:off x="1074661" y="2012179"/>
            <a:ext cx="5206773" cy="116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cenderung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boros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pegawai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pula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Google Shape;373;p37">
            <a:extLst>
              <a:ext uri="{FF2B5EF4-FFF2-40B4-BE49-F238E27FC236}">
                <a16:creationId xmlns:a16="http://schemas.microsoft.com/office/drawing/2014/main" id="{0F1B4C6D-2A80-48A0-8C6C-52D163D001E5}"/>
              </a:ext>
            </a:extLst>
          </p:cNvPr>
          <p:cNvSpPr txBox="1">
            <a:spLocks/>
          </p:cNvSpPr>
          <p:nvPr/>
        </p:nvSpPr>
        <p:spPr>
          <a:xfrm>
            <a:off x="1074661" y="3103269"/>
            <a:ext cx="5206773" cy="12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 dan KGB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ditulis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keterlambatan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pengumpulan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berkas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ada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pengingat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E978FB-0466-4B0D-BF2B-20EED7450284}"/>
              </a:ext>
            </a:extLst>
          </p:cNvPr>
          <p:cNvSpPr/>
          <p:nvPr/>
        </p:nvSpPr>
        <p:spPr>
          <a:xfrm>
            <a:off x="433945" y="116451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DFEE5-3F77-4BD6-953C-18654B849151}"/>
              </a:ext>
            </a:extLst>
          </p:cNvPr>
          <p:cNvSpPr txBox="1"/>
          <p:nvPr/>
        </p:nvSpPr>
        <p:spPr>
          <a:xfrm>
            <a:off x="509627" y="118993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84D71-F759-4573-91A4-3227FAF5980D}"/>
              </a:ext>
            </a:extLst>
          </p:cNvPr>
          <p:cNvSpPr/>
          <p:nvPr/>
        </p:nvSpPr>
        <p:spPr>
          <a:xfrm>
            <a:off x="433945" y="208653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B1E6-3B85-4C80-97F4-25870C81A26E}"/>
              </a:ext>
            </a:extLst>
          </p:cNvPr>
          <p:cNvSpPr txBox="1"/>
          <p:nvPr/>
        </p:nvSpPr>
        <p:spPr>
          <a:xfrm>
            <a:off x="509627" y="211195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9D32-566F-4566-98EC-2BF83C873884}"/>
              </a:ext>
            </a:extLst>
          </p:cNvPr>
          <p:cNvSpPr/>
          <p:nvPr/>
        </p:nvSpPr>
        <p:spPr>
          <a:xfrm>
            <a:off x="433945" y="3180571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A12B8-968F-4DA6-A020-6C8DD1C47685}"/>
              </a:ext>
            </a:extLst>
          </p:cNvPr>
          <p:cNvSpPr txBox="1"/>
          <p:nvPr/>
        </p:nvSpPr>
        <p:spPr>
          <a:xfrm>
            <a:off x="509627" y="3205991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0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09" y="105665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6843" y="2024330"/>
            <a:ext cx="2671466" cy="109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37517E"/>
                </a:solidFill>
              </a:rPr>
              <a:t>Si Dian</a:t>
            </a:r>
            <a:endParaRPr sz="6000" dirty="0">
              <a:solidFill>
                <a:srgbClr val="37517E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203407" y="3020639"/>
            <a:ext cx="5051145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3600" b="0" dirty="0" err="1">
                <a:solidFill>
                  <a:srgbClr val="37517E"/>
                </a:solidFill>
              </a:rPr>
              <a:t>Hadir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memberikan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solusi</a:t>
            </a:r>
            <a:endParaRPr lang="id-ID" sz="3200" b="0" dirty="0">
              <a:solidFill>
                <a:srgbClr val="37517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92E49-9B52-4020-BD6B-D8079340EAB5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A53F-5107-4C31-B8EF-5B7D4A49F3F2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07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52" y="1381781"/>
            <a:ext cx="3248964" cy="269080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469" y="578344"/>
            <a:ext cx="4044598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Apa itu Si Dian?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350520" y="1400238"/>
            <a:ext cx="5369288" cy="63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sv-SE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 DIAN adalah Sistem Digitalasisi Arsip Kepegawaian, sistem ini memberikan kemudahan dalam :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7" name="Google Shape;373;p37">
            <a:extLst>
              <a:ext uri="{FF2B5EF4-FFF2-40B4-BE49-F238E27FC236}">
                <a16:creationId xmlns:a16="http://schemas.microsoft.com/office/drawing/2014/main" id="{6FEC2995-C2B9-4545-8B98-6402FD3E522D}"/>
              </a:ext>
            </a:extLst>
          </p:cNvPr>
          <p:cNvSpPr txBox="1">
            <a:spLocks/>
          </p:cNvSpPr>
          <p:nvPr/>
        </p:nvSpPr>
        <p:spPr>
          <a:xfrm>
            <a:off x="704615" y="2571750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Pengarsipan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FD77CAB7-6D88-42E1-A186-465E3D94D5BC}"/>
              </a:ext>
            </a:extLst>
          </p:cNvPr>
          <p:cNvSpPr txBox="1">
            <a:spLocks/>
          </p:cNvSpPr>
          <p:nvPr/>
        </p:nvSpPr>
        <p:spPr>
          <a:xfrm>
            <a:off x="704615" y="3217751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Pencarian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9" name="Google Shape;373;p37">
            <a:extLst>
              <a:ext uri="{FF2B5EF4-FFF2-40B4-BE49-F238E27FC236}">
                <a16:creationId xmlns:a16="http://schemas.microsoft.com/office/drawing/2014/main" id="{593ABC89-4548-4DEB-B661-503F11B5EA96}"/>
              </a:ext>
            </a:extLst>
          </p:cNvPr>
          <p:cNvSpPr txBox="1">
            <a:spLocks/>
          </p:cNvSpPr>
          <p:nvPr/>
        </p:nvSpPr>
        <p:spPr>
          <a:xfrm>
            <a:off x="704614" y="3861046"/>
            <a:ext cx="6112627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fi-FI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Penjagaan Kenaikan Pangkat &amp; Kenaikan Gaji Berkala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6C74F0-F736-45DC-9BE1-94DD438ACE83}"/>
              </a:ext>
            </a:extLst>
          </p:cNvPr>
          <p:cNvSpPr/>
          <p:nvPr/>
        </p:nvSpPr>
        <p:spPr>
          <a:xfrm>
            <a:off x="244587" y="2585652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B6A4-71BA-4A44-9CE4-69DE9705B1AA}"/>
              </a:ext>
            </a:extLst>
          </p:cNvPr>
          <p:cNvSpPr txBox="1"/>
          <p:nvPr/>
        </p:nvSpPr>
        <p:spPr>
          <a:xfrm>
            <a:off x="264469" y="2567110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DC4C4A-ACBD-4D93-9408-4DB263D637E1}"/>
              </a:ext>
            </a:extLst>
          </p:cNvPr>
          <p:cNvSpPr/>
          <p:nvPr/>
        </p:nvSpPr>
        <p:spPr>
          <a:xfrm>
            <a:off x="242965" y="3199499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6892C-19F8-4818-A06B-B4E5AC62E36F}"/>
              </a:ext>
            </a:extLst>
          </p:cNvPr>
          <p:cNvSpPr txBox="1"/>
          <p:nvPr/>
        </p:nvSpPr>
        <p:spPr>
          <a:xfrm>
            <a:off x="295922" y="3180957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F92D2-56B5-4703-84FB-B492E2891932}"/>
              </a:ext>
            </a:extLst>
          </p:cNvPr>
          <p:cNvSpPr/>
          <p:nvPr/>
        </p:nvSpPr>
        <p:spPr>
          <a:xfrm>
            <a:off x="242965" y="3846035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920C3-DC66-4D1C-93A6-CFCEB5AA52CC}"/>
              </a:ext>
            </a:extLst>
          </p:cNvPr>
          <p:cNvSpPr txBox="1"/>
          <p:nvPr/>
        </p:nvSpPr>
        <p:spPr>
          <a:xfrm>
            <a:off x="290246" y="3841756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89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53" y="340847"/>
            <a:ext cx="6161274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Apa keuntungan menggunakan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250753" y="1349200"/>
            <a:ext cx="7594457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 beberapa keuntungan dengan menggunakan Sistem Digitalisasi Arsip Kepegawaian ini, diantaranya adalah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74BB92-81ED-4F77-98DA-910EEDF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25" y="1688855"/>
            <a:ext cx="4133851" cy="31003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462FE85-1F28-4918-B391-44F0FD8CEF80}"/>
              </a:ext>
            </a:extLst>
          </p:cNvPr>
          <p:cNvGrpSpPr/>
          <p:nvPr/>
        </p:nvGrpSpPr>
        <p:grpSpPr>
          <a:xfrm>
            <a:off x="276891" y="1966102"/>
            <a:ext cx="4999427" cy="1280160"/>
            <a:chOff x="250752" y="3314692"/>
            <a:chExt cx="4999427" cy="12801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5F12F2-DE34-4081-8B99-0F0BF7FA4E7C}"/>
                </a:ext>
              </a:extLst>
            </p:cNvPr>
            <p:cNvSpPr/>
            <p:nvPr/>
          </p:nvSpPr>
          <p:spPr>
            <a:xfrm>
              <a:off x="250752" y="3314692"/>
              <a:ext cx="4999427" cy="1280160"/>
            </a:xfrm>
            <a:prstGeom prst="roundRect">
              <a:avLst>
                <a:gd name="adj" fmla="val 4762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Google Shape;373;p37">
              <a:extLst>
                <a:ext uri="{FF2B5EF4-FFF2-40B4-BE49-F238E27FC236}">
                  <a16:creationId xmlns:a16="http://schemas.microsoft.com/office/drawing/2014/main" id="{BAA92CA9-64ED-491D-91B5-12579B1FC038}"/>
                </a:ext>
              </a:extLst>
            </p:cNvPr>
            <p:cNvSpPr txBox="1">
              <a:spLocks/>
            </p:cNvSpPr>
            <p:nvPr/>
          </p:nvSpPr>
          <p:spPr>
            <a:xfrm>
              <a:off x="264029" y="3385235"/>
              <a:ext cx="4786602" cy="28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l"/>
              <a:r>
                <a:rPr lang="id-ID" sz="1050" b="1" i="0" u="none" strike="noStrike" dirty="0">
                  <a:solidFill>
                    <a:srgbClr val="47B2E4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 Memudahkan Pegawai Dalam Menyimpan Arsip Kepegawaian</a:t>
              </a:r>
              <a:endParaRPr lang="it-IT" sz="700" b="1" dirty="0">
                <a:solidFill>
                  <a:schemeClr val="accent3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373;p37">
              <a:extLst>
                <a:ext uri="{FF2B5EF4-FFF2-40B4-BE49-F238E27FC236}">
                  <a16:creationId xmlns:a16="http://schemas.microsoft.com/office/drawing/2014/main" id="{8163B0C6-7514-46FD-967A-31B26BD44B79}"/>
                </a:ext>
              </a:extLst>
            </p:cNvPr>
            <p:cNvSpPr txBox="1">
              <a:spLocks/>
            </p:cNvSpPr>
            <p:nvPr/>
          </p:nvSpPr>
          <p:spPr>
            <a:xfrm>
              <a:off x="250752" y="3671310"/>
              <a:ext cx="4813807" cy="802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just"/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Proses arsip yang biasanya dilakukan secara konvensional memiliki resiko rusak dan hilang, dengan adanya Si Dian ini proses arsip dokumen kepegawaian menjadi lebih </a:t>
              </a:r>
              <a:r>
                <a:rPr lang="id-ID" sz="1050" b="1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mudah, cepat, aman, dan fleksibel </a:t>
              </a:r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karena bisa diakses dimana saja dan kapan saja.</a:t>
              </a:r>
              <a:endParaRPr lang="it-IT" sz="7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A91D0B-AB60-4EAF-B1BB-52C636D7B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83" y="3377036"/>
              <a:ext cx="276225" cy="200025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EBAF1-0C67-4013-AEAA-9EA42F2A7692}"/>
              </a:ext>
            </a:extLst>
          </p:cNvPr>
          <p:cNvSpPr/>
          <p:nvPr/>
        </p:nvSpPr>
        <p:spPr>
          <a:xfrm>
            <a:off x="275063" y="3345118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Google Shape;373;p37">
            <a:extLst>
              <a:ext uri="{FF2B5EF4-FFF2-40B4-BE49-F238E27FC236}">
                <a16:creationId xmlns:a16="http://schemas.microsoft.com/office/drawing/2014/main" id="{21AE8383-76E6-48BD-A8D1-B317C290343A}"/>
              </a:ext>
            </a:extLst>
          </p:cNvPr>
          <p:cNvSpPr txBox="1">
            <a:spLocks/>
          </p:cNvSpPr>
          <p:nvPr/>
        </p:nvSpPr>
        <p:spPr>
          <a:xfrm>
            <a:off x="297131" y="3411215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02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Menghemat Kertas dan Ruang Penyimpanan Arsip Dokumen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01668D-0906-4B0F-AA55-5CC12D94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3466240"/>
            <a:ext cx="247650" cy="1905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EEA75B-B3E6-4AA0-9619-1B0B1311903A}"/>
              </a:ext>
            </a:extLst>
          </p:cNvPr>
          <p:cNvSpPr/>
          <p:nvPr/>
        </p:nvSpPr>
        <p:spPr>
          <a:xfrm>
            <a:off x="275063" y="3917326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Google Shape;373;p37">
            <a:extLst>
              <a:ext uri="{FF2B5EF4-FFF2-40B4-BE49-F238E27FC236}">
                <a16:creationId xmlns:a16="http://schemas.microsoft.com/office/drawing/2014/main" id="{14240EBD-08C8-4BC2-BD22-BBFC8CE2CE00}"/>
              </a:ext>
            </a:extLst>
          </p:cNvPr>
          <p:cNvSpPr txBox="1">
            <a:spLocks/>
          </p:cNvSpPr>
          <p:nvPr/>
        </p:nvSpPr>
        <p:spPr>
          <a:xfrm>
            <a:off x="297131" y="3983423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03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Memudahkan Bidang Kepegawaian Dalam Pencarian Berkas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26E8D3-9DA7-44C8-B721-4A9B4AAF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4038448"/>
            <a:ext cx="247650" cy="190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5440B12-7879-4E6C-AE02-2C803E9ECA07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D989-FD1D-4128-B3D4-F06266787F88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18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1"/>
          <p:cNvSpPr txBox="1">
            <a:spLocks noGrp="1"/>
          </p:cNvSpPr>
          <p:nvPr>
            <p:ph type="title"/>
          </p:nvPr>
        </p:nvSpPr>
        <p:spPr>
          <a:xfrm>
            <a:off x="1345169" y="3499405"/>
            <a:ext cx="3275109" cy="48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Komputer / Laptop</a:t>
            </a:r>
            <a:endParaRPr dirty="0"/>
          </a:p>
        </p:txBody>
      </p:sp>
      <p:sp>
        <p:nvSpPr>
          <p:cNvPr id="2649" name="Google Shape;2649;p61"/>
          <p:cNvSpPr txBox="1">
            <a:spLocks noGrp="1"/>
          </p:cNvSpPr>
          <p:nvPr>
            <p:ph type="subTitle" idx="1"/>
          </p:nvPr>
        </p:nvSpPr>
        <p:spPr>
          <a:xfrm>
            <a:off x="1415223" y="4025236"/>
            <a:ext cx="3275109" cy="71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Berbasis web yang bisa diakses darimanasaja dan kapan saja menggunakan komputer / smartphone.</a:t>
            </a:r>
            <a:endParaRPr dirty="0"/>
          </a:p>
        </p:txBody>
      </p:sp>
      <p:grpSp>
        <p:nvGrpSpPr>
          <p:cNvPr id="2650" name="Google Shape;2650;p61"/>
          <p:cNvGrpSpPr/>
          <p:nvPr/>
        </p:nvGrpSpPr>
        <p:grpSpPr>
          <a:xfrm>
            <a:off x="1139585" y="577127"/>
            <a:ext cx="3573764" cy="2984286"/>
            <a:chOff x="800491" y="1178995"/>
            <a:chExt cx="3573764" cy="2984286"/>
          </a:xfrm>
        </p:grpSpPr>
        <p:sp>
          <p:nvSpPr>
            <p:cNvPr id="2651" name="Google Shape;2651;p61"/>
            <p:cNvSpPr/>
            <p:nvPr/>
          </p:nvSpPr>
          <p:spPr>
            <a:xfrm>
              <a:off x="1178429" y="39319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2" name="Google Shape;2652;p61"/>
            <p:cNvGrpSpPr/>
            <p:nvPr/>
          </p:nvGrpSpPr>
          <p:grpSpPr>
            <a:xfrm>
              <a:off x="800491" y="1178995"/>
              <a:ext cx="3573764" cy="2872301"/>
              <a:chOff x="1640750" y="238125"/>
              <a:chExt cx="4200475" cy="3376000"/>
            </a:xfrm>
          </p:grpSpPr>
          <p:sp>
            <p:nvSpPr>
              <p:cNvPr id="2653" name="Google Shape;2653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61"/>
              <p:cNvSpPr/>
              <p:nvPr/>
            </p:nvSpPr>
            <p:spPr>
              <a:xfrm>
                <a:off x="1640750" y="238125"/>
                <a:ext cx="4200475" cy="2800225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12009" extrusionOk="0">
                    <a:moveTo>
                      <a:pt x="5594" y="0"/>
                    </a:moveTo>
                    <a:cubicBezTo>
                      <a:pt x="5491" y="0"/>
                      <a:pt x="5371" y="0"/>
                      <a:pt x="5268" y="18"/>
                    </a:cubicBezTo>
                    <a:lnTo>
                      <a:pt x="5233" y="18"/>
                    </a:lnTo>
                    <a:cubicBezTo>
                      <a:pt x="5130" y="18"/>
                      <a:pt x="5027" y="34"/>
                      <a:pt x="4923" y="34"/>
                    </a:cubicBezTo>
                    <a:cubicBezTo>
                      <a:pt x="4802" y="52"/>
                      <a:pt x="4699" y="69"/>
                      <a:pt x="4596" y="87"/>
                    </a:cubicBezTo>
                    <a:lnTo>
                      <a:pt x="4338" y="138"/>
                    </a:lnTo>
                    <a:cubicBezTo>
                      <a:pt x="4063" y="207"/>
                      <a:pt x="3804" y="293"/>
                      <a:pt x="3563" y="379"/>
                    </a:cubicBezTo>
                    <a:cubicBezTo>
                      <a:pt x="3494" y="413"/>
                      <a:pt x="3409" y="448"/>
                      <a:pt x="3340" y="482"/>
                    </a:cubicBezTo>
                    <a:cubicBezTo>
                      <a:pt x="3237" y="516"/>
                      <a:pt x="3150" y="569"/>
                      <a:pt x="3047" y="620"/>
                    </a:cubicBezTo>
                    <a:cubicBezTo>
                      <a:pt x="2943" y="672"/>
                      <a:pt x="2858" y="723"/>
                      <a:pt x="2755" y="775"/>
                    </a:cubicBezTo>
                    <a:cubicBezTo>
                      <a:pt x="2702" y="810"/>
                      <a:pt x="2633" y="844"/>
                      <a:pt x="2582" y="895"/>
                    </a:cubicBezTo>
                    <a:cubicBezTo>
                      <a:pt x="2376" y="1016"/>
                      <a:pt x="2204" y="1154"/>
                      <a:pt x="2014" y="1292"/>
                    </a:cubicBezTo>
                    <a:cubicBezTo>
                      <a:pt x="1979" y="1326"/>
                      <a:pt x="1945" y="1361"/>
                      <a:pt x="1910" y="1377"/>
                    </a:cubicBezTo>
                    <a:lnTo>
                      <a:pt x="1756" y="1533"/>
                    </a:lnTo>
                    <a:cubicBezTo>
                      <a:pt x="1756" y="1533"/>
                      <a:pt x="1738" y="1533"/>
                      <a:pt x="1738" y="1549"/>
                    </a:cubicBezTo>
                    <a:cubicBezTo>
                      <a:pt x="1669" y="1602"/>
                      <a:pt x="1601" y="1670"/>
                      <a:pt x="1550" y="1739"/>
                    </a:cubicBezTo>
                    <a:lnTo>
                      <a:pt x="1515" y="1774"/>
                    </a:lnTo>
                    <a:lnTo>
                      <a:pt x="1343" y="1946"/>
                    </a:lnTo>
                    <a:cubicBezTo>
                      <a:pt x="1274" y="2049"/>
                      <a:pt x="1187" y="2152"/>
                      <a:pt x="1119" y="2256"/>
                    </a:cubicBezTo>
                    <a:cubicBezTo>
                      <a:pt x="999" y="2393"/>
                      <a:pt x="896" y="2548"/>
                      <a:pt x="809" y="2703"/>
                    </a:cubicBezTo>
                    <a:cubicBezTo>
                      <a:pt x="758" y="2789"/>
                      <a:pt x="689" y="2892"/>
                      <a:pt x="637" y="2995"/>
                    </a:cubicBezTo>
                    <a:cubicBezTo>
                      <a:pt x="620" y="3013"/>
                      <a:pt x="620" y="3047"/>
                      <a:pt x="602" y="3064"/>
                    </a:cubicBezTo>
                    <a:cubicBezTo>
                      <a:pt x="568" y="3151"/>
                      <a:pt x="517" y="3236"/>
                      <a:pt x="482" y="3323"/>
                    </a:cubicBezTo>
                    <a:cubicBezTo>
                      <a:pt x="482" y="3339"/>
                      <a:pt x="465" y="3357"/>
                      <a:pt x="465" y="3374"/>
                    </a:cubicBezTo>
                    <a:cubicBezTo>
                      <a:pt x="414" y="3477"/>
                      <a:pt x="379" y="3564"/>
                      <a:pt x="345" y="3684"/>
                    </a:cubicBezTo>
                    <a:cubicBezTo>
                      <a:pt x="327" y="3684"/>
                      <a:pt x="327" y="3702"/>
                      <a:pt x="327" y="3702"/>
                    </a:cubicBezTo>
                    <a:cubicBezTo>
                      <a:pt x="292" y="3821"/>
                      <a:pt x="258" y="3925"/>
                      <a:pt x="224" y="4046"/>
                    </a:cubicBezTo>
                    <a:cubicBezTo>
                      <a:pt x="207" y="4062"/>
                      <a:pt x="207" y="4080"/>
                      <a:pt x="207" y="4097"/>
                    </a:cubicBezTo>
                    <a:cubicBezTo>
                      <a:pt x="138" y="4321"/>
                      <a:pt x="86" y="4562"/>
                      <a:pt x="51" y="4820"/>
                    </a:cubicBezTo>
                    <a:cubicBezTo>
                      <a:pt x="17" y="5079"/>
                      <a:pt x="0" y="5336"/>
                      <a:pt x="0" y="5612"/>
                    </a:cubicBezTo>
                    <a:lnTo>
                      <a:pt x="0" y="106413"/>
                    </a:lnTo>
                    <a:lnTo>
                      <a:pt x="0" y="106706"/>
                    </a:lnTo>
                    <a:cubicBezTo>
                      <a:pt x="17" y="106826"/>
                      <a:pt x="17" y="106929"/>
                      <a:pt x="35" y="107051"/>
                    </a:cubicBezTo>
                    <a:cubicBezTo>
                      <a:pt x="69" y="107292"/>
                      <a:pt x="104" y="107515"/>
                      <a:pt x="155" y="107739"/>
                    </a:cubicBezTo>
                    <a:cubicBezTo>
                      <a:pt x="189" y="107859"/>
                      <a:pt x="224" y="107962"/>
                      <a:pt x="258" y="108083"/>
                    </a:cubicBezTo>
                    <a:lnTo>
                      <a:pt x="361" y="108393"/>
                    </a:lnTo>
                    <a:cubicBezTo>
                      <a:pt x="396" y="108497"/>
                      <a:pt x="448" y="108600"/>
                      <a:pt x="482" y="108703"/>
                    </a:cubicBezTo>
                    <a:cubicBezTo>
                      <a:pt x="482" y="108703"/>
                      <a:pt x="499" y="108720"/>
                      <a:pt x="499" y="108738"/>
                    </a:cubicBezTo>
                    <a:cubicBezTo>
                      <a:pt x="551" y="108823"/>
                      <a:pt x="586" y="108926"/>
                      <a:pt x="637" y="109013"/>
                    </a:cubicBezTo>
                    <a:cubicBezTo>
                      <a:pt x="689" y="109116"/>
                      <a:pt x="758" y="109219"/>
                      <a:pt x="809" y="109305"/>
                    </a:cubicBezTo>
                    <a:cubicBezTo>
                      <a:pt x="896" y="109460"/>
                      <a:pt x="999" y="109615"/>
                      <a:pt x="1119" y="109752"/>
                    </a:cubicBezTo>
                    <a:cubicBezTo>
                      <a:pt x="1240" y="109925"/>
                      <a:pt x="1378" y="110097"/>
                      <a:pt x="1515" y="110252"/>
                    </a:cubicBezTo>
                    <a:cubicBezTo>
                      <a:pt x="1601" y="110321"/>
                      <a:pt x="1669" y="110407"/>
                      <a:pt x="1756" y="110475"/>
                    </a:cubicBezTo>
                    <a:cubicBezTo>
                      <a:pt x="1979" y="110682"/>
                      <a:pt x="2204" y="110872"/>
                      <a:pt x="2461" y="111061"/>
                    </a:cubicBezTo>
                    <a:cubicBezTo>
                      <a:pt x="2479" y="111061"/>
                      <a:pt x="2496" y="111061"/>
                      <a:pt x="2496" y="111079"/>
                    </a:cubicBezTo>
                    <a:cubicBezTo>
                      <a:pt x="2582" y="111129"/>
                      <a:pt x="2668" y="111182"/>
                      <a:pt x="2771" y="111251"/>
                    </a:cubicBezTo>
                    <a:cubicBezTo>
                      <a:pt x="2858" y="111302"/>
                      <a:pt x="2961" y="111354"/>
                      <a:pt x="3047" y="111405"/>
                    </a:cubicBezTo>
                    <a:cubicBezTo>
                      <a:pt x="3150" y="111439"/>
                      <a:pt x="3237" y="111492"/>
                      <a:pt x="3340" y="111543"/>
                    </a:cubicBezTo>
                    <a:cubicBezTo>
                      <a:pt x="3443" y="111577"/>
                      <a:pt x="3529" y="111611"/>
                      <a:pt x="3632" y="111646"/>
                    </a:cubicBezTo>
                    <a:cubicBezTo>
                      <a:pt x="3838" y="111733"/>
                      <a:pt x="4079" y="111801"/>
                      <a:pt x="4304" y="111852"/>
                    </a:cubicBezTo>
                    <a:cubicBezTo>
                      <a:pt x="4407" y="111887"/>
                      <a:pt x="4492" y="111905"/>
                      <a:pt x="4596" y="111921"/>
                    </a:cubicBezTo>
                    <a:cubicBezTo>
                      <a:pt x="4699" y="111939"/>
                      <a:pt x="4802" y="111956"/>
                      <a:pt x="4923" y="111974"/>
                    </a:cubicBezTo>
                    <a:cubicBezTo>
                      <a:pt x="5027" y="111974"/>
                      <a:pt x="5147" y="111990"/>
                      <a:pt x="5250" y="112008"/>
                    </a:cubicBezTo>
                    <a:lnTo>
                      <a:pt x="162407" y="112008"/>
                    </a:lnTo>
                    <a:cubicBezTo>
                      <a:pt x="163906" y="112008"/>
                      <a:pt x="165265" y="111423"/>
                      <a:pt x="166281" y="110459"/>
                    </a:cubicBezTo>
                    <a:cubicBezTo>
                      <a:pt x="167176" y="109615"/>
                      <a:pt x="167778" y="108462"/>
                      <a:pt x="167968" y="107170"/>
                    </a:cubicBezTo>
                    <a:cubicBezTo>
                      <a:pt x="168002" y="106929"/>
                      <a:pt x="168019" y="106672"/>
                      <a:pt x="168019" y="106413"/>
                    </a:cubicBezTo>
                    <a:lnTo>
                      <a:pt x="168019" y="5612"/>
                    </a:lnTo>
                    <a:cubicBezTo>
                      <a:pt x="168019" y="2513"/>
                      <a:pt x="165506" y="0"/>
                      <a:pt x="162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61"/>
              <p:cNvSpPr/>
              <p:nvPr/>
            </p:nvSpPr>
            <p:spPr>
              <a:xfrm>
                <a:off x="1780600" y="378000"/>
                <a:ext cx="3920350" cy="2084975"/>
              </a:xfrm>
              <a:custGeom>
                <a:avLst/>
                <a:gdLst/>
                <a:ahLst/>
                <a:cxnLst/>
                <a:rect l="l" t="t" r="r" b="b"/>
                <a:pathLst>
                  <a:path w="156814" h="83399" extrusionOk="0">
                    <a:moveTo>
                      <a:pt x="0" y="0"/>
                    </a:moveTo>
                    <a:lnTo>
                      <a:pt x="0" y="83398"/>
                    </a:lnTo>
                    <a:lnTo>
                      <a:pt x="156813" y="83398"/>
                    </a:lnTo>
                    <a:lnTo>
                      <a:pt x="156813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1640750" y="2758150"/>
                <a:ext cx="279750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11208" extrusionOk="0">
                    <a:moveTo>
                      <a:pt x="0" y="0"/>
                    </a:moveTo>
                    <a:lnTo>
                      <a:pt x="0" y="5612"/>
                    </a:lnTo>
                    <a:cubicBezTo>
                      <a:pt x="0" y="8694"/>
                      <a:pt x="2496" y="11207"/>
                      <a:pt x="5594" y="11207"/>
                    </a:cubicBezTo>
                    <a:lnTo>
                      <a:pt x="11189" y="11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1"/>
              <p:cNvSpPr/>
              <p:nvPr/>
            </p:nvSpPr>
            <p:spPr>
              <a:xfrm>
                <a:off x="1640750" y="2618300"/>
                <a:ext cx="4200475" cy="420050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6802" extrusionOk="0">
                    <a:moveTo>
                      <a:pt x="0" y="1"/>
                    </a:moveTo>
                    <a:lnTo>
                      <a:pt x="0" y="11206"/>
                    </a:lnTo>
                    <a:lnTo>
                      <a:pt x="0" y="11499"/>
                    </a:lnTo>
                    <a:cubicBezTo>
                      <a:pt x="17" y="11619"/>
                      <a:pt x="17" y="11722"/>
                      <a:pt x="35" y="11844"/>
                    </a:cubicBezTo>
                    <a:cubicBezTo>
                      <a:pt x="69" y="12085"/>
                      <a:pt x="104" y="12308"/>
                      <a:pt x="155" y="12532"/>
                    </a:cubicBezTo>
                    <a:cubicBezTo>
                      <a:pt x="189" y="12652"/>
                      <a:pt x="224" y="12755"/>
                      <a:pt x="258" y="12876"/>
                    </a:cubicBezTo>
                    <a:lnTo>
                      <a:pt x="361" y="13186"/>
                    </a:lnTo>
                    <a:cubicBezTo>
                      <a:pt x="396" y="13290"/>
                      <a:pt x="448" y="13393"/>
                      <a:pt x="482" y="13496"/>
                    </a:cubicBezTo>
                    <a:cubicBezTo>
                      <a:pt x="482" y="13496"/>
                      <a:pt x="499" y="13513"/>
                      <a:pt x="499" y="13531"/>
                    </a:cubicBezTo>
                    <a:cubicBezTo>
                      <a:pt x="551" y="13616"/>
                      <a:pt x="586" y="13719"/>
                      <a:pt x="637" y="13806"/>
                    </a:cubicBezTo>
                    <a:cubicBezTo>
                      <a:pt x="689" y="13909"/>
                      <a:pt x="758" y="14012"/>
                      <a:pt x="809" y="14098"/>
                    </a:cubicBezTo>
                    <a:cubicBezTo>
                      <a:pt x="896" y="14253"/>
                      <a:pt x="999" y="14408"/>
                      <a:pt x="1119" y="14545"/>
                    </a:cubicBezTo>
                    <a:cubicBezTo>
                      <a:pt x="1240" y="14718"/>
                      <a:pt x="1378" y="14890"/>
                      <a:pt x="1515" y="15045"/>
                    </a:cubicBezTo>
                    <a:cubicBezTo>
                      <a:pt x="1601" y="15114"/>
                      <a:pt x="1669" y="15200"/>
                      <a:pt x="1756" y="15268"/>
                    </a:cubicBezTo>
                    <a:cubicBezTo>
                      <a:pt x="1979" y="15475"/>
                      <a:pt x="2204" y="15665"/>
                      <a:pt x="2461" y="15854"/>
                    </a:cubicBezTo>
                    <a:cubicBezTo>
                      <a:pt x="2479" y="15854"/>
                      <a:pt x="2496" y="15854"/>
                      <a:pt x="2496" y="15872"/>
                    </a:cubicBezTo>
                    <a:cubicBezTo>
                      <a:pt x="2582" y="15922"/>
                      <a:pt x="2668" y="15975"/>
                      <a:pt x="2771" y="16044"/>
                    </a:cubicBezTo>
                    <a:cubicBezTo>
                      <a:pt x="2858" y="16095"/>
                      <a:pt x="2961" y="16147"/>
                      <a:pt x="3047" y="16198"/>
                    </a:cubicBezTo>
                    <a:cubicBezTo>
                      <a:pt x="3150" y="16232"/>
                      <a:pt x="3237" y="16285"/>
                      <a:pt x="3340" y="16336"/>
                    </a:cubicBezTo>
                    <a:cubicBezTo>
                      <a:pt x="3443" y="16370"/>
                      <a:pt x="3529" y="16404"/>
                      <a:pt x="3632" y="16439"/>
                    </a:cubicBezTo>
                    <a:cubicBezTo>
                      <a:pt x="3838" y="16526"/>
                      <a:pt x="4079" y="16594"/>
                      <a:pt x="4304" y="16645"/>
                    </a:cubicBezTo>
                    <a:cubicBezTo>
                      <a:pt x="4407" y="16680"/>
                      <a:pt x="4492" y="16698"/>
                      <a:pt x="4596" y="16714"/>
                    </a:cubicBezTo>
                    <a:cubicBezTo>
                      <a:pt x="4699" y="16732"/>
                      <a:pt x="4802" y="16749"/>
                      <a:pt x="4923" y="16767"/>
                    </a:cubicBezTo>
                    <a:cubicBezTo>
                      <a:pt x="5027" y="16767"/>
                      <a:pt x="5147" y="16783"/>
                      <a:pt x="5250" y="16801"/>
                    </a:cubicBezTo>
                    <a:lnTo>
                      <a:pt x="162407" y="16801"/>
                    </a:lnTo>
                    <a:cubicBezTo>
                      <a:pt x="163906" y="16801"/>
                      <a:pt x="165265" y="16216"/>
                      <a:pt x="166281" y="15252"/>
                    </a:cubicBezTo>
                    <a:cubicBezTo>
                      <a:pt x="167176" y="14408"/>
                      <a:pt x="167778" y="13255"/>
                      <a:pt x="167968" y="11963"/>
                    </a:cubicBezTo>
                    <a:cubicBezTo>
                      <a:pt x="168002" y="11722"/>
                      <a:pt x="168019" y="11465"/>
                      <a:pt x="168019" y="11206"/>
                    </a:cubicBezTo>
                    <a:lnTo>
                      <a:pt x="168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61"/>
              <p:cNvSpPr/>
              <p:nvPr/>
            </p:nvSpPr>
            <p:spPr>
              <a:xfrm>
                <a:off x="3670600" y="2758150"/>
                <a:ext cx="1403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3" extrusionOk="0">
                    <a:moveTo>
                      <a:pt x="2807" y="0"/>
                    </a:moveTo>
                    <a:cubicBezTo>
                      <a:pt x="1258" y="0"/>
                      <a:pt x="1" y="1258"/>
                      <a:pt x="1" y="2807"/>
                    </a:cubicBezTo>
                    <a:cubicBezTo>
                      <a:pt x="1" y="4356"/>
                      <a:pt x="1258" y="5612"/>
                      <a:pt x="2807" y="5612"/>
                    </a:cubicBezTo>
                    <a:cubicBezTo>
                      <a:pt x="4357" y="5612"/>
                      <a:pt x="5613" y="4356"/>
                      <a:pt x="5613" y="2807"/>
                    </a:cubicBezTo>
                    <a:cubicBezTo>
                      <a:pt x="5613" y="1258"/>
                      <a:pt x="4357" y="0"/>
                      <a:pt x="2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2625;p59">
            <a:extLst>
              <a:ext uri="{FF2B5EF4-FFF2-40B4-BE49-F238E27FC236}">
                <a16:creationId xmlns:a16="http://schemas.microsoft.com/office/drawing/2014/main" id="{DCEB1F16-B4D6-4E43-BF25-02521E771E55}"/>
              </a:ext>
            </a:extLst>
          </p:cNvPr>
          <p:cNvGrpSpPr/>
          <p:nvPr/>
        </p:nvGrpSpPr>
        <p:grpSpPr>
          <a:xfrm>
            <a:off x="5265000" y="386819"/>
            <a:ext cx="2817900" cy="3940078"/>
            <a:chOff x="1048116" y="668502"/>
            <a:chExt cx="2817900" cy="3940078"/>
          </a:xfrm>
        </p:grpSpPr>
        <p:sp>
          <p:nvSpPr>
            <p:cNvPr id="18" name="Google Shape;2626;p59">
              <a:extLst>
                <a:ext uri="{FF2B5EF4-FFF2-40B4-BE49-F238E27FC236}">
                  <a16:creationId xmlns:a16="http://schemas.microsoft.com/office/drawing/2014/main" id="{3EBD8BBE-9A2A-45B2-8DFC-F4D57EA29AC8}"/>
                </a:ext>
              </a:extLst>
            </p:cNvPr>
            <p:cNvSpPr/>
            <p:nvPr/>
          </p:nvSpPr>
          <p:spPr>
            <a:xfrm>
              <a:off x="1048116" y="43772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27;p59">
              <a:extLst>
                <a:ext uri="{FF2B5EF4-FFF2-40B4-BE49-F238E27FC236}">
                  <a16:creationId xmlns:a16="http://schemas.microsoft.com/office/drawing/2014/main" id="{EE620412-5502-40A1-AC9C-4B298303A58B}"/>
                </a:ext>
              </a:extLst>
            </p:cNvPr>
            <p:cNvGrpSpPr/>
            <p:nvPr/>
          </p:nvGrpSpPr>
          <p:grpSpPr>
            <a:xfrm>
              <a:off x="1540871" y="668502"/>
              <a:ext cx="1832393" cy="3805621"/>
              <a:chOff x="1490100" y="563511"/>
              <a:chExt cx="1933924" cy="4016487"/>
            </a:xfrm>
          </p:grpSpPr>
          <p:sp>
            <p:nvSpPr>
              <p:cNvPr id="20" name="Google Shape;2628;p59">
                <a:extLst>
                  <a:ext uri="{FF2B5EF4-FFF2-40B4-BE49-F238E27FC236}">
                    <a16:creationId xmlns:a16="http://schemas.microsoft.com/office/drawing/2014/main" id="{3EA7E52B-A320-44D4-89AC-9EE2388004B6}"/>
                  </a:ext>
                </a:extLst>
              </p:cNvPr>
              <p:cNvSpPr/>
              <p:nvPr/>
            </p:nvSpPr>
            <p:spPr>
              <a:xfrm>
                <a:off x="1490100" y="563511"/>
                <a:ext cx="1933924" cy="4016487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52054" extrusionOk="0">
                    <a:moveTo>
                      <a:pt x="1928" y="1"/>
                    </a:moveTo>
                    <a:cubicBezTo>
                      <a:pt x="861" y="1"/>
                      <a:pt x="0" y="861"/>
                      <a:pt x="0" y="1929"/>
                    </a:cubicBezTo>
                    <a:lnTo>
                      <a:pt x="0" y="50126"/>
                    </a:lnTo>
                    <a:cubicBezTo>
                      <a:pt x="0" y="51193"/>
                      <a:pt x="861" y="52054"/>
                      <a:pt x="1928" y="52054"/>
                    </a:cubicBezTo>
                    <a:lnTo>
                      <a:pt x="23135" y="52054"/>
                    </a:lnTo>
                    <a:cubicBezTo>
                      <a:pt x="24202" y="52054"/>
                      <a:pt x="25063" y="51193"/>
                      <a:pt x="25063" y="50126"/>
                    </a:cubicBezTo>
                    <a:lnTo>
                      <a:pt x="25063" y="1929"/>
                    </a:lnTo>
                    <a:cubicBezTo>
                      <a:pt x="25063" y="861"/>
                      <a:pt x="24202" y="1"/>
                      <a:pt x="23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29;p59">
                <a:extLst>
                  <a:ext uri="{FF2B5EF4-FFF2-40B4-BE49-F238E27FC236}">
                    <a16:creationId xmlns:a16="http://schemas.microsoft.com/office/drawing/2014/main" id="{00B5D8BA-63D1-4559-98A8-7290E1E03E6D}"/>
                  </a:ext>
                </a:extLst>
              </p:cNvPr>
              <p:cNvSpPr/>
              <p:nvPr/>
            </p:nvSpPr>
            <p:spPr>
              <a:xfrm>
                <a:off x="1638791" y="1171853"/>
                <a:ext cx="1636462" cy="2815800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36493" extrusionOk="0">
                    <a:moveTo>
                      <a:pt x="1" y="0"/>
                    </a:moveTo>
                    <a:lnTo>
                      <a:pt x="1" y="36493"/>
                    </a:lnTo>
                    <a:lnTo>
                      <a:pt x="21208" y="36493"/>
                    </a:lnTo>
                    <a:lnTo>
                      <a:pt x="212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30;p59">
                <a:extLst>
                  <a:ext uri="{FF2B5EF4-FFF2-40B4-BE49-F238E27FC236}">
                    <a16:creationId xmlns:a16="http://schemas.microsoft.com/office/drawing/2014/main" id="{3BC90A7A-3695-49CA-9D91-8DD9206D8A17}"/>
                  </a:ext>
                </a:extLst>
              </p:cNvPr>
              <p:cNvSpPr/>
              <p:nvPr/>
            </p:nvSpPr>
            <p:spPr>
              <a:xfrm>
                <a:off x="2280390" y="4116571"/>
                <a:ext cx="286967" cy="286958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3719" extrusionOk="0">
                    <a:moveTo>
                      <a:pt x="1860" y="0"/>
                    </a:moveTo>
                    <a:cubicBezTo>
                      <a:pt x="827" y="0"/>
                      <a:pt x="1" y="826"/>
                      <a:pt x="1" y="1859"/>
                    </a:cubicBezTo>
                    <a:cubicBezTo>
                      <a:pt x="1" y="2892"/>
                      <a:pt x="827" y="3718"/>
                      <a:pt x="1860" y="3718"/>
                    </a:cubicBezTo>
                    <a:cubicBezTo>
                      <a:pt x="2892" y="3718"/>
                      <a:pt x="3719" y="2892"/>
                      <a:pt x="3719" y="1859"/>
                    </a:cubicBezTo>
                    <a:cubicBezTo>
                      <a:pt x="3719" y="826"/>
                      <a:pt x="2892" y="0"/>
                      <a:pt x="1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31;p59">
                <a:extLst>
                  <a:ext uri="{FF2B5EF4-FFF2-40B4-BE49-F238E27FC236}">
                    <a16:creationId xmlns:a16="http://schemas.microsoft.com/office/drawing/2014/main" id="{8293F5EC-5522-426F-AB63-70289DE75A0C}"/>
                  </a:ext>
                </a:extLst>
              </p:cNvPr>
              <p:cNvSpPr/>
              <p:nvPr/>
            </p:nvSpPr>
            <p:spPr>
              <a:xfrm>
                <a:off x="2227303" y="875707"/>
                <a:ext cx="393220" cy="73071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947" extrusionOk="0">
                    <a:moveTo>
                      <a:pt x="482" y="1"/>
                    </a:moveTo>
                    <a:cubicBezTo>
                      <a:pt x="223" y="1"/>
                      <a:pt x="0" y="224"/>
                      <a:pt x="0" y="483"/>
                    </a:cubicBezTo>
                    <a:cubicBezTo>
                      <a:pt x="0" y="740"/>
                      <a:pt x="223" y="947"/>
                      <a:pt x="482" y="947"/>
                    </a:cubicBezTo>
                    <a:lnTo>
                      <a:pt x="4613" y="947"/>
                    </a:lnTo>
                    <a:cubicBezTo>
                      <a:pt x="4889" y="947"/>
                      <a:pt x="5095" y="740"/>
                      <a:pt x="5095" y="483"/>
                    </a:cubicBezTo>
                    <a:cubicBezTo>
                      <a:pt x="5095" y="224"/>
                      <a:pt x="4889" y="1"/>
                      <a:pt x="4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32;p59">
                <a:extLst>
                  <a:ext uri="{FF2B5EF4-FFF2-40B4-BE49-F238E27FC236}">
                    <a16:creationId xmlns:a16="http://schemas.microsoft.com/office/drawing/2014/main" id="{E3FCEBB0-D923-4B12-B987-6BCDF05BDF86}"/>
                  </a:ext>
                </a:extLst>
              </p:cNvPr>
              <p:cNvSpPr/>
              <p:nvPr/>
            </p:nvSpPr>
            <p:spPr>
              <a:xfrm>
                <a:off x="2379929" y="720226"/>
                <a:ext cx="87734" cy="8773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37" extrusionOk="0">
                    <a:moveTo>
                      <a:pt x="570" y="1"/>
                    </a:moveTo>
                    <a:cubicBezTo>
                      <a:pt x="260" y="1"/>
                      <a:pt x="1" y="260"/>
                      <a:pt x="1" y="570"/>
                    </a:cubicBezTo>
                    <a:cubicBezTo>
                      <a:pt x="1" y="879"/>
                      <a:pt x="260" y="1137"/>
                      <a:pt x="570" y="1137"/>
                    </a:cubicBezTo>
                    <a:cubicBezTo>
                      <a:pt x="879" y="1137"/>
                      <a:pt x="1137" y="879"/>
                      <a:pt x="1137" y="570"/>
                    </a:cubicBezTo>
                    <a:cubicBezTo>
                      <a:pt x="1137" y="260"/>
                      <a:pt x="879" y="1"/>
                      <a:pt x="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648;p61">
            <a:extLst>
              <a:ext uri="{FF2B5EF4-FFF2-40B4-BE49-F238E27FC236}">
                <a16:creationId xmlns:a16="http://schemas.microsoft.com/office/drawing/2014/main" id="{D51DD2DD-6C98-446E-92B1-4C99BF7C2846}"/>
              </a:ext>
            </a:extLst>
          </p:cNvPr>
          <p:cNvSpPr txBox="1">
            <a:spLocks/>
          </p:cNvSpPr>
          <p:nvPr/>
        </p:nvSpPr>
        <p:spPr>
          <a:xfrm>
            <a:off x="5668944" y="4256634"/>
            <a:ext cx="2219024" cy="48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Smartphone</a:t>
            </a:r>
            <a:endParaRPr lang="id-ID" dirty="0"/>
          </a:p>
        </p:txBody>
      </p:sp>
      <p:sp>
        <p:nvSpPr>
          <p:cNvPr id="28" name="Google Shape;2649;p61">
            <a:extLst>
              <a:ext uri="{FF2B5EF4-FFF2-40B4-BE49-F238E27FC236}">
                <a16:creationId xmlns:a16="http://schemas.microsoft.com/office/drawing/2014/main" id="{4E1A1A99-AB17-4CFA-90EA-FCDA3A91C3AC}"/>
              </a:ext>
            </a:extLst>
          </p:cNvPr>
          <p:cNvSpPr txBox="1">
            <a:spLocks/>
          </p:cNvSpPr>
          <p:nvPr/>
        </p:nvSpPr>
        <p:spPr>
          <a:xfrm>
            <a:off x="1060314" y="214118"/>
            <a:ext cx="3275109" cy="29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rsudgemolong.sragenkab.go.id/</a:t>
            </a:r>
            <a:r>
              <a:rPr lang="en-US" dirty="0" err="1"/>
              <a:t>sidian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7C412-11BE-4C3B-A349-4E77BCDB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9" y="653776"/>
            <a:ext cx="3361709" cy="1863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9B58260-0C5A-42B7-80B4-4257459590B0}"/>
              </a:ext>
            </a:extLst>
          </p:cNvPr>
          <p:cNvSpPr/>
          <p:nvPr/>
        </p:nvSpPr>
        <p:spPr>
          <a:xfrm>
            <a:off x="-213360" y="4900318"/>
            <a:ext cx="9425940" cy="38796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C39734-9A55-40F2-A3E7-8A096071BF92}"/>
              </a:ext>
            </a:extLst>
          </p:cNvPr>
          <p:cNvSpPr/>
          <p:nvPr/>
        </p:nvSpPr>
        <p:spPr>
          <a:xfrm>
            <a:off x="-213360" y="-265321"/>
            <a:ext cx="9425940" cy="43811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B4EFD-B46A-433E-B9DC-DDFCB8EA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40" y="852112"/>
            <a:ext cx="1667800" cy="2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0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A65AAC-9928-4C3E-9D31-3A717033B36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B536C0-BDDC-4DD8-88F7-0FC9E774A566}"/>
              </a:ext>
            </a:extLst>
          </p:cNvPr>
          <p:cNvSpPr/>
          <p:nvPr/>
        </p:nvSpPr>
        <p:spPr>
          <a:xfrm>
            <a:off x="2209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397D42-C082-4BB9-8FCE-2E9183842D0B}"/>
              </a:ext>
            </a:extLst>
          </p:cNvPr>
          <p:cNvSpPr/>
          <p:nvPr/>
        </p:nvSpPr>
        <p:spPr>
          <a:xfrm>
            <a:off x="24307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A4B9A-458D-4830-BBA7-ABC73AA901A2}"/>
              </a:ext>
            </a:extLst>
          </p:cNvPr>
          <p:cNvSpPr/>
          <p:nvPr/>
        </p:nvSpPr>
        <p:spPr>
          <a:xfrm>
            <a:off x="46405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4597C1-DD59-4790-ACFE-641C479F6F56}"/>
              </a:ext>
            </a:extLst>
          </p:cNvPr>
          <p:cNvSpPr/>
          <p:nvPr/>
        </p:nvSpPr>
        <p:spPr>
          <a:xfrm>
            <a:off x="68503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Google Shape;370;p37">
            <a:extLst>
              <a:ext uri="{FF2B5EF4-FFF2-40B4-BE49-F238E27FC236}">
                <a16:creationId xmlns:a16="http://schemas.microsoft.com/office/drawing/2014/main" id="{19420630-7788-494D-8F85-079023ED0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520511"/>
            <a:ext cx="7642860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Bagaimana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cara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menggunakan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21" name="Google Shape;373;p37">
            <a:extLst>
              <a:ext uri="{FF2B5EF4-FFF2-40B4-BE49-F238E27FC236}">
                <a16:creationId xmlns:a16="http://schemas.microsoft.com/office/drawing/2014/main" id="{5690365A-594D-41E9-8FE4-484E742B6EA9}"/>
              </a:ext>
            </a:extLst>
          </p:cNvPr>
          <p:cNvSpPr txBox="1">
            <a:spLocks/>
          </p:cNvSpPr>
          <p:nvPr/>
        </p:nvSpPr>
        <p:spPr>
          <a:xfrm>
            <a:off x="579120" y="1503449"/>
            <a:ext cx="640707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4 Langkah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digitalisasi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E860AC-6C7D-4D78-AB82-AA4911A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145030"/>
            <a:ext cx="1958340" cy="1844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9918C-6696-4339-9FDB-E2F1A2F2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96689"/>
            <a:ext cx="1969406" cy="1792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1008FE-D9FB-4423-B24B-EFCFCF73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62" y="2183131"/>
            <a:ext cx="1977485" cy="1771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7D83AB-81E6-454D-A5BA-CB8E2B7E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89" y="2199244"/>
            <a:ext cx="1892801" cy="17555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5A3D230-21B2-4A06-9F65-A3A7261FEAA6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8A00B-EECC-4AF9-BF71-8F6A73D1E71A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D61BE3-7031-4358-B494-056FC7EB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20" y="425958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65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400805" y="2026364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sp>
        <p:nvSpPr>
          <p:cNvPr id="2666" name="Google Shape;2666;p62"/>
          <p:cNvSpPr txBox="1">
            <a:spLocks noGrp="1"/>
          </p:cNvSpPr>
          <p:nvPr>
            <p:ph type="subTitle" idx="1"/>
          </p:nvPr>
        </p:nvSpPr>
        <p:spPr>
          <a:xfrm>
            <a:off x="1422093" y="3243561"/>
            <a:ext cx="5880000" cy="38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848E5-9EC4-4B9B-AC0B-B65B5BDAFDF3}"/>
              </a:ext>
            </a:extLst>
          </p:cNvPr>
          <p:cNvSpPr/>
          <p:nvPr/>
        </p:nvSpPr>
        <p:spPr>
          <a:xfrm>
            <a:off x="1559253" y="3878580"/>
            <a:ext cx="6289347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2147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319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Proxima Nova</vt:lpstr>
      <vt:lpstr>Poppins</vt:lpstr>
      <vt:lpstr>Jost</vt:lpstr>
      <vt:lpstr>Arial</vt:lpstr>
      <vt:lpstr>Adobe Gothic Std B</vt:lpstr>
      <vt:lpstr>Roboto Condensed</vt:lpstr>
      <vt:lpstr>Open Sans</vt:lpstr>
      <vt:lpstr>Nunito</vt:lpstr>
      <vt:lpstr>Multi Level Marketing Website by Slidesgo</vt:lpstr>
      <vt:lpstr>Sistem Digitalisasi Arsip Kepegawaian </vt:lpstr>
      <vt:lpstr>Latar Belakang Masalah</vt:lpstr>
      <vt:lpstr>Resiko</vt:lpstr>
      <vt:lpstr>Si Dian</vt:lpstr>
      <vt:lpstr>Apa itu Si Dian?</vt:lpstr>
      <vt:lpstr>Apa keuntungan menggunakan Sistem Digitalisasi Arsip Kepegawaian ini?</vt:lpstr>
      <vt:lpstr>Komputer / Laptop</vt:lpstr>
      <vt:lpstr>Bagaimana cara menggunakan Sistem Digitalisasi Arsip Kepegawaian ini?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Disposisi dan Manajemen Surat (SI SMART)</dc:title>
  <dc:creator>wahyuno</dc:creator>
  <cp:lastModifiedBy>wahyuno</cp:lastModifiedBy>
  <cp:revision>25</cp:revision>
  <dcterms:modified xsi:type="dcterms:W3CDTF">2021-11-04T12:48:25Z</dcterms:modified>
</cp:coreProperties>
</file>