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theme/theme5.xml" ContentType="application/vnd.openxmlformats-officedocument.theme+xml"/>
  <Override PartName="/ppt/slides/slide11.xml" ContentType="application/vnd.openxmlformats-officedocument.presentationml.slide+xml"/>
  <Override PartName="/ppt/slideMasters/slideMaster3.xml" ContentType="application/vnd.openxmlformats-officedocument.presentationml.slideMaster+xml"/>
  <Override PartName="/ppt/notesSlides/notesSlide41.xml" ContentType="application/vnd.openxmlformats-officedocument.presentationml.notesSlide+xml"/>
  <Override PartName="/ppt/notesSlides/notesSlide8.xml" ContentType="application/vnd.openxmlformats-officedocument.presentationml.notesSlide+xml"/>
  <Default Extension="gif" ContentType="image/gif"/>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notesSlides/notesSlide35.xml" ContentType="application/vnd.openxmlformats-officedocument.presentationml.notesSlide+xml"/>
  <Override PartName="/ppt/slideLayouts/slideLayout2.xml" ContentType="application/vnd.openxmlformats-officedocument.presentationml.slideLayout+xml"/>
  <Override PartName="/ppt/slides/slide24.xml" ContentType="application/vnd.openxmlformats-officedocument.presentationml.slide+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Masters/slideMaster4.xml" ContentType="application/vnd.openxmlformats-officedocument.presentationml.slideMaster+xml"/>
  <Override PartName="/ppt/slides/slide28.xml" ContentType="application/vnd.openxmlformats-officedocument.presentationml.slide+xml"/>
  <Override PartName="/ppt/theme/theme6.xml" ContentType="application/vnd.openxmlformats-officedocument.theme+xml"/>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s/slide32.xml" ContentType="application/vnd.openxmlformats-officedocument.presentationml.slide+xml"/>
  <Override PartName="/ppt/slides/slide29.xml" ContentType="application/vnd.openxmlformats-officedocument.presentationml.slide+xml"/>
  <Override PartName="/docProps/app.xml" ContentType="application/vnd.openxmlformats-officedocument.extended-properties+xml"/>
  <Override PartName="/ppt/viewProps.xml" ContentType="application/vnd.openxmlformats-officedocument.presentationml.viewProp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theme/theme4.xml" ContentType="application/vnd.openxmlformats-officedocument.theme+xml"/>
  <Override PartName="/ppt/slides/slide10.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4763" r:id="rId1"/>
    <p:sldMasterId id="2147484765" r:id="rId2"/>
    <p:sldMasterId id="2147483660" r:id="rId3"/>
    <p:sldMasterId id="2147484666" r:id="rId4"/>
  </p:sldMasterIdLst>
  <p:notesMasterIdLst>
    <p:notesMasterId r:id="rId47"/>
  </p:notesMasterIdLst>
  <p:handoutMasterIdLst>
    <p:handoutMasterId r:id="rId48"/>
  </p:handoutMasterIdLst>
  <p:sldIdLst>
    <p:sldId id="270" r:id="rId5"/>
    <p:sldId id="423" r:id="rId6"/>
    <p:sldId id="433" r:id="rId7"/>
    <p:sldId id="424" r:id="rId8"/>
    <p:sldId id="425" r:id="rId9"/>
    <p:sldId id="438" r:id="rId10"/>
    <p:sldId id="439" r:id="rId11"/>
    <p:sldId id="476" r:id="rId12"/>
    <p:sldId id="440" r:id="rId13"/>
    <p:sldId id="441" r:id="rId14"/>
    <p:sldId id="442" r:id="rId15"/>
    <p:sldId id="444" r:id="rId16"/>
    <p:sldId id="447" r:id="rId17"/>
    <p:sldId id="446" r:id="rId18"/>
    <p:sldId id="445" r:id="rId19"/>
    <p:sldId id="430" r:id="rId20"/>
    <p:sldId id="448" r:id="rId21"/>
    <p:sldId id="453" r:id="rId22"/>
    <p:sldId id="477" r:id="rId23"/>
    <p:sldId id="455" r:id="rId24"/>
    <p:sldId id="457" r:id="rId25"/>
    <p:sldId id="456" r:id="rId26"/>
    <p:sldId id="449" r:id="rId27"/>
    <p:sldId id="458" r:id="rId28"/>
    <p:sldId id="459" r:id="rId29"/>
    <p:sldId id="452" r:id="rId30"/>
    <p:sldId id="460" r:id="rId31"/>
    <p:sldId id="461" r:id="rId32"/>
    <p:sldId id="467" r:id="rId33"/>
    <p:sldId id="451" r:id="rId34"/>
    <p:sldId id="474" r:id="rId35"/>
    <p:sldId id="472" r:id="rId36"/>
    <p:sldId id="475" r:id="rId37"/>
    <p:sldId id="462" r:id="rId38"/>
    <p:sldId id="443" r:id="rId39"/>
    <p:sldId id="426" r:id="rId40"/>
    <p:sldId id="463" r:id="rId41"/>
    <p:sldId id="465" r:id="rId42"/>
    <p:sldId id="464" r:id="rId43"/>
    <p:sldId id="466" r:id="rId44"/>
    <p:sldId id="468" r:id="rId45"/>
    <p:sldId id="432" r:id="rId4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99"/>
    <a:srgbClr val="8CC7EA"/>
    <a:srgbClr val="EAEAEA"/>
    <a:srgbClr val="66CCFF"/>
    <a:srgbClr val="99CCFF"/>
    <a:srgbClr val="330099"/>
    <a:srgbClr val="990033"/>
    <a:srgbClr val="ECECEC"/>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745" autoAdjust="0"/>
    <p:restoredTop sz="83144" autoAdjust="0"/>
  </p:normalViewPr>
  <p:slideViewPr>
    <p:cSldViewPr snapToGrid="0" snapToObjects="1">
      <p:cViewPr varScale="1">
        <p:scale>
          <a:sx n="95" d="100"/>
          <a:sy n="95" d="100"/>
        </p:scale>
        <p:origin x="-720" y="-104"/>
      </p:cViewPr>
      <p:guideLst>
        <p:guide orient="horz" pos="2160"/>
        <p:guide pos="2880"/>
      </p:guideLst>
    </p:cSldViewPr>
  </p:slideViewPr>
  <p:outlineViewPr>
    <p:cViewPr>
      <p:scale>
        <a:sx n="33" d="100"/>
        <a:sy n="33" d="100"/>
      </p:scale>
      <p:origin x="0" y="360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pitchFamily="17"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419EA45-2A03-9F43-BB6A-9610D6AB0143}" type="datetime1">
              <a:rPr lang="en-US"/>
              <a:pPr>
                <a:defRPr/>
              </a:pPr>
              <a:t>5/23/12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pitchFamily="17"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37FE86F-F6ED-E84F-AB68-1E8636C77885}"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1000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pitchFamily="17"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DFF4154-4D6A-064E-B67E-DEBEA136C6B6}" type="datetime1">
              <a:rPr lang="en-US"/>
              <a:pPr>
                <a:defRPr/>
              </a:pPr>
              <a:t>5/23/12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pitchFamily="17"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E79FFC-9B11-CE49-B35E-3B89C83DD4BC}"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0452767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ＭＳ Ｐゴシック" pitchFamily="96"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planning interferometer observations it is useful to simulate how your source would look like as observed by ALMA or the JVLA.</a:t>
            </a:r>
          </a:p>
          <a:p>
            <a:r>
              <a:rPr lang="en-US" baseline="0" dirty="0" smtClean="0"/>
              <a:t>--And explore the output of the instrument under a variety of conditions such as…</a:t>
            </a:r>
          </a:p>
          <a:p>
            <a:r>
              <a:rPr lang="en-US" baseline="0" dirty="0" smtClean="0"/>
              <a:t>--CASA tasks </a:t>
            </a:r>
            <a:r>
              <a:rPr lang="en-US" baseline="0" dirty="0" err="1" smtClean="0"/>
              <a:t>simobserve</a:t>
            </a:r>
            <a:r>
              <a:rPr lang="en-US" baseline="0" dirty="0" smtClean="0"/>
              <a:t> and </a:t>
            </a:r>
            <a:r>
              <a:rPr lang="en-US" baseline="0" dirty="0" err="1" smtClean="0"/>
              <a:t>simanalyze</a:t>
            </a:r>
            <a:r>
              <a:rPr lang="en-US" baseline="0" dirty="0" smtClean="0"/>
              <a:t>, can be used to simulate visibilities and clean and analyze the output images. In versions previous to 3.3., the functionality of both tasks was contained in a single task named </a:t>
            </a:r>
            <a:r>
              <a:rPr lang="en-US" baseline="0" dirty="0" err="1" smtClean="0"/>
              <a:t>simdata</a:t>
            </a:r>
            <a:r>
              <a:rPr lang="en-US" baseline="0" dirty="0" smtClean="0"/>
              <a:t>.</a:t>
            </a:r>
          </a:p>
          <a:p>
            <a:r>
              <a:rPr lang="en-US" baseline="0" dirty="0" smtClean="0"/>
              <a:t>--The </a:t>
            </a:r>
            <a:r>
              <a:rPr lang="en-US" baseline="0" dirty="0" err="1" smtClean="0"/>
              <a:t>CASAguides</a:t>
            </a:r>
            <a:r>
              <a:rPr lang="en-US" baseline="0" dirty="0" smtClean="0"/>
              <a:t> website contains several examples on how to simulate observations</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back to </a:t>
            </a:r>
            <a:r>
              <a:rPr lang="en-US" baseline="0" dirty="0" err="1" smtClean="0"/>
              <a:t>simobserve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defines a simulation? We need…</a:t>
            </a:r>
          </a:p>
          <a:p>
            <a:r>
              <a:rPr lang="en-US" baseline="0" dirty="0" smtClean="0"/>
              <a:t>--a model of the sky distribution of your source</a:t>
            </a:r>
          </a:p>
          <a:p>
            <a:r>
              <a:rPr lang="en-US" baseline="0" dirty="0" smtClean="0"/>
              <a:t>--information on the instrument</a:t>
            </a:r>
          </a:p>
          <a:p>
            <a:r>
              <a:rPr lang="en-US" baseline="0" dirty="0" smtClean="0"/>
              <a:t>--observation parameters</a:t>
            </a:r>
          </a:p>
          <a:p>
            <a:r>
              <a:rPr lang="en-US" baseline="0" dirty="0" smtClean="0"/>
              <a:t>--you can also corrupt your data with noise, to make your simulations more realistic</a:t>
            </a:r>
          </a:p>
          <a:p>
            <a:r>
              <a:rPr lang="en-US" dirty="0" smtClean="0"/>
              <a:t>All this required</a:t>
            </a:r>
            <a:r>
              <a:rPr lang="en-US" baseline="0" dirty="0" smtClean="0"/>
              <a:t> information on the simulation, can be introduced in </a:t>
            </a:r>
            <a:r>
              <a:rPr lang="en-US" baseline="0" dirty="0" err="1" smtClean="0"/>
              <a:t>simobserve</a:t>
            </a:r>
            <a:r>
              <a:rPr lang="en-US" baseline="0" dirty="0" smtClean="0"/>
              <a:t> as parameters…..</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model can be introduced as a FITS file (an image), or defined by a list of components.</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you introduce your model as a FITS file, </a:t>
            </a:r>
            <a:r>
              <a:rPr lang="en-US" baseline="0" dirty="0" err="1" smtClean="0"/>
              <a:t>simobserve</a:t>
            </a:r>
            <a:r>
              <a:rPr lang="en-US" baseline="0" dirty="0" smtClean="0"/>
              <a:t> needs to know…</a:t>
            </a:r>
          </a:p>
          <a:p>
            <a:r>
              <a:rPr lang="en-US" baseline="0" dirty="0" smtClean="0"/>
              <a:t>Which may be in the header or overwritten using the inputs of </a:t>
            </a:r>
            <a:r>
              <a:rPr lang="en-US" baseline="0" dirty="0" err="1" smtClean="0"/>
              <a:t>skymodel</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Or you can supply a text file with a component list to model the sky distribution of your source.</a:t>
            </a:r>
          </a:p>
          <a:p>
            <a:r>
              <a:rPr lang="en-US" baseline="0" dirty="0" smtClean="0"/>
              <a:t>In the </a:t>
            </a:r>
            <a:r>
              <a:rPr lang="en-US" baseline="0" dirty="0" err="1" smtClean="0"/>
              <a:t>CASAguides</a:t>
            </a:r>
            <a:r>
              <a:rPr lang="en-US" baseline="0" dirty="0" smtClean="0"/>
              <a:t> you can find examples on how to create such component list. </a:t>
            </a:r>
          </a:p>
          <a:p>
            <a:r>
              <a:rPr lang="en-US" baseline="0" dirty="0" smtClean="0"/>
              <a:t>It can be a single </a:t>
            </a:r>
            <a:r>
              <a:rPr lang="en-US" baseline="0" dirty="0" err="1" smtClean="0"/>
              <a:t>gaussian</a:t>
            </a:r>
            <a:r>
              <a:rPr lang="en-US" baseline="0" dirty="0" smtClean="0"/>
              <a:t> flux distribution component, like the one shown in the figure, </a:t>
            </a:r>
          </a:p>
          <a:p>
            <a:r>
              <a:rPr lang="en-US" baseline="0" dirty="0" smtClean="0"/>
              <a:t>Or several point sources.</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illustrate how to do a simulation in CASA, let’s go through a</a:t>
            </a:r>
            <a:r>
              <a:rPr lang="en-US" baseline="0" dirty="0" smtClean="0"/>
              <a:t> simple example:</a:t>
            </a:r>
          </a:p>
          <a:p>
            <a:r>
              <a:rPr lang="en-US" baseline="0" dirty="0" smtClean="0"/>
              <a:t>--we are going to simulate 1mm dust continuum ALMA observations of a star-forming region like 30 </a:t>
            </a:r>
            <a:r>
              <a:rPr lang="en-US" baseline="0" dirty="0" err="1" smtClean="0"/>
              <a:t>Doradus</a:t>
            </a:r>
            <a:r>
              <a:rPr lang="en-US" baseline="0" dirty="0" smtClean="0"/>
              <a:t> but at a distance of M31/M33</a:t>
            </a:r>
          </a:p>
          <a:p>
            <a:r>
              <a:rPr lang="en-US" baseline="0" dirty="0" smtClean="0"/>
              <a:t>--as the model image, we are going to use a near-IR image of 30 </a:t>
            </a:r>
            <a:r>
              <a:rPr lang="en-US" baseline="0" dirty="0" err="1" smtClean="0"/>
              <a:t>Doradus</a:t>
            </a:r>
            <a:r>
              <a:rPr lang="en-US" baseline="0" dirty="0" smtClean="0"/>
              <a:t>, therefore we will make some modifications to the model, such as…</a:t>
            </a:r>
          </a:p>
          <a:p>
            <a:r>
              <a:rPr lang="en-US" baseline="0" dirty="0" smtClean="0"/>
              <a:t>And also define the observing strategy.</a:t>
            </a:r>
          </a:p>
          <a:p>
            <a:r>
              <a:rPr lang="en-US" baseline="0" dirty="0" smtClean="0"/>
              <a:t>This example is in one of the </a:t>
            </a:r>
            <a:r>
              <a:rPr lang="en-US" baseline="0" dirty="0" err="1" smtClean="0"/>
              <a:t>CASAguides</a:t>
            </a:r>
            <a:r>
              <a:rPr lang="en-US" baseline="0" dirty="0" smtClean="0"/>
              <a:t> and you can go through it later in the hands-on…</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basic simulation workflow in CASA is as follow:</a:t>
            </a:r>
          </a:p>
          <a:p>
            <a:r>
              <a:rPr lang="en-US" baseline="0" dirty="0" smtClean="0"/>
              <a:t>--by using a model of the sky brightness distribution of your source,</a:t>
            </a:r>
          </a:p>
          <a:p>
            <a:r>
              <a:rPr lang="en-US" baseline="0" dirty="0" smtClean="0"/>
              <a:t>--</a:t>
            </a:r>
            <a:r>
              <a:rPr lang="en-US" baseline="0" dirty="0" err="1" smtClean="0"/>
              <a:t>simobserve</a:t>
            </a:r>
            <a:r>
              <a:rPr lang="en-US" baseline="0" dirty="0" smtClean="0"/>
              <a:t> will predict the visibilities as measured by ALMA or the JVLA, </a:t>
            </a:r>
          </a:p>
          <a:p>
            <a:r>
              <a:rPr lang="en-US" baseline="0" dirty="0" smtClean="0"/>
              <a:t>--i.e. a measurement set</a:t>
            </a:r>
          </a:p>
          <a:p>
            <a:r>
              <a:rPr lang="en-US" baseline="0" dirty="0" smtClean="0"/>
              <a:t>--then, </a:t>
            </a:r>
            <a:r>
              <a:rPr lang="en-US" baseline="0" dirty="0" err="1" smtClean="0"/>
              <a:t>simanalyze</a:t>
            </a:r>
            <a:r>
              <a:rPr lang="en-US" baseline="0" dirty="0" smtClean="0"/>
              <a:t> will produce a cleaned image of the simulated visibilities, </a:t>
            </a:r>
          </a:p>
          <a:p>
            <a:r>
              <a:rPr lang="en-US" baseline="0" dirty="0" smtClean="0"/>
              <a:t>--and other diagnostic plots to compare the resulting image with the input model</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Once we introduce the name of the FITS file, we can see the expanded optional parameters:</a:t>
            </a:r>
          </a:p>
          <a:p>
            <a:r>
              <a:rPr lang="en-US" baseline="0" dirty="0" smtClean="0"/>
              <a:t>--we scale the brightness of the source using “</a:t>
            </a:r>
            <a:r>
              <a:rPr lang="en-US" baseline="0" dirty="0" err="1" smtClean="0"/>
              <a:t>inbright</a:t>
            </a:r>
            <a:r>
              <a:rPr lang="en-US" baseline="0" dirty="0" smtClean="0"/>
              <a:t>’. This requires some knowledge about the source or the use of models to estimate this number</a:t>
            </a:r>
          </a:p>
          <a:p>
            <a:r>
              <a:rPr lang="en-US" baseline="0" dirty="0" smtClean="0"/>
              <a:t>--we’ll set the new position of the source in the sky, with “indirection”</a:t>
            </a:r>
          </a:p>
          <a:p>
            <a:r>
              <a:rPr lang="en-US" baseline="0" dirty="0" smtClean="0"/>
              <a:t>--</a:t>
            </a:r>
            <a:r>
              <a:rPr lang="en-US" baseline="0" dirty="0" err="1" smtClean="0"/>
              <a:t>incell</a:t>
            </a:r>
            <a:r>
              <a:rPr lang="en-US" baseline="0" dirty="0" smtClean="0"/>
              <a:t> will adjust the pixel size, to mimic the new distance of the source</a:t>
            </a:r>
          </a:p>
          <a:p>
            <a:r>
              <a:rPr lang="en-US" baseline="0" dirty="0" smtClean="0"/>
              <a:t>--we also need to change the observing frequency and the bandwidth</a:t>
            </a:r>
          </a:p>
          <a:p>
            <a:pPr>
              <a:buFontTx/>
              <a:buNone/>
            </a:pPr>
            <a:r>
              <a:rPr lang="en-US" baseline="0" dirty="0" smtClean="0"/>
              <a:t>Note that none of these will change in your original FITS, only to </a:t>
            </a:r>
            <a:r>
              <a:rPr lang="en-US" baseline="0" dirty="0" err="1" smtClean="0"/>
              <a:t>simobserve</a:t>
            </a:r>
            <a:r>
              <a:rPr lang="en-US" baseline="0" dirty="0" smtClean="0"/>
              <a:t> know which values to use instead of the ones in the header.</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type</a:t>
            </a:r>
            <a:r>
              <a:rPr lang="en-US" baseline="0" dirty="0" smtClean="0"/>
              <a:t> </a:t>
            </a:r>
            <a:r>
              <a:rPr lang="en-US" baseline="0" dirty="0" err="1" smtClean="0"/>
              <a:t>inp</a:t>
            </a:r>
            <a:r>
              <a:rPr lang="en-US" baseline="0" dirty="0" smtClean="0"/>
              <a:t> </a:t>
            </a:r>
            <a:r>
              <a:rPr lang="en-US" baseline="0" dirty="0" err="1" smtClean="0"/>
              <a:t>simobserve</a:t>
            </a:r>
            <a:r>
              <a:rPr lang="en-US" baseline="0" dirty="0" smtClean="0"/>
              <a:t> again to see if the new parameters we entered are valid (in blue)</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telescope info is entered as a text file in “</a:t>
            </a:r>
            <a:r>
              <a:rPr lang="en-US" baseline="0" dirty="0" err="1" smtClean="0"/>
              <a:t>antennalist</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This file defines the array configuration.</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CASA contains already configuration files for different telescopes, such as…</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For ALMA, you can find different files for Cycle 0 and 1, full ALMA, and also ACA configurations.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They are text files, this figure shows an example for the ACA configuration for Cycle 1:</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it contains the position (</a:t>
            </a:r>
            <a:r>
              <a:rPr lang="en-US" baseline="0" dirty="0" err="1" smtClean="0"/>
              <a:t>x,y,z</a:t>
            </a:r>
            <a:r>
              <a:rPr lang="en-US" baseline="0" dirty="0" smtClean="0"/>
              <a:t>) and diameter of the antennas (7m in this case), and the name of the pad where the antenna is located.</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 our example, we’ll pick up one intermediate-extent full ALMA configuration</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Observation details are specified with the parameters “</a:t>
            </a:r>
            <a:r>
              <a:rPr lang="en-US" baseline="0" dirty="0" err="1" smtClean="0"/>
              <a:t>setpointings</a:t>
            </a:r>
            <a:r>
              <a:rPr lang="en-US" baseline="0" dirty="0" smtClean="0"/>
              <a:t>” and “</a:t>
            </a:r>
            <a:r>
              <a:rPr lang="en-US" baseline="0" dirty="0" err="1" smtClean="0"/>
              <a:t>obsmode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With “</a:t>
            </a:r>
            <a:r>
              <a:rPr lang="en-US" baseline="0" dirty="0" err="1" smtClean="0"/>
              <a:t>setpointings</a:t>
            </a:r>
            <a:r>
              <a:rPr lang="en-US" baseline="0" dirty="0" smtClean="0"/>
              <a:t>” we define the field, integration time and mosaic details</a:t>
            </a:r>
          </a:p>
          <a:p>
            <a:r>
              <a:rPr lang="en-US" baseline="0" dirty="0" smtClean="0"/>
              <a:t>--integration is the time interval for each integration and data point, i.e. data averaging and field visit. We change the default 10sec to 10min in order to make the simulation faster. For your science case, you may want to do first a quick simulation, to be sure </a:t>
            </a:r>
            <a:r>
              <a:rPr lang="en-US" baseline="0" dirty="0" err="1" smtClean="0"/>
              <a:t>simobserve</a:t>
            </a:r>
            <a:r>
              <a:rPr lang="en-US" baseline="0" dirty="0" smtClean="0"/>
              <a:t> runs without problems, and then decrease the integration time to a more realistic one for the final run and get a more accurate simulation.</a:t>
            </a:r>
          </a:p>
          <a:p>
            <a:r>
              <a:rPr lang="en-US" baseline="0" dirty="0" smtClean="0"/>
              <a:t>--direction will set the field or map center. If blank, will use that specified in the model</a:t>
            </a:r>
          </a:p>
          <a:p>
            <a:r>
              <a:rPr lang="en-US" baseline="0" dirty="0" smtClean="0"/>
              <a:t>--</a:t>
            </a:r>
            <a:r>
              <a:rPr lang="en-US" baseline="0" dirty="0" err="1" smtClean="0"/>
              <a:t>mapsize</a:t>
            </a:r>
            <a:r>
              <a:rPr lang="en-US" baseline="0" dirty="0" smtClean="0"/>
              <a:t>, </a:t>
            </a:r>
            <a:r>
              <a:rPr lang="en-US" baseline="0" dirty="0" err="1" smtClean="0"/>
              <a:t>maptype</a:t>
            </a:r>
            <a:r>
              <a:rPr lang="en-US" baseline="0" dirty="0" smtClean="0"/>
              <a:t> and </a:t>
            </a:r>
            <a:r>
              <a:rPr lang="en-US" baseline="0" dirty="0" err="1" smtClean="0"/>
              <a:t>pointingspacing</a:t>
            </a:r>
            <a:r>
              <a:rPr lang="en-US" baseline="0" dirty="0" smtClean="0"/>
              <a:t> define the mosaic. Here we’ll leave the default values which</a:t>
            </a:r>
          </a:p>
          <a:p>
            <a:r>
              <a:rPr lang="en-US" baseline="0" dirty="0" err="1" smtClean="0"/>
              <a:t>Mapsize</a:t>
            </a:r>
            <a:r>
              <a:rPr lang="en-US" baseline="0" dirty="0" smtClean="0"/>
              <a:t>=[‘’,’’], will cover automatically the size of the input model</a:t>
            </a:r>
          </a:p>
          <a:p>
            <a:r>
              <a:rPr lang="en-US" baseline="0" dirty="0" err="1" smtClean="0"/>
              <a:t>Maptype</a:t>
            </a:r>
            <a:r>
              <a:rPr lang="en-US" baseline="0" dirty="0" smtClean="0"/>
              <a:t>=ALMA, tells </a:t>
            </a:r>
            <a:r>
              <a:rPr lang="en-US" baseline="0" dirty="0" err="1" smtClean="0"/>
              <a:t>simobserve</a:t>
            </a:r>
            <a:r>
              <a:rPr lang="en-US" baseline="0" dirty="0" smtClean="0"/>
              <a:t> to use the same hexagonal algorithm used by the OT</a:t>
            </a:r>
          </a:p>
          <a:p>
            <a:r>
              <a:rPr lang="en-US" baseline="0" dirty="0" err="1" smtClean="0"/>
              <a:t>Poinitngspacing</a:t>
            </a:r>
            <a:r>
              <a:rPr lang="en-US" baseline="0" dirty="0" smtClean="0"/>
              <a:t>=‘’, automatically sets the </a:t>
            </a:r>
            <a:r>
              <a:rPr lang="en-US" baseline="0" dirty="0" err="1" smtClean="0"/>
              <a:t>pointings</a:t>
            </a:r>
            <a:r>
              <a:rPr lang="en-US" baseline="0" dirty="0" smtClean="0"/>
              <a:t> to be half the primary beam apart (</a:t>
            </a:r>
            <a:r>
              <a:rPr lang="en-US" baseline="0" dirty="0" err="1" smtClean="0"/>
              <a:t>nyquist</a:t>
            </a:r>
            <a:r>
              <a:rPr lang="en-US" baseline="0" dirty="0" smtClean="0"/>
              <a:t> sampling)</a:t>
            </a:r>
          </a:p>
          <a:p>
            <a:pPr>
              <a:buFont typeface="Wingdings" pitchFamily="1" charset="2"/>
              <a:buChar char="à"/>
            </a:pPr>
            <a:r>
              <a:rPr lang="en-US" baseline="0" dirty="0" smtClean="0">
                <a:sym typeface="Wingdings"/>
              </a:rPr>
              <a:t>thus, our map will consist of a 9 point mosaic</a:t>
            </a:r>
          </a:p>
          <a:p>
            <a:pPr>
              <a:buFont typeface="Wingdings" pitchFamily="1" charset="2"/>
              <a:buNone/>
            </a:pPr>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Obsmode</a:t>
            </a:r>
            <a:r>
              <a:rPr lang="en-US" baseline="0" dirty="0" smtClean="0"/>
              <a:t> will set the total time, date, observing sequence..</a:t>
            </a:r>
          </a:p>
          <a:p>
            <a:r>
              <a:rPr lang="en-US" baseline="0" dirty="0" smtClean="0"/>
              <a:t>We’ll leave the default values for our example.</a:t>
            </a:r>
          </a:p>
          <a:p>
            <a:endParaRPr lang="en-US" baseline="0" dirty="0" smtClean="0"/>
          </a:p>
          <a:p>
            <a:r>
              <a:rPr lang="en-US" baseline="0" dirty="0" smtClean="0"/>
              <a:t>These are the required inputs for </a:t>
            </a:r>
            <a:r>
              <a:rPr lang="en-US" baseline="0" dirty="0" err="1" smtClean="0"/>
              <a:t>simobserve</a:t>
            </a:r>
            <a:r>
              <a:rPr lang="en-US" baseline="0" dirty="0" smtClean="0"/>
              <a:t> to perform your simulation.</a:t>
            </a:r>
          </a:p>
          <a:p>
            <a:r>
              <a:rPr lang="en-US" baseline="0" dirty="0" smtClean="0"/>
              <a:t>To proceed just type “go </a:t>
            </a:r>
            <a:r>
              <a:rPr lang="en-US" baseline="0" dirty="0" err="1" smtClean="0"/>
              <a:t>simobserve</a:t>
            </a:r>
            <a:r>
              <a:rPr lang="en-US" baseline="0" dirty="0" smtClean="0"/>
              <a:t>”, and you will obtain the simulated measurement set under your </a:t>
            </a:r>
            <a:r>
              <a:rPr lang="en-US" baseline="0" dirty="0" err="1" smtClean="0"/>
              <a:t>projectname</a:t>
            </a:r>
            <a:r>
              <a:rPr lang="en-US" baseline="0" dirty="0" smtClean="0"/>
              <a:t> directory</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Besides, </a:t>
            </a:r>
            <a:r>
              <a:rPr lang="en-US" dirty="0" err="1" smtClean="0"/>
              <a:t>simobserve</a:t>
            </a:r>
            <a:r>
              <a:rPr lang="en-US" dirty="0" smtClean="0"/>
              <a:t> also creates other output files in your </a:t>
            </a:r>
            <a:r>
              <a:rPr lang="en-US" dirty="0" err="1" smtClean="0"/>
              <a:t>projectname</a:t>
            </a:r>
            <a:r>
              <a:rPr lang="en-US" dirty="0" smtClean="0"/>
              <a:t> directory, such as</a:t>
            </a:r>
          </a:p>
          <a:p>
            <a:r>
              <a:rPr lang="en-US" dirty="0" smtClean="0"/>
              <a:t>--diagnostic</a:t>
            </a:r>
            <a:r>
              <a:rPr lang="en-US" baseline="0" dirty="0" smtClean="0"/>
              <a:t> plots, showing the positions of the antennas, </a:t>
            </a:r>
            <a:r>
              <a:rPr lang="en-US" baseline="0" dirty="0" err="1" smtClean="0"/>
              <a:t>uv</a:t>
            </a:r>
            <a:r>
              <a:rPr lang="en-US" baseline="0" dirty="0" smtClean="0"/>
              <a:t>-coverage, synthesized beam, etc.</a:t>
            </a:r>
          </a:p>
          <a:p>
            <a:r>
              <a:rPr lang="en-US" baseline="0" dirty="0" smtClean="0"/>
              <a:t>--a text file containing the positions of the </a:t>
            </a:r>
            <a:r>
              <a:rPr lang="en-US" baseline="0" dirty="0" err="1" smtClean="0"/>
              <a:t>pointings</a:t>
            </a:r>
            <a:r>
              <a:rPr lang="en-US" baseline="0" dirty="0" smtClean="0"/>
              <a:t> in the mosaic and observed time</a:t>
            </a:r>
          </a:p>
          <a:p>
            <a:r>
              <a:rPr lang="en-US" baseline="0" dirty="0" smtClean="0"/>
              <a:t>--images of the synthesized beam, the model, the convolved model</a:t>
            </a:r>
          </a:p>
          <a:p>
            <a:r>
              <a:rPr lang="en-US" baseline="0" dirty="0" smtClean="0"/>
              <a:t>--another figure showing the model and the position of the </a:t>
            </a:r>
            <a:r>
              <a:rPr lang="en-US" baseline="0" dirty="0" err="1" smtClean="0"/>
              <a:t>pointings</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previous was an ideal simulation: no noise</a:t>
            </a:r>
          </a:p>
          <a:p>
            <a:r>
              <a:rPr lang="en-US" baseline="0" dirty="0" smtClean="0"/>
              <a:t>You can try to do a more realistic simulation by corrupting the data, adding noise…</a:t>
            </a:r>
          </a:p>
        </p:txBody>
      </p:sp>
      <p:sp>
        <p:nvSpPr>
          <p:cNvPr id="4" name="Slide Number Placeholder 3"/>
          <p:cNvSpPr>
            <a:spLocks noGrp="1"/>
          </p:cNvSpPr>
          <p:nvPr>
            <p:ph type="sldNum" sz="quarter" idx="10"/>
          </p:nvPr>
        </p:nvSpPr>
        <p:spPr/>
        <p:txBody>
          <a:bodyPr/>
          <a:lstStyle/>
          <a:p>
            <a:fld id="{CDFABC47-96AF-944C-A446-847C8241C0EF}"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These two tasks, and the previous </a:t>
            </a:r>
            <a:r>
              <a:rPr lang="en-US" baseline="0" dirty="0" err="1" smtClean="0"/>
              <a:t>simdata</a:t>
            </a:r>
            <a:r>
              <a:rPr lang="en-US" baseline="0" dirty="0" smtClean="0"/>
              <a:t>, are listed under simulation when getting the list of tasks in CASA using “</a:t>
            </a:r>
            <a:r>
              <a:rPr lang="en-US" baseline="0" dirty="0" err="1" smtClean="0"/>
              <a:t>tasklist</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see an example on how to add random thermal noise</a:t>
            </a:r>
          </a:p>
          <a:p>
            <a:r>
              <a:rPr lang="en-US" baseline="0" dirty="0" smtClean="0"/>
              <a:t>--</a:t>
            </a:r>
            <a:r>
              <a:rPr lang="en-US" baseline="0" dirty="0" err="1" smtClean="0"/>
              <a:t>tsys-atm</a:t>
            </a:r>
            <a:r>
              <a:rPr lang="en-US" baseline="0" dirty="0" smtClean="0"/>
              <a:t>, uses an atmospheric model to obtain system temperatures from the provided </a:t>
            </a:r>
            <a:r>
              <a:rPr lang="en-US" baseline="0" dirty="0" err="1" smtClean="0"/>
              <a:t>pwv</a:t>
            </a:r>
            <a:r>
              <a:rPr lang="en-US" baseline="0" dirty="0" smtClean="0"/>
              <a:t>. NOTE the </a:t>
            </a:r>
            <a:r>
              <a:rPr lang="en-US" baseline="0" dirty="0" err="1" smtClean="0"/>
              <a:t>atm</a:t>
            </a:r>
            <a:r>
              <a:rPr lang="en-US" baseline="0" dirty="0" smtClean="0"/>
              <a:t> model is specific for the ALMA site (pressure, altitude, etc).</a:t>
            </a:r>
          </a:p>
          <a:p>
            <a:r>
              <a:rPr lang="en-US" baseline="0" dirty="0" smtClean="0"/>
              <a:t>--by using </a:t>
            </a:r>
            <a:r>
              <a:rPr lang="en-US" baseline="0" dirty="0" err="1" smtClean="0"/>
              <a:t>tsys</a:t>
            </a:r>
            <a:r>
              <a:rPr lang="en-US" baseline="0" dirty="0" smtClean="0"/>
              <a:t>-manual, you can specify manually the sky brightness and compute </a:t>
            </a:r>
            <a:r>
              <a:rPr lang="en-US" baseline="0" dirty="0" err="1" smtClean="0"/>
              <a:t>zenit</a:t>
            </a:r>
            <a:r>
              <a:rPr lang="en-US" baseline="0" dirty="0" smtClean="0"/>
              <a:t> opacity using the conditions specific to the observatory.</a:t>
            </a:r>
          </a:p>
          <a:p>
            <a:r>
              <a:rPr lang="en-US" baseline="0" dirty="0" smtClean="0"/>
              <a:t>Alternatively you could just use </a:t>
            </a:r>
            <a:r>
              <a:rPr lang="en-US" baseline="0" dirty="0" err="1" smtClean="0"/>
              <a:t>tsys-atm</a:t>
            </a:r>
            <a:r>
              <a:rPr lang="en-US" baseline="0" dirty="0" smtClean="0"/>
              <a:t> but with an appropriate </a:t>
            </a:r>
            <a:r>
              <a:rPr lang="en-US" baseline="0" dirty="0" err="1" smtClean="0"/>
              <a:t>pwv</a:t>
            </a:r>
            <a:r>
              <a:rPr lang="en-US" baseline="0" dirty="0" smtClean="0"/>
              <a:t> to scale the different conditions</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--see the </a:t>
            </a:r>
            <a:r>
              <a:rPr lang="en-US" baseline="0" dirty="0" err="1" smtClean="0"/>
              <a:t>CASAguides</a:t>
            </a:r>
            <a:r>
              <a:rPr lang="en-US" baseline="0" dirty="0" smtClean="0"/>
              <a:t> and the toolkit manual for more options on adding thermal noise and polarization leakage, </a:t>
            </a:r>
          </a:p>
          <a:p>
            <a:r>
              <a:rPr lang="en-US" baseline="0" dirty="0" smtClean="0"/>
              <a:t>AND other ways to corrupt data, such as adding phase noise, using the simulator tool</a:t>
            </a:r>
          </a:p>
          <a:p>
            <a:r>
              <a:rPr lang="en-US" baseline="0" dirty="0" smtClean="0"/>
              <a:t>--once you have introduce all the effects you want to corrupt your data, run </a:t>
            </a:r>
            <a:r>
              <a:rPr lang="en-US" baseline="0" dirty="0" err="1" smtClean="0"/>
              <a:t>simobserve</a:t>
            </a:r>
            <a:r>
              <a:rPr lang="en-US" baseline="0" dirty="0" smtClean="0"/>
              <a:t> with go</a:t>
            </a:r>
          </a:p>
          <a:p>
            <a:r>
              <a:rPr lang="en-US" baseline="0" dirty="0" smtClean="0"/>
              <a:t>Now in the outputs there will be a NOISY ms</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this slide you can see the effect on the resulting cleaned image of adding thermal noise.</a:t>
            </a:r>
          </a:p>
          <a:p>
            <a:r>
              <a:rPr lang="en-US" baseline="0" dirty="0" smtClean="0"/>
              <a:t>To see it better, I have used a high amount of </a:t>
            </a:r>
            <a:r>
              <a:rPr lang="en-US" baseline="0" dirty="0" err="1" smtClean="0"/>
              <a:t>pwv</a:t>
            </a:r>
            <a:r>
              <a:rPr lang="en-US" baseline="0" dirty="0" smtClean="0"/>
              <a:t> for a 1mm observation, </a:t>
            </a:r>
          </a:p>
          <a:p>
            <a:r>
              <a:rPr lang="en-US" baseline="0" dirty="0" smtClean="0"/>
              <a:t>AND also decreased the source brightness by a factor 3 (</a:t>
            </a:r>
            <a:r>
              <a:rPr lang="en-US" baseline="0" dirty="0" err="1" smtClean="0"/>
              <a:t>inbright</a:t>
            </a:r>
            <a:r>
              <a:rPr lang="en-US" baseline="0" dirty="0" smtClean="0"/>
              <a:t>=0.2 </a:t>
            </a:r>
            <a:r>
              <a:rPr lang="en-US" baseline="0" dirty="0" err="1" smtClean="0"/>
              <a:t>mJy</a:t>
            </a:r>
            <a:r>
              <a:rPr lang="en-US" baseline="0" dirty="0" smtClean="0"/>
              <a:t>/pixel)</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You can simulate multiple sets of observations by running </a:t>
            </a:r>
            <a:r>
              <a:rPr lang="en-US" baseline="0" dirty="0" err="1" smtClean="0"/>
              <a:t>simobserve</a:t>
            </a:r>
            <a:r>
              <a:rPr lang="en-US" baseline="0" dirty="0" smtClean="0"/>
              <a:t> multiple times to combine data observed </a:t>
            </a:r>
          </a:p>
          <a:p>
            <a:r>
              <a:rPr lang="en-US" baseline="0" dirty="0" smtClean="0"/>
              <a:t>--at different hour angles</a:t>
            </a:r>
          </a:p>
          <a:p>
            <a:r>
              <a:rPr lang="en-US" baseline="0" dirty="0" smtClean="0"/>
              <a:t>--with different array configurations or combining different arrays</a:t>
            </a:r>
          </a:p>
          <a:p>
            <a:r>
              <a:rPr lang="en-US" baseline="0" dirty="0" smtClean="0"/>
              <a:t>--from interferometers and single-dish to add zero-spacing</a:t>
            </a:r>
          </a:p>
          <a:p>
            <a:endParaRPr lang="en-US" baseline="0" dirty="0" smtClean="0"/>
          </a:p>
          <a:p>
            <a:r>
              <a:rPr lang="en-US" baseline="0" dirty="0" smtClean="0"/>
              <a:t>Once all the measurements sets have been obtained, you can combine them using</a:t>
            </a:r>
          </a:p>
          <a:p>
            <a:r>
              <a:rPr lang="en-US" baseline="0" dirty="0" smtClean="0"/>
              <a:t>--clean to image multiple interferometer observations</a:t>
            </a:r>
          </a:p>
          <a:p>
            <a:r>
              <a:rPr lang="en-US" baseline="0" dirty="0" smtClean="0"/>
              <a:t>--feather to combine interferometer and single-dish</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now how</a:t>
            </a:r>
            <a:r>
              <a:rPr lang="en-US" baseline="0" dirty="0" smtClean="0"/>
              <a:t> to use </a:t>
            </a:r>
            <a:r>
              <a:rPr lang="en-US" baseline="0" dirty="0" err="1" smtClean="0"/>
              <a:t>simanalyze</a:t>
            </a:r>
            <a:r>
              <a:rPr lang="en-US" baseline="0" dirty="0" smtClean="0"/>
              <a:t>…</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task will image the </a:t>
            </a:r>
            <a:r>
              <a:rPr lang="en-US" baseline="0" dirty="0" err="1" smtClean="0"/>
              <a:t>simobserve</a:t>
            </a:r>
            <a:r>
              <a:rPr lang="en-US" baseline="0" dirty="0" smtClean="0"/>
              <a:t> output visibilities</a:t>
            </a:r>
          </a:p>
          <a:p>
            <a:r>
              <a:rPr lang="en-US" baseline="0" dirty="0" smtClean="0"/>
              <a:t>And will generate diagnostic plots to analyze the simulated results comparing with the input model</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imaging performed with </a:t>
            </a:r>
            <a:r>
              <a:rPr lang="en-US" dirty="0" err="1" smtClean="0"/>
              <a:t>simanalyze</a:t>
            </a:r>
            <a:r>
              <a:rPr lang="en-US" dirty="0" smtClean="0"/>
              <a:t> uses a similar</a:t>
            </a:r>
            <a:r>
              <a:rPr lang="en-US" baseline="0" dirty="0" smtClean="0"/>
              <a:t> algorithm but with a limited number of parameters compared to CLEAN</a:t>
            </a:r>
          </a:p>
          <a:p>
            <a:r>
              <a:rPr lang="en-US" baseline="0" dirty="0" smtClean="0"/>
              <a:t>In our example we’ll keep the default values, but for simulations intended for a proposal or science purposes, you may want to choose different values or define a region to be cleaned…</a:t>
            </a:r>
          </a:p>
          <a:p>
            <a:r>
              <a:rPr lang="en-US" baseline="0" dirty="0" smtClean="0"/>
              <a:t>If you need more advanced options, you can always use CLEAN, and later use </a:t>
            </a:r>
            <a:r>
              <a:rPr lang="en-US" baseline="0" dirty="0" err="1" smtClean="0"/>
              <a:t>simanalyze</a:t>
            </a:r>
            <a:r>
              <a:rPr lang="en-US" baseline="0" dirty="0" smtClean="0"/>
              <a:t> only to obtain diagnostic plots (image=False, and very specific name of the image!)</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Similarly,</a:t>
            </a:r>
            <a:r>
              <a:rPr lang="en-US" baseline="0" dirty="0" smtClean="0"/>
              <a:t> you can also use the CASA viewer to check the output images as those obtained with CLEAN</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setting analyze=true, you can select which diagnostic plots you want </a:t>
            </a:r>
            <a:r>
              <a:rPr lang="en-US" baseline="0" dirty="0" err="1" smtClean="0"/>
              <a:t>simanalyze</a:t>
            </a:r>
            <a:r>
              <a:rPr lang="en-US" baseline="0" dirty="0" smtClean="0"/>
              <a:t> to create, up to 6 plots</a:t>
            </a:r>
          </a:p>
          <a:p>
            <a:r>
              <a:rPr lang="en-US" dirty="0" smtClean="0"/>
              <a:t>Then run </a:t>
            </a:r>
            <a:r>
              <a:rPr lang="en-US" dirty="0" err="1" smtClean="0"/>
              <a:t>simanalyze</a:t>
            </a:r>
            <a:r>
              <a:rPr lang="en-US" baseline="0" dirty="0" smtClean="0"/>
              <a:t> using ‘go’</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are the ones we selected before….</a:t>
            </a:r>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err="1" smtClean="0"/>
              <a:t>simobserve</a:t>
            </a:r>
            <a:r>
              <a:rPr lang="en-US" baseline="0" dirty="0" smtClean="0"/>
              <a:t> simulates interferometer observations of a source and obtain the “measured” visibilities.</a:t>
            </a:r>
          </a:p>
          <a:p>
            <a:r>
              <a:rPr lang="en-US" baseline="0" dirty="0" smtClean="0"/>
              <a:t>--the figure shows the list of input parameters for this task, as seen when you type “</a:t>
            </a:r>
            <a:r>
              <a:rPr lang="en-US" baseline="0" dirty="0" err="1" smtClean="0"/>
              <a:t>inp</a:t>
            </a:r>
            <a:r>
              <a:rPr lang="en-US" baseline="0" dirty="0" smtClean="0"/>
              <a:t> </a:t>
            </a:r>
            <a:r>
              <a:rPr lang="en-US" baseline="0" dirty="0" err="1" smtClean="0"/>
              <a:t>simobserve</a:t>
            </a:r>
            <a:r>
              <a:rPr lang="en-US" baseline="0" dirty="0" smtClean="0"/>
              <a:t>” in CASA</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…which</a:t>
            </a:r>
            <a:r>
              <a:rPr lang="en-US" baseline="0" dirty="0" smtClean="0"/>
              <a:t> are:</a:t>
            </a:r>
          </a:p>
          <a:p>
            <a:r>
              <a:rPr lang="en-US" baseline="0" dirty="0" smtClean="0"/>
              <a:t>--</a:t>
            </a:r>
            <a:r>
              <a:rPr lang="en-US" baseline="0" dirty="0" err="1" smtClean="0"/>
              <a:t>uv</a:t>
            </a:r>
            <a:r>
              <a:rPr lang="en-US" baseline="0" dirty="0" smtClean="0"/>
              <a:t> coverage</a:t>
            </a:r>
          </a:p>
          <a:p>
            <a:r>
              <a:rPr lang="en-US" baseline="0" dirty="0" smtClean="0"/>
              <a:t>--synthesized dirty beam</a:t>
            </a:r>
          </a:p>
          <a:p>
            <a:r>
              <a:rPr lang="en-US" baseline="0" dirty="0" smtClean="0"/>
              <a:t>--sky model at original resolution</a:t>
            </a:r>
          </a:p>
          <a:p>
            <a:r>
              <a:rPr lang="en-US" baseline="0" dirty="0" smtClean="0"/>
              <a:t>--synthesized image</a:t>
            </a:r>
          </a:p>
          <a:p>
            <a:r>
              <a:rPr lang="en-US" baseline="0" dirty="0" smtClean="0"/>
              <a:t>--difference = simulated cleaned image – input model convolved with </a:t>
            </a:r>
            <a:r>
              <a:rPr lang="en-US" baseline="0" dirty="0" err="1" smtClean="0"/>
              <a:t>psf</a:t>
            </a:r>
            <a:endParaRPr lang="en-US" baseline="0" dirty="0" smtClean="0"/>
          </a:p>
          <a:p>
            <a:r>
              <a:rPr lang="en-US" baseline="0" dirty="0" smtClean="0"/>
              <a:t>--fidelity image = input/max( </a:t>
            </a:r>
            <a:r>
              <a:rPr lang="en-US" baseline="0" dirty="0" err="1" smtClean="0"/>
              <a:t>abs(input</a:t>
            </a:r>
            <a:r>
              <a:rPr lang="en-US" baseline="0" dirty="0" smtClean="0"/>
              <a:t>-output), 0.7*</a:t>
            </a:r>
            <a:r>
              <a:rPr lang="en-US" baseline="0" dirty="0" err="1" smtClean="0"/>
              <a:t>rms(output</a:t>
            </a:r>
            <a:r>
              <a:rPr lang="en-US" baseline="0" dirty="0" smtClean="0"/>
              <a: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is your turn</a:t>
            </a:r>
          </a:p>
          <a:p>
            <a:r>
              <a:rPr lang="en-US" baseline="0" dirty="0" smtClean="0"/>
              <a:t>You can find model images at the </a:t>
            </a:r>
            <a:r>
              <a:rPr lang="en-US" baseline="0" dirty="0" err="1" smtClean="0"/>
              <a:t>CASAguides</a:t>
            </a:r>
            <a:r>
              <a:rPr lang="en-US" baseline="0" dirty="0" smtClean="0"/>
              <a:t> site</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a:t>
            </a:r>
            <a:r>
              <a:rPr lang="en-US" baseline="0" dirty="0" smtClean="0"/>
              <a:t> parameters with grey background are expandable, </a:t>
            </a:r>
          </a:p>
          <a:p>
            <a:r>
              <a:rPr lang="en-US" baseline="0" dirty="0" smtClean="0"/>
              <a:t>and when set to “true”, or depending on the value, will show its different options</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column in the middle show the current values for all parameters.</a:t>
            </a:r>
          </a:p>
          <a:p>
            <a:r>
              <a:rPr lang="en-US" baseline="0" dirty="0" smtClean="0"/>
              <a:t>Red text means the current value is not valid.</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Values</a:t>
            </a:r>
            <a:r>
              <a:rPr lang="en-US" baseline="0" dirty="0" smtClean="0"/>
              <a:t> can be modified by typing e.g. project=‘</a:t>
            </a:r>
            <a:r>
              <a:rPr lang="en-US" baseline="0" dirty="0" err="1" smtClean="0"/>
              <a:t>myproj</a:t>
            </a:r>
            <a:r>
              <a:rPr lang="en-US" baseline="0" dirty="0" smtClean="0"/>
              <a:t>’</a:t>
            </a:r>
          </a:p>
          <a:p>
            <a:r>
              <a:rPr lang="en-US" baseline="0" dirty="0" smtClean="0"/>
              <a:t>If the value you entered is a valid one, it will be shown in blue</a:t>
            </a:r>
          </a:p>
          <a:p>
            <a:r>
              <a:rPr lang="en-US" baseline="0" dirty="0" smtClean="0"/>
              <a:t>To make a difference from the default ones in black</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right column shows a short description for each parameter</a:t>
            </a:r>
          </a:p>
          <a:p>
            <a:endParaRPr lang="en-US"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Once you have set all the parameters according to your source and observation details, you can execute the task by typing “go </a:t>
            </a:r>
            <a:r>
              <a:rPr lang="en-US" baseline="0" dirty="0" err="1" smtClean="0"/>
              <a:t>simobserve</a:t>
            </a:r>
            <a:r>
              <a:rPr lang="en-US" baseline="0" dirty="0" smtClean="0"/>
              <a:t>”</a:t>
            </a:r>
          </a:p>
          <a:p>
            <a:r>
              <a:rPr lang="en-US" baseline="0" dirty="0" smtClean="0"/>
              <a:t>Whenever you find any problem, you can</a:t>
            </a:r>
          </a:p>
          <a:p>
            <a:r>
              <a:rPr lang="en-US" baseline="0" dirty="0" smtClean="0"/>
              <a:t>--see all list of tasks with “</a:t>
            </a:r>
            <a:r>
              <a:rPr lang="en-US" baseline="0" dirty="0" err="1" smtClean="0"/>
              <a:t>tasklist</a:t>
            </a:r>
            <a:r>
              <a:rPr lang="en-US" baseline="0" dirty="0" smtClean="0"/>
              <a:t>”</a:t>
            </a:r>
          </a:p>
          <a:p>
            <a:r>
              <a:rPr lang="en-US" baseline="0" dirty="0" smtClean="0"/>
              <a:t>--get a more detailed information about the task with “help”</a:t>
            </a:r>
          </a:p>
          <a:p>
            <a:r>
              <a:rPr lang="en-US" baseline="0" dirty="0" smtClean="0"/>
              <a:t>--reset a task to its default values with “default”</a:t>
            </a:r>
          </a:p>
          <a:p>
            <a:r>
              <a:rPr lang="en-US" baseline="0" dirty="0" smtClean="0"/>
              <a:t>--and review your current values with “</a:t>
            </a:r>
            <a:r>
              <a:rPr lang="en-US" baseline="0" dirty="0" err="1" smtClean="0"/>
              <a:t>inp</a:t>
            </a:r>
            <a:r>
              <a:rPr lang="en-US" baseline="0" dirty="0" smtClean="0"/>
              <a:t>’, in particular before running the task</a:t>
            </a:r>
          </a:p>
          <a:p>
            <a:r>
              <a:rPr lang="en-US" baseline="0" dirty="0" smtClean="0"/>
              <a:t>--and ask, today during the tutorial or through the helpdesk anytime</a:t>
            </a:r>
          </a:p>
          <a:p>
            <a:endParaRPr lang="en-US" baseline="0" dirty="0" smtClean="0"/>
          </a:p>
        </p:txBody>
      </p:sp>
      <p:sp>
        <p:nvSpPr>
          <p:cNvPr id="4" name="Slide Number Placeholder 3"/>
          <p:cNvSpPr>
            <a:spLocks noGrp="1"/>
          </p:cNvSpPr>
          <p:nvPr>
            <p:ph type="sldNum" sz="quarter" idx="10"/>
          </p:nvPr>
        </p:nvSpPr>
        <p:spPr/>
        <p:txBody>
          <a:bodyPr/>
          <a:lstStyle/>
          <a:p>
            <a:fld id="{CDFABC47-96AF-944C-A446-847C8241C0E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2" name="TextBox 1"/>
          <p:cNvSpPr txBox="1"/>
          <p:nvPr/>
        </p:nvSpPr>
        <p:spPr>
          <a:xfrm>
            <a:off x="3390900" y="5489575"/>
            <a:ext cx="4246563" cy="1047750"/>
          </a:xfrm>
          <a:prstGeom prst="rect">
            <a:avLst/>
          </a:prstGeom>
          <a:solidFill>
            <a:schemeClr val="bg1"/>
          </a:solidFill>
        </p:spPr>
        <p:txBody>
          <a:bodyPr>
            <a:spAutoFit/>
          </a:bodyPr>
          <a:lstStyle/>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Atacama Large Millimeter/</a:t>
            </a:r>
            <a:r>
              <a:rPr lang="en-US" sz="1350" dirty="0" err="1">
                <a:solidFill>
                  <a:srgbClr val="4375A2"/>
                </a:solidFill>
                <a:latin typeface="Gill Sans MT" pitchFamily="34" charset="0"/>
                <a:ea typeface="ＭＳ Ｐゴシック" pitchFamily="17" charset="-128"/>
                <a:cs typeface="Gill Sans" pitchFamily="17" charset="0"/>
              </a:rPr>
              <a:t>submillimeter</a:t>
            </a:r>
            <a:r>
              <a:rPr lang="en-US" sz="1350" dirty="0">
                <a:solidFill>
                  <a:srgbClr val="4375A2"/>
                </a:solidFill>
                <a:latin typeface="Gill Sans MT" pitchFamily="34" charset="0"/>
                <a:ea typeface="ＭＳ Ｐゴシック" pitchFamily="17" charset="-128"/>
                <a:cs typeface="Gill Sans" pitchFamily="17" charset="0"/>
              </a:rPr>
              <a:t> Array</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Expanded Very Large Array</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Robert C. Byrd Green Bank Telescope</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Very Long Baseline Array</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732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7_Custom Layout">
    <p:spTree>
      <p:nvGrpSpPr>
        <p:cNvPr id="1" name=""/>
        <p:cNvGrpSpPr/>
        <p:nvPr/>
      </p:nvGrpSpPr>
      <p:grpSpPr>
        <a:xfrm>
          <a:off x="0" y="0"/>
          <a:ext cx="0" cy="0"/>
          <a:chOff x="0" y="0"/>
          <a:chExt cx="0" cy="0"/>
        </a:xfrm>
      </p:grpSpPr>
      <p:sp>
        <p:nvSpPr>
          <p:cNvPr id="4" name="Title 1"/>
          <p:cNvSpPr txBox="1">
            <a:spLocks/>
          </p:cNvSpPr>
          <p:nvPr/>
        </p:nvSpPr>
        <p:spPr bwMode="auto">
          <a:xfrm>
            <a:off x="1792288" y="4800600"/>
            <a:ext cx="5486400" cy="5667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nchor="b"/>
          <a:lstStyle>
            <a:lvl1pPr algn="l" defTabSz="457200" rtl="0" eaLnBrk="0" fontAlgn="base" hangingPunct="0">
              <a:spcBef>
                <a:spcPct val="0"/>
              </a:spcBef>
              <a:spcAft>
                <a:spcPct val="0"/>
              </a:spcAft>
              <a:defRPr sz="2000" b="1" kern="1200">
                <a:solidFill>
                  <a:srgbClr val="990033"/>
                </a:solidFill>
                <a:latin typeface="Gill Sans MT" pitchFamily="34" charset="0"/>
                <a:ea typeface="ＭＳ Ｐゴシック" pitchFamily="48" charset="-128"/>
                <a:cs typeface="GillSans"/>
              </a:defRPr>
            </a:lvl1pPr>
            <a:lvl2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2pPr>
            <a:lvl3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3pPr>
            <a:lvl4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4pPr>
            <a:lvl5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5pPr>
            <a:lvl6pPr marL="457200" algn="l" defTabSz="457200" rtl="0" fontAlgn="base">
              <a:spcBef>
                <a:spcPct val="0"/>
              </a:spcBef>
              <a:spcAft>
                <a:spcPct val="0"/>
              </a:spcAft>
              <a:defRPr sz="3200">
                <a:solidFill>
                  <a:srgbClr val="990033"/>
                </a:solidFill>
                <a:latin typeface="Gadget" pitchFamily="48" charset="0"/>
                <a:ea typeface="ＭＳ Ｐゴシック" pitchFamily="48" charset="-128"/>
              </a:defRPr>
            </a:lvl6pPr>
            <a:lvl7pPr marL="914400" algn="l" defTabSz="457200" rtl="0" fontAlgn="base">
              <a:spcBef>
                <a:spcPct val="0"/>
              </a:spcBef>
              <a:spcAft>
                <a:spcPct val="0"/>
              </a:spcAft>
              <a:defRPr sz="3200">
                <a:solidFill>
                  <a:srgbClr val="990033"/>
                </a:solidFill>
                <a:latin typeface="Gadget" pitchFamily="48" charset="0"/>
                <a:ea typeface="ＭＳ Ｐゴシック" pitchFamily="48" charset="-128"/>
              </a:defRPr>
            </a:lvl7pPr>
            <a:lvl8pPr marL="1371600" algn="l" defTabSz="457200" rtl="0" fontAlgn="base">
              <a:spcBef>
                <a:spcPct val="0"/>
              </a:spcBef>
              <a:spcAft>
                <a:spcPct val="0"/>
              </a:spcAft>
              <a:defRPr sz="3200">
                <a:solidFill>
                  <a:srgbClr val="990033"/>
                </a:solidFill>
                <a:latin typeface="Gadget" pitchFamily="48" charset="0"/>
                <a:ea typeface="ＭＳ Ｐゴシック" pitchFamily="48" charset="-128"/>
              </a:defRPr>
            </a:lvl8pPr>
            <a:lvl9pPr marL="1828800" algn="l" defTabSz="457200" rtl="0" fontAlgn="base">
              <a:spcBef>
                <a:spcPct val="0"/>
              </a:spcBef>
              <a:spcAft>
                <a:spcPct val="0"/>
              </a:spcAft>
              <a:defRPr sz="3200">
                <a:solidFill>
                  <a:srgbClr val="990033"/>
                </a:solidFill>
                <a:latin typeface="Gadget" pitchFamily="48" charset="0"/>
                <a:ea typeface="ＭＳ Ｐゴシック" pitchFamily="48" charset="-128"/>
              </a:defRPr>
            </a:lvl9pPr>
          </a:lstStyle>
          <a:p>
            <a:pPr>
              <a:defRPr/>
            </a:pPr>
            <a:r>
              <a:rPr lang="en-US" smtClean="0"/>
              <a:t>Click to edit Master title style</a:t>
            </a:r>
            <a:endParaRPr lang="en-US" dirty="0"/>
          </a:p>
        </p:txBody>
      </p:sp>
      <p:sp>
        <p:nvSpPr>
          <p:cNvPr id="7"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8"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Footer Placeholder 2"/>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6" name="Slide Number Placeholder 3"/>
          <p:cNvSpPr>
            <a:spLocks noGrp="1"/>
          </p:cNvSpPr>
          <p:nvPr>
            <p:ph type="sldNum" sz="quarter" idx="11"/>
          </p:nvPr>
        </p:nvSpPr>
        <p:spPr/>
        <p:txBody>
          <a:bodyPr/>
          <a:lstStyle>
            <a:lvl1pPr>
              <a:defRPr/>
            </a:lvl1pPr>
          </a:lstStyle>
          <a:p>
            <a:pPr>
              <a:defRPr/>
            </a:pPr>
            <a:fld id="{690E258C-BCA2-ED47-929B-F89BDADA1A4B}" type="slidenum">
              <a:rPr lang="en-US"/>
              <a:pPr>
                <a:defRPr/>
              </a:pPr>
              <a:t>‹#›</a:t>
            </a:fld>
            <a:endParaRPr lang="en-US"/>
          </a:p>
        </p:txBody>
      </p:sp>
      <p:sp>
        <p:nvSpPr>
          <p:cNvPr id="9" name="Date Placeholder 4"/>
          <p:cNvSpPr>
            <a:spLocks noGrp="1"/>
          </p:cNvSpPr>
          <p:nvPr>
            <p:ph type="dt" sz="half" idx="12"/>
          </p:nvPr>
        </p:nvSpPr>
        <p:spPr/>
        <p:txBody>
          <a:bodyPr/>
          <a:lstStyle>
            <a:lvl1pPr>
              <a:defRPr/>
            </a:lvl1pPr>
          </a:lstStyle>
          <a:p>
            <a:pPr>
              <a:defRPr/>
            </a:pPr>
            <a:fld id="{84709C88-12F4-A743-922C-9D810E1DA829}"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0578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E4F1B07-F33E-2047-82BE-3818DA65DE50}" type="datetime1">
              <a:rPr lang="en-US" altLang="ja-JP" smtClean="0"/>
              <a:pPr>
                <a:defRPr/>
              </a:pPr>
              <a:t>5/23/12</a:t>
            </a:fld>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smtClean="0"/>
              <a:t>AAS NRAO Splinter Session — 12 Jan 2012</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3A0DE723-F2E1-7D4F-8F4C-8216D5D7AE85}" type="slidenum">
              <a:rPr lang="en-US" altLang="ja-JP"/>
              <a:pPr/>
              <a:t>‹#›</a:t>
            </a:fld>
            <a:endParaRPr lang="en-US" altLang="ja-JP"/>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06460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7" name="Subtitle 2"/>
          <p:cNvSpPr>
            <a:spLocks noGrp="1"/>
          </p:cNvSpPr>
          <p:nvPr>
            <p:ph type="subTitle" idx="1"/>
          </p:nvPr>
        </p:nvSpPr>
        <p:spPr>
          <a:xfrm>
            <a:off x="1371600" y="3886200"/>
            <a:ext cx="6400800" cy="1752600"/>
          </a:xfrm>
        </p:spPr>
        <p:txBody>
          <a:bodyPr/>
          <a:lstStyle>
            <a:lvl1pPr marL="0" indent="0" algn="ctr">
              <a:buNone/>
              <a:defRPr>
                <a:solidFill>
                  <a:srgbClr val="00009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5" name="Slide Number Placeholder 5"/>
          <p:cNvSpPr>
            <a:spLocks noGrp="1"/>
          </p:cNvSpPr>
          <p:nvPr>
            <p:ph type="sldNum" sz="quarter" idx="11"/>
          </p:nvPr>
        </p:nvSpPr>
        <p:spPr/>
        <p:txBody>
          <a:bodyPr/>
          <a:lstStyle>
            <a:lvl1pPr>
              <a:defRPr/>
            </a:lvl1pPr>
          </a:lstStyle>
          <a:p>
            <a:pPr>
              <a:defRPr/>
            </a:pPr>
            <a:fld id="{57187734-F78B-5847-85EE-1E67290C68C5}" type="slidenum">
              <a:rPr lang="en-US"/>
              <a:pPr>
                <a:defRPr/>
              </a:pPr>
              <a:t>‹#›</a:t>
            </a:fld>
            <a:endParaRPr lang="en-US"/>
          </a:p>
        </p:txBody>
      </p:sp>
      <p:sp>
        <p:nvSpPr>
          <p:cNvPr id="8" name="Date Placeholder 1"/>
          <p:cNvSpPr>
            <a:spLocks noGrp="1"/>
          </p:cNvSpPr>
          <p:nvPr>
            <p:ph type="dt" sz="half" idx="12"/>
          </p:nvPr>
        </p:nvSpPr>
        <p:spPr/>
        <p:txBody>
          <a:bodyPr/>
          <a:lstStyle>
            <a:lvl1pPr>
              <a:defRPr/>
            </a:lvl1pPr>
          </a:lstStyle>
          <a:p>
            <a:pPr>
              <a:defRPr/>
            </a:pPr>
            <a:fld id="{D5BBADC7-E9D4-FD46-B965-D76950B6EDF9}"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2668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5" name="Slide Number Placeholder 5"/>
          <p:cNvSpPr>
            <a:spLocks noGrp="1"/>
          </p:cNvSpPr>
          <p:nvPr>
            <p:ph type="sldNum" sz="quarter" idx="11"/>
          </p:nvPr>
        </p:nvSpPr>
        <p:spPr/>
        <p:txBody>
          <a:bodyPr/>
          <a:lstStyle>
            <a:lvl1pPr>
              <a:defRPr/>
            </a:lvl1pPr>
          </a:lstStyle>
          <a:p>
            <a:pPr>
              <a:defRPr/>
            </a:pPr>
            <a:fld id="{B28C0488-3444-A54F-B489-71A68B1F7C9E}" type="slidenum">
              <a:rPr lang="en-US"/>
              <a:pPr>
                <a:defRPr/>
              </a:pPr>
              <a:t>‹#›</a:t>
            </a:fld>
            <a:endParaRPr lang="en-US"/>
          </a:p>
        </p:txBody>
      </p:sp>
      <p:sp>
        <p:nvSpPr>
          <p:cNvPr id="7" name="Date Placeholder 1"/>
          <p:cNvSpPr>
            <a:spLocks noGrp="1"/>
          </p:cNvSpPr>
          <p:nvPr>
            <p:ph type="dt" sz="half" idx="12"/>
          </p:nvPr>
        </p:nvSpPr>
        <p:spPr/>
        <p:txBody>
          <a:bodyPr/>
          <a:lstStyle>
            <a:lvl1pPr>
              <a:defRPr/>
            </a:lvl1pPr>
          </a:lstStyle>
          <a:p>
            <a:pPr>
              <a:defRPr/>
            </a:pPr>
            <a:fld id="{742F47FC-9183-D747-9739-FA67F189BE81}"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30365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8" name="Slide Number Placeholder 5"/>
          <p:cNvSpPr>
            <a:spLocks noGrp="1"/>
          </p:cNvSpPr>
          <p:nvPr>
            <p:ph type="sldNum" sz="quarter" idx="11"/>
          </p:nvPr>
        </p:nvSpPr>
        <p:spPr/>
        <p:txBody>
          <a:bodyPr/>
          <a:lstStyle>
            <a:lvl1pPr>
              <a:defRPr/>
            </a:lvl1pPr>
          </a:lstStyle>
          <a:p>
            <a:pPr>
              <a:defRPr/>
            </a:pPr>
            <a:fld id="{DD109DC6-122C-474D-AF8C-7B7053964F42}" type="slidenum">
              <a:rPr lang="en-US"/>
              <a:pPr>
                <a:defRPr/>
              </a:pPr>
              <a:t>‹#›</a:t>
            </a:fld>
            <a:endParaRPr lang="en-US"/>
          </a:p>
        </p:txBody>
      </p:sp>
      <p:sp>
        <p:nvSpPr>
          <p:cNvPr id="9" name="Date Placeholder 1"/>
          <p:cNvSpPr>
            <a:spLocks noGrp="1"/>
          </p:cNvSpPr>
          <p:nvPr>
            <p:ph type="dt" sz="half" idx="12"/>
          </p:nvPr>
        </p:nvSpPr>
        <p:spPr/>
        <p:txBody>
          <a:bodyPr/>
          <a:lstStyle>
            <a:lvl1pPr>
              <a:defRPr/>
            </a:lvl1pPr>
          </a:lstStyle>
          <a:p>
            <a:pPr>
              <a:defRPr/>
            </a:pPr>
            <a:fld id="{2CDA8BE0-0F30-0342-A408-C8E8082A53E3}"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6582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11" name="Slide Number Placeholder 5"/>
          <p:cNvSpPr>
            <a:spLocks noGrp="1"/>
          </p:cNvSpPr>
          <p:nvPr>
            <p:ph type="sldNum" sz="quarter" idx="11"/>
          </p:nvPr>
        </p:nvSpPr>
        <p:spPr/>
        <p:txBody>
          <a:bodyPr/>
          <a:lstStyle>
            <a:lvl1pPr>
              <a:defRPr/>
            </a:lvl1pPr>
          </a:lstStyle>
          <a:p>
            <a:pPr>
              <a:defRPr/>
            </a:pPr>
            <a:fld id="{DA8AE0BD-EAF1-A242-8B81-665679D2827E}" type="slidenum">
              <a:rPr lang="en-US"/>
              <a:pPr>
                <a:defRPr/>
              </a:pPr>
              <a:t>‹#›</a:t>
            </a:fld>
            <a:endParaRPr lang="en-US"/>
          </a:p>
        </p:txBody>
      </p:sp>
      <p:sp>
        <p:nvSpPr>
          <p:cNvPr id="12" name="Date Placeholder 1"/>
          <p:cNvSpPr>
            <a:spLocks noGrp="1"/>
          </p:cNvSpPr>
          <p:nvPr>
            <p:ph type="dt" sz="half" idx="12"/>
          </p:nvPr>
        </p:nvSpPr>
        <p:spPr/>
        <p:txBody>
          <a:bodyPr/>
          <a:lstStyle>
            <a:lvl1pPr>
              <a:defRPr/>
            </a:lvl1pPr>
          </a:lstStyle>
          <a:p>
            <a:pPr>
              <a:defRPr/>
            </a:pPr>
            <a:fld id="{23390268-6F80-C24F-83D1-F98B450C9E94}"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6413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4" name="Slide Number Placeholder 5"/>
          <p:cNvSpPr>
            <a:spLocks noGrp="1"/>
          </p:cNvSpPr>
          <p:nvPr>
            <p:ph type="sldNum" sz="quarter" idx="11"/>
          </p:nvPr>
        </p:nvSpPr>
        <p:spPr/>
        <p:txBody>
          <a:bodyPr/>
          <a:lstStyle>
            <a:lvl1pPr>
              <a:defRPr/>
            </a:lvl1pPr>
          </a:lstStyle>
          <a:p>
            <a:pPr>
              <a:defRPr/>
            </a:pPr>
            <a:fld id="{416A3938-DDA1-6A46-8D8E-F9947E256A01}" type="slidenum">
              <a:rPr lang="en-US"/>
              <a:pPr>
                <a:defRPr/>
              </a:pPr>
              <a:t>‹#›</a:t>
            </a:fld>
            <a:endParaRPr lang="en-US"/>
          </a:p>
        </p:txBody>
      </p:sp>
      <p:sp>
        <p:nvSpPr>
          <p:cNvPr id="5" name="Date Placeholder 1"/>
          <p:cNvSpPr>
            <a:spLocks noGrp="1"/>
          </p:cNvSpPr>
          <p:nvPr>
            <p:ph type="dt" sz="half" idx="12"/>
          </p:nvPr>
        </p:nvSpPr>
        <p:spPr/>
        <p:txBody>
          <a:bodyPr/>
          <a:lstStyle>
            <a:lvl1pPr>
              <a:defRPr/>
            </a:lvl1pPr>
          </a:lstStyle>
          <a:p>
            <a:pPr>
              <a:defRPr/>
            </a:pPr>
            <a:fld id="{B1EB035B-E222-4144-BA5A-410D2C17D7EF}"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7336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5_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3" name="Slide Number Placeholder 5"/>
          <p:cNvSpPr>
            <a:spLocks noGrp="1"/>
          </p:cNvSpPr>
          <p:nvPr>
            <p:ph type="sldNum" sz="quarter" idx="11"/>
          </p:nvPr>
        </p:nvSpPr>
        <p:spPr/>
        <p:txBody>
          <a:bodyPr/>
          <a:lstStyle>
            <a:lvl1pPr>
              <a:defRPr/>
            </a:lvl1pPr>
          </a:lstStyle>
          <a:p>
            <a:pPr>
              <a:defRPr/>
            </a:pPr>
            <a:fld id="{15AFAD49-8CB8-104C-823B-4F4BC948D74E}" type="slidenum">
              <a:rPr lang="en-US"/>
              <a:pPr>
                <a:defRPr/>
              </a:pPr>
              <a:t>‹#›</a:t>
            </a:fld>
            <a:endParaRPr lang="en-US"/>
          </a:p>
        </p:txBody>
      </p:sp>
      <p:sp>
        <p:nvSpPr>
          <p:cNvPr id="4" name="Date Placeholder 1"/>
          <p:cNvSpPr>
            <a:spLocks noGrp="1"/>
          </p:cNvSpPr>
          <p:nvPr>
            <p:ph type="dt" sz="half" idx="12"/>
          </p:nvPr>
        </p:nvSpPr>
        <p:spPr/>
        <p:txBody>
          <a:bodyPr/>
          <a:lstStyle>
            <a:lvl1pPr>
              <a:defRPr/>
            </a:lvl1pPr>
          </a:lstStyle>
          <a:p>
            <a:pPr>
              <a:defRPr/>
            </a:pPr>
            <a:fld id="{C70BF587-B7B8-C647-8BE9-20850F16CA4C}"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66405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7"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9" name="Slide Number Placeholder 5"/>
          <p:cNvSpPr>
            <a:spLocks noGrp="1"/>
          </p:cNvSpPr>
          <p:nvPr>
            <p:ph type="sldNum" sz="quarter" idx="11"/>
          </p:nvPr>
        </p:nvSpPr>
        <p:spPr/>
        <p:txBody>
          <a:bodyPr/>
          <a:lstStyle>
            <a:lvl1pPr>
              <a:defRPr/>
            </a:lvl1pPr>
          </a:lstStyle>
          <a:p>
            <a:pPr>
              <a:defRPr/>
            </a:pPr>
            <a:fld id="{31988DAC-3A87-474C-9B2E-30A3A38804E1}" type="slidenum">
              <a:rPr lang="en-US"/>
              <a:pPr>
                <a:defRPr/>
              </a:pPr>
              <a:t>‹#›</a:t>
            </a:fld>
            <a:endParaRPr lang="en-US"/>
          </a:p>
        </p:txBody>
      </p:sp>
      <p:sp>
        <p:nvSpPr>
          <p:cNvPr id="10" name="Date Placeholder 1"/>
          <p:cNvSpPr>
            <a:spLocks noGrp="1"/>
          </p:cNvSpPr>
          <p:nvPr>
            <p:ph type="dt" sz="half" idx="12"/>
          </p:nvPr>
        </p:nvSpPr>
        <p:spPr/>
        <p:txBody>
          <a:bodyPr/>
          <a:lstStyle>
            <a:lvl1pPr>
              <a:defRPr/>
            </a:lvl1pPr>
          </a:lstStyle>
          <a:p>
            <a:pPr>
              <a:defRPr/>
            </a:pPr>
            <a:fld id="{39CC9215-A99F-D140-B957-EA55B0129E31}" type="datetime1">
              <a:rPr lang="en-US" smtClean="0"/>
              <a:pPr>
                <a:defRPr/>
              </a:pPr>
              <a:t>5/23/12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6046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6" name="TextBox 5"/>
          <p:cNvSpPr txBox="1"/>
          <p:nvPr/>
        </p:nvSpPr>
        <p:spPr>
          <a:xfrm>
            <a:off x="3390900" y="5489575"/>
            <a:ext cx="4246563" cy="1047750"/>
          </a:xfrm>
          <a:prstGeom prst="rect">
            <a:avLst/>
          </a:prstGeom>
          <a:solidFill>
            <a:schemeClr val="bg1"/>
          </a:solidFill>
        </p:spPr>
        <p:txBody>
          <a:bodyPr>
            <a:spAutoFit/>
          </a:bodyPr>
          <a:lstStyle/>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Atacama Large Millimeter/</a:t>
            </a:r>
            <a:r>
              <a:rPr lang="en-US" sz="1350" dirty="0" err="1">
                <a:solidFill>
                  <a:srgbClr val="4375A2"/>
                </a:solidFill>
                <a:latin typeface="Gill Sans MT" pitchFamily="34" charset="0"/>
                <a:ea typeface="ＭＳ Ｐゴシック" pitchFamily="17" charset="-128"/>
                <a:cs typeface="Gill Sans" pitchFamily="17" charset="0"/>
              </a:rPr>
              <a:t>submillimeter</a:t>
            </a:r>
            <a:r>
              <a:rPr lang="en-US" sz="1350" dirty="0">
                <a:solidFill>
                  <a:srgbClr val="4375A2"/>
                </a:solidFill>
                <a:latin typeface="Gill Sans MT" pitchFamily="34" charset="0"/>
                <a:ea typeface="ＭＳ Ｐゴシック" pitchFamily="17" charset="-128"/>
                <a:cs typeface="Gill Sans" pitchFamily="17" charset="0"/>
              </a:rPr>
              <a:t> Array</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Expanded Very Large Array</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Robert C. Byrd Green Bank Telescope</a:t>
            </a:r>
          </a:p>
          <a:p>
            <a:pPr algn="r">
              <a:spcBef>
                <a:spcPct val="20000"/>
              </a:spcBef>
              <a:defRPr/>
            </a:pPr>
            <a:r>
              <a:rPr lang="en-US" sz="1350" dirty="0">
                <a:solidFill>
                  <a:srgbClr val="4375A2"/>
                </a:solidFill>
                <a:latin typeface="Gill Sans MT" pitchFamily="34" charset="0"/>
                <a:ea typeface="ＭＳ Ｐゴシック" pitchFamily="17" charset="-128"/>
                <a:cs typeface="Gill Sans" pitchFamily="17" charset="0"/>
              </a:rPr>
              <a:t>Very Long Baseline Array</a:t>
            </a:r>
          </a:p>
        </p:txBody>
      </p:sp>
      <p:pic>
        <p:nvPicPr>
          <p:cNvPr id="7" name="Picture 2"/>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799388" y="5313363"/>
            <a:ext cx="892175" cy="115411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ctrTitle"/>
          </p:nvPr>
        </p:nvSpPr>
        <p:spPr>
          <a:xfrm>
            <a:off x="457200" y="381000"/>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57200" y="974725"/>
            <a:ext cx="6400800" cy="1752600"/>
          </a:xfrm>
          <a:prstGeom prst="rect">
            <a:avLst/>
          </a:prstGeom>
        </p:spPr>
        <p:txBody>
          <a:bodyPr>
            <a:normAutofit/>
          </a:bodyPr>
          <a:lstStyle>
            <a:lvl1pPr marL="0" indent="0" algn="l">
              <a:buNone/>
              <a:defRPr sz="2000">
                <a:solidFill>
                  <a:srgbClr val="00009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3"/>
          </p:nvPr>
        </p:nvSpPr>
        <p:spPr>
          <a:xfrm>
            <a:off x="457200" y="4343400"/>
            <a:ext cx="4572000" cy="685800"/>
          </a:xfrm>
          <a:prstGeom prst="rect">
            <a:avLst/>
          </a:prstGeom>
        </p:spPr>
        <p:txBody>
          <a:bodyPr>
            <a:normAutofit/>
          </a:bodyPr>
          <a:lstStyle>
            <a:lvl1pPr>
              <a:defRPr sz="2400">
                <a:solidFill>
                  <a:srgbClr val="990033"/>
                </a:solidFill>
              </a:defRPr>
            </a:lvl1pPr>
          </a:lstStyle>
          <a:p>
            <a:pPr lvl="0"/>
            <a:r>
              <a:rPr lang="en-US" dirty="0" smtClean="0"/>
              <a:t>Click to edit Master text</a:t>
            </a:r>
            <a:endParaRPr lang="en-US" dirty="0"/>
          </a:p>
        </p:txBody>
      </p:sp>
      <p:sp>
        <p:nvSpPr>
          <p:cNvPr id="10" name="Text Placeholder 9"/>
          <p:cNvSpPr>
            <a:spLocks noGrp="1"/>
          </p:cNvSpPr>
          <p:nvPr>
            <p:ph type="body" sz="quarter" idx="14"/>
          </p:nvPr>
        </p:nvSpPr>
        <p:spPr>
          <a:xfrm>
            <a:off x="457200" y="4724400"/>
            <a:ext cx="6019800" cy="914400"/>
          </a:xfrm>
          <a:prstGeom prst="rect">
            <a:avLst/>
          </a:prstGeom>
        </p:spPr>
        <p:txBody>
          <a:bodyPr>
            <a:normAutofit/>
          </a:bodyPr>
          <a:lstStyle>
            <a:lvl1pPr>
              <a:defRPr sz="2000">
                <a:solidFill>
                  <a:srgbClr val="000099"/>
                </a:solidFill>
              </a:defRPr>
            </a:lvl1pPr>
          </a:lstStyle>
          <a:p>
            <a:pPr lvl="0"/>
            <a:r>
              <a:rPr lang="en-US" dirty="0" smtClean="0"/>
              <a:t>Click to edit Master text styles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011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ubtitle 2"/>
          <p:cNvSpPr>
            <a:spLocks noGrp="1"/>
          </p:cNvSpPr>
          <p:nvPr>
            <p:ph type="subTitle" idx="1"/>
          </p:nvPr>
        </p:nvSpPr>
        <p:spPr>
          <a:xfrm>
            <a:off x="457200" y="974725"/>
            <a:ext cx="6400800" cy="1752600"/>
          </a:xfrm>
        </p:spPr>
        <p:txBody>
          <a:bodyPr>
            <a:normAutofit/>
          </a:bodyPr>
          <a:lstStyle>
            <a:lvl1pPr marL="0" indent="0" algn="l">
              <a:buNone/>
              <a:defRPr sz="2000">
                <a:solidFill>
                  <a:srgbClr val="00009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5" name="Slide Number Placeholder 5"/>
          <p:cNvSpPr>
            <a:spLocks noGrp="1"/>
          </p:cNvSpPr>
          <p:nvPr>
            <p:ph type="sldNum" sz="quarter" idx="11"/>
          </p:nvPr>
        </p:nvSpPr>
        <p:spPr/>
        <p:txBody>
          <a:bodyPr/>
          <a:lstStyle>
            <a:lvl1pPr>
              <a:defRPr/>
            </a:lvl1pPr>
          </a:lstStyle>
          <a:p>
            <a:pPr>
              <a:defRPr/>
            </a:pPr>
            <a:fld id="{FDD0978C-8886-F944-8682-09C7A99C6AA5}" type="slidenum">
              <a:rPr lang="en-US"/>
              <a:pPr>
                <a:defRPr/>
              </a:pPr>
              <a:t>‹#›</a:t>
            </a:fld>
            <a:endParaRPr lang="en-US"/>
          </a:p>
        </p:txBody>
      </p:sp>
      <p:sp>
        <p:nvSpPr>
          <p:cNvPr id="7" name="Date Placeholder 1"/>
          <p:cNvSpPr>
            <a:spLocks noGrp="1"/>
          </p:cNvSpPr>
          <p:nvPr>
            <p:ph type="dt" sz="half" idx="12"/>
          </p:nvPr>
        </p:nvSpPr>
        <p:spPr/>
        <p:txBody>
          <a:bodyPr/>
          <a:lstStyle>
            <a:lvl1pPr>
              <a:defRPr/>
            </a:lvl1pPr>
          </a:lstStyle>
          <a:p>
            <a:pPr>
              <a:defRPr/>
            </a:pPr>
            <a:fld id="{CA5660C1-E402-E84D-BE2F-89D616D974C4}"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3886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5" name="Slide Number Placeholder 5"/>
          <p:cNvSpPr>
            <a:spLocks noGrp="1"/>
          </p:cNvSpPr>
          <p:nvPr>
            <p:ph type="sldNum" sz="quarter" idx="11"/>
          </p:nvPr>
        </p:nvSpPr>
        <p:spPr/>
        <p:txBody>
          <a:bodyPr/>
          <a:lstStyle>
            <a:lvl1pPr>
              <a:defRPr/>
            </a:lvl1pPr>
          </a:lstStyle>
          <a:p>
            <a:pPr>
              <a:defRPr/>
            </a:pPr>
            <a:fld id="{E88CC2A6-DA30-E04D-9792-0C69EF6F0BA0}" type="slidenum">
              <a:rPr lang="en-US"/>
              <a:pPr>
                <a:defRPr/>
              </a:pPr>
              <a:t>‹#›</a:t>
            </a:fld>
            <a:endParaRPr lang="en-US"/>
          </a:p>
        </p:txBody>
      </p:sp>
      <p:sp>
        <p:nvSpPr>
          <p:cNvPr id="7" name="Date Placeholder 1"/>
          <p:cNvSpPr>
            <a:spLocks noGrp="1"/>
          </p:cNvSpPr>
          <p:nvPr>
            <p:ph type="dt" sz="half" idx="12"/>
          </p:nvPr>
        </p:nvSpPr>
        <p:spPr/>
        <p:txBody>
          <a:bodyPr/>
          <a:lstStyle>
            <a:lvl1pPr>
              <a:defRPr/>
            </a:lvl1pPr>
          </a:lstStyle>
          <a:p>
            <a:pPr>
              <a:defRPr/>
            </a:pPr>
            <a:fld id="{BF9AE5ED-3BF2-1E49-8D8F-F2236A168C95}"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9225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600200"/>
            <a:ext cx="4038600" cy="4525963"/>
          </a:xfrm>
          <a:prstGeom prst="rect">
            <a:avLst/>
          </a:prstGeo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half" idx="2"/>
          </p:nvPr>
        </p:nvSpPr>
        <p:spPr>
          <a:xfrm>
            <a:off x="4648200" y="1600200"/>
            <a:ext cx="4038600" cy="4525963"/>
          </a:xfrm>
          <a:prstGeom prst="rect">
            <a:avLst/>
          </a:prstGeo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8" name="Slide Number Placeholder 5"/>
          <p:cNvSpPr>
            <a:spLocks noGrp="1"/>
          </p:cNvSpPr>
          <p:nvPr>
            <p:ph type="sldNum" sz="quarter" idx="11"/>
          </p:nvPr>
        </p:nvSpPr>
        <p:spPr/>
        <p:txBody>
          <a:bodyPr/>
          <a:lstStyle>
            <a:lvl1pPr>
              <a:defRPr/>
            </a:lvl1pPr>
          </a:lstStyle>
          <a:p>
            <a:pPr>
              <a:defRPr/>
            </a:pPr>
            <a:fld id="{E4DB49CE-9C0E-4542-94E4-C4BE44F53097}" type="slidenum">
              <a:rPr lang="en-US"/>
              <a:pPr>
                <a:defRPr/>
              </a:pPr>
              <a:t>‹#›</a:t>
            </a:fld>
            <a:endParaRPr lang="en-US"/>
          </a:p>
        </p:txBody>
      </p:sp>
      <p:sp>
        <p:nvSpPr>
          <p:cNvPr id="9" name="Date Placeholder 1"/>
          <p:cNvSpPr>
            <a:spLocks noGrp="1"/>
          </p:cNvSpPr>
          <p:nvPr>
            <p:ph type="dt" sz="half" idx="12"/>
          </p:nvPr>
        </p:nvSpPr>
        <p:spPr/>
        <p:txBody>
          <a:bodyPr/>
          <a:lstStyle>
            <a:lvl1pPr>
              <a:defRPr/>
            </a:lvl1pPr>
          </a:lstStyle>
          <a:p>
            <a:pPr>
              <a:defRPr/>
            </a:pPr>
            <a:fld id="{E17D4E8F-7FAC-6148-978B-5E7B5B86E60F}"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198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57200" y="2174875"/>
            <a:ext cx="4040188" cy="3951288"/>
          </a:xfrm>
          <a:prstGeom prst="rect">
            <a:avLst/>
          </a:prstGeo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5"/>
          <p:cNvSpPr>
            <a:spLocks noGrp="1"/>
          </p:cNvSpPr>
          <p:nvPr>
            <p:ph sz="quarter" idx="4"/>
          </p:nvPr>
        </p:nvSpPr>
        <p:spPr>
          <a:xfrm>
            <a:off x="4645025" y="2174875"/>
            <a:ext cx="4041775" cy="3951288"/>
          </a:xfrm>
          <a:prstGeom prst="rect">
            <a:avLst/>
          </a:prstGeo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11" name="Slide Number Placeholder 5"/>
          <p:cNvSpPr>
            <a:spLocks noGrp="1"/>
          </p:cNvSpPr>
          <p:nvPr>
            <p:ph type="sldNum" sz="quarter" idx="11"/>
          </p:nvPr>
        </p:nvSpPr>
        <p:spPr/>
        <p:txBody>
          <a:bodyPr/>
          <a:lstStyle>
            <a:lvl1pPr>
              <a:defRPr/>
            </a:lvl1pPr>
          </a:lstStyle>
          <a:p>
            <a:pPr>
              <a:defRPr/>
            </a:pPr>
            <a:fld id="{694B9A52-3E8B-2341-89C2-5E7218D1E961}" type="slidenum">
              <a:rPr lang="en-US"/>
              <a:pPr>
                <a:defRPr/>
              </a:pPr>
              <a:t>‹#›</a:t>
            </a:fld>
            <a:endParaRPr lang="en-US"/>
          </a:p>
        </p:txBody>
      </p:sp>
      <p:sp>
        <p:nvSpPr>
          <p:cNvPr id="12" name="Date Placeholder 1"/>
          <p:cNvSpPr>
            <a:spLocks noGrp="1"/>
          </p:cNvSpPr>
          <p:nvPr>
            <p:ph type="dt" sz="half" idx="12"/>
          </p:nvPr>
        </p:nvSpPr>
        <p:spPr/>
        <p:txBody>
          <a:bodyPr/>
          <a:lstStyle>
            <a:lvl1pPr>
              <a:defRPr/>
            </a:lvl1pPr>
          </a:lstStyle>
          <a:p>
            <a:pPr>
              <a:defRPr/>
            </a:pPr>
            <a:fld id="{81D9221D-2240-834B-B9CA-93164ECB6E69}"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5937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4" name="Slide Number Placeholder 5"/>
          <p:cNvSpPr>
            <a:spLocks noGrp="1"/>
          </p:cNvSpPr>
          <p:nvPr>
            <p:ph type="sldNum" sz="quarter" idx="11"/>
          </p:nvPr>
        </p:nvSpPr>
        <p:spPr/>
        <p:txBody>
          <a:bodyPr/>
          <a:lstStyle>
            <a:lvl1pPr>
              <a:defRPr/>
            </a:lvl1pPr>
          </a:lstStyle>
          <a:p>
            <a:pPr>
              <a:defRPr/>
            </a:pPr>
            <a:fld id="{57414797-C76F-194E-B3FC-B240587E91F4}" type="slidenum">
              <a:rPr lang="en-US"/>
              <a:pPr>
                <a:defRPr/>
              </a:pPr>
              <a:t>‹#›</a:t>
            </a:fld>
            <a:endParaRPr lang="en-US"/>
          </a:p>
        </p:txBody>
      </p:sp>
      <p:sp>
        <p:nvSpPr>
          <p:cNvPr id="5" name="Date Placeholder 1"/>
          <p:cNvSpPr>
            <a:spLocks noGrp="1"/>
          </p:cNvSpPr>
          <p:nvPr>
            <p:ph type="dt" sz="half" idx="12"/>
          </p:nvPr>
        </p:nvSpPr>
        <p:spPr/>
        <p:txBody>
          <a:bodyPr/>
          <a:lstStyle>
            <a:lvl1pPr>
              <a:defRPr/>
            </a:lvl1pPr>
          </a:lstStyle>
          <a:p>
            <a:pPr>
              <a:defRPr/>
            </a:pPr>
            <a:fld id="{60C8A92E-2FDB-B34C-A189-5A04F3EBDCAC}"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4798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5_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3" name="Slide Number Placeholder 5"/>
          <p:cNvSpPr>
            <a:spLocks noGrp="1"/>
          </p:cNvSpPr>
          <p:nvPr>
            <p:ph type="sldNum" sz="quarter" idx="11"/>
          </p:nvPr>
        </p:nvSpPr>
        <p:spPr/>
        <p:txBody>
          <a:bodyPr/>
          <a:lstStyle>
            <a:lvl1pPr>
              <a:defRPr/>
            </a:lvl1pPr>
          </a:lstStyle>
          <a:p>
            <a:pPr>
              <a:defRPr/>
            </a:pPr>
            <a:fld id="{6E545224-CE6D-2B4F-B5A3-BE25A7C23E8A}" type="slidenum">
              <a:rPr lang="en-US"/>
              <a:pPr>
                <a:defRPr/>
              </a:pPr>
              <a:t>‹#›</a:t>
            </a:fld>
            <a:endParaRPr lang="en-US"/>
          </a:p>
        </p:txBody>
      </p:sp>
      <p:sp>
        <p:nvSpPr>
          <p:cNvPr id="4" name="Date Placeholder 1"/>
          <p:cNvSpPr>
            <a:spLocks noGrp="1"/>
          </p:cNvSpPr>
          <p:nvPr>
            <p:ph type="dt" sz="half" idx="12"/>
          </p:nvPr>
        </p:nvSpPr>
        <p:spPr/>
        <p:txBody>
          <a:bodyPr/>
          <a:lstStyle>
            <a:lvl1pPr>
              <a:defRPr/>
            </a:lvl1pPr>
          </a:lstStyle>
          <a:p>
            <a:pPr>
              <a:defRPr/>
            </a:pPr>
            <a:fld id="{FBB42C4E-407E-FA43-AE1C-77FB537BE7C1}"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968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dirty="0" smtClean="0"/>
              <a:t>Click to edit Master title style</a:t>
            </a:r>
            <a:endParaRPr lang="en-US" dirty="0"/>
          </a:p>
        </p:txBody>
      </p:sp>
      <p:sp>
        <p:nvSpPr>
          <p:cNvPr id="7" name="Content Placeholder 2"/>
          <p:cNvSpPr>
            <a:spLocks noGrp="1"/>
          </p:cNvSpPr>
          <p:nvPr>
            <p:ph idx="1"/>
          </p:nvPr>
        </p:nvSpPr>
        <p:spPr>
          <a:xfrm>
            <a:off x="3575050" y="273050"/>
            <a:ext cx="5111750" cy="5853113"/>
          </a:xfrm>
          <a:prstGeom prst="rect">
            <a:avLst/>
          </a:prstGeom>
        </p:spPr>
        <p:txBody>
          <a:bodyPr/>
          <a:lstStyle>
            <a:lvl1pPr>
              <a:defRPr sz="20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smtClean="0"/>
              <a:t>AAS NRAO Splinter Session — 12 Jan 2012</a:t>
            </a:r>
            <a:endParaRPr lang="en-US"/>
          </a:p>
        </p:txBody>
      </p:sp>
      <p:sp>
        <p:nvSpPr>
          <p:cNvPr id="9" name="Slide Number Placeholder 5"/>
          <p:cNvSpPr>
            <a:spLocks noGrp="1"/>
          </p:cNvSpPr>
          <p:nvPr>
            <p:ph type="sldNum" sz="quarter" idx="11"/>
          </p:nvPr>
        </p:nvSpPr>
        <p:spPr/>
        <p:txBody>
          <a:bodyPr/>
          <a:lstStyle>
            <a:lvl1pPr>
              <a:defRPr/>
            </a:lvl1pPr>
          </a:lstStyle>
          <a:p>
            <a:pPr>
              <a:defRPr/>
            </a:pPr>
            <a:fld id="{CA480D92-E6ED-074F-A963-C5F53C3706A0}" type="slidenum">
              <a:rPr lang="en-US"/>
              <a:pPr>
                <a:defRPr/>
              </a:pPr>
              <a:t>‹#›</a:t>
            </a:fld>
            <a:endParaRPr lang="en-US"/>
          </a:p>
        </p:txBody>
      </p:sp>
      <p:sp>
        <p:nvSpPr>
          <p:cNvPr id="10" name="Date Placeholder 1"/>
          <p:cNvSpPr>
            <a:spLocks noGrp="1"/>
          </p:cNvSpPr>
          <p:nvPr>
            <p:ph type="dt" sz="half" idx="12"/>
          </p:nvPr>
        </p:nvSpPr>
        <p:spPr/>
        <p:txBody>
          <a:bodyPr/>
          <a:lstStyle>
            <a:lvl1pPr>
              <a:defRPr/>
            </a:lvl1pPr>
          </a:lstStyle>
          <a:p>
            <a:pPr>
              <a:defRPr/>
            </a:pPr>
            <a:fld id="{7C0E69B3-85B6-5F4D-883F-3E70A7669E3C}" type="datetime1">
              <a:rPr lang="en-US" smtClean="0"/>
              <a:pPr>
                <a:defRPr/>
              </a:pPr>
              <a:t>5/23/12</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32850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4.jpe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4.xml"/><Relationship Id="rId9" Type="http://schemas.openxmlformats.org/officeDocument/2006/relationships/image" Target="../media/image5.jpeg"/><Relationship Id="rId10"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799388" y="5313363"/>
            <a:ext cx="892175" cy="115411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3" name="Footer Placeholder 2"/>
          <p:cNvSpPr>
            <a:spLocks noGrp="1"/>
          </p:cNvSpPr>
          <p:nvPr>
            <p:ph type="ftr" sz="quarter" idx="3"/>
          </p:nvPr>
        </p:nvSpPr>
        <p:spPr>
          <a:xfrm>
            <a:off x="3124199" y="6356351"/>
            <a:ext cx="4027905" cy="247650"/>
          </a:xfrm>
          <a:prstGeom prst="rect">
            <a:avLst/>
          </a:prstGeom>
        </p:spPr>
        <p:txBody>
          <a:bodyPr vert="horz" lIns="91440" tIns="45720" rIns="91440" bIns="45720" rtlCol="0" anchor="ctr"/>
          <a:lstStyle>
            <a:lvl1pPr marL="0" marR="0" indent="0" algn="ctr" defTabSz="457200" rtl="0" eaLnBrk="1" fontAlgn="base" latinLnBrk="0" hangingPunct="1">
              <a:lnSpc>
                <a:spcPct val="100000"/>
              </a:lnSpc>
              <a:spcBef>
                <a:spcPct val="0"/>
              </a:spcBef>
              <a:spcAft>
                <a:spcPct val="0"/>
              </a:spcAft>
              <a:buClrTx/>
              <a:buSzTx/>
              <a:buFontTx/>
              <a:buNone/>
              <a:tabLst/>
              <a:defRPr sz="1200">
                <a:solidFill>
                  <a:schemeClr val="tx1">
                    <a:tint val="75000"/>
                  </a:schemeClr>
                </a:solidFill>
              </a:defRPr>
            </a:lvl1pPr>
          </a:lstStyle>
          <a:p>
            <a:pPr algn="r">
              <a:defRPr/>
            </a:pPr>
            <a:r>
              <a:rPr lang="en-US" smtClean="0">
                <a:solidFill>
                  <a:srgbClr val="000099"/>
                </a:solidFill>
                <a:latin typeface="Gill Sans MT" pitchFamily="34" charset="0"/>
                <a:ea typeface="ＭＳ Ｐゴシック" pitchFamily="17" charset="-128"/>
                <a:cs typeface="+mn-cs"/>
              </a:rPr>
              <a:t>AAS NRAO Splinter Session — 12 Jan 2012</a:t>
            </a:r>
            <a:endParaRPr lang="en-US" dirty="0"/>
          </a:p>
        </p:txBody>
      </p:sp>
    </p:spTree>
  </p:cSld>
  <p:clrMap bg1="lt1" tx1="dk1" bg2="lt2" tx2="dk2" accent1="accent1" accent2="accent2" accent3="accent3" accent4="accent4" accent5="accent5" accent6="accent6" hlink="hlink" folHlink="folHlink"/>
  <p:sldLayoutIdLst>
    <p:sldLayoutId id="2147485549" r:id="rId1"/>
  </p:sldLayoutIdLst>
  <p:hf hdr="0" dt="0"/>
  <p:txStyles>
    <p:titleStyle>
      <a:lvl1pPr algn="ctr" defTabSz="457200" rtl="0" eaLnBrk="1" fontAlgn="base" hangingPunct="1">
        <a:spcBef>
          <a:spcPct val="0"/>
        </a:spcBef>
        <a:spcAft>
          <a:spcPct val="0"/>
        </a:spcAft>
        <a:defRPr sz="4400" kern="1200">
          <a:solidFill>
            <a:srgbClr val="990033"/>
          </a:solidFill>
          <a:latin typeface="+mj-lt"/>
          <a:ea typeface="ＭＳ Ｐゴシック" pitchFamily="48" charset="-128"/>
          <a:cs typeface="ＭＳ Ｐゴシック" pitchFamily="48" charset="-128"/>
        </a:defRPr>
      </a:lvl1pPr>
      <a:lvl2pPr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2pPr>
      <a:lvl3pPr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3pPr>
      <a:lvl4pPr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4pPr>
      <a:lvl5pPr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5pPr>
      <a:lvl6pPr marL="457200"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6pPr>
      <a:lvl7pPr marL="914400"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7pPr>
      <a:lvl8pPr marL="1371600"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8pPr>
      <a:lvl9pPr marL="1828800" algn="ctr" defTabSz="457200" rtl="0" eaLnBrk="1" fontAlgn="base" hangingPunct="1">
        <a:spcBef>
          <a:spcPct val="0"/>
        </a:spcBef>
        <a:spcAft>
          <a:spcPct val="0"/>
        </a:spcAft>
        <a:defRPr sz="4400">
          <a:solidFill>
            <a:srgbClr val="990033"/>
          </a:solidFill>
          <a:latin typeface="Calibri" pitchFamily="48" charset="0"/>
          <a:ea typeface="ＭＳ Ｐゴシック" pitchFamily="48" charset="-128"/>
          <a:cs typeface="ＭＳ Ｐゴシック" pitchFamily="4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48" charset="-128"/>
          <a:cs typeface="ＭＳ Ｐゴシック" pitchFamily="4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4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4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4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4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799388" y="5313363"/>
            <a:ext cx="892175" cy="115411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5" name="Footer Placeholder 4"/>
          <p:cNvSpPr>
            <a:spLocks noGrp="1"/>
          </p:cNvSpPr>
          <p:nvPr>
            <p:ph type="ftr" sz="quarter" idx="3"/>
          </p:nvPr>
        </p:nvSpPr>
        <p:spPr>
          <a:xfrm>
            <a:off x="3124200" y="6356350"/>
            <a:ext cx="5105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pitchFamily="34" charset="0"/>
                <a:ea typeface="ＭＳ Ｐゴシック" pitchFamily="17" charset="-128"/>
                <a:cs typeface="+mn-cs"/>
              </a:defRPr>
            </a:lvl1pPr>
          </a:lstStyle>
          <a:p>
            <a:pPr>
              <a:defRPr/>
            </a:pPr>
            <a:r>
              <a:rPr lang="en-US" smtClean="0"/>
              <a:t>AAS NRAO Splinter Session — 12 Jan 2012</a:t>
            </a:r>
            <a:endParaRPr lang="en-US"/>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charset="0"/>
              </a:defRPr>
            </a:lvl1pPr>
          </a:lstStyle>
          <a:p>
            <a:pPr>
              <a:defRPr/>
            </a:pPr>
            <a:fld id="{74CE8DFD-DA5A-F54B-859C-A2891573C4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550" r:id="rId1"/>
  </p:sldLayoutIdLst>
  <p:hf hdr="0" dt="0"/>
  <p:txStyles>
    <p:titleStyle>
      <a:lvl1pPr algn="l" defTabSz="457200" rtl="0" eaLnBrk="0" fontAlgn="base" hangingPunct="0">
        <a:spcBef>
          <a:spcPct val="0"/>
        </a:spcBef>
        <a:spcAft>
          <a:spcPct val="0"/>
        </a:spcAft>
        <a:defRPr sz="3300" b="1" kern="1200">
          <a:solidFill>
            <a:srgbClr val="990033"/>
          </a:solidFill>
          <a:latin typeface="GillSans"/>
          <a:ea typeface="ＭＳ Ｐゴシック" pitchFamily="48" charset="-128"/>
          <a:cs typeface="GillSans"/>
        </a:defRPr>
      </a:lvl1pPr>
      <a:lvl2pPr algn="l" defTabSz="457200" rtl="0" eaLnBrk="0" fontAlgn="base" hangingPunct="0">
        <a:spcBef>
          <a:spcPct val="0"/>
        </a:spcBef>
        <a:spcAft>
          <a:spcPct val="0"/>
        </a:spcAft>
        <a:defRPr sz="3300" b="1">
          <a:solidFill>
            <a:srgbClr val="990033"/>
          </a:solidFill>
          <a:latin typeface="GillSans" pitchFamily="96" charset="0"/>
          <a:ea typeface="ＭＳ Ｐゴシック" pitchFamily="48" charset="-128"/>
          <a:cs typeface="GillSans" pitchFamily="48" charset="0"/>
        </a:defRPr>
      </a:lvl2pPr>
      <a:lvl3pPr algn="l" defTabSz="457200" rtl="0" eaLnBrk="0" fontAlgn="base" hangingPunct="0">
        <a:spcBef>
          <a:spcPct val="0"/>
        </a:spcBef>
        <a:spcAft>
          <a:spcPct val="0"/>
        </a:spcAft>
        <a:defRPr sz="3300" b="1">
          <a:solidFill>
            <a:srgbClr val="990033"/>
          </a:solidFill>
          <a:latin typeface="GillSans" pitchFamily="96" charset="0"/>
          <a:ea typeface="ＭＳ Ｐゴシック" pitchFamily="48" charset="-128"/>
          <a:cs typeface="GillSans" pitchFamily="48" charset="0"/>
        </a:defRPr>
      </a:lvl3pPr>
      <a:lvl4pPr algn="l" defTabSz="457200" rtl="0" eaLnBrk="0" fontAlgn="base" hangingPunct="0">
        <a:spcBef>
          <a:spcPct val="0"/>
        </a:spcBef>
        <a:spcAft>
          <a:spcPct val="0"/>
        </a:spcAft>
        <a:defRPr sz="3300" b="1">
          <a:solidFill>
            <a:srgbClr val="990033"/>
          </a:solidFill>
          <a:latin typeface="GillSans" pitchFamily="96" charset="0"/>
          <a:ea typeface="ＭＳ Ｐゴシック" pitchFamily="48" charset="-128"/>
          <a:cs typeface="GillSans" pitchFamily="48" charset="0"/>
        </a:defRPr>
      </a:lvl4pPr>
      <a:lvl5pPr algn="l" defTabSz="457200" rtl="0" eaLnBrk="0" fontAlgn="base" hangingPunct="0">
        <a:spcBef>
          <a:spcPct val="0"/>
        </a:spcBef>
        <a:spcAft>
          <a:spcPct val="0"/>
        </a:spcAft>
        <a:defRPr sz="3300" b="1">
          <a:solidFill>
            <a:srgbClr val="990033"/>
          </a:solidFill>
          <a:latin typeface="GillSans" pitchFamily="96" charset="0"/>
          <a:ea typeface="ＭＳ Ｐゴシック" pitchFamily="48" charset="-128"/>
          <a:cs typeface="GillSans" pitchFamily="48" charset="0"/>
        </a:defRPr>
      </a:lvl5pPr>
      <a:lvl6pPr marL="457200" algn="l" defTabSz="457200" rtl="0" fontAlgn="base">
        <a:spcBef>
          <a:spcPct val="0"/>
        </a:spcBef>
        <a:spcAft>
          <a:spcPct val="0"/>
        </a:spcAft>
        <a:defRPr sz="3300">
          <a:solidFill>
            <a:srgbClr val="990033"/>
          </a:solidFill>
          <a:latin typeface="Gadget" pitchFamily="48" charset="0"/>
          <a:ea typeface="ＭＳ Ｐゴシック" pitchFamily="48" charset="-128"/>
        </a:defRPr>
      </a:lvl6pPr>
      <a:lvl7pPr marL="914400" algn="l" defTabSz="457200" rtl="0" fontAlgn="base">
        <a:spcBef>
          <a:spcPct val="0"/>
        </a:spcBef>
        <a:spcAft>
          <a:spcPct val="0"/>
        </a:spcAft>
        <a:defRPr sz="3300">
          <a:solidFill>
            <a:srgbClr val="990033"/>
          </a:solidFill>
          <a:latin typeface="Gadget" pitchFamily="48" charset="0"/>
          <a:ea typeface="ＭＳ Ｐゴシック" pitchFamily="48" charset="-128"/>
        </a:defRPr>
      </a:lvl7pPr>
      <a:lvl8pPr marL="1371600" algn="l" defTabSz="457200" rtl="0" fontAlgn="base">
        <a:spcBef>
          <a:spcPct val="0"/>
        </a:spcBef>
        <a:spcAft>
          <a:spcPct val="0"/>
        </a:spcAft>
        <a:defRPr sz="3300">
          <a:solidFill>
            <a:srgbClr val="990033"/>
          </a:solidFill>
          <a:latin typeface="Gadget" pitchFamily="48" charset="0"/>
          <a:ea typeface="ＭＳ Ｐゴシック" pitchFamily="48" charset="-128"/>
        </a:defRPr>
      </a:lvl8pPr>
      <a:lvl9pPr marL="1828800" algn="l" defTabSz="457200" rtl="0" fontAlgn="base">
        <a:spcBef>
          <a:spcPct val="0"/>
        </a:spcBef>
        <a:spcAft>
          <a:spcPct val="0"/>
        </a:spcAft>
        <a:defRPr sz="3300">
          <a:solidFill>
            <a:srgbClr val="990033"/>
          </a:solidFill>
          <a:latin typeface="Gadget" pitchFamily="48" charset="0"/>
          <a:ea typeface="ＭＳ Ｐゴシック" pitchFamily="48" charset="-128"/>
        </a:defRPr>
      </a:lvl9pPr>
    </p:titleStyle>
    <p:bodyStyle>
      <a:lvl1pPr marL="342900" indent="-342900" algn="l" defTabSz="457200" rtl="0" eaLnBrk="0" fontAlgn="base" hangingPunct="0">
        <a:spcBef>
          <a:spcPct val="20000"/>
        </a:spcBef>
        <a:spcAft>
          <a:spcPct val="0"/>
        </a:spcAft>
        <a:buFont typeface="Arial" charset="0"/>
        <a:defRPr sz="2800" kern="1200">
          <a:solidFill>
            <a:srgbClr val="000099"/>
          </a:solidFill>
          <a:latin typeface="Gill Sans"/>
          <a:ea typeface="ＭＳ Ｐゴシック" pitchFamily="48" charset="-128"/>
          <a:cs typeface="Gill Sans"/>
        </a:defRPr>
      </a:lvl1pPr>
      <a:lvl2pPr marL="742950" indent="-285750" algn="l" defTabSz="457200" rtl="0" eaLnBrk="0" fontAlgn="base" hangingPunct="0">
        <a:spcBef>
          <a:spcPct val="20000"/>
        </a:spcBef>
        <a:spcAft>
          <a:spcPct val="0"/>
        </a:spcAft>
        <a:buFont typeface="Arial" charset="0"/>
        <a:defRPr sz="2400" kern="1200">
          <a:solidFill>
            <a:srgbClr val="330099"/>
          </a:solidFill>
          <a:latin typeface="Gill Sans"/>
          <a:ea typeface="ＭＳ Ｐゴシック" pitchFamily="48" charset="-128"/>
          <a:cs typeface="Gill Sans"/>
        </a:defRPr>
      </a:lvl2pPr>
      <a:lvl3pPr marL="1143000" indent="-228600" algn="l" defTabSz="457200" rtl="0" eaLnBrk="0" fontAlgn="base" hangingPunct="0">
        <a:spcBef>
          <a:spcPct val="20000"/>
        </a:spcBef>
        <a:spcAft>
          <a:spcPct val="0"/>
        </a:spcAft>
        <a:buFont typeface="Arial" charset="0"/>
        <a:buChar char="•"/>
        <a:defRPr sz="2400" kern="1200">
          <a:solidFill>
            <a:srgbClr val="330099"/>
          </a:solidFill>
          <a:latin typeface="Gill Sans"/>
          <a:ea typeface="ＭＳ Ｐゴシック" pitchFamily="48" charset="-128"/>
          <a:cs typeface="Gill Sans"/>
        </a:defRPr>
      </a:lvl3pPr>
      <a:lvl4pPr marL="1600200" indent="-228600" algn="l" defTabSz="457200" rtl="0" eaLnBrk="0" fontAlgn="base" hangingPunct="0">
        <a:spcBef>
          <a:spcPct val="20000"/>
        </a:spcBef>
        <a:spcAft>
          <a:spcPct val="0"/>
        </a:spcAft>
        <a:buFont typeface="Arial" charset="0"/>
        <a:buChar char="–"/>
        <a:defRPr sz="2000" kern="1200">
          <a:solidFill>
            <a:srgbClr val="330099"/>
          </a:solidFill>
          <a:latin typeface="Gill Sans"/>
          <a:ea typeface="ＭＳ Ｐゴシック" pitchFamily="48" charset="-128"/>
          <a:cs typeface="Gill Sans"/>
        </a:defRPr>
      </a:lvl4pPr>
      <a:lvl5pPr marL="2057400" indent="-228600" algn="l" defTabSz="457200" rtl="0" eaLnBrk="0" fontAlgn="base" hangingPunct="0">
        <a:spcBef>
          <a:spcPct val="20000"/>
        </a:spcBef>
        <a:spcAft>
          <a:spcPct val="0"/>
        </a:spcAft>
        <a:buFont typeface="Arial" charset="0"/>
        <a:buChar char="»"/>
        <a:defRPr sz="2000" kern="1200">
          <a:solidFill>
            <a:srgbClr val="330099"/>
          </a:solidFill>
          <a:latin typeface="Gill Sans"/>
          <a:ea typeface="ＭＳ Ｐゴシック" pitchFamily="48" charset="-128"/>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1"/>
          <a:srcRect/>
          <a:stretch>
            <a:fillRect/>
          </a:stretch>
        </a:blipFill>
        <a:effectLst/>
      </p:bgPr>
    </p:bg>
    <p:spTree>
      <p:nvGrpSpPr>
        <p:cNvPr id="1" name=""/>
        <p:cNvGrpSpPr/>
        <p:nvPr/>
      </p:nvGrpSpPr>
      <p:grpSpPr>
        <a:xfrm>
          <a:off x="0" y="0"/>
          <a:ext cx="0" cy="0"/>
          <a:chOff x="0" y="0"/>
          <a:chExt cx="0" cy="0"/>
        </a:xfrm>
      </p:grpSpPr>
      <p:pic>
        <p:nvPicPr>
          <p:cNvPr id="5122" name="Picture 6"/>
          <p:cNvPicPr>
            <a:picLocks noChangeAspect="1" noChangeArrowheads="1"/>
          </p:cNvPicPr>
          <p:nvPr/>
        </p:nvPicPr>
        <p:blipFill>
          <a:blip r:embed="rId1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2438" y="5835650"/>
            <a:ext cx="590550" cy="7635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7" name="Footer Placeholder 4"/>
          <p:cNvSpPr>
            <a:spLocks noGrp="1"/>
          </p:cNvSpPr>
          <p:nvPr>
            <p:ph type="ftr" sz="quarter" idx="3"/>
          </p:nvPr>
        </p:nvSpPr>
        <p:spPr>
          <a:xfrm>
            <a:off x="3124200" y="6356350"/>
            <a:ext cx="5105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pitchFamily="34" charset="0"/>
                <a:ea typeface="ＭＳ Ｐゴシック" pitchFamily="17" charset="-128"/>
                <a:cs typeface="+mn-cs"/>
              </a:defRPr>
            </a:lvl1pPr>
          </a:lstStyle>
          <a:p>
            <a:pPr>
              <a:defRPr/>
            </a:pPr>
            <a:r>
              <a:rPr lang="en-US" smtClean="0"/>
              <a:t>AAS NRAO Splinter Session — 12 Jan 2012</a:t>
            </a:r>
            <a:endParaRPr lang="en-US"/>
          </a:p>
        </p:txBody>
      </p:sp>
      <p:sp>
        <p:nvSpPr>
          <p:cNvPr id="8" name="Slide Number Placeholder 5"/>
          <p:cNvSpPr>
            <a:spLocks noGrp="1"/>
          </p:cNvSpPr>
          <p:nvPr>
            <p:ph type="sldNum" sz="quarter" idx="4"/>
          </p:nvPr>
        </p:nvSpPr>
        <p:spPr>
          <a:xfrm>
            <a:off x="8229600" y="6356350"/>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charset="0"/>
              </a:defRPr>
            </a:lvl1pPr>
          </a:lstStyle>
          <a:p>
            <a:pPr>
              <a:defRPr/>
            </a:pPr>
            <a:fld id="{1057404D-86FE-C948-96FA-B8B5DC05108D}" type="slidenum">
              <a:rPr lang="en-US"/>
              <a:pPr>
                <a:defRPr/>
              </a:pPr>
              <a:t>‹#›</a:t>
            </a:fld>
            <a:endParaRPr lang="en-US"/>
          </a:p>
        </p:txBody>
      </p:sp>
      <p:sp>
        <p:nvSpPr>
          <p:cNvPr id="5125"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126" name="Text Placeholder 11"/>
          <p:cNvSpPr>
            <a:spLocks noGrp="1"/>
          </p:cNvSpPr>
          <p:nvPr>
            <p:ph type="body" idx="1"/>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
          </p:nvPr>
        </p:nvSpPr>
        <p:spPr>
          <a:xfrm>
            <a:off x="1023938"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5A10BD77-A590-8E49-81F6-45573785A592}" type="datetime1">
              <a:rPr lang="en-US" smtClean="0"/>
              <a:pPr>
                <a:defRPr/>
              </a:pPr>
              <a:t>5/23/12</a:t>
            </a:fld>
            <a:endParaRPr lang="en-US" dirty="0"/>
          </a:p>
        </p:txBody>
      </p:sp>
    </p:spTree>
  </p:cSld>
  <p:clrMap bg1="lt1" tx1="dk1" bg2="lt2" tx2="dk2" accent1="accent1" accent2="accent2" accent3="accent3" accent4="accent4" accent5="accent5" accent6="accent6" hlink="hlink" folHlink="folHlink"/>
  <p:sldLayoutIdLst>
    <p:sldLayoutId id="2147485535" r:id="rId1"/>
    <p:sldLayoutId id="2147485536" r:id="rId2"/>
    <p:sldLayoutId id="2147485537" r:id="rId3"/>
    <p:sldLayoutId id="2147485538" r:id="rId4"/>
    <p:sldLayoutId id="2147485539" r:id="rId5"/>
    <p:sldLayoutId id="2147485540" r:id="rId6"/>
    <p:sldLayoutId id="2147485541" r:id="rId7"/>
    <p:sldLayoutId id="2147485551" r:id="rId8"/>
    <p:sldLayoutId id="2147485553" r:id="rId9"/>
  </p:sldLayoutIdLst>
  <p:hf hdr="0" dt="0"/>
  <p:txStyles>
    <p:titleStyle>
      <a:lvl1pPr algn="l" defTabSz="457200" rtl="0" eaLnBrk="0" fontAlgn="base" hangingPunct="0">
        <a:spcBef>
          <a:spcPct val="0"/>
        </a:spcBef>
        <a:spcAft>
          <a:spcPct val="0"/>
        </a:spcAft>
        <a:defRPr sz="3300" b="1" kern="1200">
          <a:solidFill>
            <a:srgbClr val="990033"/>
          </a:solidFill>
          <a:latin typeface="Gill Sans MT" pitchFamily="34" charset="0"/>
          <a:ea typeface="ＭＳ Ｐゴシック" pitchFamily="48" charset="-128"/>
          <a:cs typeface="GillSans"/>
        </a:defRPr>
      </a:lvl1pPr>
      <a:lvl2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2pPr>
      <a:lvl3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3pPr>
      <a:lvl4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4pPr>
      <a:lvl5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48" charset="-128"/>
          <a:cs typeface="GillSans" pitchFamily="48" charset="0"/>
        </a:defRPr>
      </a:lvl5pPr>
      <a:lvl6pPr marL="457200" algn="l" defTabSz="457200" rtl="0" fontAlgn="base">
        <a:spcBef>
          <a:spcPct val="0"/>
        </a:spcBef>
        <a:spcAft>
          <a:spcPct val="0"/>
        </a:spcAft>
        <a:defRPr sz="3200">
          <a:solidFill>
            <a:srgbClr val="990033"/>
          </a:solidFill>
          <a:latin typeface="Gadget" pitchFamily="48" charset="0"/>
          <a:ea typeface="ＭＳ Ｐゴシック" pitchFamily="48" charset="-128"/>
        </a:defRPr>
      </a:lvl6pPr>
      <a:lvl7pPr marL="914400" algn="l" defTabSz="457200" rtl="0" fontAlgn="base">
        <a:spcBef>
          <a:spcPct val="0"/>
        </a:spcBef>
        <a:spcAft>
          <a:spcPct val="0"/>
        </a:spcAft>
        <a:defRPr sz="3200">
          <a:solidFill>
            <a:srgbClr val="990033"/>
          </a:solidFill>
          <a:latin typeface="Gadget" pitchFamily="48" charset="0"/>
          <a:ea typeface="ＭＳ Ｐゴシック" pitchFamily="48" charset="-128"/>
        </a:defRPr>
      </a:lvl7pPr>
      <a:lvl8pPr marL="1371600" algn="l" defTabSz="457200" rtl="0" fontAlgn="base">
        <a:spcBef>
          <a:spcPct val="0"/>
        </a:spcBef>
        <a:spcAft>
          <a:spcPct val="0"/>
        </a:spcAft>
        <a:defRPr sz="3200">
          <a:solidFill>
            <a:srgbClr val="990033"/>
          </a:solidFill>
          <a:latin typeface="Gadget" pitchFamily="48" charset="0"/>
          <a:ea typeface="ＭＳ Ｐゴシック" pitchFamily="48" charset="-128"/>
        </a:defRPr>
      </a:lvl8pPr>
      <a:lvl9pPr marL="1828800" algn="l" defTabSz="457200" rtl="0" fontAlgn="base">
        <a:spcBef>
          <a:spcPct val="0"/>
        </a:spcBef>
        <a:spcAft>
          <a:spcPct val="0"/>
        </a:spcAft>
        <a:defRPr sz="3200">
          <a:solidFill>
            <a:srgbClr val="990033"/>
          </a:solidFill>
          <a:latin typeface="Gadget" pitchFamily="48" charset="0"/>
          <a:ea typeface="ＭＳ Ｐゴシック" pitchFamily="48" charset="-128"/>
        </a:defRPr>
      </a:lvl9pPr>
    </p:titleStyle>
    <p:bodyStyle>
      <a:lvl1pPr marL="342900" indent="-3429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48" charset="-128"/>
          <a:cs typeface="Gill Sans"/>
        </a:defRPr>
      </a:lvl1pPr>
      <a:lvl2pPr marL="742950" indent="-28575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48" charset="-128"/>
          <a:cs typeface="Gill Sans"/>
        </a:defRPr>
      </a:lvl2pPr>
      <a:lvl3pPr marL="11430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48" charset="-128"/>
          <a:cs typeface="Gill Sans"/>
        </a:defRPr>
      </a:lvl3pPr>
      <a:lvl4pPr marL="16002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48" charset="-128"/>
          <a:cs typeface="Gill Sans"/>
        </a:defRPr>
      </a:lvl4pPr>
      <a:lvl5pPr marL="20574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48" charset="-128"/>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4338" name="Rectangle 9"/>
          <p:cNvSpPr>
            <a:spLocks noChangeArrowheads="1"/>
          </p:cNvSpPr>
          <p:nvPr/>
        </p:nvSpPr>
        <p:spPr bwMode="auto">
          <a:xfrm>
            <a:off x="123825" y="19050"/>
            <a:ext cx="8010525" cy="77946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p>
            <a:endParaRPr lang="en-US"/>
          </a:p>
        </p:txBody>
      </p:sp>
      <p:pic>
        <p:nvPicPr>
          <p:cNvPr id="14339" name="Picture 6"/>
          <p:cNvPicPr>
            <a:picLocks noChangeAspect="1" noChangeArrowheads="1"/>
          </p:cNvPicPr>
          <p:nvPr/>
        </p:nvPicPr>
        <p:blipFill>
          <a:blip r:embed="rId10">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2438" y="5835650"/>
            <a:ext cx="590550" cy="7635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4340" name="Title Placeholder 1"/>
          <p:cNvSpPr>
            <a:spLocks noGrp="1"/>
          </p:cNvSpPr>
          <p:nvPr>
            <p:ph type="title"/>
          </p:nvPr>
        </p:nvSpPr>
        <p:spPr bwMode="auto">
          <a:xfrm>
            <a:off x="457200" y="487363"/>
            <a:ext cx="8229600" cy="9604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34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3124200" y="6356350"/>
            <a:ext cx="5105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pitchFamily="34" charset="0"/>
                <a:ea typeface="ＭＳ Ｐゴシック" pitchFamily="17" charset="-128"/>
                <a:cs typeface="+mn-cs"/>
              </a:defRPr>
            </a:lvl1pPr>
          </a:lstStyle>
          <a:p>
            <a:pPr>
              <a:defRPr/>
            </a:pPr>
            <a:r>
              <a:rPr lang="en-US" smtClean="0"/>
              <a:t>AAS NRAO Splinter Session — 12 Jan 2012</a:t>
            </a:r>
            <a:endParaRPr lang="en-US"/>
          </a:p>
        </p:txBody>
      </p:sp>
      <p:sp>
        <p:nvSpPr>
          <p:cNvPr id="8" name="Slide Number Placeholder 5"/>
          <p:cNvSpPr>
            <a:spLocks noGrp="1"/>
          </p:cNvSpPr>
          <p:nvPr>
            <p:ph type="sldNum" sz="quarter" idx="4"/>
          </p:nvPr>
        </p:nvSpPr>
        <p:spPr>
          <a:xfrm>
            <a:off x="8229600" y="6356350"/>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0099"/>
                </a:solidFill>
                <a:latin typeface="Gill Sans MT" charset="0"/>
              </a:defRPr>
            </a:lvl1pPr>
          </a:lstStyle>
          <a:p>
            <a:pPr>
              <a:defRPr/>
            </a:pPr>
            <a:fld id="{E3A9995B-8A4A-AB44-8DBD-7BC503C91E96}" type="slidenum">
              <a:rPr lang="en-US"/>
              <a:pPr>
                <a:defRPr/>
              </a:pPr>
              <a:t>‹#›</a:t>
            </a:fld>
            <a:endParaRPr lang="en-US"/>
          </a:p>
        </p:txBody>
      </p:sp>
      <p:sp>
        <p:nvSpPr>
          <p:cNvPr id="33800" name="Text Box 7"/>
          <p:cNvSpPr txBox="1">
            <a:spLocks noChangeArrowheads="1"/>
          </p:cNvSpPr>
          <p:nvPr/>
        </p:nvSpPr>
        <p:spPr bwMode="auto">
          <a:xfrm>
            <a:off x="5903913" y="19050"/>
            <a:ext cx="2301875" cy="9239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defRPr/>
            </a:pPr>
            <a:r>
              <a:rPr lang="en-US" sz="5400" b="1" smtClean="0">
                <a:solidFill>
                  <a:srgbClr val="8CC7EA"/>
                </a:solidFill>
                <a:latin typeface="Trebuchet MS" charset="0"/>
              </a:rPr>
              <a:t>NAASC</a:t>
            </a:r>
          </a:p>
        </p:txBody>
      </p:sp>
      <p:sp>
        <p:nvSpPr>
          <p:cNvPr id="14345" name="Line 8"/>
          <p:cNvSpPr>
            <a:spLocks noChangeShapeType="1"/>
          </p:cNvSpPr>
          <p:nvPr/>
        </p:nvSpPr>
        <p:spPr bwMode="auto">
          <a:xfrm>
            <a:off x="452438" y="495300"/>
            <a:ext cx="5451475" cy="0"/>
          </a:xfrm>
          <a:prstGeom prst="line">
            <a:avLst/>
          </a:prstGeom>
          <a:noFill/>
          <a:ln w="28575">
            <a:solidFill>
              <a:srgbClr val="8CC7EA"/>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 name="Date Placeholder 1"/>
          <p:cNvSpPr>
            <a:spLocks noGrp="1"/>
          </p:cNvSpPr>
          <p:nvPr>
            <p:ph type="dt" sz="half" idx="2"/>
          </p:nvPr>
        </p:nvSpPr>
        <p:spPr>
          <a:xfrm>
            <a:off x="1049338"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E613012-A224-144F-93A8-F4D57FA79813}" type="datetime1">
              <a:rPr lang="en-US" smtClean="0"/>
              <a:pPr>
                <a:defRPr/>
              </a:pPr>
              <a:t>5/23/12</a:t>
            </a:fld>
            <a:endParaRPr lang="en-US"/>
          </a:p>
        </p:txBody>
      </p:sp>
    </p:spTree>
  </p:cSld>
  <p:clrMap bg1="lt1" tx1="dk1" bg2="lt2" tx2="dk2" accent1="accent1" accent2="accent2" accent3="accent3" accent4="accent4" accent5="accent5" accent6="accent6" hlink="hlink" folHlink="folHlink"/>
  <p:sldLayoutIdLst>
    <p:sldLayoutId id="2147485542" r:id="rId1"/>
    <p:sldLayoutId id="2147485543" r:id="rId2"/>
    <p:sldLayoutId id="2147485544" r:id="rId3"/>
    <p:sldLayoutId id="2147485545" r:id="rId4"/>
    <p:sldLayoutId id="2147485546" r:id="rId5"/>
    <p:sldLayoutId id="2147485547" r:id="rId6"/>
    <p:sldLayoutId id="2147485548" r:id="rId7"/>
  </p:sldLayoutIdLst>
  <p:hf hdr="0" dt="0"/>
  <p:txStyles>
    <p:titleStyle>
      <a:lvl1pPr algn="l" defTabSz="457200" rtl="0" eaLnBrk="0" fontAlgn="base" hangingPunct="0">
        <a:spcBef>
          <a:spcPct val="0"/>
        </a:spcBef>
        <a:spcAft>
          <a:spcPct val="0"/>
        </a:spcAft>
        <a:defRPr sz="3300" b="1" kern="1200">
          <a:solidFill>
            <a:srgbClr val="990033"/>
          </a:solidFill>
          <a:latin typeface="Gill Sans MT" pitchFamily="34" charset="0"/>
          <a:ea typeface="ＭＳ Ｐゴシック" pitchFamily="96" charset="-128"/>
          <a:cs typeface="GillSans"/>
        </a:defRPr>
      </a:lvl1pPr>
      <a:lvl2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96" charset="-128"/>
          <a:cs typeface="GillSans" pitchFamily="48" charset="0"/>
        </a:defRPr>
      </a:lvl2pPr>
      <a:lvl3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96" charset="-128"/>
          <a:cs typeface="GillSans" pitchFamily="48" charset="0"/>
        </a:defRPr>
      </a:lvl3pPr>
      <a:lvl4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96" charset="-128"/>
          <a:cs typeface="GillSans" pitchFamily="48" charset="0"/>
        </a:defRPr>
      </a:lvl4pPr>
      <a:lvl5pPr algn="l" defTabSz="457200" rtl="0" eaLnBrk="0" fontAlgn="base" hangingPunct="0">
        <a:spcBef>
          <a:spcPct val="0"/>
        </a:spcBef>
        <a:spcAft>
          <a:spcPct val="0"/>
        </a:spcAft>
        <a:defRPr sz="3300" b="1">
          <a:solidFill>
            <a:srgbClr val="990033"/>
          </a:solidFill>
          <a:latin typeface="Gill Sans MT" pitchFamily="34" charset="0"/>
          <a:ea typeface="ＭＳ Ｐゴシック" pitchFamily="96" charset="-128"/>
          <a:cs typeface="GillSans" pitchFamily="48" charset="0"/>
        </a:defRPr>
      </a:lvl5pPr>
      <a:lvl6pPr marL="457200" algn="l" defTabSz="457200" rtl="0" fontAlgn="base">
        <a:spcBef>
          <a:spcPct val="0"/>
        </a:spcBef>
        <a:spcAft>
          <a:spcPct val="0"/>
        </a:spcAft>
        <a:defRPr sz="3200">
          <a:solidFill>
            <a:srgbClr val="990033"/>
          </a:solidFill>
          <a:latin typeface="Gadget" pitchFamily="96" charset="0"/>
          <a:ea typeface="ＭＳ Ｐゴシック" pitchFamily="96" charset="-128"/>
        </a:defRPr>
      </a:lvl6pPr>
      <a:lvl7pPr marL="914400" algn="l" defTabSz="457200" rtl="0" fontAlgn="base">
        <a:spcBef>
          <a:spcPct val="0"/>
        </a:spcBef>
        <a:spcAft>
          <a:spcPct val="0"/>
        </a:spcAft>
        <a:defRPr sz="3200">
          <a:solidFill>
            <a:srgbClr val="990033"/>
          </a:solidFill>
          <a:latin typeface="Gadget" pitchFamily="96" charset="0"/>
          <a:ea typeface="ＭＳ Ｐゴシック" pitchFamily="96" charset="-128"/>
        </a:defRPr>
      </a:lvl7pPr>
      <a:lvl8pPr marL="1371600" algn="l" defTabSz="457200" rtl="0" fontAlgn="base">
        <a:spcBef>
          <a:spcPct val="0"/>
        </a:spcBef>
        <a:spcAft>
          <a:spcPct val="0"/>
        </a:spcAft>
        <a:defRPr sz="3200">
          <a:solidFill>
            <a:srgbClr val="990033"/>
          </a:solidFill>
          <a:latin typeface="Gadget" pitchFamily="96" charset="0"/>
          <a:ea typeface="ＭＳ Ｐゴシック" pitchFamily="96" charset="-128"/>
        </a:defRPr>
      </a:lvl8pPr>
      <a:lvl9pPr marL="1828800" algn="l" defTabSz="457200" rtl="0" fontAlgn="base">
        <a:spcBef>
          <a:spcPct val="0"/>
        </a:spcBef>
        <a:spcAft>
          <a:spcPct val="0"/>
        </a:spcAft>
        <a:defRPr sz="3200">
          <a:solidFill>
            <a:srgbClr val="990033"/>
          </a:solidFill>
          <a:latin typeface="Gadget" pitchFamily="96" charset="0"/>
          <a:ea typeface="ＭＳ Ｐゴシック" pitchFamily="96" charset="-128"/>
        </a:defRPr>
      </a:lvl9pPr>
    </p:titleStyle>
    <p:bodyStyle>
      <a:lvl1pPr marL="342900" indent="-3429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96" charset="-128"/>
          <a:cs typeface="Gill Sans"/>
        </a:defRPr>
      </a:lvl1pPr>
      <a:lvl2pPr marL="742950" indent="-28575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96" charset="-128"/>
          <a:cs typeface="Gill Sans"/>
        </a:defRPr>
      </a:lvl2pPr>
      <a:lvl3pPr marL="11430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9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9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000099"/>
          </a:solidFill>
          <a:latin typeface="Gill Sans MT" pitchFamily="34" charset="0"/>
          <a:ea typeface="ＭＳ Ｐゴシック" pitchFamily="9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casaguides.nrao.edu/index.php?title=Simulation_Guide_Component_Lists_(CASA_3.3" TargetMode="External"/><Relationship Id="rId5" Type="http://schemas.openxmlformats.org/officeDocument/2006/relationships/image" Target="../media/image10.png"/><Relationship Id="rId6" Type="http://schemas.openxmlformats.org/officeDocument/2006/relationships/image" Target="../media/image11.jpeg"/><Relationship Id="rId7"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casaguides.nrao.edu/index.php?title=Simulating_Observations_in_CASA" TargetMode="External"/><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6.jpe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jpeg"/><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5.png"/><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0.jpeg"/><Relationship Id="rId5" Type="http://schemas.openxmlformats.org/officeDocument/2006/relationships/image" Target="../media/image21.jpeg"/><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casaguides.nrao.edu/index.php?title=Corrupt" TargetMode="External"/><Relationship Id="rId5" Type="http://schemas.openxmlformats.org/officeDocument/2006/relationships/hyperlink" Target="http://casa.nrao.edu/docs/casaref/CasaRef.html" TargetMode="External"/><Relationship Id="rId6" Type="http://schemas.openxmlformats.org/officeDocument/2006/relationships/image" Target="../media/image20.jpeg"/><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7.png"/><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9.png"/><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0.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0.png"/><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1" Type="http://schemas.openxmlformats.org/officeDocument/2006/relationships/image" Target="../media/image37.gif"/><Relationship Id="rId12" Type="http://schemas.openxmlformats.org/officeDocument/2006/relationships/image" Target="../media/image38.jpeg"/><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6.jpeg"/><Relationship Id="rId4" Type="http://schemas.openxmlformats.org/officeDocument/2006/relationships/hyperlink" Target="http://casaguides.nrao.edu/index.php?title=Sim_Inputs" TargetMode="External"/><Relationship Id="rId5" Type="http://schemas.openxmlformats.org/officeDocument/2006/relationships/image" Target="../media/image31.jpe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jpeg"/><Relationship Id="rId10" Type="http://schemas.openxmlformats.org/officeDocument/2006/relationships/image" Target="../media/image36.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jpe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Title 1"/>
          <p:cNvSpPr>
            <a:spLocks noGrp="1"/>
          </p:cNvSpPr>
          <p:nvPr>
            <p:ph type="ctrTitle"/>
          </p:nvPr>
        </p:nvSpPr>
        <p:spPr bwMode="auto">
          <a:xfrm>
            <a:off x="457200" y="199549"/>
            <a:ext cx="7772400" cy="1878882"/>
          </a:xfr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r>
              <a:rPr lang="en-US" dirty="0" smtClean="0">
                <a:latin typeface="GillSans" charset="0"/>
                <a:ea typeface="ＭＳ Ｐゴシック" charset="0"/>
              </a:rPr>
              <a:t>Using CASA to Simulate Interferometer Observations</a:t>
            </a:r>
            <a:endParaRPr lang="en-US" dirty="0">
              <a:latin typeface="GillSans" charset="0"/>
              <a:ea typeface="ＭＳ Ｐゴシック" charset="0"/>
            </a:endParaRPr>
          </a:p>
        </p:txBody>
      </p:sp>
      <p:sp>
        <p:nvSpPr>
          <p:cNvPr id="25604" name="Text Placeholder 4"/>
          <p:cNvSpPr>
            <a:spLocks noGrp="1"/>
          </p:cNvSpPr>
          <p:nvPr>
            <p:ph type="body" sz="quarter" idx="14"/>
          </p:nvPr>
        </p:nvSpPr>
        <p:spPr bwMode="auto">
          <a:xfrm>
            <a:off x="457200" y="4588335"/>
            <a:ext cx="6019800" cy="1281953"/>
          </a:xfr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normAutofit/>
          </a:bodyPr>
          <a:lstStyle/>
          <a:p>
            <a:pPr marL="0" indent="0"/>
            <a:r>
              <a:rPr lang="en-US" dirty="0" smtClean="0">
                <a:solidFill>
                  <a:srgbClr val="990033"/>
                </a:solidFill>
                <a:latin typeface="Gill Sans" charset="0"/>
                <a:ea typeface="ＭＳ Ｐゴシック" charset="0"/>
              </a:rPr>
              <a:t>Nuria Marcelino</a:t>
            </a:r>
            <a:endParaRPr lang="en-US" dirty="0" smtClean="0">
              <a:solidFill>
                <a:srgbClr val="990033"/>
              </a:solidFill>
              <a:latin typeface="Gill Sans" charset="0"/>
              <a:ea typeface="ＭＳ Ｐゴシック" charset="0"/>
            </a:endParaRPr>
          </a:p>
          <a:p>
            <a:pPr marL="0" indent="0"/>
            <a:r>
              <a:rPr lang="en-US" dirty="0" smtClean="0">
                <a:latin typeface="Gill Sans" charset="0"/>
                <a:ea typeface="ＭＳ Ｐゴシック" charset="0"/>
              </a:rPr>
              <a:t>North American ALMA Science Center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Lucida Grande"/>
                <a:cs typeface="Lucida Grande"/>
              </a:rPr>
              <a:t>CASA Refresher</a:t>
            </a:r>
          </a:p>
        </p:txBody>
      </p:sp>
      <p:sp>
        <p:nvSpPr>
          <p:cNvPr id="12" name="Rectangle 7"/>
          <p:cNvSpPr>
            <a:spLocks/>
          </p:cNvSpPr>
          <p:nvPr/>
        </p:nvSpPr>
        <p:spPr bwMode="auto">
          <a:xfrm>
            <a:off x="381000" y="677334"/>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When all parameters are set, execute with </a:t>
            </a:r>
            <a:r>
              <a:rPr lang="en-US" sz="2000" dirty="0" smtClean="0">
                <a:solidFill>
                  <a:srgbClr val="000099"/>
                </a:solidFill>
                <a:latin typeface="Courier"/>
                <a:ea typeface="ＭＳ Ｐゴシック" charset="-128"/>
                <a:cs typeface="Courier"/>
                <a:sym typeface="Lucida Grande" charset="0"/>
              </a:rPr>
              <a:t>“go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a:ea typeface="ＭＳ Ｐゴシック" charset="-128"/>
                <a:cs typeface="Lucida Grande"/>
                <a:sym typeface="Lucida Grande" charset="0"/>
              </a:rPr>
              <a:t>If you get stuck:</a:t>
            </a:r>
          </a:p>
          <a:p>
            <a:pPr marL="212725" indent="-173038">
              <a:buClr>
                <a:srgbClr val="000099"/>
              </a:buClr>
              <a:buSzPct val="100000"/>
            </a:pP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a:ea typeface="ＭＳ Ｐゴシック" charset="-128"/>
                <a:cs typeface="Lucida Grande"/>
                <a:sym typeface="Lucida Grande" charset="0"/>
              </a:rPr>
              <a:t> Type “</a:t>
            </a:r>
            <a:r>
              <a:rPr lang="en-US" sz="2000" dirty="0" err="1" smtClean="0">
                <a:solidFill>
                  <a:srgbClr val="000099"/>
                </a:solidFill>
                <a:latin typeface="Courier"/>
                <a:ea typeface="ＭＳ Ｐゴシック" charset="-128"/>
                <a:cs typeface="Courier"/>
                <a:sym typeface="Lucida Grande" charset="0"/>
              </a:rPr>
              <a:t>tasklist</a:t>
            </a:r>
            <a:r>
              <a:rPr lang="en-US" sz="2000" dirty="0" smtClean="0">
                <a:solidFill>
                  <a:srgbClr val="000099"/>
                </a:solidFill>
                <a:latin typeface="Lucida Grande"/>
                <a:ea typeface="ＭＳ Ｐゴシック" charset="-128"/>
                <a:cs typeface="Lucida Grande"/>
                <a:sym typeface="Lucida Grande" charset="0"/>
              </a:rPr>
              <a:t>” to see all tasks</a:t>
            </a:r>
          </a:p>
          <a:p>
            <a:pPr marL="669925" lvl="1" indent="-173038">
              <a:buClr>
                <a:srgbClr val="000099"/>
              </a:buClr>
              <a:buSzPct val="100000"/>
              <a:buFont typeface="Courier New"/>
              <a:buChar char="o"/>
            </a:pP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a:ea typeface="ＭＳ Ｐゴシック" charset="-128"/>
                <a:cs typeface="Lucida Grande"/>
                <a:sym typeface="Lucida Grande" charset="0"/>
              </a:rPr>
              <a:t> Type “</a:t>
            </a:r>
            <a:r>
              <a:rPr lang="en-US" sz="2000" dirty="0" smtClean="0">
                <a:solidFill>
                  <a:srgbClr val="000099"/>
                </a:solidFill>
                <a:latin typeface="Courier"/>
                <a:ea typeface="ＭＳ Ｐゴシック" charset="-128"/>
                <a:cs typeface="Courier"/>
                <a:sym typeface="Lucida Grande" charset="0"/>
              </a:rPr>
              <a:t>help </a:t>
            </a:r>
            <a:r>
              <a:rPr lang="en-US" sz="2000" dirty="0" err="1" smtClean="0">
                <a:solidFill>
                  <a:srgbClr val="000099"/>
                </a:solidFill>
                <a:latin typeface="Courier"/>
                <a:ea typeface="ＭＳ Ｐゴシック" charset="-128"/>
                <a:cs typeface="Courier"/>
                <a:sym typeface="Lucida Grande" charset="0"/>
              </a:rPr>
              <a:t>taskname</a:t>
            </a:r>
            <a:r>
              <a:rPr lang="en-US" sz="2000" dirty="0" smtClean="0">
                <a:solidFill>
                  <a:srgbClr val="000099"/>
                </a:solidFill>
                <a:latin typeface="Lucida Grande"/>
                <a:ea typeface="ＭＳ Ｐゴシック" charset="-128"/>
                <a:cs typeface="Lucida Grande"/>
                <a:sym typeface="Lucida Grande" charset="0"/>
              </a:rPr>
              <a:t>” to get help on </a:t>
            </a:r>
            <a:r>
              <a:rPr lang="en-US" sz="2000" dirty="0" err="1" smtClean="0">
                <a:solidFill>
                  <a:srgbClr val="000099"/>
                </a:solidFill>
                <a:latin typeface="Lucida Grande"/>
                <a:ea typeface="ＭＳ Ｐゴシック" charset="-128"/>
                <a:cs typeface="Lucida Grande"/>
                <a:sym typeface="Lucida Grande" charset="0"/>
              </a:rPr>
              <a:t>taskname</a:t>
            </a: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a:ea typeface="ＭＳ Ｐゴシック" charset="-128"/>
                <a:cs typeface="Lucida Grande"/>
                <a:sym typeface="Lucida Grande" charset="0"/>
              </a:rPr>
              <a:t> Type “</a:t>
            </a:r>
            <a:r>
              <a:rPr lang="en-US" sz="2000" dirty="0" smtClean="0">
                <a:solidFill>
                  <a:srgbClr val="000099"/>
                </a:solidFill>
                <a:latin typeface="Courier"/>
                <a:ea typeface="ＭＳ Ｐゴシック" charset="-128"/>
                <a:cs typeface="Courier"/>
                <a:sym typeface="Lucida Grande" charset="0"/>
              </a:rPr>
              <a:t>default </a:t>
            </a:r>
            <a:r>
              <a:rPr lang="en-US" sz="2000" dirty="0" err="1" smtClean="0">
                <a:solidFill>
                  <a:srgbClr val="000099"/>
                </a:solidFill>
                <a:latin typeface="Courier"/>
                <a:ea typeface="ＭＳ Ｐゴシック" charset="-128"/>
                <a:cs typeface="Courier"/>
                <a:sym typeface="Lucida Grande" charset="0"/>
              </a:rPr>
              <a:t>taskname</a:t>
            </a:r>
            <a:r>
              <a:rPr lang="en-US" sz="2000" dirty="0" smtClean="0">
                <a:solidFill>
                  <a:srgbClr val="000099"/>
                </a:solidFill>
                <a:latin typeface="Lucida Grande"/>
                <a:ea typeface="ＭＳ Ｐゴシック" charset="-128"/>
                <a:cs typeface="Lucida Grande"/>
                <a:sym typeface="Lucida Grande" charset="0"/>
              </a:rPr>
              <a:t>” to set the default inputs</a:t>
            </a:r>
          </a:p>
          <a:p>
            <a:pPr marL="669925" lvl="1" indent="-173038">
              <a:buClr>
                <a:srgbClr val="000099"/>
              </a:buClr>
              <a:buSzPct val="100000"/>
              <a:buFont typeface="Courier New"/>
              <a:buChar char="o"/>
            </a:pP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a:ea typeface="ＭＳ Ｐゴシック" charset="-128"/>
                <a:cs typeface="Lucida Grande"/>
                <a:sym typeface="Lucida Grande" charset="0"/>
              </a:rPr>
              <a:t> Type “</a:t>
            </a:r>
            <a:r>
              <a:rPr lang="en-US" sz="2000" dirty="0" err="1" smtClean="0">
                <a:solidFill>
                  <a:srgbClr val="000099"/>
                </a:solidFill>
                <a:latin typeface="Courier"/>
                <a:ea typeface="ＭＳ Ｐゴシック" charset="-128"/>
                <a:cs typeface="Courier"/>
                <a:sym typeface="Lucida Grande" charset="0"/>
              </a:rPr>
              <a:t>inp</a:t>
            </a:r>
            <a:r>
              <a:rPr lang="en-US" sz="2000" dirty="0" smtClean="0">
                <a:solidFill>
                  <a:srgbClr val="000099"/>
                </a:solidFill>
                <a:latin typeface="Lucida Grande"/>
                <a:ea typeface="ＭＳ Ｐゴシック" charset="-128"/>
                <a:cs typeface="Lucida Grande"/>
                <a:sym typeface="Lucida Grande" charset="0"/>
              </a:rPr>
              <a:t>” to review the inputs of the current task</a:t>
            </a:r>
          </a:p>
          <a:p>
            <a:pPr marL="669925" lvl="1" indent="-173038">
              <a:buClr>
                <a:srgbClr val="000099"/>
              </a:buClr>
              <a:buSzPct val="100000"/>
              <a:buFont typeface="Courier New"/>
              <a:buChar char="o"/>
            </a:pPr>
            <a:endParaRPr lang="en-US" sz="2000" dirty="0" smtClean="0">
              <a:solidFill>
                <a:srgbClr val="000099"/>
              </a:solidFill>
              <a:latin typeface="Lucida Grande"/>
              <a:ea typeface="ＭＳ Ｐゴシック" charset="-128"/>
              <a:cs typeface="Lucida Grande"/>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a:ea typeface="ＭＳ Ｐゴシック" charset="-128"/>
                <a:cs typeface="Lucida Grande"/>
                <a:sym typeface="Lucida Grande" charset="0"/>
              </a:rPr>
              <a:t> Ask!</a:t>
            </a: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Basic Simulation Workflow</a:t>
            </a:r>
          </a:p>
        </p:txBody>
      </p:sp>
      <p:sp>
        <p:nvSpPr>
          <p:cNvPr id="8" name="Rounded Rectangle 7"/>
          <p:cNvSpPr/>
          <p:nvPr/>
        </p:nvSpPr>
        <p:spPr>
          <a:xfrm>
            <a:off x="2856702" y="1739532"/>
            <a:ext cx="3430596" cy="617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simobserve</a:t>
            </a:r>
            <a:r>
              <a:rPr lang="en-US" dirty="0" smtClean="0">
                <a:solidFill>
                  <a:schemeClr val="tx1"/>
                </a:solidFill>
                <a:latin typeface="Courier"/>
                <a:cs typeface="Courier"/>
              </a:rPr>
              <a:t> </a:t>
            </a:r>
            <a:endParaRPr lang="en-US" dirty="0">
              <a:solidFill>
                <a:schemeClr val="tx1"/>
              </a:solidFill>
              <a:latin typeface="Courier"/>
              <a:cs typeface="Courier"/>
            </a:endParaRPr>
          </a:p>
        </p:txBody>
      </p:sp>
      <p:sp>
        <p:nvSpPr>
          <p:cNvPr id="11" name="Rounded Rectangle 10"/>
          <p:cNvSpPr/>
          <p:nvPr/>
        </p:nvSpPr>
        <p:spPr>
          <a:xfrm>
            <a:off x="2856702" y="3884051"/>
            <a:ext cx="3430596" cy="617615"/>
          </a:xfrm>
          <a:prstGeom prst="roundRect">
            <a:avLst/>
          </a:prstGeom>
          <a:gradFill>
            <a:gsLst>
              <a:gs pos="0">
                <a:schemeClr val="accent2">
                  <a:lumMod val="60000"/>
                  <a:lumOff val="40000"/>
                </a:schemeClr>
              </a:gs>
              <a:gs pos="100000">
                <a:schemeClr val="accent2">
                  <a:lumMod val="20000"/>
                  <a:lumOff val="8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simanalyze</a:t>
            </a:r>
            <a:r>
              <a:rPr lang="en-US" dirty="0" smtClean="0">
                <a:solidFill>
                  <a:schemeClr val="tx1"/>
                </a:solidFill>
                <a:latin typeface="Courier"/>
                <a:cs typeface="Courier"/>
              </a:rPr>
              <a:t> </a:t>
            </a:r>
            <a:endParaRPr lang="en-US" dirty="0"/>
          </a:p>
        </p:txBody>
      </p:sp>
      <p:sp>
        <p:nvSpPr>
          <p:cNvPr id="13" name="TextBox 12"/>
          <p:cNvSpPr txBox="1"/>
          <p:nvPr/>
        </p:nvSpPr>
        <p:spPr>
          <a:xfrm>
            <a:off x="468587" y="649116"/>
            <a:ext cx="2363479" cy="400110"/>
          </a:xfrm>
          <a:prstGeom prst="rect">
            <a:avLst/>
          </a:prstGeom>
          <a:noFill/>
        </p:spPr>
        <p:txBody>
          <a:bodyPr wrap="square" rtlCol="0">
            <a:spAutoFit/>
          </a:bodyPr>
          <a:lstStyle/>
          <a:p>
            <a:pPr marL="342900" indent="-342900" eaLnBrk="0" hangingPunct="0">
              <a:spcBef>
                <a:spcPct val="20000"/>
              </a:spcBef>
            </a:pPr>
            <a:r>
              <a:rPr lang="en-US" sz="2000" dirty="0" smtClean="0">
                <a:solidFill>
                  <a:srgbClr val="000099"/>
                </a:solidFill>
                <a:latin typeface="Lucida Grande"/>
                <a:cs typeface="Lucida Grande"/>
              </a:rPr>
              <a:t>In CASA…</a:t>
            </a:r>
            <a:endParaRPr lang="en-US" sz="2000" dirty="0" smtClean="0">
              <a:solidFill>
                <a:srgbClr val="000099"/>
              </a:solidFill>
              <a:latin typeface="Courier"/>
              <a:cs typeface="Courier"/>
            </a:endParaRPr>
          </a:p>
        </p:txBody>
      </p:sp>
      <p:sp>
        <p:nvSpPr>
          <p:cNvPr id="14" name="Rounded Rectangle 13"/>
          <p:cNvSpPr/>
          <p:nvPr/>
        </p:nvSpPr>
        <p:spPr>
          <a:xfrm>
            <a:off x="2856702" y="2707523"/>
            <a:ext cx="3430596" cy="838524"/>
          </a:xfrm>
          <a:prstGeom prst="roundRect">
            <a:avLst/>
          </a:prstGeom>
          <a:gradFill>
            <a:gsLst>
              <a:gs pos="0">
                <a:schemeClr val="accent1">
                  <a:tint val="100000"/>
                  <a:shade val="100000"/>
                  <a:satMod val="130000"/>
                  <a:alpha val="50000"/>
                </a:schemeClr>
              </a:gs>
              <a:gs pos="100000">
                <a:schemeClr val="accent1">
                  <a:tint val="50000"/>
                  <a:shade val="100000"/>
                  <a:satMod val="35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Measurement Set</a:t>
            </a:r>
          </a:p>
          <a:p>
            <a:pPr algn="ctr"/>
            <a:r>
              <a:rPr lang="en-US" sz="1800" dirty="0" smtClean="0">
                <a:solidFill>
                  <a:schemeClr val="tx1"/>
                </a:solidFill>
                <a:latin typeface="Lucida Grande"/>
                <a:cs typeface="Lucida Grande"/>
              </a:rPr>
              <a:t>(calibrated </a:t>
            </a:r>
            <a:r>
              <a:rPr lang="en-US" sz="1800" dirty="0" err="1" smtClean="0">
                <a:solidFill>
                  <a:schemeClr val="tx1"/>
                </a:solidFill>
                <a:latin typeface="Lucida Grande"/>
                <a:cs typeface="Lucida Grande"/>
              </a:rPr>
              <a:t>u-v</a:t>
            </a:r>
            <a:r>
              <a:rPr lang="en-US" sz="1800" dirty="0" smtClean="0">
                <a:solidFill>
                  <a:schemeClr val="tx1"/>
                </a:solidFill>
                <a:latin typeface="Lucida Grande"/>
                <a:cs typeface="Lucida Grande"/>
              </a:rPr>
              <a:t> data)</a:t>
            </a:r>
            <a:endParaRPr lang="en-US" sz="1800" dirty="0">
              <a:solidFill>
                <a:schemeClr val="tx1"/>
              </a:solidFill>
              <a:latin typeface="Lucida Grande"/>
              <a:cs typeface="Lucida Grande"/>
            </a:endParaRPr>
          </a:p>
        </p:txBody>
      </p:sp>
      <p:sp>
        <p:nvSpPr>
          <p:cNvPr id="15" name="Rounded Rectangle 14"/>
          <p:cNvSpPr/>
          <p:nvPr/>
        </p:nvSpPr>
        <p:spPr>
          <a:xfrm>
            <a:off x="2856702" y="4864116"/>
            <a:ext cx="3430596" cy="1276542"/>
          </a:xfrm>
          <a:prstGeom prst="roundRect">
            <a:avLst/>
          </a:prstGeom>
          <a:gradFill>
            <a:gsLst>
              <a:gs pos="0">
                <a:schemeClr val="accent2">
                  <a:lumMod val="60000"/>
                  <a:lumOff val="40000"/>
                  <a:alpha val="50000"/>
                </a:schemeClr>
              </a:gs>
              <a:gs pos="100000">
                <a:schemeClr val="accent2">
                  <a:lumMod val="20000"/>
                  <a:lumOff val="80000"/>
                  <a:alpha val="5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Image</a:t>
            </a:r>
          </a:p>
          <a:p>
            <a:pPr algn="ctr"/>
            <a:r>
              <a:rPr lang="en-US" sz="1800" dirty="0" smtClean="0">
                <a:solidFill>
                  <a:schemeClr val="tx1"/>
                </a:solidFill>
                <a:latin typeface="Lucida Grande"/>
                <a:cs typeface="Lucida Grande"/>
              </a:rPr>
              <a:t>&amp; Analysis Plots Comparing “Observed”/original image</a:t>
            </a:r>
            <a:endParaRPr lang="en-US" sz="1800" dirty="0">
              <a:latin typeface="Lucida Grande"/>
              <a:cs typeface="Lucida Grande"/>
            </a:endParaRPr>
          </a:p>
        </p:txBody>
      </p:sp>
      <p:sp>
        <p:nvSpPr>
          <p:cNvPr id="17" name="Rounded Rectangle 16"/>
          <p:cNvSpPr/>
          <p:nvPr/>
        </p:nvSpPr>
        <p:spPr>
          <a:xfrm>
            <a:off x="2832066" y="579528"/>
            <a:ext cx="3430596" cy="838524"/>
          </a:xfrm>
          <a:prstGeom prst="roundRect">
            <a:avLst/>
          </a:prstGeom>
          <a:gradFill>
            <a:gsLst>
              <a:gs pos="0">
                <a:schemeClr val="accent6">
                  <a:lumMod val="60000"/>
                  <a:lumOff val="40000"/>
                  <a:alpha val="50000"/>
                </a:schemeClr>
              </a:gs>
              <a:gs pos="100000">
                <a:schemeClr val="accent6">
                  <a:lumMod val="20000"/>
                  <a:lumOff val="8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Model Sky Distribution</a:t>
            </a:r>
          </a:p>
          <a:p>
            <a:pPr algn="ctr"/>
            <a:r>
              <a:rPr lang="en-US" sz="1800" dirty="0" smtClean="0">
                <a:solidFill>
                  <a:schemeClr val="tx1"/>
                </a:solidFill>
                <a:latin typeface="Lucida Grande"/>
                <a:cs typeface="Lucida Grande"/>
              </a:rPr>
              <a:t>(FITS, image, components)</a:t>
            </a:r>
            <a:endParaRPr lang="en-US" sz="1800" dirty="0">
              <a:solidFill>
                <a:schemeClr val="tx1"/>
              </a:solidFill>
              <a:latin typeface="Lucida Grande"/>
              <a:cs typeface="Lucida Grande"/>
            </a:endParaRPr>
          </a:p>
        </p:txBody>
      </p:sp>
      <p:sp>
        <p:nvSpPr>
          <p:cNvPr id="18" name="Down Arrow 17"/>
          <p:cNvSpPr/>
          <p:nvPr/>
        </p:nvSpPr>
        <p:spPr>
          <a:xfrm>
            <a:off x="4069080" y="2430142"/>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4069080" y="1462151"/>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a:off x="4069080" y="360667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a:off x="4039884" y="457712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381000" y="1739532"/>
            <a:ext cx="2144889" cy="617615"/>
          </a:xfrm>
          <a:prstGeom prst="rightArrow">
            <a:avLst>
              <a:gd name="adj1" fmla="val 50000"/>
              <a:gd name="adj2" fmla="val 10483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What Defines a Simulation?</a:t>
            </a:r>
          </a:p>
        </p:txBody>
      </p:sp>
      <p:sp>
        <p:nvSpPr>
          <p:cNvPr id="22" name="Rounded Rectangle 21"/>
          <p:cNvSpPr/>
          <p:nvPr/>
        </p:nvSpPr>
        <p:spPr>
          <a:xfrm>
            <a:off x="1227314" y="1520900"/>
            <a:ext cx="3230562" cy="17811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Model Sky Distribution</a:t>
            </a:r>
            <a:br>
              <a:rPr lang="en-US" sz="1800" b="1"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What does the sky really look like in your field?</a:t>
            </a:r>
          </a:p>
        </p:txBody>
      </p:sp>
      <p:sp>
        <p:nvSpPr>
          <p:cNvPr id="23" name="Rounded Rectangle 22"/>
          <p:cNvSpPr/>
          <p:nvPr/>
        </p:nvSpPr>
        <p:spPr>
          <a:xfrm>
            <a:off x="4665839" y="1549122"/>
            <a:ext cx="3230562" cy="1781100"/>
          </a:xfrm>
          <a:prstGeom prst="roundRect">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Telescope</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Number of Antennas, Configuration, Diameter</a:t>
            </a:r>
          </a:p>
        </p:txBody>
      </p:sp>
      <p:sp>
        <p:nvSpPr>
          <p:cNvPr id="24" name="Rounded Rectangle 23"/>
          <p:cNvSpPr/>
          <p:nvPr/>
        </p:nvSpPr>
        <p:spPr>
          <a:xfrm>
            <a:off x="1227314" y="3535970"/>
            <a:ext cx="3230562" cy="1781100"/>
          </a:xfrm>
          <a:prstGeom prst="round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Observation</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Integration time, scan length, pointing centers</a:t>
            </a:r>
          </a:p>
        </p:txBody>
      </p:sp>
      <p:sp>
        <p:nvSpPr>
          <p:cNvPr id="25" name="Rounded Rectangle 24"/>
          <p:cNvSpPr/>
          <p:nvPr/>
        </p:nvSpPr>
        <p:spPr>
          <a:xfrm>
            <a:off x="4679950" y="3535970"/>
            <a:ext cx="3216451" cy="1781100"/>
          </a:xfrm>
          <a:prstGeom prst="roundRect">
            <a:avLst/>
          </a:prstGeom>
          <a:solidFill>
            <a:schemeClr val="accent5">
              <a:lumMod val="60000"/>
              <a:lumOff val="40000"/>
            </a:schemeClr>
          </a:soli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Corruption</a:t>
            </a:r>
            <a:endParaRPr lang="en-US" sz="1800"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(Optional)</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Thermal noise, phase noise, polarization leakage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Model sky distribution as FITS file or “component list”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722057" y="1178172"/>
            <a:ext cx="3230562" cy="17811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Model Sky Distribution</a:t>
            </a:r>
            <a:br>
              <a:rPr lang="en-US" sz="1800" b="1"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What does the sky really look like in your field?</a:t>
            </a:r>
          </a:p>
        </p:txBody>
      </p:sp>
      <p:cxnSp>
        <p:nvCxnSpPr>
          <p:cNvPr id="11" name="Straight Arrow Connector 10"/>
          <p:cNvCxnSpPr>
            <a:stCxn id="9" idx="1"/>
          </p:cNvCxnSpPr>
          <p:nvPr/>
        </p:nvCxnSpPr>
        <p:spPr>
          <a:xfrm rot="10800000">
            <a:off x="2895601" y="1752600"/>
            <a:ext cx="2826457" cy="316122"/>
          </a:xfrm>
          <a:prstGeom prst="straightConnector1">
            <a:avLst/>
          </a:prstGeom>
          <a:ln w="63500">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247172" y="1524000"/>
            <a:ext cx="2648429" cy="530612"/>
          </a:xfrm>
          <a:prstGeom prst="roundRect">
            <a:avLst/>
          </a:prstGeom>
          <a:noFill/>
          <a:ln w="63500">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Telescope via configuration file.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581600" y="2538450"/>
            <a:ext cx="3230562" cy="1781100"/>
          </a:xfrm>
          <a:prstGeom prst="roundRect">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Telescope</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Number of Antennas, Configuration, Diameters</a:t>
            </a:r>
          </a:p>
        </p:txBody>
      </p:sp>
      <p:cxnSp>
        <p:nvCxnSpPr>
          <p:cNvPr id="10" name="Straight Arrow Connector 9"/>
          <p:cNvCxnSpPr/>
          <p:nvPr/>
        </p:nvCxnSpPr>
        <p:spPr>
          <a:xfrm rot="10800000">
            <a:off x="3062110" y="3234250"/>
            <a:ext cx="2519490" cy="194750"/>
          </a:xfrm>
          <a:prstGeom prst="straightConnector1">
            <a:avLst/>
          </a:prstGeom>
          <a:ln w="63500">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381000" y="3050789"/>
            <a:ext cx="2648429" cy="378212"/>
          </a:xfrm>
          <a:prstGeom prst="roundRect">
            <a:avLst/>
          </a:prstGeom>
          <a:noFill/>
          <a:ln w="63500">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Observations defined via </a:t>
            </a:r>
            <a:r>
              <a:rPr lang="en-US" sz="2000" dirty="0" err="1" smtClean="0">
                <a:solidFill>
                  <a:srgbClr val="000099"/>
                </a:solidFill>
                <a:latin typeface="Courier"/>
                <a:ea typeface="ＭＳ Ｐゴシック" charset="-128"/>
                <a:cs typeface="Courier"/>
                <a:sym typeface="Lucida Grande" charset="0"/>
              </a:rPr>
              <a:t>setpointings</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a:t>
            </a:r>
            <a:r>
              <a:rPr lang="en-US" sz="2000" dirty="0" err="1" smtClean="0">
                <a:solidFill>
                  <a:srgbClr val="000099"/>
                </a:solidFill>
                <a:latin typeface="Courier"/>
                <a:ea typeface="ＭＳ Ｐゴシック" charset="-128"/>
                <a:cs typeface="Courier"/>
                <a:sym typeface="Lucida Grande" charset="0"/>
              </a:rPr>
              <a:t>obsmode</a:t>
            </a:r>
            <a:endParaRPr lang="en-US" sz="20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581600" y="3900036"/>
            <a:ext cx="3230562" cy="1781100"/>
          </a:xfrm>
          <a:prstGeom prst="round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Observation</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Integration time, scan length, pointing centers</a:t>
            </a:r>
          </a:p>
        </p:txBody>
      </p:sp>
      <p:cxnSp>
        <p:nvCxnSpPr>
          <p:cNvPr id="11" name="Straight Arrow Connector 10"/>
          <p:cNvCxnSpPr>
            <a:stCxn id="9" idx="1"/>
          </p:cNvCxnSpPr>
          <p:nvPr/>
        </p:nvCxnSpPr>
        <p:spPr>
          <a:xfrm rot="10800000">
            <a:off x="3048000" y="2991556"/>
            <a:ext cx="2533600" cy="1799030"/>
          </a:xfrm>
          <a:prstGeom prst="straightConnector1">
            <a:avLst/>
          </a:prstGeom>
          <a:ln w="63500">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23826" y="1876778"/>
            <a:ext cx="2905604" cy="2342444"/>
          </a:xfrm>
          <a:prstGeom prst="roundRect">
            <a:avLst/>
          </a:prstGeom>
          <a:noFill/>
          <a:ln w="635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Corruption with </a:t>
            </a:r>
            <a:r>
              <a:rPr lang="en-US" sz="2000" dirty="0" err="1" smtClean="0">
                <a:solidFill>
                  <a:srgbClr val="000099"/>
                </a:solidFill>
                <a:latin typeface="Courier"/>
                <a:ea typeface="ＭＳ Ｐゴシック" charset="-128"/>
                <a:cs typeface="Courier"/>
                <a:sym typeface="Lucida Grande" charset="0"/>
              </a:rPr>
              <a:t>thermalnoise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&amp; toolkit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42" name="Rounded Rectangle 41"/>
          <p:cNvSpPr/>
          <p:nvPr/>
        </p:nvSpPr>
        <p:spPr>
          <a:xfrm>
            <a:off x="5595711" y="3900036"/>
            <a:ext cx="3216451" cy="1781100"/>
          </a:xfrm>
          <a:prstGeom prst="roundRect">
            <a:avLst/>
          </a:prstGeom>
          <a:solidFill>
            <a:schemeClr val="accent5">
              <a:lumMod val="60000"/>
              <a:lumOff val="40000"/>
            </a:schemeClr>
          </a:soli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Corruption</a:t>
            </a:r>
            <a:endParaRPr lang="en-US" sz="1800"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(Optional)</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Thermal noise, phase noise, polarization leakage</a:t>
            </a:r>
          </a:p>
        </p:txBody>
      </p:sp>
      <p:cxnSp>
        <p:nvCxnSpPr>
          <p:cNvPr id="44" name="Straight Arrow Connector 43"/>
          <p:cNvCxnSpPr>
            <a:stCxn id="42" idx="1"/>
          </p:cNvCxnSpPr>
          <p:nvPr/>
        </p:nvCxnSpPr>
        <p:spPr>
          <a:xfrm rot="10800000">
            <a:off x="2864557" y="4416778"/>
            <a:ext cx="2731155" cy="373808"/>
          </a:xfrm>
          <a:prstGeom prst="straightConnector1">
            <a:avLst/>
          </a:prstGeom>
          <a:ln w="63500">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123825" y="4113389"/>
            <a:ext cx="2905604" cy="578555"/>
          </a:xfrm>
          <a:prstGeom prst="roundRect">
            <a:avLst/>
          </a:prstGeom>
          <a:noFill/>
          <a:ln w="63500">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Model sky distribution as FITS file or “component list”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722057" y="1178172"/>
            <a:ext cx="3230562" cy="17811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Model Sky Distribution</a:t>
            </a:r>
            <a:br>
              <a:rPr lang="en-US" sz="1800" b="1"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What does the sky really look like in your field?</a:t>
            </a:r>
          </a:p>
        </p:txBody>
      </p:sp>
      <p:cxnSp>
        <p:nvCxnSpPr>
          <p:cNvPr id="11" name="Straight Arrow Connector 10"/>
          <p:cNvCxnSpPr>
            <a:stCxn id="9" idx="1"/>
          </p:cNvCxnSpPr>
          <p:nvPr/>
        </p:nvCxnSpPr>
        <p:spPr>
          <a:xfrm rot="10800000">
            <a:off x="2895601" y="1752600"/>
            <a:ext cx="2826457" cy="316122"/>
          </a:xfrm>
          <a:prstGeom prst="straightConnector1">
            <a:avLst/>
          </a:prstGeom>
          <a:ln w="63500">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247172" y="1524000"/>
            <a:ext cx="2648429" cy="530612"/>
          </a:xfrm>
          <a:prstGeom prst="roundRect">
            <a:avLst/>
          </a:prstGeom>
          <a:noFill/>
          <a:ln w="63500">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Gill Sans MT"/>
                <a:cs typeface="Gill Sans MT"/>
              </a:rPr>
              <a:t>Input Sky Model</a:t>
            </a:r>
          </a:p>
        </p:txBody>
      </p:sp>
      <p:sp>
        <p:nvSpPr>
          <p:cNvPr id="12" name="Rectangle 7"/>
          <p:cNvSpPr>
            <a:spLocks/>
          </p:cNvSpPr>
          <p:nvPr/>
        </p:nvSpPr>
        <p:spPr bwMode="auto">
          <a:xfrm>
            <a:off x="381000" y="423336"/>
            <a:ext cx="8537222" cy="3739442"/>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Model sky distribution as FITS file.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needs:</a:t>
            </a:r>
            <a:br>
              <a:rPr lang="en-US" sz="2000" dirty="0" smtClean="0">
                <a:solidFill>
                  <a:srgbClr val="000099"/>
                </a:solidFill>
                <a:latin typeface="Lucida Grande" charset="0"/>
                <a:ea typeface="ＭＳ Ｐゴシック" charset="-128"/>
                <a:sym typeface="Lucida Grande" charset="0"/>
              </a:rPr>
            </a:b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Coordinates</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Brightness units</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Pixel scale (angular and spectral)</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a:t>
            </a:r>
            <a:r>
              <a:rPr lang="en-US" sz="2000" dirty="0" smtClean="0">
                <a:solidFill>
                  <a:srgbClr val="000099"/>
                </a:solidFill>
                <a:latin typeface="Lucida Grande" charset="0"/>
                <a:ea typeface="ＭＳ Ｐゴシック" charset="-128"/>
                <a:sym typeface="Lucida Grande" charset="0"/>
              </a:rPr>
              <a:t>Stokes axis (optional)</a:t>
            </a: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These may be specified in your FITS header or supplied/over-written by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Lucida Grande" charset="0"/>
                <a:ea typeface="ＭＳ Ｐゴシック" charset="-128"/>
                <a:sym typeface="Lucida Grande" charset="0"/>
              </a:rPr>
              <a:t>.</a:t>
            </a:r>
          </a:p>
        </p:txBody>
      </p:sp>
      <p:pic>
        <p:nvPicPr>
          <p:cNvPr id="14" name="Picture 13" descr="skymodel.png"/>
          <p:cNvPicPr>
            <a:picLocks noChangeAspect="1"/>
          </p:cNvPicPr>
          <p:nvPr/>
        </p:nvPicPr>
        <p:blipFill>
          <a:blip r:embed="rId4"/>
          <a:stretch>
            <a:fillRect/>
          </a:stretch>
        </p:blipFill>
        <p:spPr>
          <a:xfrm>
            <a:off x="123825" y="3958295"/>
            <a:ext cx="8610600" cy="1273481"/>
          </a:xfrm>
          <a:prstGeom prst="rect">
            <a:avLst/>
          </a:prstGeom>
        </p:spPr>
      </p:pic>
      <p:sp>
        <p:nvSpPr>
          <p:cNvPr id="15" name="Rounded Rectangle 14"/>
          <p:cNvSpPr/>
          <p:nvPr/>
        </p:nvSpPr>
        <p:spPr>
          <a:xfrm>
            <a:off x="109714" y="3907366"/>
            <a:ext cx="2613731" cy="1073855"/>
          </a:xfrm>
          <a:prstGeom prst="roundRect">
            <a:avLst/>
          </a:prstGeom>
          <a:noFill/>
          <a:ln w="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Gill Sans MT"/>
                <a:cs typeface="Gill Sans MT"/>
              </a:rPr>
              <a:t>Input Sky Model</a:t>
            </a:r>
          </a:p>
        </p:txBody>
      </p:sp>
      <p:sp>
        <p:nvSpPr>
          <p:cNvPr id="12" name="Rectangle 7"/>
          <p:cNvSpPr>
            <a:spLocks/>
          </p:cNvSpPr>
          <p:nvPr/>
        </p:nvSpPr>
        <p:spPr bwMode="auto">
          <a:xfrm>
            <a:off x="381000" y="423336"/>
            <a:ext cx="8537222"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Alternatively, supply a Gaussian “component list.”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Example at:</a:t>
            </a:r>
            <a:br>
              <a:rPr lang="en-US" sz="2000" dirty="0" smtClean="0">
                <a:solidFill>
                  <a:srgbClr val="000099"/>
                </a:solidFill>
                <a:latin typeface="Lucida Grande" charset="0"/>
                <a:ea typeface="ＭＳ Ｐゴシック" charset="-128"/>
                <a:sym typeface="Lucida Grande" charset="0"/>
              </a:rPr>
            </a:br>
            <a:r>
              <a:rPr lang="en-US" sz="1400" dirty="0" smtClean="0">
                <a:solidFill>
                  <a:srgbClr val="000099"/>
                </a:solidFill>
                <a:latin typeface="Lucida Grande" charset="0"/>
                <a:ea typeface="ＭＳ Ｐゴシック" charset="-128"/>
                <a:sym typeface="Lucida Grande" charset="0"/>
                <a:hlinkClick r:id="rId4"/>
              </a:rPr>
              <a:t>http://casaguides.nrao.edu/index.php?title=Simulation_Guide_Component_Lists_(CASA_3.3</a:t>
            </a:r>
            <a:r>
              <a:rPr lang="en-US" sz="14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7" name="Picture 6" descr="skymodel.png"/>
          <p:cNvPicPr>
            <a:picLocks noChangeAspect="1"/>
          </p:cNvPicPr>
          <p:nvPr/>
        </p:nvPicPr>
        <p:blipFill>
          <a:blip r:embed="rId5"/>
          <a:stretch>
            <a:fillRect/>
          </a:stretch>
        </p:blipFill>
        <p:spPr>
          <a:xfrm>
            <a:off x="266700" y="1213561"/>
            <a:ext cx="8610600" cy="1273481"/>
          </a:xfrm>
          <a:prstGeom prst="rect">
            <a:avLst/>
          </a:prstGeom>
        </p:spPr>
      </p:pic>
      <p:sp>
        <p:nvSpPr>
          <p:cNvPr id="8" name="Rounded Rectangle 7"/>
          <p:cNvSpPr/>
          <p:nvPr/>
        </p:nvSpPr>
        <p:spPr>
          <a:xfrm>
            <a:off x="123825" y="2173116"/>
            <a:ext cx="1978731" cy="454378"/>
          </a:xfrm>
          <a:prstGeom prst="roundRect">
            <a:avLst/>
          </a:prstGeom>
          <a:noFill/>
          <a:ln w="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800px-Gauss_fits.jpg"/>
          <p:cNvPicPr>
            <a:picLocks noChangeAspect="1"/>
          </p:cNvPicPr>
          <p:nvPr/>
        </p:nvPicPr>
        <p:blipFill>
          <a:blip r:embed="rId6"/>
          <a:stretch>
            <a:fillRect/>
          </a:stretch>
        </p:blipFill>
        <p:spPr>
          <a:xfrm>
            <a:off x="5811861" y="3613364"/>
            <a:ext cx="3065439" cy="2095994"/>
          </a:xfrm>
          <a:prstGeom prst="rect">
            <a:avLst/>
          </a:prstGeom>
        </p:spPr>
      </p:pic>
      <p:pic>
        <p:nvPicPr>
          <p:cNvPr id="10" name="Picture 9" descr="simguide_complist.png"/>
          <p:cNvPicPr>
            <a:picLocks noChangeAspect="1"/>
          </p:cNvPicPr>
          <p:nvPr/>
        </p:nvPicPr>
        <p:blipFill>
          <a:blip r:embed="rId7"/>
          <a:stretch>
            <a:fillRect/>
          </a:stretch>
        </p:blipFill>
        <p:spPr>
          <a:xfrm>
            <a:off x="324556" y="3683919"/>
            <a:ext cx="5364937" cy="1981406"/>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Simulating Interferometer Data</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Take a model image and simulate how it would look if observed by ALMA or the</a:t>
            </a:r>
            <a:r>
              <a:rPr lang="en-US" sz="2000" dirty="0" smtClean="0">
                <a:solidFill>
                  <a:srgbClr val="000099"/>
                </a:solidFill>
                <a:latin typeface="Lucida Grande" charset="0"/>
                <a:ea typeface="ＭＳ Ｐゴシック" charset="-128"/>
                <a:sym typeface="Lucida Grande" charset="0"/>
              </a:rPr>
              <a:t> JVLA</a:t>
            </a:r>
            <a:r>
              <a:rPr lang="en-US" sz="2000" dirty="0" smtClean="0">
                <a:solidFill>
                  <a:srgbClr val="000099"/>
                </a:solidFill>
                <a:latin typeface="Lucida Grande" charset="0"/>
                <a:ea typeface="ＭＳ Ｐゴシック" charset="-128"/>
                <a:sym typeface="Lucida Grande" charset="0"/>
              </a:rPr>
              <a:t>.</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Other arrays (e.g., SMA, CARMA, etc.) also included</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Explore the effects of:</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Number of antennas</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Antenna configuration</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Length of observation</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Thermal noise</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Phase noise</a:t>
            </a:r>
          </a:p>
          <a:p>
            <a:pPr marL="669925" lvl="1" indent="-173038">
              <a:buClr>
                <a:srgbClr val="000099"/>
              </a:buClr>
              <a:buSzPct val="100000"/>
              <a:buFont typeface="Courier New"/>
              <a:buChar char="o"/>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Arial"/>
              <a:buChar char="•"/>
            </a:pPr>
            <a:r>
              <a:rPr lang="en-US" sz="2000" dirty="0" smtClean="0">
                <a:solidFill>
                  <a:srgbClr val="000099"/>
                </a:solidFill>
                <a:latin typeface="Lucida Grande" charset="0"/>
                <a:ea typeface="ＭＳ Ｐゴシック" charset="-128"/>
                <a:sym typeface="Lucida Grande" charset="0"/>
              </a:rPr>
              <a:t>Functionality included in CASA via tasks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a:t>
            </a:r>
            <a:r>
              <a:rPr lang="en-US" sz="2000" dirty="0" err="1" smtClean="0">
                <a:solidFill>
                  <a:srgbClr val="000099"/>
                </a:solidFill>
                <a:latin typeface="Courier"/>
                <a:ea typeface="ＭＳ Ｐゴシック" charset="-128"/>
                <a:cs typeface="Courier"/>
                <a:sym typeface="Lucida Grande" charset="0"/>
              </a:rPr>
              <a:t>simanalyze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(nee </a:t>
            </a:r>
            <a:r>
              <a:rPr lang="en-US" sz="2000" dirty="0" smtClean="0">
                <a:solidFill>
                  <a:srgbClr val="000099"/>
                </a:solidFill>
                <a:latin typeface="Courier"/>
                <a:ea typeface="ＭＳ Ｐゴシック" charset="-128"/>
                <a:cs typeface="Courier"/>
                <a:sym typeface="Lucida Grande" charset="0"/>
              </a:rPr>
              <a:t>simdata</a:t>
            </a:r>
            <a:r>
              <a:rPr lang="en-US" sz="20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Arial"/>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Arial"/>
              <a:buChar char="•"/>
            </a:pPr>
            <a:r>
              <a:rPr lang="en-US" sz="2000" dirty="0" err="1" smtClean="0">
                <a:solidFill>
                  <a:srgbClr val="000099"/>
                </a:solidFill>
                <a:latin typeface="Lucida Grande" charset="0"/>
                <a:ea typeface="ＭＳ Ｐゴシック" charset="-128"/>
                <a:sym typeface="Lucida Grande" charset="0"/>
              </a:rPr>
              <a:t>CASAguides</a:t>
            </a:r>
            <a:r>
              <a:rPr lang="en-US" sz="2000" dirty="0" smtClean="0">
                <a:solidFill>
                  <a:srgbClr val="000099"/>
                </a:solidFill>
                <a:latin typeface="Lucida Grande" charset="0"/>
                <a:ea typeface="ＭＳ Ｐゴシック" charset="-128"/>
                <a:sym typeface="Lucida Grande" charset="0"/>
              </a:rPr>
              <a:t> includes several walkthroughs:</a:t>
            </a:r>
            <a:br>
              <a:rPr lang="en-US" sz="2000" dirty="0" smtClean="0">
                <a:solidFill>
                  <a:srgbClr val="000099"/>
                </a:solidFill>
                <a:latin typeface="Lucida Grande" charset="0"/>
                <a:ea typeface="ＭＳ Ｐゴシック" charset="-128"/>
                <a:sym typeface="Lucida Grande" charset="0"/>
              </a:rPr>
            </a:br>
            <a:r>
              <a:rPr lang="en-US" sz="1600" dirty="0" smtClean="0">
                <a:solidFill>
                  <a:srgbClr val="000099"/>
                </a:solidFill>
                <a:latin typeface="Lucida Grande" charset="0"/>
                <a:ea typeface="ＭＳ Ｐゴシック" charset="-128"/>
                <a:sym typeface="Lucida Grande" charset="0"/>
                <a:hlinkClick r:id="rId4"/>
              </a:rPr>
              <a:t>http://casaguides.nrao.edu/index.php?title=Simulating_Observations_in_CASA</a:t>
            </a:r>
            <a:endParaRPr lang="en-US" sz="16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1600" dirty="0" smtClean="0">
              <a:solidFill>
                <a:srgbClr val="000099"/>
              </a:solidFill>
              <a:latin typeface="Gill Sans" charset="0"/>
              <a:ea typeface="ＭＳ Ｐゴシック" charset="-128"/>
              <a:sym typeface="Gill Sans"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5241533" y="2808111"/>
            <a:ext cx="3606133" cy="3315808"/>
          </a:xfrm>
          <a:prstGeom prst="rect">
            <a:avLst/>
          </a:prstGeom>
        </p:spPr>
      </p:pic>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4"/>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Simple Example</a:t>
            </a:r>
          </a:p>
        </p:txBody>
      </p:sp>
      <p:sp>
        <p:nvSpPr>
          <p:cNvPr id="22" name="Rectangle 7"/>
          <p:cNvSpPr>
            <a:spLocks/>
          </p:cNvSpPr>
          <p:nvPr/>
        </p:nvSpPr>
        <p:spPr bwMode="auto">
          <a:xfrm>
            <a:off x="380999" y="423336"/>
            <a:ext cx="8466667"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Simulate observing 1mm dust continuum in a 30-Doradus (LMC)-like region at the distance of M31/M33 (800 </a:t>
            </a:r>
            <a:r>
              <a:rPr lang="en-US" sz="2000" dirty="0" err="1" smtClean="0">
                <a:solidFill>
                  <a:srgbClr val="000099"/>
                </a:solidFill>
                <a:latin typeface="Lucida Grande" charset="0"/>
                <a:ea typeface="ＭＳ Ｐゴシック" charset="-128"/>
                <a:sym typeface="Lucida Grande" charset="0"/>
              </a:rPr>
              <a:t>kpc</a:t>
            </a:r>
            <a:r>
              <a:rPr lang="en-US" sz="20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We have a near-IR image of 30 </a:t>
            </a:r>
            <a:r>
              <a:rPr lang="en-US" sz="2000" dirty="0" err="1" smtClean="0">
                <a:solidFill>
                  <a:srgbClr val="000099"/>
                </a:solidFill>
                <a:latin typeface="Lucida Grande" charset="0"/>
                <a:ea typeface="ＭＳ Ｐゴシック" charset="-128"/>
                <a:sym typeface="Lucida Grande" charset="0"/>
              </a:rPr>
              <a:t>Doradus</a:t>
            </a:r>
            <a:r>
              <a:rPr lang="en-US" sz="2000" dirty="0" smtClean="0">
                <a:solidFill>
                  <a:srgbClr val="000099"/>
                </a:solidFill>
                <a:latin typeface="Lucida Grande" charset="0"/>
                <a:ea typeface="ＭＳ Ｐゴシック" charset="-128"/>
                <a:sym typeface="Lucida Grande" charset="0"/>
              </a:rPr>
              <a:t>, will need to:</a:t>
            </a:r>
            <a:br>
              <a:rPr lang="en-US" sz="2000" dirty="0" smtClean="0">
                <a:solidFill>
                  <a:srgbClr val="000099"/>
                </a:solidFill>
                <a:latin typeface="Lucida Grande" charset="0"/>
                <a:ea typeface="ＭＳ Ｐゴシック" charset="-128"/>
                <a:sym typeface="Lucida Grande" charset="0"/>
              </a:rPr>
            </a:b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Scale the brightness and observing frequency</a:t>
            </a:r>
            <a:br>
              <a:rPr lang="en-US" sz="2000" dirty="0" smtClean="0">
                <a:solidFill>
                  <a:srgbClr val="000099"/>
                </a:solidFill>
                <a:latin typeface="Lucida Grande" charset="0"/>
                <a:ea typeface="ＭＳ Ｐゴシック" charset="-128"/>
                <a:sym typeface="Lucida Grande" charset="0"/>
              </a:rPr>
            </a:b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Adjust the pixel scale</a:t>
            </a:r>
            <a:br>
              <a:rPr lang="en-US" sz="2000" dirty="0" smtClean="0">
                <a:solidFill>
                  <a:srgbClr val="000099"/>
                </a:solidFill>
                <a:latin typeface="Lucida Grande" charset="0"/>
                <a:ea typeface="ＭＳ Ｐゴシック" charset="-128"/>
                <a:sym typeface="Lucida Grande" charset="0"/>
              </a:rPr>
            </a:br>
            <a:r>
              <a:rPr lang="en-US" sz="2000" dirty="0" smtClean="0">
                <a:solidFill>
                  <a:srgbClr val="000099"/>
                </a:solidFill>
                <a:latin typeface="Lucida Grande" charset="0"/>
                <a:ea typeface="ＭＳ Ｐゴシック" charset="-128"/>
                <a:sym typeface="Lucida Grande" charset="0"/>
              </a:rPr>
              <a:t>(move it from 50-800 </a:t>
            </a:r>
            <a:r>
              <a:rPr lang="en-US" sz="2000" dirty="0" err="1" smtClean="0">
                <a:solidFill>
                  <a:srgbClr val="000099"/>
                </a:solidFill>
                <a:latin typeface="Lucida Grande" charset="0"/>
                <a:ea typeface="ＭＳ Ｐゴシック" charset="-128"/>
                <a:sym typeface="Lucida Grande" charset="0"/>
              </a:rPr>
              <a:t>kpc</a:t>
            </a:r>
            <a:r>
              <a:rPr lang="en-US" sz="2000" dirty="0" smtClean="0">
                <a:solidFill>
                  <a:srgbClr val="000099"/>
                </a:solidFill>
                <a:latin typeface="Lucida Grande" charset="0"/>
                <a:ea typeface="ＭＳ Ｐゴシック" charset="-128"/>
                <a:sym typeface="Lucida Grande" charset="0"/>
              </a:rPr>
              <a:t>)</a:t>
            </a:r>
            <a:br>
              <a:rPr lang="en-US" sz="2000" dirty="0" smtClean="0">
                <a:solidFill>
                  <a:srgbClr val="000099"/>
                </a:solidFill>
                <a:latin typeface="Lucida Grande" charset="0"/>
                <a:ea typeface="ＭＳ Ｐゴシック" charset="-128"/>
                <a:sym typeface="Lucida Grande" charset="0"/>
              </a:rPr>
            </a:b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Set a new position</a:t>
            </a:r>
          </a:p>
          <a:p>
            <a:pPr marL="669925" lvl="1" indent="-173038">
              <a:buClr>
                <a:srgbClr val="000099"/>
              </a:buClr>
              <a:buSzPct val="100000"/>
              <a:buFont typeface="Courier New"/>
              <a:buChar char="o"/>
            </a:pP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Define the observations</a:t>
            </a:r>
            <a:br>
              <a:rPr lang="en-US" sz="2000" dirty="0" smtClean="0">
                <a:solidFill>
                  <a:srgbClr val="000099"/>
                </a:solidFill>
                <a:latin typeface="Lucida Grande" charset="0"/>
                <a:ea typeface="ＭＳ Ｐゴシック" charset="-128"/>
                <a:sym typeface="Lucida Grande" charset="0"/>
              </a:rPr>
            </a:br>
            <a:r>
              <a:rPr lang="en-US" sz="2000" dirty="0" smtClean="0">
                <a:solidFill>
                  <a:srgbClr val="000099"/>
                </a:solidFill>
                <a:latin typeface="Lucida Grande" charset="0"/>
                <a:ea typeface="ＭＳ Ｐゴシック" charset="-128"/>
                <a:sym typeface="Lucida Grande" charset="0"/>
              </a:rPr>
              <a:t> </a:t>
            </a:r>
            <a:r>
              <a:rPr lang="en-US" sz="2000" cap="small" dirty="0" smtClean="0">
                <a:solidFill>
                  <a:srgbClr val="000099"/>
                </a:solidFill>
                <a:latin typeface="Lucida Grande" charset="0"/>
                <a:ea typeface="ＭＳ Ｐゴシック" charset="-128"/>
                <a:sym typeface="Lucida Grande" charset="0"/>
              </a:rPr>
              <a:t>integration time, telescope, etc.</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
        <p:nvSpPr>
          <p:cNvPr id="24" name="TextBox 23"/>
          <p:cNvSpPr txBox="1"/>
          <p:nvPr/>
        </p:nvSpPr>
        <p:spPr>
          <a:xfrm>
            <a:off x="5905500" y="5108222"/>
            <a:ext cx="2921000" cy="566309"/>
          </a:xfrm>
          <a:prstGeom prst="rect">
            <a:avLst/>
          </a:prstGeom>
          <a:noFill/>
        </p:spPr>
        <p:txBody>
          <a:bodyPr wrap="square" rtlCol="0">
            <a:spAutoFit/>
          </a:bodyPr>
          <a:lstStyle/>
          <a:p>
            <a:pPr marL="342900" indent="-342900" eaLnBrk="0" hangingPunct="0">
              <a:spcBef>
                <a:spcPct val="20000"/>
              </a:spcBef>
            </a:pPr>
            <a:r>
              <a:rPr lang="en-US" sz="1400" dirty="0" smtClean="0">
                <a:solidFill>
                  <a:schemeClr val="bg1"/>
                </a:solidFill>
                <a:latin typeface="Gill Sans MT" pitchFamily="34" charset="0"/>
                <a:cs typeface="Gill Sans" pitchFamily="17" charset="0"/>
              </a:rPr>
              <a:t>30 </a:t>
            </a:r>
            <a:r>
              <a:rPr lang="en-US" sz="1400" dirty="0" err="1" smtClean="0">
                <a:solidFill>
                  <a:schemeClr val="bg1"/>
                </a:solidFill>
                <a:latin typeface="Gill Sans MT" pitchFamily="34" charset="0"/>
                <a:cs typeface="Gill Sans" pitchFamily="17" charset="0"/>
              </a:rPr>
              <a:t>Doradus</a:t>
            </a:r>
            <a:r>
              <a:rPr lang="en-US" sz="1400" dirty="0" smtClean="0">
                <a:solidFill>
                  <a:schemeClr val="bg1"/>
                </a:solidFill>
                <a:latin typeface="Gill Sans MT" pitchFamily="34" charset="0"/>
                <a:cs typeface="Gill Sans" pitchFamily="17" charset="0"/>
              </a:rPr>
              <a:t> in the LMC</a:t>
            </a:r>
          </a:p>
          <a:p>
            <a:pPr marL="342900" indent="-342900" eaLnBrk="0" hangingPunct="0">
              <a:spcBef>
                <a:spcPct val="20000"/>
              </a:spcBef>
            </a:pPr>
            <a:r>
              <a:rPr lang="en-US" sz="1400" dirty="0" smtClean="0">
                <a:solidFill>
                  <a:schemeClr val="bg1"/>
                </a:solidFill>
                <a:latin typeface="Gill Sans MT" pitchFamily="34" charset="0"/>
                <a:cs typeface="Gill Sans" pitchFamily="17" charset="0"/>
              </a:rPr>
              <a:t>8 </a:t>
            </a:r>
            <a:r>
              <a:rPr lang="en-US" sz="1400" dirty="0" err="1" smtClean="0">
                <a:solidFill>
                  <a:schemeClr val="bg1"/>
                </a:solidFill>
                <a:latin typeface="Lucida Grande"/>
                <a:ea typeface="Lucida Grande"/>
                <a:cs typeface="Lucida Grande"/>
              </a:rPr>
              <a:t>μ</a:t>
            </a:r>
            <a:r>
              <a:rPr lang="en-US" sz="1400" dirty="0" err="1" smtClean="0">
                <a:solidFill>
                  <a:schemeClr val="bg1"/>
                </a:solidFill>
                <a:latin typeface="Gill Sans MT" pitchFamily="34" charset="0"/>
                <a:cs typeface="Gill Sans" pitchFamily="17" charset="0"/>
              </a:rPr>
              <a:t>m</a:t>
            </a:r>
            <a:r>
              <a:rPr lang="en-US" sz="1400" dirty="0" smtClean="0">
                <a:solidFill>
                  <a:schemeClr val="bg1"/>
                </a:solidFill>
                <a:latin typeface="Gill Sans MT" pitchFamily="34" charset="0"/>
                <a:cs typeface="Gill Sans" pitchFamily="17" charset="0"/>
              </a:rPr>
              <a:t> (credit: SAGE collaboration)</a:t>
            </a:r>
          </a:p>
        </p:txBody>
      </p:sp>
      <p:sp>
        <p:nvSpPr>
          <p:cNvPr id="25" name="TextBox 24"/>
          <p:cNvSpPr txBox="1"/>
          <p:nvPr/>
        </p:nvSpPr>
        <p:spPr>
          <a:xfrm>
            <a:off x="7456862" y="2511777"/>
            <a:ext cx="1484726" cy="400110"/>
          </a:xfrm>
          <a:prstGeom prst="rect">
            <a:avLst/>
          </a:prstGeom>
          <a:noFill/>
        </p:spPr>
        <p:txBody>
          <a:bodyPr wrap="none" rtlCol="0">
            <a:spAutoFit/>
          </a:bodyPr>
          <a:lstStyle/>
          <a:p>
            <a:pPr marL="342900" indent="-342900" eaLnBrk="0" hangingPunct="0">
              <a:spcBef>
                <a:spcPct val="20000"/>
              </a:spcBef>
            </a:pPr>
            <a:r>
              <a:rPr lang="en-US" sz="2000" b="1" dirty="0" smtClean="0">
                <a:solidFill>
                  <a:srgbClr val="000099"/>
                </a:solidFill>
                <a:latin typeface="Gill Sans MT" pitchFamily="34" charset="0"/>
                <a:cs typeface="Gill Sans" pitchFamily="17" charset="0"/>
              </a:rPr>
              <a:t>Our Model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Simple Example</a:t>
            </a:r>
          </a:p>
        </p:txBody>
      </p:sp>
      <p:pic>
        <p:nvPicPr>
          <p:cNvPr id="10" name="Picture 9" descr="skymodel.png"/>
          <p:cNvPicPr>
            <a:picLocks noChangeAspect="1"/>
          </p:cNvPicPr>
          <p:nvPr/>
        </p:nvPicPr>
        <p:blipFill>
          <a:blip r:embed="rId4"/>
          <a:stretch>
            <a:fillRect/>
          </a:stretch>
        </p:blipFill>
        <p:spPr>
          <a:xfrm>
            <a:off x="194380" y="694395"/>
            <a:ext cx="8610600" cy="1273481"/>
          </a:xfrm>
          <a:prstGeom prst="rect">
            <a:avLst/>
          </a:prstGeom>
        </p:spPr>
      </p:pic>
      <p:sp>
        <p:nvSpPr>
          <p:cNvPr id="11" name="Rounded Rectangle 10"/>
          <p:cNvSpPr/>
          <p:nvPr/>
        </p:nvSpPr>
        <p:spPr>
          <a:xfrm>
            <a:off x="180269" y="643466"/>
            <a:ext cx="2613731" cy="1073855"/>
          </a:xfrm>
          <a:prstGeom prst="roundRect">
            <a:avLst/>
          </a:prstGeom>
          <a:noFill/>
          <a:ln w="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7"/>
          <p:cNvSpPr>
            <a:spLocks/>
          </p:cNvSpPr>
          <p:nvPr/>
        </p:nvSpPr>
        <p:spPr bwMode="auto">
          <a:xfrm>
            <a:off x="380999" y="2215444"/>
            <a:ext cx="8466667" cy="3465692"/>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Lucida Grande" charset="0"/>
                <a:ea typeface="ＭＳ Ｐゴシック" charset="-128"/>
                <a:sym typeface="Lucida Grande" charset="0"/>
              </a:rPr>
              <a:t>inbright</a:t>
            </a:r>
            <a:r>
              <a:rPr lang="en-US" sz="2000" dirty="0" smtClean="0">
                <a:solidFill>
                  <a:srgbClr val="000099"/>
                </a:solidFill>
                <a:latin typeface="Lucida Grande" charset="0"/>
                <a:ea typeface="ＭＳ Ｐゴシック" charset="-128"/>
                <a:sym typeface="Lucida Grande" charset="0"/>
              </a:rPr>
              <a:t>  = “0.6mJy/pixel”</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Requires spectral model/other knowledge to estimate (Science!)</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Indirection = “J2000 10h00m00s -40d00m00s”</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incell</a:t>
            </a:r>
            <a:r>
              <a:rPr lang="en-US" sz="2000" dirty="0" smtClean="0">
                <a:solidFill>
                  <a:srgbClr val="000099"/>
                </a:solidFill>
                <a:latin typeface="Lucida Grande" charset="0"/>
                <a:ea typeface="ＭＳ Ｐゴシック" charset="-128"/>
                <a:sym typeface="Lucida Grande" charset="0"/>
              </a:rPr>
              <a:t>=“0.15arcsec”</a:t>
            </a:r>
            <a:r>
              <a:rPr lang="en-US" sz="2000" cap="small" dirty="0" smtClean="0">
                <a:solidFill>
                  <a:srgbClr val="000099"/>
                </a:solidFill>
                <a:latin typeface="Lucida Grande" charset="0"/>
                <a:ea typeface="ＭＳ Ｐゴシック" charset="-128"/>
                <a:sym typeface="Lucida Grande" charset="0"/>
              </a:rPr>
              <a:t/>
            </a:r>
            <a:br>
              <a:rPr lang="en-US" sz="2000" cap="small"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native cell size = 2.3”, moving from 50 kpc</a:t>
            </a:r>
            <a:r>
              <a:rPr lang="en-US" sz="1800" cap="small" dirty="0" smtClean="0">
                <a:solidFill>
                  <a:srgbClr val="000099"/>
                </a:solidFill>
                <a:latin typeface="Wingdings"/>
                <a:ea typeface="Wingdings"/>
                <a:cs typeface="Wingdings"/>
                <a:sym typeface="Lucida Grande" charset="0"/>
              </a:rPr>
              <a:t></a:t>
            </a:r>
            <a:r>
              <a:rPr lang="en-US" sz="1800" cap="small" dirty="0" smtClean="0">
                <a:solidFill>
                  <a:srgbClr val="000099"/>
                </a:solidFill>
                <a:latin typeface="Lucida Grande" charset="0"/>
                <a:ea typeface="ＭＳ Ｐゴシック" charset="-128"/>
                <a:sym typeface="Lucida Grande" charset="0"/>
              </a:rPr>
              <a:t>800 </a:t>
            </a:r>
            <a:r>
              <a:rPr lang="en-US" sz="1800" cap="small" dirty="0" err="1" smtClean="0">
                <a:solidFill>
                  <a:srgbClr val="000099"/>
                </a:solidFill>
                <a:latin typeface="Lucida Grande" charset="0"/>
                <a:ea typeface="ＭＳ Ｐゴシック" charset="-128"/>
                <a:sym typeface="Lucida Grande" charset="0"/>
              </a:rPr>
              <a:t>kpc</a:t>
            </a:r>
            <a:r>
              <a:rPr lang="en-US" sz="1800" cap="small" dirty="0" smtClean="0">
                <a:solidFill>
                  <a:srgbClr val="000099"/>
                </a:solidFill>
                <a:latin typeface="Lucida Grande" charset="0"/>
                <a:ea typeface="ＭＳ Ｐゴシック" charset="-128"/>
                <a:sym typeface="Lucida Grande" charset="0"/>
              </a:rPr>
              <a:t> scale by 50/800</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incenter</a:t>
            </a:r>
            <a:r>
              <a:rPr lang="en-US" sz="2000" dirty="0" smtClean="0">
                <a:solidFill>
                  <a:srgbClr val="000099"/>
                </a:solidFill>
                <a:latin typeface="Lucida Grande" charset="0"/>
                <a:ea typeface="ＭＳ Ｐゴシック" charset="-128"/>
                <a:sym typeface="Lucida Grande" charset="0"/>
              </a:rPr>
              <a:t>=“230GHz”, </a:t>
            </a:r>
            <a:r>
              <a:rPr lang="en-US" sz="2000" dirty="0" err="1" smtClean="0">
                <a:solidFill>
                  <a:srgbClr val="000099"/>
                </a:solidFill>
                <a:latin typeface="Courier"/>
                <a:ea typeface="ＭＳ Ｐゴシック" charset="-128"/>
                <a:cs typeface="Courier"/>
                <a:sym typeface="Lucida Grande" charset="0"/>
              </a:rPr>
              <a:t>inwidth</a:t>
            </a:r>
            <a:r>
              <a:rPr lang="en-US" sz="2000" dirty="0" smtClean="0">
                <a:solidFill>
                  <a:srgbClr val="000099"/>
                </a:solidFill>
                <a:latin typeface="Lucida Grande" charset="0"/>
                <a:ea typeface="ＭＳ Ｐゴシック" charset="-128"/>
                <a:sym typeface="Lucida Grande" charset="0"/>
              </a:rPr>
              <a:t>=“2GHz”</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Need to supply observing frequency &amp; bandwidth (here 1mm dust continuum)</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descr="model_filled_in.png"/>
          <p:cNvPicPr>
            <a:picLocks noChangeAspect="1"/>
          </p:cNvPicPr>
          <p:nvPr/>
        </p:nvPicPr>
        <p:blipFill>
          <a:blip r:embed="rId3"/>
          <a:stretch>
            <a:fillRect/>
          </a:stretch>
        </p:blipFill>
        <p:spPr>
          <a:xfrm>
            <a:off x="180269" y="770465"/>
            <a:ext cx="8963864" cy="1073855"/>
          </a:xfrm>
          <a:prstGeom prst="rect">
            <a:avLst/>
          </a:prstGeom>
        </p:spPr>
      </p:pic>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4"/>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Simple Example</a:t>
            </a:r>
          </a:p>
        </p:txBody>
      </p:sp>
      <p:sp>
        <p:nvSpPr>
          <p:cNvPr id="11" name="Rounded Rectangle 10"/>
          <p:cNvSpPr/>
          <p:nvPr/>
        </p:nvSpPr>
        <p:spPr>
          <a:xfrm>
            <a:off x="180269" y="643466"/>
            <a:ext cx="3601509" cy="1073855"/>
          </a:xfrm>
          <a:prstGeom prst="roundRect">
            <a:avLst/>
          </a:prstGeom>
          <a:noFill/>
          <a:ln w="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7"/>
          <p:cNvSpPr>
            <a:spLocks/>
          </p:cNvSpPr>
          <p:nvPr/>
        </p:nvSpPr>
        <p:spPr bwMode="auto">
          <a:xfrm>
            <a:off x="380999" y="2215444"/>
            <a:ext cx="8466667" cy="3465692"/>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Lucida Grande" charset="0"/>
                <a:ea typeface="ＭＳ Ｐゴシック" charset="-128"/>
                <a:sym typeface="Lucida Grande" charset="0"/>
              </a:rPr>
              <a:t>inbright</a:t>
            </a:r>
            <a:r>
              <a:rPr lang="en-US" sz="2000" dirty="0" smtClean="0">
                <a:solidFill>
                  <a:srgbClr val="000099"/>
                </a:solidFill>
                <a:latin typeface="Lucida Grande" charset="0"/>
                <a:ea typeface="ＭＳ Ｐゴシック" charset="-128"/>
                <a:sym typeface="Lucida Grande" charset="0"/>
              </a:rPr>
              <a:t>  = “0.6mJy/pixel”</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Requires spectral model/other knowledge to estimate (Science!)</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Indirection = “J2000 10h00m00s -40d00m00s”</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incell</a:t>
            </a:r>
            <a:r>
              <a:rPr lang="en-US" sz="2000" dirty="0" smtClean="0">
                <a:solidFill>
                  <a:srgbClr val="000099"/>
                </a:solidFill>
                <a:latin typeface="Lucida Grande" charset="0"/>
                <a:ea typeface="ＭＳ Ｐゴシック" charset="-128"/>
                <a:sym typeface="Lucida Grande" charset="0"/>
              </a:rPr>
              <a:t>=“0.15arcsec”</a:t>
            </a:r>
            <a:r>
              <a:rPr lang="en-US" sz="2000" cap="small" dirty="0" smtClean="0">
                <a:solidFill>
                  <a:srgbClr val="000099"/>
                </a:solidFill>
                <a:latin typeface="Lucida Grande" charset="0"/>
                <a:ea typeface="ＭＳ Ｐゴシック" charset="-128"/>
                <a:sym typeface="Lucida Grande" charset="0"/>
              </a:rPr>
              <a:t/>
            </a:r>
            <a:br>
              <a:rPr lang="en-US" sz="2000" cap="small"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native cell size = 2.3”, moving from 50 kpc</a:t>
            </a:r>
            <a:r>
              <a:rPr lang="en-US" sz="1800" cap="small" dirty="0" smtClean="0">
                <a:solidFill>
                  <a:srgbClr val="000099"/>
                </a:solidFill>
                <a:latin typeface="Wingdings"/>
                <a:ea typeface="Wingdings"/>
                <a:cs typeface="Wingdings"/>
                <a:sym typeface="Lucida Grande" charset="0"/>
              </a:rPr>
              <a:t></a:t>
            </a:r>
            <a:r>
              <a:rPr lang="en-US" sz="1800" cap="small" dirty="0" smtClean="0">
                <a:solidFill>
                  <a:srgbClr val="000099"/>
                </a:solidFill>
                <a:latin typeface="Lucida Grande" charset="0"/>
                <a:ea typeface="ＭＳ Ｐゴシック" charset="-128"/>
                <a:sym typeface="Lucida Grande" charset="0"/>
              </a:rPr>
              <a:t>800 </a:t>
            </a:r>
            <a:r>
              <a:rPr lang="en-US" sz="1800" cap="small" dirty="0" err="1" smtClean="0">
                <a:solidFill>
                  <a:srgbClr val="000099"/>
                </a:solidFill>
                <a:latin typeface="Lucida Grande" charset="0"/>
                <a:ea typeface="ＭＳ Ｐゴシック" charset="-128"/>
                <a:sym typeface="Lucida Grande" charset="0"/>
              </a:rPr>
              <a:t>kpc</a:t>
            </a:r>
            <a:r>
              <a:rPr lang="en-US" sz="1800" cap="small" dirty="0" smtClean="0">
                <a:solidFill>
                  <a:srgbClr val="000099"/>
                </a:solidFill>
                <a:latin typeface="Lucida Grande" charset="0"/>
                <a:ea typeface="ＭＳ Ｐゴシック" charset="-128"/>
                <a:sym typeface="Lucida Grande" charset="0"/>
              </a:rPr>
              <a:t> scale by 50/800</a:t>
            </a:r>
          </a:p>
          <a:p>
            <a:pPr marL="212725" indent="-173038">
              <a:buClr>
                <a:srgbClr val="000099"/>
              </a:buClr>
              <a:buSzPct val="100000"/>
              <a:buFont typeface="Gill Sans" charset="0"/>
              <a:buChar char="•"/>
            </a:pPr>
            <a:endParaRPr lang="en-US" sz="20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incenter</a:t>
            </a:r>
            <a:r>
              <a:rPr lang="en-US" sz="2000" dirty="0" smtClean="0">
                <a:solidFill>
                  <a:srgbClr val="000099"/>
                </a:solidFill>
                <a:latin typeface="Lucida Grande" charset="0"/>
                <a:ea typeface="ＭＳ Ｐゴシック" charset="-128"/>
                <a:sym typeface="Lucida Grande" charset="0"/>
              </a:rPr>
              <a:t>=“230GHz”, </a:t>
            </a:r>
            <a:r>
              <a:rPr lang="en-US" sz="2000" dirty="0" err="1" smtClean="0">
                <a:solidFill>
                  <a:srgbClr val="000099"/>
                </a:solidFill>
                <a:latin typeface="Courier"/>
                <a:ea typeface="ＭＳ Ｐゴシック" charset="-128"/>
                <a:cs typeface="Courier"/>
                <a:sym typeface="Lucida Grande" charset="0"/>
              </a:rPr>
              <a:t>inwidth</a:t>
            </a:r>
            <a:r>
              <a:rPr lang="en-US" sz="2000" dirty="0" smtClean="0">
                <a:solidFill>
                  <a:srgbClr val="000099"/>
                </a:solidFill>
                <a:latin typeface="Lucida Grande" charset="0"/>
                <a:ea typeface="ＭＳ Ｐゴシック" charset="-128"/>
                <a:sym typeface="Lucida Grande" charset="0"/>
              </a:rPr>
              <a:t>=“2GHz”</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Need to supply observing frequency &amp; bandwidth (here 1mm dust continuum)</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Telescope via configuration file.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581600" y="558800"/>
            <a:ext cx="3230562" cy="1781100"/>
          </a:xfrm>
          <a:prstGeom prst="roundRect">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Telescope</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Number of Antennas, Configuration, Diameter</a:t>
            </a:r>
          </a:p>
        </p:txBody>
      </p:sp>
      <p:cxnSp>
        <p:nvCxnSpPr>
          <p:cNvPr id="10" name="Straight Arrow Connector 9"/>
          <p:cNvCxnSpPr/>
          <p:nvPr/>
        </p:nvCxnSpPr>
        <p:spPr>
          <a:xfrm rot="10800000" flipV="1">
            <a:off x="3062110" y="1467556"/>
            <a:ext cx="2519490" cy="1766694"/>
          </a:xfrm>
          <a:prstGeom prst="straightConnector1">
            <a:avLst/>
          </a:prstGeom>
          <a:ln w="63500">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381000" y="3050789"/>
            <a:ext cx="2648429" cy="378212"/>
          </a:xfrm>
          <a:prstGeom prst="roundRect">
            <a:avLst/>
          </a:prstGeom>
          <a:noFill/>
          <a:ln w="63500">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Gill Sans MT"/>
                <a:cs typeface="Gill Sans MT"/>
              </a:rPr>
              <a:t>Configuration Files</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Define telescope array for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1" name="Picture 10" descr="config_list.png"/>
          <p:cNvPicPr>
            <a:picLocks noChangeAspect="1"/>
          </p:cNvPicPr>
          <p:nvPr/>
        </p:nvPicPr>
        <p:blipFill>
          <a:blip r:embed="rId4"/>
          <a:stretch>
            <a:fillRect/>
          </a:stretch>
        </p:blipFill>
        <p:spPr>
          <a:xfrm>
            <a:off x="42333" y="1935303"/>
            <a:ext cx="9144000" cy="676169"/>
          </a:xfrm>
          <a:prstGeom prst="rect">
            <a:avLst/>
          </a:prstGeom>
        </p:spPr>
      </p:pic>
      <p:pic>
        <p:nvPicPr>
          <p:cNvPr id="15" name="Picture 14" descr="ACA_Config.png"/>
          <p:cNvPicPr>
            <a:picLocks noChangeAspect="1"/>
          </p:cNvPicPr>
          <p:nvPr/>
        </p:nvPicPr>
        <p:blipFill>
          <a:blip r:embed="rId5"/>
          <a:stretch>
            <a:fillRect/>
          </a:stretch>
        </p:blipFill>
        <p:spPr>
          <a:xfrm>
            <a:off x="2080907" y="2982913"/>
            <a:ext cx="4559300" cy="2844800"/>
          </a:xfrm>
          <a:prstGeom prst="rect">
            <a:avLst/>
          </a:prstGeom>
        </p:spPr>
      </p:pic>
      <p:sp>
        <p:nvSpPr>
          <p:cNvPr id="16" name="TextBox 15"/>
          <p:cNvSpPr txBox="1"/>
          <p:nvPr/>
        </p:nvSpPr>
        <p:spPr>
          <a:xfrm>
            <a:off x="1759751" y="2582803"/>
            <a:ext cx="5054914" cy="400110"/>
          </a:xfrm>
          <a:prstGeom prst="rect">
            <a:avLst/>
          </a:prstGeom>
          <a:noFill/>
        </p:spPr>
        <p:txBody>
          <a:bodyPr wrap="none" rtlCol="0">
            <a:spAutoFit/>
          </a:bodyPr>
          <a:lstStyle/>
          <a:p>
            <a:pPr marL="342900" indent="-342900" eaLnBrk="0" hangingPunct="0">
              <a:spcBef>
                <a:spcPct val="20000"/>
              </a:spcBef>
            </a:pPr>
            <a:r>
              <a:rPr lang="en-US" sz="2000" b="1" dirty="0" smtClean="0">
                <a:solidFill>
                  <a:srgbClr val="000099"/>
                </a:solidFill>
                <a:latin typeface="Gill Sans MT" pitchFamily="34" charset="0"/>
                <a:cs typeface="Gill Sans" pitchFamily="17" charset="0"/>
              </a:rPr>
              <a:t>Example </a:t>
            </a:r>
            <a:r>
              <a:rPr lang="en-US" sz="2000" b="1" dirty="0" err="1" smtClean="0">
                <a:solidFill>
                  <a:srgbClr val="000099"/>
                </a:solidFill>
                <a:latin typeface="Gill Sans MT" pitchFamily="34" charset="0"/>
                <a:cs typeface="Gill Sans" pitchFamily="17" charset="0"/>
              </a:rPr>
              <a:t>Config</a:t>
            </a:r>
            <a:r>
              <a:rPr lang="en-US" sz="2000" b="1" dirty="0" smtClean="0">
                <a:solidFill>
                  <a:srgbClr val="000099"/>
                </a:solidFill>
                <a:latin typeface="Gill Sans MT" pitchFamily="34" charset="0"/>
                <a:cs typeface="Gill Sans" pitchFamily="17" charset="0"/>
              </a:rPr>
              <a:t> File: ALMA Cycle 1 ACA</a:t>
            </a:r>
          </a:p>
        </p:txBody>
      </p:sp>
      <p:sp>
        <p:nvSpPr>
          <p:cNvPr id="17" name="TextBox 16"/>
          <p:cNvSpPr txBox="1"/>
          <p:nvPr/>
        </p:nvSpPr>
        <p:spPr>
          <a:xfrm>
            <a:off x="0" y="1141020"/>
            <a:ext cx="3698448" cy="769441"/>
          </a:xfrm>
          <a:prstGeom prst="rect">
            <a:avLst/>
          </a:prstGeom>
          <a:noFill/>
        </p:spPr>
        <p:txBody>
          <a:bodyPr wrap="none" rtlCol="0">
            <a:spAutoFit/>
          </a:bodyPr>
          <a:lstStyle/>
          <a:p>
            <a:pPr marL="342900" indent="-342900" eaLnBrk="0" hangingPunct="0">
              <a:spcBef>
                <a:spcPct val="20000"/>
              </a:spcBef>
            </a:pPr>
            <a:r>
              <a:rPr lang="en-US" sz="2000" b="1" dirty="0" err="1" smtClean="0">
                <a:solidFill>
                  <a:srgbClr val="000099"/>
                </a:solidFill>
                <a:latin typeface="Gill Sans MT" pitchFamily="34" charset="0"/>
                <a:cs typeface="Gill Sans" pitchFamily="17" charset="0"/>
              </a:rPr>
              <a:t>Config</a:t>
            </a:r>
            <a:r>
              <a:rPr lang="en-US" sz="2000" b="1" dirty="0" smtClean="0">
                <a:solidFill>
                  <a:srgbClr val="000099"/>
                </a:solidFill>
                <a:latin typeface="Gill Sans MT" pitchFamily="34" charset="0"/>
                <a:cs typeface="Gill Sans" pitchFamily="17" charset="0"/>
              </a:rPr>
              <a:t> Files in CASA Already</a:t>
            </a:r>
          </a:p>
          <a:p>
            <a:pPr marL="342900" indent="-342900" eaLnBrk="0" hangingPunct="0">
              <a:spcBef>
                <a:spcPct val="20000"/>
              </a:spcBef>
            </a:pPr>
            <a:r>
              <a:rPr lang="en-US" sz="2000" dirty="0" smtClean="0">
                <a:solidFill>
                  <a:srgbClr val="000099"/>
                </a:solidFill>
                <a:latin typeface="Gill Sans MT" pitchFamily="34" charset="0"/>
                <a:cs typeface="Gill Sans" pitchFamily="17" charset="0"/>
              </a:rPr>
              <a:t>ALMA,</a:t>
            </a:r>
            <a:r>
              <a:rPr lang="en-US" sz="2000" dirty="0" smtClean="0">
                <a:solidFill>
                  <a:srgbClr val="000099"/>
                </a:solidFill>
                <a:latin typeface="Gill Sans MT" pitchFamily="34" charset="0"/>
                <a:cs typeface="Gill Sans" pitchFamily="17" charset="0"/>
              </a:rPr>
              <a:t> JVLA</a:t>
            </a:r>
            <a:r>
              <a:rPr lang="en-US" sz="2000" dirty="0" smtClean="0">
                <a:solidFill>
                  <a:srgbClr val="000099"/>
                </a:solidFill>
                <a:latin typeface="Gill Sans MT" pitchFamily="34" charset="0"/>
                <a:cs typeface="Gill Sans" pitchFamily="17" charset="0"/>
              </a:rPr>
              <a:t>, CARMA, SMA, etc.</a:t>
            </a:r>
          </a:p>
        </p:txBody>
      </p:sp>
      <p:sp>
        <p:nvSpPr>
          <p:cNvPr id="20" name="TextBox 19"/>
          <p:cNvSpPr txBox="1"/>
          <p:nvPr/>
        </p:nvSpPr>
        <p:spPr>
          <a:xfrm>
            <a:off x="2817710" y="5616048"/>
            <a:ext cx="3465164" cy="400110"/>
          </a:xfrm>
          <a:prstGeom prst="rect">
            <a:avLst/>
          </a:prstGeom>
          <a:noFill/>
        </p:spPr>
        <p:txBody>
          <a:bodyPr wrap="none" rtlCol="0">
            <a:spAutoFit/>
          </a:bodyPr>
          <a:lstStyle/>
          <a:p>
            <a:pPr marL="342900" indent="-342900" eaLnBrk="0" hangingPunct="0">
              <a:spcBef>
                <a:spcPct val="20000"/>
              </a:spcBef>
            </a:pPr>
            <a:r>
              <a:rPr lang="en-US" sz="2000" i="1" dirty="0" err="1" smtClean="0">
                <a:solidFill>
                  <a:srgbClr val="000099"/>
                </a:solidFill>
                <a:latin typeface="Gill Sans MT" pitchFamily="34" charset="0"/>
                <a:cs typeface="Gill Sans" pitchFamily="17" charset="0"/>
              </a:rPr>
              <a:t>x</a:t>
            </a:r>
            <a:r>
              <a:rPr lang="en-US" sz="2000" i="1" dirty="0" smtClean="0">
                <a:solidFill>
                  <a:srgbClr val="000099"/>
                </a:solidFill>
                <a:latin typeface="Gill Sans MT" pitchFamily="34" charset="0"/>
                <a:cs typeface="Gill Sans" pitchFamily="17" charset="0"/>
              </a:rPr>
              <a:t>     </a:t>
            </a:r>
            <a:r>
              <a:rPr lang="en-US" sz="2000" i="1" dirty="0" err="1" smtClean="0">
                <a:solidFill>
                  <a:srgbClr val="000099"/>
                </a:solidFill>
                <a:latin typeface="Gill Sans MT" pitchFamily="34" charset="0"/>
                <a:cs typeface="Gill Sans" pitchFamily="17" charset="0"/>
              </a:rPr>
              <a:t>y</a:t>
            </a:r>
            <a:r>
              <a:rPr lang="en-US" sz="2000" i="1" dirty="0" smtClean="0">
                <a:solidFill>
                  <a:srgbClr val="000099"/>
                </a:solidFill>
                <a:latin typeface="Gill Sans MT" pitchFamily="34" charset="0"/>
                <a:cs typeface="Gill Sans" pitchFamily="17" charset="0"/>
              </a:rPr>
              <a:t>     </a:t>
            </a:r>
            <a:r>
              <a:rPr lang="en-US" sz="2000" i="1" dirty="0" err="1" smtClean="0">
                <a:solidFill>
                  <a:srgbClr val="000099"/>
                </a:solidFill>
                <a:latin typeface="Gill Sans MT" pitchFamily="34" charset="0"/>
                <a:cs typeface="Gill Sans" pitchFamily="17" charset="0"/>
              </a:rPr>
              <a:t>z</a:t>
            </a:r>
            <a:r>
              <a:rPr lang="en-US" sz="2000" dirty="0" smtClean="0">
                <a:solidFill>
                  <a:srgbClr val="000099"/>
                </a:solidFill>
                <a:latin typeface="Gill Sans MT" pitchFamily="34" charset="0"/>
                <a:cs typeface="Gill Sans" pitchFamily="17" charset="0"/>
              </a:rPr>
              <a:t>     diameter     name</a:t>
            </a:r>
            <a:endParaRPr lang="en-US" sz="2000" i="1" dirty="0" smtClean="0">
              <a:solidFill>
                <a:srgbClr val="000099"/>
              </a:solidFill>
              <a:latin typeface="Gill Sans MT" pitchFamily="34" charset="0"/>
              <a:cs typeface="Gill Sans" pitchFamily="17"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Gill Sans MT"/>
                <a:cs typeface="Gill Sans MT"/>
              </a:rPr>
              <a:t>Configuration Files</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Pick an intermediate-extent full-ALMA configuration</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1" name="Picture 10" descr="config_list.png"/>
          <p:cNvPicPr>
            <a:picLocks noChangeAspect="1"/>
          </p:cNvPicPr>
          <p:nvPr/>
        </p:nvPicPr>
        <p:blipFill>
          <a:blip r:embed="rId4"/>
          <a:stretch>
            <a:fillRect/>
          </a:stretch>
        </p:blipFill>
        <p:spPr>
          <a:xfrm>
            <a:off x="42333" y="1935303"/>
            <a:ext cx="9144000" cy="676169"/>
          </a:xfrm>
          <a:prstGeom prst="rect">
            <a:avLst/>
          </a:prstGeom>
        </p:spPr>
      </p:pic>
      <p:sp>
        <p:nvSpPr>
          <p:cNvPr id="13" name="Rounded Rectangle 12"/>
          <p:cNvSpPr/>
          <p:nvPr/>
        </p:nvSpPr>
        <p:spPr>
          <a:xfrm>
            <a:off x="2817710" y="2173111"/>
            <a:ext cx="880738" cy="225778"/>
          </a:xfrm>
          <a:prstGeom prst="round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Observations defined via </a:t>
            </a:r>
            <a:r>
              <a:rPr lang="en-US" sz="2000" dirty="0" err="1" smtClean="0">
                <a:solidFill>
                  <a:srgbClr val="000099"/>
                </a:solidFill>
                <a:latin typeface="Courier"/>
                <a:ea typeface="ＭＳ Ｐゴシック" charset="-128"/>
                <a:cs typeface="Courier"/>
                <a:sym typeface="Lucida Grande" charset="0"/>
              </a:rPr>
              <a:t>setpointings</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a:t>
            </a:r>
            <a:r>
              <a:rPr lang="en-US" sz="2000" dirty="0" err="1" smtClean="0">
                <a:solidFill>
                  <a:srgbClr val="000099"/>
                </a:solidFill>
                <a:latin typeface="Courier"/>
                <a:ea typeface="ＭＳ Ｐゴシック" charset="-128"/>
                <a:cs typeface="Courier"/>
                <a:sym typeface="Lucida Grande" charset="0"/>
              </a:rPr>
              <a:t>obsmode</a:t>
            </a:r>
            <a:endParaRPr lang="en-US" sz="20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9" name="Rounded Rectangle 8"/>
          <p:cNvSpPr/>
          <p:nvPr/>
        </p:nvSpPr>
        <p:spPr>
          <a:xfrm>
            <a:off x="5581600" y="3900036"/>
            <a:ext cx="3230562" cy="1781100"/>
          </a:xfrm>
          <a:prstGeom prst="round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Observation</a:t>
            </a:r>
            <a:r>
              <a:rPr lang="en-US" sz="1800" dirty="0" smtClean="0">
                <a:solidFill>
                  <a:schemeClr val="tx1"/>
                </a:solidFill>
                <a:latin typeface="Lucida Grande"/>
                <a:cs typeface="Lucida Grande"/>
              </a:rPr>
              <a:t/>
            </a:r>
            <a:br>
              <a:rPr lang="en-US" sz="1800" dirty="0" smtClean="0">
                <a:solidFill>
                  <a:schemeClr val="tx1"/>
                </a:solidFill>
                <a:latin typeface="Lucida Grande"/>
                <a:cs typeface="Lucida Grande"/>
              </a:rPr>
            </a:br>
            <a:r>
              <a:rPr lang="en-US" sz="1800" dirty="0" smtClean="0">
                <a:solidFill>
                  <a:schemeClr val="tx1"/>
                </a:solidFill>
                <a:latin typeface="Lucida Grande"/>
                <a:cs typeface="Lucida Grande"/>
              </a:rPr>
              <a:t>(Required)</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Integration time, scan length, pointing centers</a:t>
            </a:r>
          </a:p>
        </p:txBody>
      </p:sp>
      <p:cxnSp>
        <p:nvCxnSpPr>
          <p:cNvPr id="11" name="Straight Arrow Connector 10"/>
          <p:cNvCxnSpPr>
            <a:stCxn id="9" idx="1"/>
          </p:cNvCxnSpPr>
          <p:nvPr/>
        </p:nvCxnSpPr>
        <p:spPr>
          <a:xfrm rot="10800000">
            <a:off x="3048000" y="2991556"/>
            <a:ext cx="2533600" cy="1799030"/>
          </a:xfrm>
          <a:prstGeom prst="straightConnector1">
            <a:avLst/>
          </a:prstGeom>
          <a:ln w="63500">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23826" y="1876778"/>
            <a:ext cx="2905604" cy="2342444"/>
          </a:xfrm>
          <a:prstGeom prst="roundRect">
            <a:avLst/>
          </a:prstGeom>
          <a:noFill/>
          <a:ln w="635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setpointings</a:t>
            </a:r>
            <a:endParaRPr lang="en-US" dirty="0" smtClean="0">
              <a:latin typeface="Courier"/>
              <a:cs typeface="Courier"/>
            </a:endParaRPr>
          </a:p>
        </p:txBody>
      </p:sp>
      <p:sp>
        <p:nvSpPr>
          <p:cNvPr id="12" name="Rectangle 7"/>
          <p:cNvSpPr>
            <a:spLocks/>
          </p:cNvSpPr>
          <p:nvPr/>
        </p:nvSpPr>
        <p:spPr bwMode="auto">
          <a:xfrm>
            <a:off x="381000" y="719667"/>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setpointings</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dictates field, integration time, mosaic</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Courier"/>
                <a:ea typeface="ＭＳ Ｐゴシック" charset="-128"/>
                <a:cs typeface="Courier"/>
                <a:sym typeface="Lucida Grande" charset="0"/>
              </a:rPr>
              <a:t>integration </a:t>
            </a:r>
            <a:r>
              <a:rPr lang="en-US" sz="2000" dirty="0" smtClean="0">
                <a:solidFill>
                  <a:srgbClr val="000099"/>
                </a:solidFill>
                <a:latin typeface="Lucida Grande" charset="0"/>
                <a:ea typeface="ＭＳ Ｐゴシック" charset="-128"/>
                <a:cs typeface="Courier"/>
                <a:sym typeface="Lucida Grande" charset="0"/>
              </a:rPr>
              <a:t>sets data averaging (and field visit) time</a:t>
            </a:r>
            <a:br>
              <a:rPr lang="en-US" sz="2000" dirty="0" smtClean="0">
                <a:solidFill>
                  <a:srgbClr val="000099"/>
                </a:solidFill>
                <a:latin typeface="Lucida Grande" charset="0"/>
                <a:ea typeface="ＭＳ Ｐゴシック" charset="-128"/>
                <a:cs typeface="Courier"/>
                <a:sym typeface="Lucida Grande" charset="0"/>
              </a:rPr>
            </a:br>
            <a:r>
              <a:rPr lang="en-US" sz="1800" cap="small" dirty="0" smtClean="0">
                <a:solidFill>
                  <a:srgbClr val="000099"/>
                </a:solidFill>
                <a:latin typeface="Lucida Grande" charset="0"/>
                <a:ea typeface="ＭＳ Ｐゴシック" charset="-128"/>
                <a:cs typeface="Courier"/>
                <a:sym typeface="Lucida Grande" charset="0"/>
              </a:rPr>
              <a:t>here averaging 600s (10m) ensures a quick initial execution</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Courier"/>
                <a:ea typeface="ＭＳ Ｐゴシック" charset="-128"/>
                <a:cs typeface="Courier"/>
                <a:sym typeface="Lucida Grande" charset="0"/>
              </a:rPr>
              <a:t>direction </a:t>
            </a:r>
            <a:r>
              <a:rPr lang="en-US" sz="2000" dirty="0" smtClean="0">
                <a:solidFill>
                  <a:srgbClr val="000099"/>
                </a:solidFill>
                <a:latin typeface="Lucida Grande" charset="0"/>
                <a:ea typeface="ＭＳ Ｐゴシック" charset="-128"/>
                <a:cs typeface="Courier"/>
                <a:sym typeface="Lucida Grande" charset="0"/>
              </a:rPr>
              <a:t>sets field or map center</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cs typeface="Courier"/>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mapsize</a:t>
            </a:r>
            <a:r>
              <a:rPr lang="en-US" sz="2000" dirty="0" smtClean="0">
                <a:solidFill>
                  <a:srgbClr val="000099"/>
                </a:solidFill>
                <a:latin typeface="Lucida Grande" charset="0"/>
                <a:ea typeface="ＭＳ Ｐゴシック" charset="-128"/>
                <a:cs typeface="Courier"/>
                <a:sym typeface="Lucida Grande" charset="0"/>
              </a:rPr>
              <a:t>, </a:t>
            </a:r>
            <a:r>
              <a:rPr lang="en-US" sz="2000" dirty="0" err="1" smtClean="0">
                <a:solidFill>
                  <a:srgbClr val="000099"/>
                </a:solidFill>
                <a:latin typeface="Courier"/>
                <a:ea typeface="ＭＳ Ｐゴシック" charset="-128"/>
                <a:cs typeface="Courier"/>
                <a:sym typeface="Lucida Grande" charset="0"/>
              </a:rPr>
              <a:t>maptype</a:t>
            </a:r>
            <a:r>
              <a:rPr lang="en-US" sz="2000" dirty="0" smtClean="0">
                <a:solidFill>
                  <a:srgbClr val="000099"/>
                </a:solidFill>
                <a:latin typeface="Lucida Grande" charset="0"/>
                <a:ea typeface="ＭＳ Ｐゴシック" charset="-128"/>
                <a:cs typeface="Courier"/>
                <a:sym typeface="Lucida Grande" charset="0"/>
              </a:rPr>
              <a:t>, </a:t>
            </a:r>
            <a:r>
              <a:rPr lang="en-US" sz="2000" dirty="0" err="1" smtClean="0">
                <a:solidFill>
                  <a:srgbClr val="000099"/>
                </a:solidFill>
                <a:latin typeface="Courier"/>
                <a:ea typeface="ＭＳ Ｐゴシック" charset="-128"/>
                <a:cs typeface="Courier"/>
                <a:sym typeface="Lucida Grande" charset="0"/>
              </a:rPr>
              <a:t>pointingspacing</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cs typeface="Courier"/>
                <a:sym typeface="Lucida Grande" charset="0"/>
              </a:rPr>
              <a:t>define a mosaic</a:t>
            </a:r>
            <a:br>
              <a:rPr lang="en-US" sz="2000" dirty="0" smtClean="0">
                <a:solidFill>
                  <a:srgbClr val="000099"/>
                </a:solidFill>
                <a:latin typeface="Lucida Grande" charset="0"/>
                <a:ea typeface="ＭＳ Ｐゴシック" charset="-128"/>
                <a:cs typeface="Courier"/>
                <a:sym typeface="Lucida Grande" charset="0"/>
              </a:rPr>
            </a:br>
            <a:r>
              <a:rPr lang="en-US" sz="1800" cap="small" dirty="0" smtClean="0">
                <a:solidFill>
                  <a:srgbClr val="000099"/>
                </a:solidFill>
                <a:latin typeface="Lucida Grande" charset="0"/>
                <a:ea typeface="ＭＳ Ｐゴシック" charset="-128"/>
                <a:cs typeface="Courier"/>
                <a:sym typeface="Lucida Grande" charset="0"/>
              </a:rPr>
              <a:t>By default it will cover the model, here that means a 9-point mosaic</a:t>
            </a:r>
            <a:endParaRPr lang="en-US" sz="1800" cap="small"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5" name="Picture 14" descr="setpointings.png"/>
          <p:cNvPicPr>
            <a:picLocks noChangeAspect="1"/>
          </p:cNvPicPr>
          <p:nvPr/>
        </p:nvPicPr>
        <p:blipFill>
          <a:blip r:embed="rId4"/>
          <a:stretch>
            <a:fillRect/>
          </a:stretch>
        </p:blipFill>
        <p:spPr>
          <a:xfrm>
            <a:off x="452438" y="1580442"/>
            <a:ext cx="7975600" cy="1117600"/>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obsmode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obsmode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a:ea typeface="ＭＳ Ｐゴシック" charset="-128"/>
                <a:cs typeface="Lucida Grande"/>
                <a:sym typeface="Lucida Grande" charset="0"/>
              </a:rPr>
              <a:t>sets total time, date, observing sequence</a:t>
            </a: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totaltime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a:ea typeface="ＭＳ Ｐゴシック" charset="-128"/>
                <a:cs typeface="Lucida Grande"/>
                <a:sym typeface="Lucida Grande" charset="0"/>
              </a:rPr>
              <a:t>sets total observation</a:t>
            </a:r>
            <a:r>
              <a:rPr lang="en-US" sz="2000" dirty="0" smtClean="0">
                <a:solidFill>
                  <a:srgbClr val="000099"/>
                </a:solidFill>
                <a:latin typeface="Lucida Grande"/>
                <a:ea typeface="ＭＳ Ｐゴシック" charset="-128"/>
                <a:cs typeface="Lucida Grande"/>
                <a:sym typeface="Lucida Grande" charset="0"/>
              </a:rPr>
              <a:t> </a:t>
            </a:r>
            <a:r>
              <a:rPr lang="en-US" sz="2000" dirty="0" smtClean="0">
                <a:solidFill>
                  <a:srgbClr val="000099"/>
                </a:solidFill>
                <a:latin typeface="Lucida Grande"/>
                <a:ea typeface="ＭＳ Ｐゴシック" charset="-128"/>
                <a:cs typeface="Lucida Grande"/>
                <a:sym typeface="Lucida Grande" charset="0"/>
              </a:rPr>
              <a:t>time</a:t>
            </a:r>
            <a:r>
              <a:rPr lang="en-US" sz="2000" dirty="0" smtClean="0">
                <a:solidFill>
                  <a:srgbClr val="000099"/>
                </a:solidFill>
                <a:latin typeface="Lucida Grande"/>
                <a:ea typeface="ＭＳ Ｐゴシック" charset="-128"/>
                <a:cs typeface="Lucida Grande"/>
                <a:sym typeface="Lucida Grande" charset="0"/>
              </a:rPr>
              <a:t/>
            </a:r>
            <a:br>
              <a:rPr lang="en-US" sz="2000" dirty="0" smtClean="0">
                <a:solidFill>
                  <a:srgbClr val="000099"/>
                </a:solidFill>
                <a:latin typeface="Lucida Grande"/>
                <a:ea typeface="ＭＳ Ｐゴシック" charset="-128"/>
                <a:cs typeface="Lucida Grande"/>
                <a:sym typeface="Lucida Grande" charset="0"/>
              </a:rPr>
            </a:br>
            <a:r>
              <a:rPr lang="en-US" sz="1800" cap="small" dirty="0" smtClean="0">
                <a:solidFill>
                  <a:srgbClr val="000099"/>
                </a:solidFill>
                <a:latin typeface="Lucida Grande"/>
                <a:ea typeface="ＭＳ Ｐゴシック" charset="-128"/>
                <a:cs typeface="Lucida Grande"/>
                <a:sym typeface="Lucida Grande" charset="0"/>
              </a:rPr>
              <a:t>Here </a:t>
            </a:r>
            <a:r>
              <a:rPr lang="en-US" sz="1800" cap="small" dirty="0" smtClean="0">
                <a:solidFill>
                  <a:srgbClr val="000099"/>
                </a:solidFill>
                <a:latin typeface="Lucida Grande"/>
                <a:ea typeface="ＭＳ Ｐゴシック" charset="-128"/>
                <a:cs typeface="Lucida Grande"/>
                <a:sym typeface="Lucida Grande" charset="0"/>
              </a:rPr>
              <a:t>7200s (2</a:t>
            </a:r>
            <a:r>
              <a:rPr lang="en-US" sz="1800" dirty="0" smtClean="0">
                <a:solidFill>
                  <a:srgbClr val="000099"/>
                </a:solidFill>
                <a:latin typeface="Lucida Grande"/>
                <a:ea typeface="ＭＳ Ｐゴシック" charset="-128"/>
                <a:cs typeface="Lucida Grande"/>
                <a:sym typeface="Lucida Grande" charset="0"/>
              </a:rPr>
              <a:t>h</a:t>
            </a:r>
            <a:r>
              <a:rPr lang="en-US" sz="1800" cap="small" dirty="0" smtClean="0">
                <a:solidFill>
                  <a:srgbClr val="000099"/>
                </a:solidFill>
                <a:latin typeface="Lucida Grande"/>
                <a:ea typeface="ＭＳ Ｐゴシック" charset="-128"/>
                <a:cs typeface="Lucida Grande"/>
                <a:sym typeface="Lucida Grande" charset="0"/>
              </a:rPr>
              <a:t>) </a:t>
            </a:r>
            <a:r>
              <a:rPr lang="en-US" sz="1800" cap="small" dirty="0" smtClean="0">
                <a:solidFill>
                  <a:srgbClr val="000099"/>
                </a:solidFill>
                <a:latin typeface="Lucida Grande"/>
                <a:ea typeface="ＭＳ Ｐゴシック" charset="-128"/>
                <a:cs typeface="Lucida Grande"/>
                <a:sym typeface="Lucida Grande" charset="0"/>
              </a:rPr>
              <a:t>is</a:t>
            </a:r>
            <a:r>
              <a:rPr lang="en-US" sz="1800" cap="small" dirty="0" smtClean="0">
                <a:solidFill>
                  <a:srgbClr val="000099"/>
                </a:solidFill>
                <a:latin typeface="Lucida Grande"/>
                <a:ea typeface="ＭＳ Ｐゴシック" charset="-128"/>
                <a:cs typeface="Lucida Grande"/>
                <a:sym typeface="Lucida Grande" charset="0"/>
              </a:rPr>
              <a:t> the default value</a:t>
            </a: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a:ea typeface="ＭＳ Ｐゴシック" charset="-128"/>
                <a:cs typeface="Lucida Grande"/>
                <a:sym typeface="Lucida Grande" charset="0"/>
              </a:rPr>
              <a:t>Optionally specify the date, LST, and a calibrator sequence. </a:t>
            </a:r>
            <a:endParaRPr lang="en-US" sz="20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5" name="Picture 14" descr="obsmode.png"/>
          <p:cNvPicPr>
            <a:picLocks noChangeAspect="1"/>
          </p:cNvPicPr>
          <p:nvPr/>
        </p:nvPicPr>
        <p:blipFill>
          <a:blip r:embed="rId4"/>
          <a:stretch>
            <a:fillRect/>
          </a:stretch>
        </p:blipFill>
        <p:spPr>
          <a:xfrm>
            <a:off x="0" y="1276830"/>
            <a:ext cx="9144000" cy="1228117"/>
          </a:xfrm>
          <a:prstGeom prst="rect">
            <a:avLst/>
          </a:prstGeom>
        </p:spPr>
      </p:pic>
      <p:sp>
        <p:nvSpPr>
          <p:cNvPr id="16" name="TextBox 15"/>
          <p:cNvSpPr txBox="1"/>
          <p:nvPr/>
        </p:nvSpPr>
        <p:spPr>
          <a:xfrm>
            <a:off x="115733" y="4803973"/>
            <a:ext cx="8912534" cy="877163"/>
          </a:xfrm>
          <a:prstGeom prst="rect">
            <a:avLst/>
          </a:prstGeom>
          <a:noFill/>
        </p:spPr>
        <p:txBody>
          <a:bodyPr wrap="square" rtlCol="0">
            <a:spAutoFit/>
          </a:bodyPr>
          <a:lstStyle/>
          <a:p>
            <a:pPr marL="342900" indent="-342900" algn="r" eaLnBrk="0" hangingPunct="0">
              <a:spcBef>
                <a:spcPct val="20000"/>
              </a:spcBef>
            </a:pPr>
            <a:r>
              <a:rPr lang="en-US" sz="3300" dirty="0" smtClean="0">
                <a:solidFill>
                  <a:srgbClr val="000099"/>
                </a:solidFill>
                <a:latin typeface="Courier"/>
                <a:cs typeface="Courier"/>
              </a:rPr>
              <a:t>go </a:t>
            </a:r>
            <a:r>
              <a:rPr lang="en-US" sz="3300" dirty="0" err="1" smtClean="0">
                <a:solidFill>
                  <a:srgbClr val="000099"/>
                </a:solidFill>
                <a:latin typeface="Courier"/>
                <a:cs typeface="Courier"/>
              </a:rPr>
              <a:t>simobserve</a:t>
            </a:r>
            <a:r>
              <a:rPr lang="en-US" sz="3300" dirty="0" smtClean="0">
                <a:solidFill>
                  <a:srgbClr val="000099"/>
                </a:solidFill>
                <a:latin typeface="Courier"/>
                <a:cs typeface="Courier"/>
              </a:rPr>
              <a:t/>
            </a:r>
            <a:br>
              <a:rPr lang="en-US" sz="3300" dirty="0" smtClean="0">
                <a:solidFill>
                  <a:srgbClr val="000099"/>
                </a:solidFill>
                <a:latin typeface="Courier"/>
                <a:cs typeface="Courier"/>
              </a:rPr>
            </a:br>
            <a:r>
              <a:rPr lang="en-US" sz="1800" cap="small" dirty="0" err="1" smtClean="0">
                <a:solidFill>
                  <a:srgbClr val="000099"/>
                </a:solidFill>
                <a:latin typeface="Lucida Grande"/>
                <a:cs typeface="Lucida Grande"/>
              </a:rPr>
              <a:t>simobserve</a:t>
            </a:r>
            <a:r>
              <a:rPr lang="en-US" sz="1800" cap="small" dirty="0" smtClean="0">
                <a:solidFill>
                  <a:srgbClr val="000099"/>
                </a:solidFill>
                <a:latin typeface="Lucida Grande"/>
                <a:cs typeface="Lucida Grande"/>
              </a:rPr>
              <a:t> creates a measurement set (MS) in </a:t>
            </a:r>
            <a:r>
              <a:rPr lang="en-US" sz="1800" dirty="0" err="1" smtClean="0">
                <a:solidFill>
                  <a:srgbClr val="000099"/>
                </a:solidFill>
                <a:latin typeface="Courier"/>
                <a:cs typeface="Courier"/>
              </a:rPr>
              <a:t>projectname/projectname.ms</a:t>
            </a:r>
            <a:r>
              <a:rPr lang="en-US" sz="1800" dirty="0" smtClean="0">
                <a:solidFill>
                  <a:srgbClr val="000099"/>
                </a:solidFill>
                <a:latin typeface="Courier"/>
                <a:cs typeface="Courier"/>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Lucida Grande"/>
                <a:cs typeface="Lucida Grande"/>
              </a:rPr>
              <a:t>skymodel</a:t>
            </a:r>
            <a:r>
              <a:rPr lang="en-US" dirty="0" smtClean="0">
                <a:latin typeface="Lucida Grande"/>
                <a:cs typeface="Lucida Grande"/>
              </a:rPr>
              <a:t> image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a:ea typeface="ＭＳ Ｐゴシック" charset="-128"/>
                <a:cs typeface="Lucida Grande"/>
                <a:sym typeface="Lucida Grande" charset="0"/>
              </a:rPr>
              <a:t>outputs</a:t>
            </a:r>
            <a:r>
              <a:rPr lang="en-US" sz="2000" dirty="0" smtClean="0">
                <a:solidFill>
                  <a:srgbClr val="000099"/>
                </a:solidFill>
                <a:latin typeface="Lucida Grande"/>
                <a:ea typeface="ＭＳ Ｐゴシック" charset="-128"/>
                <a:cs typeface="Lucida Grande"/>
                <a:sym typeface="Lucida Grande" charset="0"/>
              </a:rPr>
              <a:t> several files</a:t>
            </a:r>
            <a:r>
              <a:rPr lang="en-US" sz="2000" dirty="0" smtClean="0">
                <a:solidFill>
                  <a:srgbClr val="000099"/>
                </a:solidFill>
                <a:latin typeface="Lucida Grande"/>
                <a:ea typeface="ＭＳ Ｐゴシック" charset="-128"/>
                <a:cs typeface="Lucida Grande"/>
                <a:sym typeface="Lucida Grande" charset="0"/>
              </a:rPr>
              <a:t> </a:t>
            </a:r>
            <a:r>
              <a:rPr lang="en-US" sz="2000" dirty="0" smtClean="0">
                <a:solidFill>
                  <a:srgbClr val="000099"/>
                </a:solidFill>
                <a:latin typeface="Lucida Grande"/>
                <a:ea typeface="ＭＳ Ｐゴシック" charset="-128"/>
                <a:cs typeface="Lucida Grande"/>
                <a:sym typeface="Lucida Grande" charset="0"/>
              </a:rPr>
              <a:t>to project </a:t>
            </a:r>
            <a:r>
              <a:rPr lang="en-US" sz="2000" dirty="0" smtClean="0">
                <a:solidFill>
                  <a:srgbClr val="000099"/>
                </a:solidFill>
                <a:latin typeface="Lucida Grande"/>
                <a:ea typeface="ＭＳ Ｐゴシック" charset="-128"/>
                <a:cs typeface="Lucida Grande"/>
                <a:sym typeface="Lucida Grande" charset="0"/>
              </a:rPr>
              <a:t>directory:</a:t>
            </a:r>
          </a:p>
          <a:p>
            <a:pPr marL="212725" indent="-173038">
              <a:buClr>
                <a:srgbClr val="000099"/>
              </a:buClr>
              <a:buSzPct val="100000"/>
            </a:pPr>
            <a:endParaRPr lang="en-US" sz="1800" dirty="0" smtClean="0">
              <a:solidFill>
                <a:srgbClr val="000099"/>
              </a:solidFill>
              <a:latin typeface="Courier"/>
              <a:ea typeface="ＭＳ Ｐゴシック" charset="-128"/>
              <a:cs typeface="Courier"/>
              <a:sym typeface="Lucida Grande" charset="0"/>
            </a:endParaRPr>
          </a:p>
          <a:p>
            <a:pPr marL="669925" lvl="1" indent="-173038">
              <a:spcAft>
                <a:spcPts val="600"/>
              </a:spcAft>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a:t>
            </a:r>
            <a:r>
              <a:rPr lang="en-US" sz="1800" dirty="0" smtClean="0">
                <a:solidFill>
                  <a:srgbClr val="000099"/>
                </a:solidFill>
                <a:latin typeface="Courier"/>
                <a:ea typeface="ＭＳ Ｐゴシック" charset="-128"/>
                <a:cs typeface="Courier"/>
                <a:sym typeface="Lucida Grande" charset="0"/>
              </a:rPr>
              <a:t>projectname.alma.out10.ms/</a:t>
            </a:r>
          </a:p>
          <a:p>
            <a:pPr marL="669925" lvl="1" indent="-173038">
              <a:spcAft>
                <a:spcPts val="600"/>
              </a:spcAft>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a:t>
            </a:r>
            <a:r>
              <a:rPr lang="en-US" sz="1800" dirty="0" smtClean="0">
                <a:solidFill>
                  <a:srgbClr val="000099"/>
                </a:solidFill>
                <a:latin typeface="Courier"/>
                <a:ea typeface="ＭＳ Ｐゴシック" charset="-128"/>
                <a:cs typeface="Courier"/>
                <a:sym typeface="Lucida Grande" charset="0"/>
              </a:rPr>
              <a:t>projectname.alma.out10.observe.png</a:t>
            </a:r>
          </a:p>
          <a:p>
            <a:pPr marL="669925" lvl="1" indent="-173038">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projectname.alma.out10.ptg.txt</a:t>
            </a:r>
          </a:p>
          <a:p>
            <a:pPr marL="669925" lvl="1" indent="-173038">
              <a:spcAft>
                <a:spcPts val="600"/>
              </a:spcAft>
              <a:buClr>
                <a:srgbClr val="000099"/>
              </a:buClr>
              <a:buSzPct val="100000"/>
            </a:pPr>
            <a:r>
              <a:rPr lang="en-US" sz="1800" cap="small" dirty="0" smtClean="0">
                <a:solidFill>
                  <a:srgbClr val="000099"/>
                </a:solidFill>
                <a:latin typeface="Lucida Grande"/>
                <a:ea typeface="ＭＳ Ｐゴシック" charset="-128"/>
                <a:cs typeface="Lucida Grande"/>
                <a:sym typeface="Lucida Grande" charset="0"/>
              </a:rPr>
              <a:t>	  Text </a:t>
            </a:r>
            <a:r>
              <a:rPr lang="en-US" sz="1800" cap="small" dirty="0" smtClean="0">
                <a:solidFill>
                  <a:srgbClr val="000099"/>
                </a:solidFill>
                <a:latin typeface="Lucida Grande"/>
                <a:ea typeface="ＭＳ Ｐゴシック" charset="-128"/>
                <a:cs typeface="Lucida Grande"/>
                <a:sym typeface="Lucida Grande" charset="0"/>
              </a:rPr>
              <a:t>files show the location of pointing centers</a:t>
            </a:r>
            <a:endParaRPr lang="en-US" sz="1800" dirty="0" smtClean="0">
              <a:solidFill>
                <a:srgbClr val="000099"/>
              </a:solidFill>
              <a:latin typeface="Courier"/>
              <a:ea typeface="ＭＳ Ｐゴシック" charset="-128"/>
              <a:cs typeface="Courier"/>
              <a:sym typeface="Lucida Grande" charset="0"/>
            </a:endParaRPr>
          </a:p>
          <a:p>
            <a:pPr marL="669925" lvl="1" indent="-173038">
              <a:spcAft>
                <a:spcPts val="600"/>
              </a:spcAft>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projectname.alma.out10.quick.psf</a:t>
            </a:r>
          </a:p>
          <a:p>
            <a:pPr marL="669925" lvl="1" indent="-173038">
              <a:spcAft>
                <a:spcPts val="600"/>
              </a:spcAft>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projectname.alma.out10.skymodel/</a:t>
            </a:r>
          </a:p>
          <a:p>
            <a:pPr marL="669925" lvl="1" indent="-173038">
              <a:spcAft>
                <a:spcPts val="600"/>
              </a:spcAft>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a:t>
            </a:r>
            <a:r>
              <a:rPr lang="en-US" sz="1800" dirty="0" smtClean="0">
                <a:solidFill>
                  <a:srgbClr val="000099"/>
                </a:solidFill>
                <a:latin typeface="Courier"/>
                <a:ea typeface="ＭＳ Ｐゴシック" charset="-128"/>
                <a:cs typeface="Courier"/>
                <a:sym typeface="Lucida Grande" charset="0"/>
              </a:rPr>
              <a:t>projectname.alma.out10</a:t>
            </a:r>
            <a:r>
              <a:rPr lang="en-US" sz="1800" dirty="0" smtClean="0">
                <a:solidFill>
                  <a:srgbClr val="000099"/>
                </a:solidFill>
                <a:latin typeface="Courier"/>
                <a:ea typeface="ＭＳ Ｐゴシック" charset="-128"/>
                <a:cs typeface="Courier"/>
                <a:sym typeface="Lucida Grande" charset="0"/>
              </a:rPr>
              <a:t>.skymodel.flat/</a:t>
            </a:r>
          </a:p>
          <a:p>
            <a:pPr marL="669925" lvl="1" indent="-173038">
              <a:buClr>
                <a:srgbClr val="000099"/>
              </a:buClr>
              <a:buSzPct val="100000"/>
              <a:buFont typeface="Lucida Grande"/>
              <a:buChar char="−"/>
            </a:pPr>
            <a:r>
              <a:rPr lang="en-US" sz="1800" dirty="0" smtClean="0">
                <a:solidFill>
                  <a:srgbClr val="000099"/>
                </a:solidFill>
                <a:latin typeface="Courier"/>
                <a:ea typeface="ＭＳ Ｐゴシック" charset="-128"/>
                <a:cs typeface="Courier"/>
                <a:sym typeface="Lucida Grande" charset="0"/>
              </a:rPr>
              <a:t> </a:t>
            </a:r>
            <a:r>
              <a:rPr lang="en-US" sz="1800" dirty="0" smtClean="0">
                <a:solidFill>
                  <a:srgbClr val="000099"/>
                </a:solidFill>
                <a:latin typeface="Courier"/>
                <a:ea typeface="ＭＳ Ｐゴシック" charset="-128"/>
                <a:cs typeface="Courier"/>
                <a:sym typeface="Lucida Grande" charset="0"/>
              </a:rPr>
              <a:t>projectname.alma.out10</a:t>
            </a:r>
            <a:r>
              <a:rPr lang="en-US" sz="1800" dirty="0" smtClean="0">
                <a:solidFill>
                  <a:srgbClr val="000099"/>
                </a:solidFill>
                <a:latin typeface="Courier"/>
                <a:ea typeface="ＭＳ Ｐゴシック" charset="-128"/>
                <a:cs typeface="Courier"/>
                <a:sym typeface="Lucida Grande" charset="0"/>
              </a:rPr>
              <a:t>.skymodel.png</a:t>
            </a:r>
          </a:p>
          <a:p>
            <a:pPr marL="669925" lvl="1" indent="-173038">
              <a:buClr>
                <a:srgbClr val="000099"/>
              </a:buClr>
              <a:buSzPct val="100000"/>
            </a:pPr>
            <a:endParaRPr lang="en-US" sz="18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pPr>
            <a:endParaRPr lang="en-US" sz="18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a:ea typeface="ＭＳ Ｐゴシック" charset="-128"/>
              <a:cs typeface="Lucida Grande"/>
              <a:sym typeface="Lucida Grande" charset="0"/>
            </a:endParaRPr>
          </a:p>
        </p:txBody>
      </p:sp>
      <p:pic>
        <p:nvPicPr>
          <p:cNvPr id="8" name="Picture 7" descr="skymodelpngimage.png"/>
          <p:cNvPicPr>
            <a:picLocks noChangeAspect="1"/>
          </p:cNvPicPr>
          <p:nvPr/>
        </p:nvPicPr>
        <p:blipFill>
          <a:blip r:embed="rId4"/>
          <a:stretch>
            <a:fillRect/>
          </a:stretch>
        </p:blipFill>
        <p:spPr>
          <a:xfrm>
            <a:off x="3768431" y="1424852"/>
            <a:ext cx="5347342" cy="47415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Basic Simulation Workflow</a:t>
            </a:r>
          </a:p>
        </p:txBody>
      </p:sp>
      <p:sp>
        <p:nvSpPr>
          <p:cNvPr id="8" name="Rounded Rectangle 7"/>
          <p:cNvSpPr/>
          <p:nvPr/>
        </p:nvSpPr>
        <p:spPr>
          <a:xfrm>
            <a:off x="2856702" y="1739532"/>
            <a:ext cx="3430596" cy="617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simobserve</a:t>
            </a:r>
            <a:r>
              <a:rPr lang="en-US" dirty="0" smtClean="0">
                <a:solidFill>
                  <a:schemeClr val="tx1"/>
                </a:solidFill>
                <a:latin typeface="Courier"/>
                <a:cs typeface="Courier"/>
              </a:rPr>
              <a:t> </a:t>
            </a:r>
            <a:endParaRPr lang="en-US" dirty="0">
              <a:solidFill>
                <a:schemeClr val="tx1"/>
              </a:solidFill>
              <a:latin typeface="Courier"/>
              <a:cs typeface="Courier"/>
            </a:endParaRPr>
          </a:p>
        </p:txBody>
      </p:sp>
      <p:sp>
        <p:nvSpPr>
          <p:cNvPr id="11" name="Rounded Rectangle 10"/>
          <p:cNvSpPr/>
          <p:nvPr/>
        </p:nvSpPr>
        <p:spPr>
          <a:xfrm>
            <a:off x="2856702" y="3884051"/>
            <a:ext cx="3430596" cy="617615"/>
          </a:xfrm>
          <a:prstGeom prst="roundRect">
            <a:avLst/>
          </a:prstGeom>
          <a:gradFill>
            <a:gsLst>
              <a:gs pos="0">
                <a:schemeClr val="accent2">
                  <a:lumMod val="60000"/>
                  <a:lumOff val="40000"/>
                </a:schemeClr>
              </a:gs>
              <a:gs pos="100000">
                <a:schemeClr val="accent2">
                  <a:lumMod val="20000"/>
                  <a:lumOff val="8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simanalyze</a:t>
            </a:r>
            <a:r>
              <a:rPr lang="en-US" dirty="0" smtClean="0">
                <a:solidFill>
                  <a:schemeClr val="tx1"/>
                </a:solidFill>
                <a:latin typeface="Courier"/>
                <a:cs typeface="Courier"/>
              </a:rPr>
              <a:t> </a:t>
            </a:r>
            <a:endParaRPr lang="en-US" dirty="0"/>
          </a:p>
        </p:txBody>
      </p:sp>
      <p:sp>
        <p:nvSpPr>
          <p:cNvPr id="13" name="TextBox 12"/>
          <p:cNvSpPr txBox="1"/>
          <p:nvPr/>
        </p:nvSpPr>
        <p:spPr>
          <a:xfrm>
            <a:off x="468587" y="649116"/>
            <a:ext cx="2363479" cy="400110"/>
          </a:xfrm>
          <a:prstGeom prst="rect">
            <a:avLst/>
          </a:prstGeom>
          <a:noFill/>
        </p:spPr>
        <p:txBody>
          <a:bodyPr wrap="square" rtlCol="0">
            <a:spAutoFit/>
          </a:bodyPr>
          <a:lstStyle/>
          <a:p>
            <a:pPr marL="342900" indent="-342900" eaLnBrk="0" hangingPunct="0">
              <a:spcBef>
                <a:spcPct val="20000"/>
              </a:spcBef>
            </a:pPr>
            <a:r>
              <a:rPr lang="en-US" sz="2000" dirty="0" smtClean="0">
                <a:solidFill>
                  <a:srgbClr val="000099"/>
                </a:solidFill>
                <a:latin typeface="Lucida Grande"/>
                <a:cs typeface="Lucida Grande"/>
              </a:rPr>
              <a:t>In CASA…</a:t>
            </a:r>
            <a:endParaRPr lang="en-US" sz="2000" dirty="0" smtClean="0">
              <a:solidFill>
                <a:srgbClr val="000099"/>
              </a:solidFill>
              <a:latin typeface="Courier"/>
              <a:cs typeface="Courier"/>
            </a:endParaRPr>
          </a:p>
        </p:txBody>
      </p:sp>
      <p:sp>
        <p:nvSpPr>
          <p:cNvPr id="14" name="Rounded Rectangle 13"/>
          <p:cNvSpPr/>
          <p:nvPr/>
        </p:nvSpPr>
        <p:spPr>
          <a:xfrm>
            <a:off x="2856702" y="2707523"/>
            <a:ext cx="3430596" cy="838524"/>
          </a:xfrm>
          <a:prstGeom prst="roundRect">
            <a:avLst/>
          </a:prstGeom>
          <a:gradFill>
            <a:gsLst>
              <a:gs pos="0">
                <a:schemeClr val="accent1">
                  <a:tint val="100000"/>
                  <a:shade val="100000"/>
                  <a:satMod val="130000"/>
                  <a:alpha val="50000"/>
                </a:schemeClr>
              </a:gs>
              <a:gs pos="100000">
                <a:schemeClr val="accent1">
                  <a:tint val="50000"/>
                  <a:shade val="100000"/>
                  <a:satMod val="35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Measurement Set</a:t>
            </a:r>
          </a:p>
          <a:p>
            <a:pPr algn="ctr"/>
            <a:r>
              <a:rPr lang="en-US" sz="1800" dirty="0" smtClean="0">
                <a:solidFill>
                  <a:schemeClr val="tx1"/>
                </a:solidFill>
                <a:latin typeface="Lucida Grande"/>
                <a:cs typeface="Lucida Grande"/>
              </a:rPr>
              <a:t>(calibrated </a:t>
            </a:r>
            <a:r>
              <a:rPr lang="en-US" sz="1800" dirty="0" err="1" smtClean="0">
                <a:solidFill>
                  <a:schemeClr val="tx1"/>
                </a:solidFill>
                <a:latin typeface="Lucida Grande"/>
                <a:cs typeface="Lucida Grande"/>
              </a:rPr>
              <a:t>u-v</a:t>
            </a:r>
            <a:r>
              <a:rPr lang="en-US" sz="1800" dirty="0" smtClean="0">
                <a:solidFill>
                  <a:schemeClr val="tx1"/>
                </a:solidFill>
                <a:latin typeface="Lucida Grande"/>
                <a:cs typeface="Lucida Grande"/>
              </a:rPr>
              <a:t> data)</a:t>
            </a:r>
            <a:endParaRPr lang="en-US" sz="1800" dirty="0">
              <a:solidFill>
                <a:schemeClr val="tx1"/>
              </a:solidFill>
              <a:latin typeface="Lucida Grande"/>
              <a:cs typeface="Lucida Grande"/>
            </a:endParaRPr>
          </a:p>
        </p:txBody>
      </p:sp>
      <p:sp>
        <p:nvSpPr>
          <p:cNvPr id="15" name="Rounded Rectangle 14"/>
          <p:cNvSpPr/>
          <p:nvPr/>
        </p:nvSpPr>
        <p:spPr>
          <a:xfrm>
            <a:off x="2856702" y="4864116"/>
            <a:ext cx="3430596" cy="1276542"/>
          </a:xfrm>
          <a:prstGeom prst="roundRect">
            <a:avLst/>
          </a:prstGeom>
          <a:gradFill>
            <a:gsLst>
              <a:gs pos="0">
                <a:schemeClr val="accent2">
                  <a:lumMod val="60000"/>
                  <a:lumOff val="40000"/>
                  <a:alpha val="50000"/>
                </a:schemeClr>
              </a:gs>
              <a:gs pos="100000">
                <a:schemeClr val="accent2">
                  <a:lumMod val="20000"/>
                  <a:lumOff val="80000"/>
                  <a:alpha val="5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Image</a:t>
            </a:r>
          </a:p>
          <a:p>
            <a:pPr algn="ctr"/>
            <a:r>
              <a:rPr lang="en-US" sz="1800" dirty="0" smtClean="0">
                <a:solidFill>
                  <a:schemeClr val="tx1"/>
                </a:solidFill>
                <a:latin typeface="Lucida Grande"/>
                <a:cs typeface="Lucida Grande"/>
              </a:rPr>
              <a:t>&amp; Analysis Plots Comparing “Observed”/original image</a:t>
            </a:r>
            <a:endParaRPr lang="en-US" sz="1800" dirty="0">
              <a:latin typeface="Lucida Grande"/>
              <a:cs typeface="Lucida Grande"/>
            </a:endParaRPr>
          </a:p>
        </p:txBody>
      </p:sp>
      <p:sp>
        <p:nvSpPr>
          <p:cNvPr id="17" name="Rounded Rectangle 16"/>
          <p:cNvSpPr/>
          <p:nvPr/>
        </p:nvSpPr>
        <p:spPr>
          <a:xfrm>
            <a:off x="2832066" y="579528"/>
            <a:ext cx="3430596" cy="838524"/>
          </a:xfrm>
          <a:prstGeom prst="roundRect">
            <a:avLst/>
          </a:prstGeom>
          <a:gradFill>
            <a:gsLst>
              <a:gs pos="0">
                <a:schemeClr val="accent6">
                  <a:lumMod val="60000"/>
                  <a:lumOff val="40000"/>
                  <a:alpha val="50000"/>
                </a:schemeClr>
              </a:gs>
              <a:gs pos="100000">
                <a:schemeClr val="accent6">
                  <a:lumMod val="20000"/>
                  <a:lumOff val="8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Model Sky Distribution</a:t>
            </a:r>
          </a:p>
          <a:p>
            <a:pPr algn="ctr"/>
            <a:r>
              <a:rPr lang="en-US" sz="1800" dirty="0" smtClean="0">
                <a:solidFill>
                  <a:schemeClr val="tx1"/>
                </a:solidFill>
                <a:latin typeface="Lucida Grande"/>
                <a:cs typeface="Lucida Grande"/>
              </a:rPr>
              <a:t>(FITS, image, components)</a:t>
            </a:r>
            <a:endParaRPr lang="en-US" sz="1800" dirty="0">
              <a:solidFill>
                <a:schemeClr val="tx1"/>
              </a:solidFill>
              <a:latin typeface="Lucida Grande"/>
              <a:cs typeface="Lucida Grande"/>
            </a:endParaRPr>
          </a:p>
        </p:txBody>
      </p:sp>
      <p:sp>
        <p:nvSpPr>
          <p:cNvPr id="18" name="Down Arrow 17"/>
          <p:cNvSpPr/>
          <p:nvPr/>
        </p:nvSpPr>
        <p:spPr>
          <a:xfrm>
            <a:off x="4069080" y="2430142"/>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4069080" y="1462151"/>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a:off x="4069080" y="360667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a:off x="4039884" y="457712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Corruption with </a:t>
            </a:r>
            <a:r>
              <a:rPr lang="en-US" sz="2000" dirty="0" err="1" smtClean="0">
                <a:solidFill>
                  <a:srgbClr val="000099"/>
                </a:solidFill>
                <a:latin typeface="Courier"/>
                <a:ea typeface="ＭＳ Ｐゴシック" charset="-128"/>
                <a:cs typeface="Courier"/>
                <a:sym typeface="Lucida Grande" charset="0"/>
              </a:rPr>
              <a:t>thermalnoise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&amp; toolkit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42" name="Rounded Rectangle 41"/>
          <p:cNvSpPr/>
          <p:nvPr/>
        </p:nvSpPr>
        <p:spPr>
          <a:xfrm>
            <a:off x="5595711" y="3900036"/>
            <a:ext cx="3216451" cy="1781100"/>
          </a:xfrm>
          <a:prstGeom prst="roundRect">
            <a:avLst/>
          </a:prstGeom>
          <a:solidFill>
            <a:schemeClr val="accent5">
              <a:lumMod val="60000"/>
              <a:lumOff val="40000"/>
            </a:schemeClr>
          </a:soli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latin typeface="Lucida Grande"/>
                <a:cs typeface="Lucida Grande"/>
              </a:rPr>
              <a:t>Corruption</a:t>
            </a:r>
            <a:endParaRPr lang="en-US" sz="1800"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(Optional)</a:t>
            </a:r>
            <a:r>
              <a:rPr lang="en-US" sz="1800" b="1" dirty="0" smtClean="0">
                <a:solidFill>
                  <a:schemeClr val="tx1"/>
                </a:solidFill>
                <a:latin typeface="Lucida Grande"/>
                <a:cs typeface="Lucida Grande"/>
              </a:rPr>
              <a:t/>
            </a:r>
            <a:br>
              <a:rPr lang="en-US" sz="1800" b="1" dirty="0" smtClean="0">
                <a:solidFill>
                  <a:schemeClr val="tx1"/>
                </a:solidFill>
                <a:latin typeface="Lucida Grande"/>
                <a:cs typeface="Lucida Grande"/>
              </a:rPr>
            </a:br>
            <a:endParaRPr lang="en-US" sz="1800" b="1" dirty="0" smtClean="0">
              <a:solidFill>
                <a:schemeClr val="tx1"/>
              </a:solidFill>
              <a:latin typeface="Lucida Grande"/>
              <a:cs typeface="Lucida Grande"/>
            </a:endParaRPr>
          </a:p>
          <a:p>
            <a:pPr algn="ctr"/>
            <a:r>
              <a:rPr lang="en-US" sz="1800" dirty="0" smtClean="0">
                <a:solidFill>
                  <a:schemeClr val="tx1"/>
                </a:solidFill>
                <a:latin typeface="Lucida Grande"/>
                <a:cs typeface="Lucida Grande"/>
              </a:rPr>
              <a:t>Thermal noise, phase noise, polarization leakage</a:t>
            </a:r>
          </a:p>
        </p:txBody>
      </p:sp>
      <p:cxnSp>
        <p:nvCxnSpPr>
          <p:cNvPr id="44" name="Straight Arrow Connector 43"/>
          <p:cNvCxnSpPr>
            <a:stCxn id="42" idx="1"/>
          </p:cNvCxnSpPr>
          <p:nvPr/>
        </p:nvCxnSpPr>
        <p:spPr>
          <a:xfrm rot="10800000">
            <a:off x="2864557" y="4416778"/>
            <a:ext cx="2731155" cy="373808"/>
          </a:xfrm>
          <a:prstGeom prst="straightConnector1">
            <a:avLst/>
          </a:prstGeom>
          <a:ln w="63500">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123825" y="4113389"/>
            <a:ext cx="2905604" cy="578555"/>
          </a:xfrm>
          <a:prstGeom prst="roundRect">
            <a:avLst/>
          </a:prstGeom>
          <a:noFill/>
          <a:ln w="63500">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thermalnoise</a:t>
            </a:r>
            <a:endParaRPr lang="en-US" dirty="0" smtClean="0">
              <a:latin typeface="Courier"/>
              <a:cs typeface="Courier"/>
            </a:endParaRPr>
          </a:p>
        </p:txBody>
      </p:sp>
      <p:sp>
        <p:nvSpPr>
          <p:cNvPr id="12" name="Rectangle 7"/>
          <p:cNvSpPr>
            <a:spLocks/>
          </p:cNvSpPr>
          <p:nvPr/>
        </p:nvSpPr>
        <p:spPr bwMode="auto">
          <a:xfrm>
            <a:off x="381000" y="423336"/>
            <a:ext cx="8229600" cy="2303822"/>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Set observing conditions to add random noise to image </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1800" cap="small" dirty="0" smtClean="0">
                <a:solidFill>
                  <a:srgbClr val="000099"/>
                </a:solidFill>
                <a:latin typeface="Lucida Grande" charset="0"/>
                <a:ea typeface="ＭＳ Ｐゴシック" charset="-128"/>
                <a:sym typeface="Lucida Grande" charset="0"/>
              </a:rPr>
              <a:t>ATM model specific for ALMA site !</a:t>
            </a: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2000" dirty="0" smtClean="0">
                <a:solidFill>
                  <a:srgbClr val="000099"/>
                </a:solidFill>
                <a:latin typeface="Lucida Grande" charset="0"/>
                <a:ea typeface="ＭＳ Ｐゴシック" charset="-128"/>
                <a:sym typeface="Lucida Grande" charset="0"/>
              </a:rPr>
              <a:t> </a:t>
            </a: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0" name="Picture 9" descr="fig_tsys-atm.jpg"/>
          <p:cNvPicPr>
            <a:picLocks noChangeAspect="1"/>
          </p:cNvPicPr>
          <p:nvPr/>
        </p:nvPicPr>
        <p:blipFill>
          <a:blip r:embed="rId4"/>
          <a:stretch>
            <a:fillRect/>
          </a:stretch>
        </p:blipFill>
        <p:spPr>
          <a:xfrm>
            <a:off x="0" y="1165545"/>
            <a:ext cx="9144000" cy="997757"/>
          </a:xfrm>
          <a:prstGeom prst="rect">
            <a:avLst/>
          </a:prstGeom>
        </p:spPr>
      </p:pic>
      <p:sp>
        <p:nvSpPr>
          <p:cNvPr id="9" name="Rectangle 7"/>
          <p:cNvSpPr>
            <a:spLocks/>
          </p:cNvSpPr>
          <p:nvPr/>
        </p:nvSpPr>
        <p:spPr bwMode="auto">
          <a:xfrm>
            <a:off x="386352" y="2540832"/>
            <a:ext cx="8229600" cy="2303822"/>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Use instead…</a:t>
            </a:r>
          </a:p>
          <a:p>
            <a:pPr marL="212725" indent="-173038">
              <a:buClr>
                <a:srgbClr val="000099"/>
              </a:buClr>
              <a:buSzPct val="100000"/>
            </a:pPr>
            <a:r>
              <a:rPr lang="en-US" sz="2000" dirty="0" smtClean="0">
                <a:solidFill>
                  <a:srgbClr val="000099"/>
                </a:solidFill>
                <a:latin typeface="Lucida Grande" charset="0"/>
                <a:ea typeface="ＭＳ Ｐゴシック" charset="-128"/>
                <a:sym typeface="Lucida Grande" charset="0"/>
              </a:rPr>
              <a:t> </a:t>
            </a: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18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2000" dirty="0" smtClean="0">
                <a:solidFill>
                  <a:srgbClr val="000099"/>
                </a:solidFill>
                <a:latin typeface="Lucida Grande" charset="0"/>
                <a:ea typeface="ＭＳ Ｐゴシック" charset="-128"/>
                <a:sym typeface="Lucida Grande" charset="0"/>
              </a:rPr>
              <a:t> </a:t>
            </a: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fig_tsys-manual.jpg"/>
          <p:cNvPicPr>
            <a:picLocks noChangeAspect="1"/>
          </p:cNvPicPr>
          <p:nvPr/>
        </p:nvPicPr>
        <p:blipFill>
          <a:blip r:embed="rId5"/>
          <a:stretch>
            <a:fillRect/>
          </a:stretch>
        </p:blipFill>
        <p:spPr>
          <a:xfrm>
            <a:off x="0" y="3256175"/>
            <a:ext cx="9144000" cy="11477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thermalnoise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Set observing conditions to add random noise to image </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1800" cap="small" dirty="0" smtClean="0">
                <a:solidFill>
                  <a:srgbClr val="000099"/>
                </a:solidFill>
                <a:latin typeface="Lucida Grande" charset="0"/>
                <a:ea typeface="ＭＳ Ｐゴシック" charset="-128"/>
                <a:sym typeface="Lucida Grande" charset="0"/>
              </a:rPr>
              <a:t>ATM model specific for ALMA site !</a:t>
            </a: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See </a:t>
            </a:r>
            <a:r>
              <a:rPr lang="en-US" sz="2000" dirty="0" err="1" smtClean="0">
                <a:solidFill>
                  <a:srgbClr val="000099"/>
                </a:solidFill>
                <a:latin typeface="Lucida Grande" charset="0"/>
                <a:ea typeface="ＭＳ Ｐゴシック" charset="-128"/>
                <a:sym typeface="Lucida Grande" charset="0"/>
              </a:rPr>
              <a:t>CASAguides</a:t>
            </a:r>
            <a:r>
              <a:rPr lang="en-US" sz="2000" dirty="0" smtClean="0">
                <a:solidFill>
                  <a:srgbClr val="000099"/>
                </a:solidFill>
                <a:latin typeface="Lucida Grande" charset="0"/>
                <a:ea typeface="ＭＳ Ｐゴシック" charset="-128"/>
                <a:sym typeface="Lucida Grande" charset="0"/>
              </a:rPr>
              <a:t> </a:t>
            </a:r>
            <a:r>
              <a:rPr lang="en-US" sz="2000" dirty="0" smtClean="0">
                <a:solidFill>
                  <a:srgbClr val="000099"/>
                </a:solidFill>
                <a:latin typeface="Lucida Grande" charset="0"/>
                <a:ea typeface="ＭＳ Ｐゴシック" charset="-128"/>
                <a:sym typeface="Lucida Grande" charset="0"/>
              </a:rPr>
              <a:t>and </a:t>
            </a:r>
            <a:r>
              <a:rPr lang="en-US" sz="2000" dirty="0" smtClean="0">
                <a:solidFill>
                  <a:srgbClr val="000099"/>
                </a:solidFill>
                <a:latin typeface="Lucida Grande" charset="0"/>
                <a:ea typeface="ＭＳ Ｐゴシック" charset="-128"/>
                <a:sym typeface="Lucida Grande" charset="0"/>
              </a:rPr>
              <a:t>toolkit manual </a:t>
            </a:r>
            <a:r>
              <a:rPr lang="en-US" sz="2000" dirty="0" smtClean="0">
                <a:solidFill>
                  <a:srgbClr val="000099"/>
                </a:solidFill>
                <a:latin typeface="Lucida Grande" charset="0"/>
                <a:ea typeface="ＭＳ Ｐゴシック" charset="-128"/>
                <a:sym typeface="Lucida Grande" charset="0"/>
              </a:rPr>
              <a:t>for other ways to corrupt </a:t>
            </a:r>
            <a:r>
              <a:rPr lang="en-US" sz="2000" dirty="0" smtClean="0">
                <a:solidFill>
                  <a:srgbClr val="000099"/>
                </a:solidFill>
                <a:latin typeface="Lucida Grande" charset="0"/>
                <a:ea typeface="ＭＳ Ｐゴシック" charset="-128"/>
                <a:sym typeface="Lucida Grande" charset="0"/>
              </a:rPr>
              <a:t>data. </a:t>
            </a:r>
            <a:r>
              <a:rPr lang="en-US" sz="1800" dirty="0" smtClean="0">
                <a:solidFill>
                  <a:srgbClr val="000099"/>
                </a:solidFill>
                <a:latin typeface="Lucida Grande" charset="0"/>
                <a:ea typeface="ＭＳ Ｐゴシック" charset="-128"/>
                <a:sym typeface="Lucida Grande" charset="0"/>
              </a:rPr>
              <a:t>(</a:t>
            </a:r>
            <a:r>
              <a:rPr lang="en-US" sz="1800" cap="small" dirty="0" smtClean="0">
                <a:solidFill>
                  <a:srgbClr val="000099"/>
                </a:solidFill>
                <a:latin typeface="Lucida Grande" charset="0"/>
                <a:ea typeface="ＭＳ Ｐゴシック" charset="-128"/>
                <a:sym typeface="Lucida Grande" charset="0"/>
              </a:rPr>
              <a:t>e.g</a:t>
            </a:r>
            <a:r>
              <a:rPr lang="en-US" sz="1800" cap="small" dirty="0" smtClean="0">
                <a:solidFill>
                  <a:srgbClr val="000099"/>
                </a:solidFill>
                <a:latin typeface="Lucida Grande" charset="0"/>
                <a:ea typeface="ＭＳ Ｐゴシック" charset="-128"/>
                <a:sym typeface="Lucida Grande" charset="0"/>
              </a:rPr>
              <a:t>., phase </a:t>
            </a:r>
            <a:r>
              <a:rPr lang="en-US" sz="1800" cap="small" dirty="0" smtClean="0">
                <a:solidFill>
                  <a:srgbClr val="000099"/>
                </a:solidFill>
                <a:latin typeface="Lucida Grande" charset="0"/>
                <a:ea typeface="ＭＳ Ｐゴシック" charset="-128"/>
                <a:sym typeface="Lucida Grande" charset="0"/>
              </a:rPr>
              <a:t>noise)</a:t>
            </a:r>
            <a:r>
              <a:rPr lang="en-US" sz="2000" dirty="0" smtClean="0">
                <a:solidFill>
                  <a:srgbClr val="000099"/>
                </a:solidFill>
                <a:latin typeface="Lucida Grande" charset="0"/>
                <a:ea typeface="ＭＳ Ｐゴシック" charset="-128"/>
                <a:sym typeface="Lucida Grande" charset="0"/>
              </a:rPr>
              <a:t> </a:t>
            </a: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2000" dirty="0" smtClean="0">
                <a:solidFill>
                  <a:srgbClr val="000099"/>
                </a:solidFill>
                <a:latin typeface="Lucida Grande" charset="0"/>
                <a:ea typeface="ＭＳ Ｐゴシック" charset="-128"/>
                <a:sym typeface="Lucida Grande" charset="0"/>
              </a:rPr>
              <a:t>  </a:t>
            </a:r>
            <a:r>
              <a:rPr lang="en-US" sz="1600" u="sng" dirty="0" smtClean="0">
                <a:solidFill>
                  <a:srgbClr val="000099"/>
                </a:solidFill>
                <a:latin typeface="Lucida Grande" charset="0"/>
                <a:ea typeface="ＭＳ Ｐゴシック" charset="-128"/>
                <a:sym typeface="Lucida Grande" charset="0"/>
                <a:hlinkClick r:id="rId4"/>
              </a:rPr>
              <a:t>http</a:t>
            </a:r>
            <a:r>
              <a:rPr lang="en-US" sz="1600" u="sng" dirty="0" smtClean="0">
                <a:solidFill>
                  <a:srgbClr val="000099"/>
                </a:solidFill>
                <a:latin typeface="Lucida Grande" charset="0"/>
                <a:ea typeface="ＭＳ Ｐゴシック" charset="-128"/>
                <a:sym typeface="Lucida Grande" charset="0"/>
                <a:hlinkClick r:id="rId4"/>
              </a:rPr>
              <a:t>://casaguides.nrao.edu/index.php?title=</a:t>
            </a:r>
            <a:r>
              <a:rPr lang="en-US" sz="1600" u="sng" dirty="0" smtClean="0">
                <a:solidFill>
                  <a:srgbClr val="000099"/>
                </a:solidFill>
                <a:latin typeface="Lucida Grande" charset="0"/>
                <a:ea typeface="ＭＳ Ｐゴシック" charset="-128"/>
                <a:sym typeface="Lucida Grande" charset="0"/>
                <a:hlinkClick r:id="rId4"/>
              </a:rPr>
              <a:t>Corrupt</a:t>
            </a:r>
            <a:endParaRPr lang="en-US" sz="1600" u="sng"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1600" dirty="0" smtClean="0">
                <a:solidFill>
                  <a:srgbClr val="000099"/>
                </a:solidFill>
                <a:latin typeface="Lucida Grande" charset="0"/>
                <a:ea typeface="ＭＳ Ｐゴシック" charset="-128"/>
                <a:sym typeface="Lucida Grande" charset="0"/>
              </a:rPr>
              <a:t>  </a:t>
            </a:r>
            <a:r>
              <a:rPr lang="en-US" sz="1600" u="sng" dirty="0" smtClean="0">
                <a:solidFill>
                  <a:srgbClr val="000099"/>
                </a:solidFill>
                <a:latin typeface="Lucida Grande" charset="0"/>
                <a:ea typeface="ＭＳ Ｐゴシック" charset="-128"/>
                <a:sym typeface="Lucida Grande" charset="0"/>
                <a:hlinkClick r:id="rId5"/>
              </a:rPr>
              <a:t>http</a:t>
            </a:r>
            <a:r>
              <a:rPr lang="en-US" sz="1600" u="sng" dirty="0" smtClean="0">
                <a:solidFill>
                  <a:srgbClr val="000099"/>
                </a:solidFill>
                <a:latin typeface="Lucida Grande" charset="0"/>
                <a:ea typeface="ＭＳ Ｐゴシック" charset="-128"/>
                <a:sym typeface="Lucida Grande" charset="0"/>
                <a:hlinkClick r:id="rId5"/>
              </a:rPr>
              <a:t>://casa.nrao.edu/docs/casaref/</a:t>
            </a:r>
            <a:r>
              <a:rPr lang="en-US" sz="1600" u="sng" dirty="0" smtClean="0">
                <a:solidFill>
                  <a:srgbClr val="000099"/>
                </a:solidFill>
                <a:latin typeface="Lucida Grande" charset="0"/>
                <a:ea typeface="ＭＳ Ｐゴシック" charset="-128"/>
                <a:sym typeface="Lucida Grande" charset="0"/>
                <a:hlinkClick r:id="rId5"/>
              </a:rPr>
              <a:t>CasaRef.html</a:t>
            </a:r>
            <a:r>
              <a:rPr lang="en-US" sz="1600" dirty="0" smtClean="0">
                <a:solidFill>
                  <a:srgbClr val="000099"/>
                </a:solidFill>
                <a:latin typeface="Lucida Grande" charset="0"/>
                <a:ea typeface="ＭＳ Ｐゴシック" charset="-128"/>
                <a:sym typeface="Lucida Grande" charset="0"/>
              </a:rPr>
              <a:t> (Simulator tool, </a:t>
            </a:r>
            <a:r>
              <a:rPr lang="en-US" sz="1600" dirty="0" err="1" smtClean="0">
                <a:solidFill>
                  <a:srgbClr val="000099"/>
                </a:solidFill>
                <a:latin typeface="Lucida Grande" charset="0"/>
                <a:ea typeface="ＭＳ Ｐゴシック" charset="-128"/>
                <a:sym typeface="Lucida Grande" charset="0"/>
              </a:rPr>
              <a:t>sm</a:t>
            </a:r>
            <a:r>
              <a:rPr lang="en-US" sz="16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
        <p:nvSpPr>
          <p:cNvPr id="15" name="TextBox 14"/>
          <p:cNvSpPr txBox="1"/>
          <p:nvPr/>
        </p:nvSpPr>
        <p:spPr>
          <a:xfrm>
            <a:off x="115733" y="4803973"/>
            <a:ext cx="8912534" cy="1154162"/>
          </a:xfrm>
          <a:prstGeom prst="rect">
            <a:avLst/>
          </a:prstGeom>
          <a:noFill/>
        </p:spPr>
        <p:txBody>
          <a:bodyPr wrap="square" rtlCol="0">
            <a:spAutoFit/>
          </a:bodyPr>
          <a:lstStyle/>
          <a:p>
            <a:pPr marL="342900" indent="-342900" algn="r" eaLnBrk="0" hangingPunct="0">
              <a:spcBef>
                <a:spcPct val="20000"/>
              </a:spcBef>
            </a:pPr>
            <a:r>
              <a:rPr lang="en-US" sz="3300" dirty="0" smtClean="0">
                <a:solidFill>
                  <a:srgbClr val="000099"/>
                </a:solidFill>
                <a:latin typeface="Courier"/>
                <a:cs typeface="Courier"/>
              </a:rPr>
              <a:t>go </a:t>
            </a:r>
            <a:r>
              <a:rPr lang="en-US" sz="3300" dirty="0" err="1" smtClean="0">
                <a:solidFill>
                  <a:srgbClr val="000099"/>
                </a:solidFill>
                <a:latin typeface="Courier"/>
                <a:cs typeface="Courier"/>
              </a:rPr>
              <a:t>simobserve</a:t>
            </a:r>
            <a:r>
              <a:rPr lang="en-US" sz="3300" dirty="0" smtClean="0">
                <a:solidFill>
                  <a:srgbClr val="000099"/>
                </a:solidFill>
                <a:latin typeface="Courier"/>
                <a:cs typeface="Courier"/>
              </a:rPr>
              <a:t/>
            </a:r>
            <a:br>
              <a:rPr lang="en-US" sz="3300" dirty="0" smtClean="0">
                <a:solidFill>
                  <a:srgbClr val="000099"/>
                </a:solidFill>
                <a:latin typeface="Courier"/>
                <a:cs typeface="Courier"/>
              </a:rPr>
            </a:br>
            <a:r>
              <a:rPr lang="en-US" sz="1800" cap="small" dirty="0" err="1" smtClean="0">
                <a:solidFill>
                  <a:srgbClr val="000099"/>
                </a:solidFill>
                <a:latin typeface="Lucida Grande"/>
                <a:cs typeface="Lucida Grande"/>
              </a:rPr>
              <a:t>simobserve</a:t>
            </a:r>
            <a:r>
              <a:rPr lang="en-US" sz="1800" cap="small" dirty="0" smtClean="0">
                <a:solidFill>
                  <a:srgbClr val="000099"/>
                </a:solidFill>
                <a:latin typeface="Lucida Grande"/>
                <a:cs typeface="Lucida Grande"/>
              </a:rPr>
              <a:t> creates a </a:t>
            </a:r>
            <a:r>
              <a:rPr lang="en-US" sz="1800" u="sng" cap="small" dirty="0" smtClean="0">
                <a:solidFill>
                  <a:srgbClr val="990033"/>
                </a:solidFill>
                <a:latin typeface="Lucida Grande"/>
                <a:cs typeface="Lucida Grande"/>
              </a:rPr>
              <a:t>noisy</a:t>
            </a:r>
            <a:r>
              <a:rPr lang="en-US" sz="1800" cap="small" dirty="0" smtClean="0">
                <a:solidFill>
                  <a:srgbClr val="000099"/>
                </a:solidFill>
                <a:latin typeface="Lucida Grande"/>
                <a:cs typeface="Lucida Grande"/>
              </a:rPr>
              <a:t> </a:t>
            </a:r>
            <a:r>
              <a:rPr lang="en-US" sz="1800" cap="small" dirty="0" smtClean="0">
                <a:solidFill>
                  <a:srgbClr val="000099"/>
                </a:solidFill>
                <a:latin typeface="Lucida Grande"/>
                <a:cs typeface="Lucida Grande"/>
              </a:rPr>
              <a:t>measurement set (MS) in </a:t>
            </a:r>
            <a:r>
              <a:rPr lang="en-US" sz="1800" dirty="0" err="1" smtClean="0">
                <a:solidFill>
                  <a:srgbClr val="000099"/>
                </a:solidFill>
                <a:latin typeface="Courier"/>
                <a:cs typeface="Courier"/>
              </a:rPr>
              <a:t>projectname</a:t>
            </a:r>
            <a:r>
              <a:rPr lang="en-US" sz="1800" dirty="0" err="1" smtClean="0">
                <a:solidFill>
                  <a:srgbClr val="000099"/>
                </a:solidFill>
                <a:latin typeface="Courier"/>
                <a:cs typeface="Courier"/>
              </a:rPr>
              <a:t>/</a:t>
            </a:r>
            <a:r>
              <a:rPr lang="en-US" sz="1800" dirty="0" err="1" smtClean="0">
                <a:solidFill>
                  <a:srgbClr val="000099"/>
                </a:solidFill>
                <a:latin typeface="Courier"/>
                <a:cs typeface="Courier"/>
              </a:rPr>
              <a:t>projectname.noisy.ms</a:t>
            </a:r>
            <a:r>
              <a:rPr lang="en-US" sz="1800" dirty="0" smtClean="0">
                <a:solidFill>
                  <a:srgbClr val="000099"/>
                </a:solidFill>
                <a:latin typeface="Courier"/>
                <a:cs typeface="Courier"/>
              </a:rPr>
              <a:t> </a:t>
            </a:r>
            <a:endParaRPr lang="en-US" sz="1800" dirty="0" smtClean="0">
              <a:solidFill>
                <a:srgbClr val="000099"/>
              </a:solidFill>
              <a:latin typeface="Courier"/>
              <a:cs typeface="Courier"/>
            </a:endParaRPr>
          </a:p>
        </p:txBody>
      </p:sp>
      <p:pic>
        <p:nvPicPr>
          <p:cNvPr id="10" name="Picture 9" descr="fig_tsys-atm.jpg"/>
          <p:cNvPicPr>
            <a:picLocks noChangeAspect="1"/>
          </p:cNvPicPr>
          <p:nvPr/>
        </p:nvPicPr>
        <p:blipFill>
          <a:blip r:embed="rId6"/>
          <a:stretch>
            <a:fillRect/>
          </a:stretch>
        </p:blipFill>
        <p:spPr>
          <a:xfrm>
            <a:off x="0" y="1165545"/>
            <a:ext cx="9144000" cy="997757"/>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thermalnoise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Set observing conditions to add random noise to </a:t>
            </a:r>
            <a:r>
              <a:rPr lang="en-US" sz="2000" dirty="0" smtClean="0">
                <a:solidFill>
                  <a:srgbClr val="000099"/>
                </a:solidFill>
                <a:latin typeface="Lucida Grande" charset="0"/>
                <a:ea typeface="ＭＳ Ｐゴシック" charset="-128"/>
                <a:sym typeface="Lucida Grande" charset="0"/>
              </a:rPr>
              <a:t>image </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1800" cap="small"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r>
              <a:rPr lang="en-US" sz="2000" dirty="0" smtClean="0">
                <a:solidFill>
                  <a:srgbClr val="000099"/>
                </a:solidFill>
                <a:latin typeface="Lucida Grande" charset="0"/>
                <a:ea typeface="ＭＳ Ｐゴシック" charset="-128"/>
                <a:sym typeface="Lucida Grande" charset="0"/>
              </a:rPr>
              <a:t>           model                          no noise                      3mm </a:t>
            </a:r>
            <a:r>
              <a:rPr lang="en-US" sz="2000" dirty="0" err="1" smtClean="0">
                <a:solidFill>
                  <a:srgbClr val="000099"/>
                </a:solidFill>
                <a:latin typeface="Lucida Grande" charset="0"/>
                <a:ea typeface="ＭＳ Ｐゴシック" charset="-128"/>
                <a:sym typeface="Lucida Grande" charset="0"/>
              </a:rPr>
              <a:t>pwv</a:t>
            </a:r>
            <a:endParaRPr lang="en-US" sz="2000" dirty="0" smtClean="0">
              <a:solidFill>
                <a:srgbClr val="000099"/>
              </a:solidFill>
              <a:latin typeface="Lucida Grande" charset="0"/>
              <a:ea typeface="ＭＳ Ｐゴシック" charset="-128"/>
              <a:sym typeface="Lucida Grande" charset="0"/>
            </a:endParaRPr>
          </a:p>
        </p:txBody>
      </p:sp>
      <p:pic>
        <p:nvPicPr>
          <p:cNvPr id="22" name="Picture 21" descr="fig-lessB_model.jpg"/>
          <p:cNvPicPr>
            <a:picLocks noChangeAspect="1"/>
          </p:cNvPicPr>
          <p:nvPr/>
        </p:nvPicPr>
        <p:blipFill>
          <a:blip r:embed="rId4"/>
          <a:stretch>
            <a:fillRect/>
          </a:stretch>
        </p:blipFill>
        <p:spPr>
          <a:xfrm>
            <a:off x="214436" y="3017520"/>
            <a:ext cx="2804160" cy="2651760"/>
          </a:xfrm>
          <a:prstGeom prst="rect">
            <a:avLst/>
          </a:prstGeom>
        </p:spPr>
      </p:pic>
      <p:pic>
        <p:nvPicPr>
          <p:cNvPr id="23" name="Picture 22" descr="fig-lessB_nonoise.jpg"/>
          <p:cNvPicPr>
            <a:picLocks noChangeAspect="1"/>
          </p:cNvPicPr>
          <p:nvPr/>
        </p:nvPicPr>
        <p:blipFill>
          <a:blip r:embed="rId5"/>
          <a:stretch>
            <a:fillRect/>
          </a:stretch>
        </p:blipFill>
        <p:spPr>
          <a:xfrm>
            <a:off x="3124442" y="3017520"/>
            <a:ext cx="2804160" cy="2661920"/>
          </a:xfrm>
          <a:prstGeom prst="rect">
            <a:avLst/>
          </a:prstGeom>
        </p:spPr>
      </p:pic>
      <p:pic>
        <p:nvPicPr>
          <p:cNvPr id="24" name="Picture 23" descr="fig-lessB_noisy.jpg"/>
          <p:cNvPicPr>
            <a:picLocks noChangeAspect="1"/>
          </p:cNvPicPr>
          <p:nvPr/>
        </p:nvPicPr>
        <p:blipFill>
          <a:blip r:embed="rId6"/>
          <a:stretch>
            <a:fillRect/>
          </a:stretch>
        </p:blipFill>
        <p:spPr>
          <a:xfrm>
            <a:off x="6024938" y="3017520"/>
            <a:ext cx="2794000" cy="2641601"/>
          </a:xfrm>
          <a:prstGeom prst="rect">
            <a:avLst/>
          </a:prstGeom>
        </p:spPr>
      </p:pic>
      <p:pic>
        <p:nvPicPr>
          <p:cNvPr id="25" name="Picture 24" descr="fig_tsys-atm3.jpg"/>
          <p:cNvPicPr>
            <a:picLocks noChangeAspect="1"/>
          </p:cNvPicPr>
          <p:nvPr/>
        </p:nvPicPr>
        <p:blipFill>
          <a:blip r:embed="rId7"/>
          <a:stretch>
            <a:fillRect/>
          </a:stretch>
        </p:blipFill>
        <p:spPr>
          <a:xfrm>
            <a:off x="-1328" y="1147732"/>
            <a:ext cx="8585200" cy="119380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Multiple sets of observations</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One can simulate multiple sets of observations with multiple calls to </a:t>
            </a:r>
            <a:r>
              <a:rPr lang="en-US" sz="2000" dirty="0" err="1" smtClean="0">
                <a:solidFill>
                  <a:srgbClr val="000099"/>
                </a:solidFill>
                <a:latin typeface="Lucida Grande" charset="0"/>
                <a:ea typeface="ＭＳ Ｐゴシック" charset="-128"/>
                <a:sym typeface="Lucida Grande" charset="0"/>
              </a:rPr>
              <a:t>simobserve</a:t>
            </a:r>
            <a:r>
              <a:rPr lang="en-US" sz="2000" dirty="0" smtClean="0">
                <a:solidFill>
                  <a:srgbClr val="000099"/>
                </a:solidFill>
                <a:latin typeface="Lucida Grande" charset="0"/>
                <a:ea typeface="ＭＳ Ｐゴシック" charset="-128"/>
                <a:sym typeface="Lucida Grande" charset="0"/>
              </a:rPr>
              <a:t>, to:</a:t>
            </a: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simulate </a:t>
            </a:r>
            <a:r>
              <a:rPr lang="en-US" sz="2000" dirty="0" smtClean="0">
                <a:solidFill>
                  <a:srgbClr val="000099"/>
                </a:solidFill>
                <a:latin typeface="Lucida Grande" charset="0"/>
                <a:ea typeface="ＭＳ Ｐゴシック" charset="-128"/>
                <a:sym typeface="Lucida Grande" charset="0"/>
              </a:rPr>
              <a:t>combining data</a:t>
            </a:r>
            <a:r>
              <a:rPr lang="en-US" sz="2000" dirty="0" smtClean="0">
                <a:solidFill>
                  <a:srgbClr val="000099"/>
                </a:solidFill>
                <a:latin typeface="Lucida Grande" charset="0"/>
                <a:ea typeface="ＭＳ Ｐゴシック" charset="-128"/>
                <a:sym typeface="Lucida Grande" charset="0"/>
              </a:rPr>
              <a:t> </a:t>
            </a:r>
            <a:r>
              <a:rPr lang="en-US" sz="2000" dirty="0" smtClean="0">
                <a:solidFill>
                  <a:srgbClr val="000099"/>
                </a:solidFill>
                <a:latin typeface="Lucida Grande" charset="0"/>
                <a:ea typeface="ＭＳ Ｐゴシック" charset="-128"/>
                <a:sym typeface="Lucida Grande" charset="0"/>
              </a:rPr>
              <a:t>with different hour angles</a:t>
            </a: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simulate combining data from different configurations (JVLA A+D), or arrays (ALMA 12m+ACA)</a:t>
            </a:r>
            <a:endParaRPr lang="en-US" sz="2000" dirty="0" smtClean="0">
              <a:solidFill>
                <a:srgbClr val="000099"/>
              </a:solidFill>
              <a:latin typeface="Lucida Grande" charset="0"/>
              <a:ea typeface="ＭＳ Ｐゴシック" charset="-128"/>
              <a:sym typeface="Lucida Grande" charset="0"/>
            </a:endParaRPr>
          </a:p>
          <a:p>
            <a:pPr marL="669925" lvl="1" indent="-173038">
              <a:buClr>
                <a:srgbClr val="000099"/>
              </a:buClr>
              <a:buSzPct val="100000"/>
              <a:buFont typeface="Courier New"/>
              <a:buChar char="o"/>
            </a:pPr>
            <a:r>
              <a:rPr lang="en-US" sz="2000" dirty="0" smtClean="0">
                <a:solidFill>
                  <a:srgbClr val="000099"/>
                </a:solidFill>
                <a:latin typeface="Lucida Grande" charset="0"/>
                <a:ea typeface="ＭＳ Ｐゴシック" charset="-128"/>
                <a:sym typeface="Lucida Grande" charset="0"/>
              </a:rPr>
              <a:t> simulate </a:t>
            </a:r>
            <a:r>
              <a:rPr lang="en-US" sz="2000" dirty="0" smtClean="0">
                <a:solidFill>
                  <a:srgbClr val="000099"/>
                </a:solidFill>
                <a:latin typeface="Lucida Grande" charset="0"/>
                <a:ea typeface="ＭＳ Ｐゴシック" charset="-128"/>
                <a:sym typeface="Lucida Grande" charset="0"/>
              </a:rPr>
              <a:t>combining data from interferometers and single dish </a:t>
            </a:r>
            <a:r>
              <a:rPr lang="en-US" sz="2000" dirty="0" smtClean="0">
                <a:solidFill>
                  <a:srgbClr val="000099"/>
                </a:solidFill>
                <a:latin typeface="Lucida Grande" charset="0"/>
                <a:ea typeface="ＭＳ Ｐゴシック" charset="-128"/>
                <a:sym typeface="Lucida Grande" charset="0"/>
              </a:rPr>
              <a:t>telescopes (JVLA+GBT)</a:t>
            </a:r>
          </a:p>
          <a:p>
            <a:pPr marL="669925" lvl="1" indent="-173038">
              <a:buClr>
                <a:srgbClr val="000099"/>
              </a:buClr>
              <a:buSzPct val="100000"/>
              <a:buFont typeface="Courier New"/>
              <a:buChar char="o"/>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Arial"/>
              <a:buChar char="•"/>
            </a:pPr>
            <a:r>
              <a:rPr lang="en-US" sz="2000" dirty="0" smtClean="0">
                <a:solidFill>
                  <a:srgbClr val="000099"/>
                </a:solidFill>
                <a:latin typeface="Lucida Grande" charset="0"/>
                <a:ea typeface="ＭＳ Ｐゴシック" charset="-128"/>
                <a:sym typeface="Lucida Grande" charset="0"/>
              </a:rPr>
              <a:t>The CLEAN task can take multiple measurement sets to combine </a:t>
            </a:r>
            <a:r>
              <a:rPr lang="en-US" sz="2000" dirty="0" err="1" smtClean="0">
                <a:solidFill>
                  <a:srgbClr val="000099"/>
                </a:solidFill>
                <a:latin typeface="Lucida Grande" charset="0"/>
                <a:ea typeface="ＭＳ Ｐゴシック" charset="-128"/>
                <a:sym typeface="Lucida Grande" charset="0"/>
              </a:rPr>
              <a:t>interferometric</a:t>
            </a:r>
            <a:r>
              <a:rPr lang="en-US" sz="2000" dirty="0" smtClean="0">
                <a:solidFill>
                  <a:srgbClr val="000099"/>
                </a:solidFill>
                <a:latin typeface="Lucida Grande" charset="0"/>
                <a:ea typeface="ＭＳ Ｐゴシック" charset="-128"/>
                <a:sym typeface="Lucida Grande" charset="0"/>
              </a:rPr>
              <a:t> </a:t>
            </a:r>
            <a:r>
              <a:rPr lang="en-US" sz="2000" dirty="0" smtClean="0">
                <a:solidFill>
                  <a:srgbClr val="000099"/>
                </a:solidFill>
                <a:latin typeface="Lucida Grande" charset="0"/>
                <a:ea typeface="ＭＳ Ｐゴシック" charset="-128"/>
                <a:sym typeface="Lucida Grande" charset="0"/>
              </a:rPr>
              <a:t>observations</a:t>
            </a:r>
          </a:p>
          <a:p>
            <a:pPr marL="212725" indent="-173038">
              <a:buClr>
                <a:srgbClr val="000099"/>
              </a:buClr>
              <a:buSzPct val="100000"/>
              <a:buFont typeface="Arial"/>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Arial"/>
              <a:buChar char="•"/>
            </a:pPr>
            <a:r>
              <a:rPr lang="en-US" sz="2000" dirty="0" smtClean="0">
                <a:solidFill>
                  <a:srgbClr val="000099"/>
                </a:solidFill>
                <a:latin typeface="Lucida Grande" charset="0"/>
                <a:ea typeface="ＭＳ Ｐゴシック" charset="-128"/>
                <a:sym typeface="Lucida Grande" charset="0"/>
              </a:rPr>
              <a:t>The FEATHER task can combine single dish and interferometric observations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Basic Simulation Workflow</a:t>
            </a:r>
          </a:p>
        </p:txBody>
      </p:sp>
      <p:sp>
        <p:nvSpPr>
          <p:cNvPr id="8" name="Rounded Rectangle 7"/>
          <p:cNvSpPr/>
          <p:nvPr/>
        </p:nvSpPr>
        <p:spPr>
          <a:xfrm>
            <a:off x="2856702" y="1739532"/>
            <a:ext cx="3430596" cy="6176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simobserve</a:t>
            </a:r>
            <a:r>
              <a:rPr lang="en-US" dirty="0" smtClean="0">
                <a:solidFill>
                  <a:schemeClr val="tx1"/>
                </a:solidFill>
                <a:latin typeface="Courier"/>
                <a:cs typeface="Courier"/>
              </a:rPr>
              <a:t> </a:t>
            </a:r>
            <a:endParaRPr lang="en-US" dirty="0">
              <a:solidFill>
                <a:schemeClr val="tx1"/>
              </a:solidFill>
              <a:latin typeface="Courier"/>
              <a:cs typeface="Courier"/>
            </a:endParaRPr>
          </a:p>
        </p:txBody>
      </p:sp>
      <p:sp>
        <p:nvSpPr>
          <p:cNvPr id="11" name="Rounded Rectangle 10"/>
          <p:cNvSpPr/>
          <p:nvPr/>
        </p:nvSpPr>
        <p:spPr>
          <a:xfrm>
            <a:off x="2856702" y="3884051"/>
            <a:ext cx="3430596" cy="617615"/>
          </a:xfrm>
          <a:prstGeom prst="roundRect">
            <a:avLst/>
          </a:prstGeom>
          <a:gradFill>
            <a:gsLst>
              <a:gs pos="0">
                <a:schemeClr val="accent2">
                  <a:lumMod val="60000"/>
                  <a:lumOff val="40000"/>
                </a:schemeClr>
              </a:gs>
              <a:gs pos="100000">
                <a:schemeClr val="accent2">
                  <a:lumMod val="20000"/>
                  <a:lumOff val="8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latin typeface="Courier"/>
                <a:cs typeface="Courier"/>
              </a:rPr>
              <a:t>simanalyze</a:t>
            </a:r>
            <a:r>
              <a:rPr lang="en-US" dirty="0" smtClean="0">
                <a:solidFill>
                  <a:schemeClr val="tx1"/>
                </a:solidFill>
                <a:latin typeface="Courier"/>
                <a:cs typeface="Courier"/>
              </a:rPr>
              <a:t> </a:t>
            </a:r>
            <a:endParaRPr lang="en-US" dirty="0"/>
          </a:p>
        </p:txBody>
      </p:sp>
      <p:sp>
        <p:nvSpPr>
          <p:cNvPr id="13" name="TextBox 12"/>
          <p:cNvSpPr txBox="1"/>
          <p:nvPr/>
        </p:nvSpPr>
        <p:spPr>
          <a:xfrm>
            <a:off x="468587" y="649116"/>
            <a:ext cx="2363479" cy="400110"/>
          </a:xfrm>
          <a:prstGeom prst="rect">
            <a:avLst/>
          </a:prstGeom>
          <a:noFill/>
        </p:spPr>
        <p:txBody>
          <a:bodyPr wrap="square" rtlCol="0">
            <a:spAutoFit/>
          </a:bodyPr>
          <a:lstStyle/>
          <a:p>
            <a:pPr marL="342900" indent="-342900" eaLnBrk="0" hangingPunct="0">
              <a:spcBef>
                <a:spcPct val="20000"/>
              </a:spcBef>
            </a:pPr>
            <a:r>
              <a:rPr lang="en-US" sz="2000" dirty="0" smtClean="0">
                <a:solidFill>
                  <a:srgbClr val="000099"/>
                </a:solidFill>
                <a:latin typeface="Lucida Grande"/>
                <a:cs typeface="Lucida Grande"/>
              </a:rPr>
              <a:t>In CASA…</a:t>
            </a:r>
            <a:endParaRPr lang="en-US" sz="2000" dirty="0" smtClean="0">
              <a:solidFill>
                <a:srgbClr val="000099"/>
              </a:solidFill>
              <a:latin typeface="Courier"/>
              <a:cs typeface="Courier"/>
            </a:endParaRPr>
          </a:p>
        </p:txBody>
      </p:sp>
      <p:sp>
        <p:nvSpPr>
          <p:cNvPr id="14" name="Rounded Rectangle 13"/>
          <p:cNvSpPr/>
          <p:nvPr/>
        </p:nvSpPr>
        <p:spPr>
          <a:xfrm>
            <a:off x="2856702" y="2707523"/>
            <a:ext cx="3430596" cy="838524"/>
          </a:xfrm>
          <a:prstGeom prst="roundRect">
            <a:avLst/>
          </a:prstGeom>
          <a:gradFill>
            <a:gsLst>
              <a:gs pos="0">
                <a:schemeClr val="accent1">
                  <a:tint val="100000"/>
                  <a:shade val="100000"/>
                  <a:satMod val="130000"/>
                  <a:alpha val="50000"/>
                </a:schemeClr>
              </a:gs>
              <a:gs pos="100000">
                <a:schemeClr val="accent1">
                  <a:tint val="50000"/>
                  <a:shade val="100000"/>
                  <a:satMod val="35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Measurement Set</a:t>
            </a:r>
          </a:p>
          <a:p>
            <a:pPr algn="ctr"/>
            <a:r>
              <a:rPr lang="en-US" sz="1800" dirty="0" smtClean="0">
                <a:solidFill>
                  <a:schemeClr val="tx1"/>
                </a:solidFill>
                <a:latin typeface="Lucida Grande"/>
                <a:cs typeface="Lucida Grande"/>
              </a:rPr>
              <a:t>(calibrated </a:t>
            </a:r>
            <a:r>
              <a:rPr lang="en-US" sz="1800" dirty="0" err="1" smtClean="0">
                <a:solidFill>
                  <a:schemeClr val="tx1"/>
                </a:solidFill>
                <a:latin typeface="Lucida Grande"/>
                <a:cs typeface="Lucida Grande"/>
              </a:rPr>
              <a:t>u-v</a:t>
            </a:r>
            <a:r>
              <a:rPr lang="en-US" sz="1800" dirty="0" smtClean="0">
                <a:solidFill>
                  <a:schemeClr val="tx1"/>
                </a:solidFill>
                <a:latin typeface="Lucida Grande"/>
                <a:cs typeface="Lucida Grande"/>
              </a:rPr>
              <a:t> data)</a:t>
            </a:r>
            <a:endParaRPr lang="en-US" sz="1800" dirty="0">
              <a:solidFill>
                <a:schemeClr val="tx1"/>
              </a:solidFill>
              <a:latin typeface="Lucida Grande"/>
              <a:cs typeface="Lucida Grande"/>
            </a:endParaRPr>
          </a:p>
        </p:txBody>
      </p:sp>
      <p:sp>
        <p:nvSpPr>
          <p:cNvPr id="15" name="Rounded Rectangle 14"/>
          <p:cNvSpPr/>
          <p:nvPr/>
        </p:nvSpPr>
        <p:spPr>
          <a:xfrm>
            <a:off x="2856702" y="4864116"/>
            <a:ext cx="3430596" cy="1276542"/>
          </a:xfrm>
          <a:prstGeom prst="roundRect">
            <a:avLst/>
          </a:prstGeom>
          <a:gradFill>
            <a:gsLst>
              <a:gs pos="0">
                <a:schemeClr val="accent2">
                  <a:lumMod val="60000"/>
                  <a:lumOff val="40000"/>
                  <a:alpha val="50000"/>
                </a:schemeClr>
              </a:gs>
              <a:gs pos="100000">
                <a:schemeClr val="accent2">
                  <a:lumMod val="20000"/>
                  <a:lumOff val="80000"/>
                  <a:alpha val="5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Simulated Image</a:t>
            </a:r>
          </a:p>
          <a:p>
            <a:pPr algn="ctr"/>
            <a:r>
              <a:rPr lang="en-US" sz="1800" dirty="0" smtClean="0">
                <a:solidFill>
                  <a:schemeClr val="tx1"/>
                </a:solidFill>
                <a:latin typeface="Lucida Grande"/>
                <a:cs typeface="Lucida Grande"/>
              </a:rPr>
              <a:t>&amp; Analysis Plots Comparing “Observed”/original image</a:t>
            </a:r>
            <a:endParaRPr lang="en-US" sz="1800" dirty="0">
              <a:latin typeface="Lucida Grande"/>
              <a:cs typeface="Lucida Grande"/>
            </a:endParaRPr>
          </a:p>
        </p:txBody>
      </p:sp>
      <p:sp>
        <p:nvSpPr>
          <p:cNvPr id="17" name="Rounded Rectangle 16"/>
          <p:cNvSpPr/>
          <p:nvPr/>
        </p:nvSpPr>
        <p:spPr>
          <a:xfrm>
            <a:off x="2832066" y="579528"/>
            <a:ext cx="3430596" cy="838524"/>
          </a:xfrm>
          <a:prstGeom prst="roundRect">
            <a:avLst/>
          </a:prstGeom>
          <a:gradFill>
            <a:gsLst>
              <a:gs pos="0">
                <a:schemeClr val="accent6">
                  <a:lumMod val="60000"/>
                  <a:lumOff val="40000"/>
                  <a:alpha val="50000"/>
                </a:schemeClr>
              </a:gs>
              <a:gs pos="100000">
                <a:schemeClr val="accent6">
                  <a:lumMod val="20000"/>
                  <a:lumOff val="80000"/>
                  <a:alpha val="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latin typeface="Lucida Grande"/>
                <a:cs typeface="Lucida Grande"/>
              </a:rPr>
              <a:t>Model Sky Distribution</a:t>
            </a:r>
          </a:p>
          <a:p>
            <a:pPr algn="ctr"/>
            <a:r>
              <a:rPr lang="en-US" sz="1800" dirty="0" smtClean="0">
                <a:solidFill>
                  <a:schemeClr val="tx1"/>
                </a:solidFill>
                <a:latin typeface="Lucida Grande"/>
                <a:cs typeface="Lucida Grande"/>
              </a:rPr>
              <a:t>(FITS, image, components)</a:t>
            </a:r>
            <a:endParaRPr lang="en-US" sz="1800" dirty="0">
              <a:solidFill>
                <a:schemeClr val="tx1"/>
              </a:solidFill>
              <a:latin typeface="Lucida Grande"/>
              <a:cs typeface="Lucida Grande"/>
            </a:endParaRPr>
          </a:p>
        </p:txBody>
      </p:sp>
      <p:sp>
        <p:nvSpPr>
          <p:cNvPr id="18" name="Down Arrow 17"/>
          <p:cNvSpPr/>
          <p:nvPr/>
        </p:nvSpPr>
        <p:spPr>
          <a:xfrm>
            <a:off x="4069080" y="2430142"/>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4069080" y="1462151"/>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a:off x="4069080" y="360667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a:off x="4039884" y="4577120"/>
            <a:ext cx="1005840" cy="228600"/>
          </a:xfrm>
          <a:prstGeom prst="downArrow">
            <a:avLst/>
          </a:prstGeom>
          <a:solidFill>
            <a:schemeClr val="tx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381000" y="3884051"/>
            <a:ext cx="2144889" cy="617615"/>
          </a:xfrm>
          <a:prstGeom prst="rightArrow">
            <a:avLst>
              <a:gd name="adj1" fmla="val 50000"/>
              <a:gd name="adj2" fmla="val 104834"/>
            </a:avLst>
          </a:prstGeom>
          <a:gradFill>
            <a:gsLst>
              <a:gs pos="0">
                <a:schemeClr val="accent2">
                  <a:lumMod val="60000"/>
                  <a:lumOff val="40000"/>
                </a:schemeClr>
              </a:gs>
              <a:gs pos="100000">
                <a:schemeClr val="accent2">
                  <a:lumMod val="40000"/>
                  <a:lumOff val="60000"/>
                </a:schemeClr>
              </a:gs>
            </a:gsLst>
          </a:gra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simanalyze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Image and analyze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output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8" name="Picture 7" descr="inp_simanalyze.png"/>
          <p:cNvPicPr>
            <a:picLocks noChangeAspect="1"/>
          </p:cNvPicPr>
          <p:nvPr/>
        </p:nvPicPr>
        <p:blipFill>
          <a:blip r:embed="rId4"/>
          <a:stretch>
            <a:fillRect/>
          </a:stretch>
        </p:blipFill>
        <p:spPr>
          <a:xfrm>
            <a:off x="438150" y="1517650"/>
            <a:ext cx="8267700" cy="382270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image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Grid, invert, and CLEAN the simulated data set.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Similar but reduced options compared to CLEAN.</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Defaults are “smart”, informed by the model.</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You can also image the simulated observations with CLEAN.</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They are a normal CASA measurement set for all purposes</a:t>
            </a: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9" name="Picture 8" descr="image_in_simanalyze.png"/>
          <p:cNvPicPr>
            <a:picLocks noChangeAspect="1"/>
          </p:cNvPicPr>
          <p:nvPr/>
        </p:nvPicPr>
        <p:blipFill>
          <a:blip r:embed="rId4"/>
          <a:stretch>
            <a:fillRect/>
          </a:stretch>
        </p:blipFill>
        <p:spPr>
          <a:xfrm>
            <a:off x="381000" y="1282700"/>
            <a:ext cx="8166100" cy="214630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image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Output files can be examined with the CASA viewer.</a:t>
            </a:r>
            <a:br>
              <a:rPr lang="en-US" sz="2000" dirty="0" smtClean="0">
                <a:solidFill>
                  <a:srgbClr val="000099"/>
                </a:solidFill>
                <a:latin typeface="Lucida Grande" charset="0"/>
                <a:ea typeface="ＭＳ Ｐゴシック" charset="-128"/>
                <a:sym typeface="Lucida Grande" charset="0"/>
              </a:rPr>
            </a:br>
            <a:r>
              <a:rPr lang="en-US" sz="1800" cap="small" dirty="0" smtClean="0">
                <a:solidFill>
                  <a:srgbClr val="000099"/>
                </a:solidFill>
                <a:latin typeface="Lucida Grande" charset="0"/>
                <a:ea typeface="ＭＳ Ｐゴシック" charset="-128"/>
                <a:sym typeface="Lucida Grande" charset="0"/>
              </a:rPr>
              <a:t>In CASA 3.4 these live in </a:t>
            </a:r>
            <a:r>
              <a:rPr lang="en-US" sz="1800" dirty="0" err="1" smtClean="0">
                <a:solidFill>
                  <a:srgbClr val="000099"/>
                </a:solidFill>
                <a:latin typeface="Courier"/>
                <a:ea typeface="ＭＳ Ｐゴシック" charset="-128"/>
                <a:cs typeface="Courier"/>
                <a:sym typeface="Lucida Grande" charset="0"/>
              </a:rPr>
              <a:t>projectname/projectname.image</a:t>
            </a:r>
            <a:endParaRPr lang="en-US" sz="1800" dirty="0" smtClean="0">
              <a:solidFill>
                <a:srgbClr val="000099"/>
              </a:solidFill>
              <a:latin typeface="Courier"/>
              <a:ea typeface="ＭＳ Ｐゴシック" charset="-128"/>
              <a:cs typeface="Courier"/>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8" name="Picture 7" descr="CASAviewersim.png"/>
          <p:cNvPicPr>
            <a:picLocks noChangeAspect="1"/>
          </p:cNvPicPr>
          <p:nvPr/>
        </p:nvPicPr>
        <p:blipFill>
          <a:blip r:embed="rId4"/>
          <a:stretch>
            <a:fillRect/>
          </a:stretch>
        </p:blipFill>
        <p:spPr>
          <a:xfrm>
            <a:off x="2800037" y="1453445"/>
            <a:ext cx="3105463" cy="4614332"/>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analyze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Create diagnostic plots based on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image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Pick up to 6 of these.</a:t>
            </a: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9" name="Picture 8" descr="simanalyze.png"/>
          <p:cNvPicPr>
            <a:picLocks noChangeAspect="1"/>
          </p:cNvPicPr>
          <p:nvPr/>
        </p:nvPicPr>
        <p:blipFill>
          <a:blip r:embed="rId4"/>
          <a:stretch>
            <a:fillRect/>
          </a:stretch>
        </p:blipFill>
        <p:spPr>
          <a:xfrm>
            <a:off x="101600" y="1250244"/>
            <a:ext cx="8940800" cy="1676400"/>
          </a:xfrm>
          <a:prstGeom prst="rect">
            <a:avLst/>
          </a:prstGeom>
        </p:spPr>
      </p:pic>
      <p:sp>
        <p:nvSpPr>
          <p:cNvPr id="8" name="TextBox 7"/>
          <p:cNvSpPr txBox="1"/>
          <p:nvPr/>
        </p:nvSpPr>
        <p:spPr>
          <a:xfrm>
            <a:off x="115733" y="4803973"/>
            <a:ext cx="8912534" cy="877163"/>
          </a:xfrm>
          <a:prstGeom prst="rect">
            <a:avLst/>
          </a:prstGeom>
          <a:noFill/>
        </p:spPr>
        <p:txBody>
          <a:bodyPr wrap="square" rtlCol="0">
            <a:spAutoFit/>
          </a:bodyPr>
          <a:lstStyle/>
          <a:p>
            <a:pPr marL="342900" indent="-342900" algn="r" eaLnBrk="0" hangingPunct="0">
              <a:spcBef>
                <a:spcPct val="20000"/>
              </a:spcBef>
            </a:pPr>
            <a:r>
              <a:rPr lang="en-US" sz="3300" dirty="0" smtClean="0">
                <a:solidFill>
                  <a:srgbClr val="000099"/>
                </a:solidFill>
                <a:latin typeface="Courier"/>
                <a:cs typeface="Courier"/>
              </a:rPr>
              <a:t>go </a:t>
            </a:r>
            <a:r>
              <a:rPr lang="en-US" sz="3300" dirty="0" err="1" smtClean="0">
                <a:solidFill>
                  <a:srgbClr val="000099"/>
                </a:solidFill>
                <a:latin typeface="Courier"/>
                <a:cs typeface="Courier"/>
              </a:rPr>
              <a:t>simanalyze</a:t>
            </a:r>
            <a:r>
              <a:rPr lang="en-US" sz="3300" dirty="0" smtClean="0">
                <a:solidFill>
                  <a:srgbClr val="000099"/>
                </a:solidFill>
                <a:latin typeface="Courier"/>
                <a:cs typeface="Courier"/>
              </a:rPr>
              <a:t/>
            </a:r>
            <a:br>
              <a:rPr lang="en-US" sz="3300" dirty="0" smtClean="0">
                <a:solidFill>
                  <a:srgbClr val="000099"/>
                </a:solidFill>
                <a:latin typeface="Courier"/>
                <a:cs typeface="Courier"/>
              </a:rPr>
            </a:br>
            <a:r>
              <a:rPr lang="en-US" sz="1800" cap="small" dirty="0" err="1" smtClean="0">
                <a:solidFill>
                  <a:srgbClr val="000099"/>
                </a:solidFill>
                <a:latin typeface="Lucida Grande"/>
                <a:cs typeface="Lucida Grande"/>
              </a:rPr>
              <a:t>simanalyze</a:t>
            </a:r>
            <a:r>
              <a:rPr lang="en-US" sz="1800" cap="small" dirty="0" smtClean="0">
                <a:solidFill>
                  <a:srgbClr val="000099"/>
                </a:solidFill>
                <a:latin typeface="Lucida Grande"/>
                <a:cs typeface="Lucida Grande"/>
              </a:rPr>
              <a:t> </a:t>
            </a:r>
            <a:r>
              <a:rPr lang="en-US" sz="1800" cap="small" dirty="0" smtClean="0">
                <a:solidFill>
                  <a:srgbClr val="000099"/>
                </a:solidFill>
                <a:latin typeface="Lucida Grande"/>
                <a:cs typeface="Lucida Grande"/>
              </a:rPr>
              <a:t>creates</a:t>
            </a:r>
            <a:r>
              <a:rPr lang="en-US" sz="1800" cap="small" dirty="0" smtClean="0">
                <a:solidFill>
                  <a:srgbClr val="000099"/>
                </a:solidFill>
                <a:latin typeface="Lucida Grande"/>
                <a:cs typeface="Lucida Grande"/>
              </a:rPr>
              <a:t> </a:t>
            </a:r>
            <a:r>
              <a:rPr lang="en-US" sz="1800" cap="small" dirty="0" smtClean="0">
                <a:solidFill>
                  <a:srgbClr val="000099"/>
                </a:solidFill>
                <a:latin typeface="Lucida Grande"/>
                <a:cs typeface="Lucida Grande"/>
              </a:rPr>
              <a:t>images and diagnostic plots</a:t>
            </a:r>
            <a:r>
              <a:rPr lang="en-US" sz="1800" cap="small" dirty="0" smtClean="0">
                <a:solidFill>
                  <a:srgbClr val="000099"/>
                </a:solidFill>
                <a:latin typeface="Lucida Grande"/>
                <a:cs typeface="Lucida Grande"/>
              </a:rPr>
              <a:t> </a:t>
            </a:r>
            <a:r>
              <a:rPr lang="en-US" sz="1800" cap="small" dirty="0" smtClean="0">
                <a:solidFill>
                  <a:srgbClr val="000099"/>
                </a:solidFill>
                <a:latin typeface="Lucida Grande"/>
                <a:cs typeface="Lucida Grande"/>
              </a:rPr>
              <a:t>in </a:t>
            </a:r>
            <a:r>
              <a:rPr lang="en-US" sz="1800" dirty="0" err="1" smtClean="0">
                <a:solidFill>
                  <a:srgbClr val="000099"/>
                </a:solidFill>
                <a:latin typeface="Courier"/>
                <a:cs typeface="Courier"/>
              </a:rPr>
              <a:t>projectname</a:t>
            </a:r>
            <a:r>
              <a:rPr lang="en-US" sz="1800" dirty="0" smtClean="0">
                <a:solidFill>
                  <a:srgbClr val="000099"/>
                </a:solidFill>
                <a:latin typeface="Courier"/>
                <a:cs typeface="Courier"/>
              </a:rPr>
              <a:t>/ </a:t>
            </a:r>
            <a:endParaRPr lang="en-US" sz="1800" dirty="0" smtClean="0">
              <a:solidFill>
                <a:srgbClr val="000099"/>
              </a:solidFill>
              <a:latin typeface="Courier"/>
              <a:cs typeface="Courier"/>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Simulation Tasks</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simulates interferometric (and single </a:t>
            </a:r>
            <a:r>
              <a:rPr lang="en-US" sz="2000" dirty="0" err="1" smtClean="0">
                <a:solidFill>
                  <a:srgbClr val="000099"/>
                </a:solidFill>
                <a:latin typeface="Lucida Grande" charset="0"/>
                <a:ea typeface="ＭＳ Ｐゴシック" charset="-128"/>
                <a:sym typeface="Lucida Grande" charset="0"/>
              </a:rPr>
              <a:t>dish)observations</a:t>
            </a:r>
            <a:r>
              <a:rPr lang="en-US" sz="2000" dirty="0" smtClean="0">
                <a:solidFill>
                  <a:srgbClr val="000099"/>
                </a:solidFill>
                <a:latin typeface="Lucida Grande" charset="0"/>
                <a:ea typeface="ＭＳ Ｐゴシック" charset="-128"/>
                <a:sym typeface="Lucida Grande" charset="0"/>
              </a:rPr>
              <a:t> of a source.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simanalyze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a:ea typeface="ＭＳ Ｐゴシック" charset="-128"/>
                <a:cs typeface="Lucida Grande"/>
                <a:sym typeface="Lucida Grande" charset="0"/>
              </a:rPr>
              <a:t>images and analyzes these simulations.</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8" name="Picture 7" descr="TasklistForSimdata.png"/>
          <p:cNvPicPr>
            <a:picLocks noChangeAspect="1"/>
          </p:cNvPicPr>
          <p:nvPr/>
        </p:nvPicPr>
        <p:blipFill>
          <a:blip r:embed="rId4"/>
          <a:stretch>
            <a:fillRect/>
          </a:stretch>
        </p:blipFill>
        <p:spPr>
          <a:xfrm>
            <a:off x="1352550" y="2153180"/>
            <a:ext cx="6438900" cy="3632200"/>
          </a:xfrm>
          <a:prstGeom prst="rect">
            <a:avLst/>
          </a:prstGeom>
        </p:spPr>
      </p:pic>
      <p:sp>
        <p:nvSpPr>
          <p:cNvPr id="9" name="TextBox 8"/>
          <p:cNvSpPr txBox="1"/>
          <p:nvPr/>
        </p:nvSpPr>
        <p:spPr>
          <a:xfrm>
            <a:off x="452438" y="5385270"/>
            <a:ext cx="2706891" cy="400110"/>
          </a:xfrm>
          <a:prstGeom prst="rect">
            <a:avLst/>
          </a:prstGeom>
          <a:solidFill>
            <a:schemeClr val="bg1"/>
          </a:solidFill>
        </p:spPr>
        <p:txBody>
          <a:bodyPr wrap="none" rtlCol="0">
            <a:spAutoFit/>
          </a:bodyPr>
          <a:lstStyle/>
          <a:p>
            <a:pPr marL="342900" indent="-342900" eaLnBrk="0" hangingPunct="0">
              <a:spcBef>
                <a:spcPct val="20000"/>
              </a:spcBef>
            </a:pPr>
            <a:r>
              <a:rPr lang="en-US" sz="2000" dirty="0" smtClean="0">
                <a:solidFill>
                  <a:srgbClr val="000099"/>
                </a:solidFill>
                <a:latin typeface="Courier"/>
                <a:cs typeface="Courier"/>
              </a:rPr>
              <a:t>“</a:t>
            </a:r>
            <a:r>
              <a:rPr lang="en-US" sz="2000" dirty="0" err="1" smtClean="0">
                <a:solidFill>
                  <a:srgbClr val="000099"/>
                </a:solidFill>
                <a:latin typeface="Courier"/>
                <a:cs typeface="Courier"/>
              </a:rPr>
              <a:t>tasklist</a:t>
            </a:r>
            <a:r>
              <a:rPr lang="en-US" sz="2000" dirty="0" smtClean="0">
                <a:solidFill>
                  <a:srgbClr val="000099"/>
                </a:solidFill>
                <a:latin typeface="Courier"/>
                <a:cs typeface="Courier"/>
              </a:rPr>
              <a:t>” </a:t>
            </a:r>
            <a:r>
              <a:rPr lang="en-US" sz="2000" dirty="0" smtClean="0">
                <a:solidFill>
                  <a:srgbClr val="000099"/>
                </a:solidFill>
                <a:latin typeface="Lucida Grande"/>
                <a:cs typeface="Lucida Grande"/>
              </a:rPr>
              <a:t>output</a:t>
            </a:r>
            <a:endParaRPr lang="en-US" sz="2000" dirty="0" smtClean="0">
              <a:solidFill>
                <a:srgbClr val="000099"/>
              </a:solidFill>
              <a:latin typeface="Courier"/>
              <a:cs typeface="Courier"/>
            </a:endParaRPr>
          </a:p>
        </p:txBody>
      </p:sp>
      <p:sp>
        <p:nvSpPr>
          <p:cNvPr id="11" name="Rounded Rectangle 10"/>
          <p:cNvSpPr/>
          <p:nvPr/>
        </p:nvSpPr>
        <p:spPr>
          <a:xfrm>
            <a:off x="2751667" y="1834445"/>
            <a:ext cx="1552222" cy="1552222"/>
          </a:xfrm>
          <a:prstGeom prst="roundRect">
            <a:avLst/>
          </a:prstGeom>
          <a:noFill/>
          <a:ln w="127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analyze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Create diagnostic plots based on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image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8" name="Picture 7" descr="analyze_output.png"/>
          <p:cNvPicPr>
            <a:picLocks noChangeAspect="1"/>
          </p:cNvPicPr>
          <p:nvPr/>
        </p:nvPicPr>
        <p:blipFill>
          <a:blip r:embed="rId4">
            <a:clrChange>
              <a:clrFrom>
                <a:srgbClr val="B2B2B2"/>
              </a:clrFrom>
              <a:clrTo>
                <a:srgbClr val="B2B2B2">
                  <a:alpha val="0"/>
                </a:srgbClr>
              </a:clrTo>
            </a:clrChange>
          </a:blip>
          <a:stretch>
            <a:fillRect/>
          </a:stretch>
        </p:blipFill>
        <p:spPr>
          <a:xfrm>
            <a:off x="536221" y="1210190"/>
            <a:ext cx="8134350" cy="4583160"/>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Courier"/>
                <a:cs typeface="Courier"/>
              </a:rPr>
              <a:t>analyze</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Create diagnostic plots based on </a:t>
            </a:r>
            <a:r>
              <a:rPr lang="en-US" sz="2000" dirty="0" err="1" smtClean="0">
                <a:solidFill>
                  <a:srgbClr val="000099"/>
                </a:solidFill>
                <a:latin typeface="Courier"/>
                <a:ea typeface="ＭＳ Ｐゴシック" charset="-128"/>
                <a:cs typeface="Courier"/>
                <a:sym typeface="Lucida Grande" charset="0"/>
              </a:rPr>
              <a:t>simobserve</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and image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8" name="Picture 7" descr="analyze_output.png"/>
          <p:cNvPicPr>
            <a:picLocks noChangeAspect="1"/>
          </p:cNvPicPr>
          <p:nvPr/>
        </p:nvPicPr>
        <p:blipFill>
          <a:blip r:embed="rId4">
            <a:clrChange>
              <a:clrFrom>
                <a:srgbClr val="B2B2B2"/>
              </a:clrFrom>
              <a:clrTo>
                <a:srgbClr val="B2B2B2">
                  <a:alpha val="0"/>
                </a:srgbClr>
              </a:clrTo>
            </a:clrChange>
          </a:blip>
          <a:stretch>
            <a:fillRect/>
          </a:stretch>
        </p:blipFill>
        <p:spPr>
          <a:xfrm>
            <a:off x="536221" y="1210190"/>
            <a:ext cx="8134350" cy="4583160"/>
          </a:xfrm>
          <a:prstGeom prst="rect">
            <a:avLst/>
          </a:prstGeom>
        </p:spPr>
      </p:pic>
      <p:sp>
        <p:nvSpPr>
          <p:cNvPr id="9" name="TextBox 8"/>
          <p:cNvSpPr txBox="1"/>
          <p:nvPr/>
        </p:nvSpPr>
        <p:spPr>
          <a:xfrm>
            <a:off x="536221" y="1239278"/>
            <a:ext cx="1504138"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err="1" smtClean="0">
                <a:solidFill>
                  <a:srgbClr val="000099"/>
                </a:solidFill>
                <a:latin typeface="Gill Sans MT" pitchFamily="34" charset="0"/>
                <a:cs typeface="Gill Sans" pitchFamily="17" charset="0"/>
              </a:rPr>
              <a:t>u-v</a:t>
            </a:r>
            <a:r>
              <a:rPr lang="en-US" sz="2000" dirty="0" smtClean="0">
                <a:solidFill>
                  <a:srgbClr val="000099"/>
                </a:solidFill>
                <a:latin typeface="Gill Sans MT" pitchFamily="34" charset="0"/>
                <a:cs typeface="Gill Sans" pitchFamily="17" charset="0"/>
              </a:rPr>
              <a:t> coverage</a:t>
            </a:r>
          </a:p>
        </p:txBody>
      </p:sp>
      <p:sp>
        <p:nvSpPr>
          <p:cNvPr id="10" name="TextBox 9"/>
          <p:cNvSpPr txBox="1"/>
          <p:nvPr/>
        </p:nvSpPr>
        <p:spPr>
          <a:xfrm>
            <a:off x="3622375" y="1191623"/>
            <a:ext cx="2393679"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Point spread function</a:t>
            </a:r>
          </a:p>
        </p:txBody>
      </p:sp>
      <p:sp>
        <p:nvSpPr>
          <p:cNvPr id="11" name="TextBox 10"/>
          <p:cNvSpPr txBox="1"/>
          <p:nvPr/>
        </p:nvSpPr>
        <p:spPr>
          <a:xfrm>
            <a:off x="536221" y="3429000"/>
            <a:ext cx="1853542"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Simulated image</a:t>
            </a:r>
          </a:p>
        </p:txBody>
      </p:sp>
      <p:sp>
        <p:nvSpPr>
          <p:cNvPr id="13" name="TextBox 12"/>
          <p:cNvSpPr txBox="1"/>
          <p:nvPr/>
        </p:nvSpPr>
        <p:spPr>
          <a:xfrm>
            <a:off x="3622375" y="3429000"/>
            <a:ext cx="1264564"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Difference</a:t>
            </a:r>
            <a:endParaRPr lang="en-US" sz="2000" dirty="0" smtClean="0">
              <a:solidFill>
                <a:srgbClr val="000099"/>
              </a:solidFill>
              <a:latin typeface="Gill Sans MT" pitchFamily="34" charset="0"/>
              <a:cs typeface="Gill Sans" pitchFamily="17" charset="0"/>
            </a:endParaRPr>
          </a:p>
        </p:txBody>
      </p:sp>
      <p:sp>
        <p:nvSpPr>
          <p:cNvPr id="14" name="TextBox 13"/>
          <p:cNvSpPr txBox="1"/>
          <p:nvPr/>
        </p:nvSpPr>
        <p:spPr>
          <a:xfrm>
            <a:off x="6230108" y="3429000"/>
            <a:ext cx="1608133"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Image Fidelity</a:t>
            </a:r>
          </a:p>
        </p:txBody>
      </p:sp>
      <p:sp>
        <p:nvSpPr>
          <p:cNvPr id="15" name="TextBox 14"/>
          <p:cNvSpPr txBox="1"/>
          <p:nvPr/>
        </p:nvSpPr>
        <p:spPr>
          <a:xfrm>
            <a:off x="6269620" y="1191623"/>
            <a:ext cx="1260181" cy="400110"/>
          </a:xfrm>
          <a:prstGeom prst="rect">
            <a:avLst/>
          </a:prstGeom>
          <a:solidFill>
            <a:schemeClr val="bg1"/>
          </a:solidFill>
          <a:ln w="25400">
            <a:solidFill>
              <a:schemeClr val="tx2"/>
            </a:solidFill>
          </a:ln>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Sky Model</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t>Try It Yourself!</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Simulate one of the suite of model images at </a:t>
            </a:r>
            <a:br>
              <a:rPr lang="en-US" sz="2000" dirty="0" smtClean="0">
                <a:solidFill>
                  <a:srgbClr val="000099"/>
                </a:solidFill>
                <a:latin typeface="Lucida Grande" charset="0"/>
                <a:ea typeface="ＭＳ Ｐゴシック" charset="-128"/>
                <a:sym typeface="Lucida Grande" charset="0"/>
              </a:rPr>
            </a:br>
            <a:r>
              <a:rPr lang="en-US" sz="2000" dirty="0" smtClean="0">
                <a:solidFill>
                  <a:srgbClr val="000099"/>
                </a:solidFill>
                <a:latin typeface="Lucida Grande" charset="0"/>
                <a:ea typeface="ＭＳ Ｐゴシック" charset="-128"/>
                <a:sym typeface="Lucida Grande" charset="0"/>
                <a:hlinkClick r:id="rId4"/>
              </a:rPr>
              <a:t>http://casaguides.nrao.edu/index.php?title=Sim_Inputs</a:t>
            </a:r>
            <a:endParaRPr lang="en-US" sz="2000" dirty="0" smtClean="0">
              <a:solidFill>
                <a:srgbClr val="000099"/>
              </a:solidFill>
              <a:latin typeface="Lucida Grande" charset="0"/>
              <a:ea typeface="ＭＳ Ｐゴシック" charset="-128"/>
              <a:sym typeface="Lucida Grande" charset="0"/>
            </a:endParaRPr>
          </a:p>
        </p:txBody>
      </p:sp>
      <p:pic>
        <p:nvPicPr>
          <p:cNvPr id="8" name="Picture 7" descr="Einstein.jpg"/>
          <p:cNvPicPr>
            <a:picLocks noChangeAspect="1"/>
          </p:cNvPicPr>
          <p:nvPr/>
        </p:nvPicPr>
        <p:blipFill>
          <a:blip r:embed="rId5"/>
          <a:stretch>
            <a:fillRect/>
          </a:stretch>
        </p:blipFill>
        <p:spPr>
          <a:xfrm>
            <a:off x="6928549" y="3807709"/>
            <a:ext cx="1713094" cy="1867273"/>
          </a:xfrm>
          <a:prstGeom prst="rect">
            <a:avLst/>
          </a:prstGeom>
        </p:spPr>
      </p:pic>
      <p:pic>
        <p:nvPicPr>
          <p:cNvPr id="9" name="Picture 8" descr="G41.png"/>
          <p:cNvPicPr>
            <a:picLocks noChangeAspect="1"/>
          </p:cNvPicPr>
          <p:nvPr/>
        </p:nvPicPr>
        <p:blipFill>
          <a:blip r:embed="rId6"/>
          <a:stretch>
            <a:fillRect/>
          </a:stretch>
        </p:blipFill>
        <p:spPr>
          <a:xfrm>
            <a:off x="4758261" y="3821819"/>
            <a:ext cx="2057400" cy="1861457"/>
          </a:xfrm>
          <a:prstGeom prst="rect">
            <a:avLst/>
          </a:prstGeom>
        </p:spPr>
      </p:pic>
      <p:pic>
        <p:nvPicPr>
          <p:cNvPr id="10" name="Picture 9" descr="300px-30dor.png"/>
          <p:cNvPicPr>
            <a:picLocks noChangeAspect="1"/>
          </p:cNvPicPr>
          <p:nvPr/>
        </p:nvPicPr>
        <p:blipFill>
          <a:blip r:embed="rId7"/>
          <a:stretch>
            <a:fillRect/>
          </a:stretch>
        </p:blipFill>
        <p:spPr>
          <a:xfrm>
            <a:off x="2591672" y="3821820"/>
            <a:ext cx="2060652" cy="1861456"/>
          </a:xfrm>
          <a:prstGeom prst="rect">
            <a:avLst/>
          </a:prstGeom>
        </p:spPr>
      </p:pic>
      <p:pic>
        <p:nvPicPr>
          <p:cNvPr id="11" name="Picture 10" descr="300px-3c288.png"/>
          <p:cNvPicPr>
            <a:picLocks noChangeAspect="1"/>
          </p:cNvPicPr>
          <p:nvPr/>
        </p:nvPicPr>
        <p:blipFill>
          <a:blip r:embed="rId8"/>
          <a:stretch>
            <a:fillRect/>
          </a:stretch>
        </p:blipFill>
        <p:spPr>
          <a:xfrm>
            <a:off x="452438" y="3821819"/>
            <a:ext cx="2033093" cy="1836561"/>
          </a:xfrm>
          <a:prstGeom prst="rect">
            <a:avLst/>
          </a:prstGeom>
        </p:spPr>
      </p:pic>
      <p:pic>
        <p:nvPicPr>
          <p:cNvPr id="14" name="Picture 13" descr="M31HII.jpg"/>
          <p:cNvPicPr>
            <a:picLocks noChangeAspect="1"/>
          </p:cNvPicPr>
          <p:nvPr/>
        </p:nvPicPr>
        <p:blipFill>
          <a:blip r:embed="rId9"/>
          <a:stretch>
            <a:fillRect/>
          </a:stretch>
        </p:blipFill>
        <p:spPr>
          <a:xfrm>
            <a:off x="6497743" y="1724202"/>
            <a:ext cx="2538971" cy="1987021"/>
          </a:xfrm>
          <a:prstGeom prst="rect">
            <a:avLst/>
          </a:prstGeom>
        </p:spPr>
      </p:pic>
      <p:pic>
        <p:nvPicPr>
          <p:cNvPr id="15" name="Picture 14" descr="350px-M51.gif"/>
          <p:cNvPicPr>
            <a:picLocks noChangeAspect="1"/>
          </p:cNvPicPr>
          <p:nvPr/>
        </p:nvPicPr>
        <p:blipFill>
          <a:blip r:embed="rId10"/>
          <a:stretch>
            <a:fillRect/>
          </a:stretch>
        </p:blipFill>
        <p:spPr>
          <a:xfrm>
            <a:off x="4670777" y="1724202"/>
            <a:ext cx="1751781" cy="1987020"/>
          </a:xfrm>
          <a:prstGeom prst="rect">
            <a:avLst/>
          </a:prstGeom>
        </p:spPr>
      </p:pic>
      <p:pic>
        <p:nvPicPr>
          <p:cNvPr id="17" name="Picture 16" descr="300px-Cluster2.gif"/>
          <p:cNvPicPr>
            <a:picLocks noChangeAspect="1"/>
          </p:cNvPicPr>
          <p:nvPr/>
        </p:nvPicPr>
        <p:blipFill>
          <a:blip r:embed="rId11"/>
          <a:stretch>
            <a:fillRect/>
          </a:stretch>
        </p:blipFill>
        <p:spPr>
          <a:xfrm>
            <a:off x="2639658" y="1724202"/>
            <a:ext cx="1904492" cy="1987020"/>
          </a:xfrm>
          <a:prstGeom prst="rect">
            <a:avLst/>
          </a:prstGeom>
        </p:spPr>
      </p:pic>
      <p:pic>
        <p:nvPicPr>
          <p:cNvPr id="18" name="Picture 17" descr="simdata_ppdisk"/>
          <p:cNvPicPr>
            <a:picLocks noChangeAspect="1"/>
          </p:cNvPicPr>
          <p:nvPr/>
        </p:nvPicPr>
        <p:blipFill>
          <a:blip r:embed="rId12"/>
          <a:stretch>
            <a:fillRect/>
          </a:stretch>
        </p:blipFill>
        <p:spPr>
          <a:xfrm>
            <a:off x="306785" y="1724202"/>
            <a:ext cx="2278693" cy="198702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descr="inp_simobserve.png"/>
          <p:cNvPicPr>
            <a:picLocks noChangeAspect="1"/>
          </p:cNvPicPr>
          <p:nvPr/>
        </p:nvPicPr>
        <p:blipFill>
          <a:blip r:embed="rId3"/>
          <a:stretch>
            <a:fillRect/>
          </a:stretch>
        </p:blipFill>
        <p:spPr>
          <a:xfrm>
            <a:off x="247172" y="1291060"/>
            <a:ext cx="8564990" cy="3995433"/>
          </a:xfrm>
          <a:prstGeom prst="rect">
            <a:avLst/>
          </a:prstGeom>
        </p:spPr>
      </p:pic>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4"/>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err="1" smtClean="0">
                <a:latin typeface="Courier"/>
                <a:cs typeface="Courier"/>
              </a:rPr>
              <a:t>simobserve</a:t>
            </a:r>
            <a:endParaRPr lang="en-US" dirty="0" smtClean="0">
              <a:latin typeface="Courier"/>
              <a:cs typeface="Courier"/>
            </a:endParaRP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smtClean="0">
                <a:solidFill>
                  <a:srgbClr val="000099"/>
                </a:solidFill>
                <a:latin typeface="Lucida Grande" charset="0"/>
                <a:ea typeface="ＭＳ Ｐゴシック" charset="-128"/>
                <a:sym typeface="Lucida Grande" charset="0"/>
              </a:rPr>
              <a:t>simulates interferometer observations of a source.</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
        <p:nvSpPr>
          <p:cNvPr id="9" name="TextBox 8"/>
          <p:cNvSpPr txBox="1"/>
          <p:nvPr/>
        </p:nvSpPr>
        <p:spPr>
          <a:xfrm>
            <a:off x="123825" y="5281026"/>
            <a:ext cx="3557610" cy="400110"/>
          </a:xfrm>
          <a:prstGeom prst="rect">
            <a:avLst/>
          </a:prstGeom>
          <a:solidFill>
            <a:schemeClr val="bg1"/>
          </a:solidFill>
        </p:spPr>
        <p:txBody>
          <a:bodyPr wrap="none" rtlCol="0">
            <a:spAutoFit/>
          </a:bodyPr>
          <a:lstStyle/>
          <a:p>
            <a:pPr marL="342900" indent="-342900" eaLnBrk="0" hangingPunct="0">
              <a:spcBef>
                <a:spcPct val="20000"/>
              </a:spcBef>
            </a:pPr>
            <a:r>
              <a:rPr lang="en-US" sz="2000" dirty="0" smtClean="0">
                <a:solidFill>
                  <a:srgbClr val="000099"/>
                </a:solidFill>
                <a:latin typeface="Courier"/>
                <a:cs typeface="Courier"/>
              </a:rPr>
              <a:t>“</a:t>
            </a:r>
            <a:r>
              <a:rPr lang="en-US" sz="2000" dirty="0" err="1" smtClean="0">
                <a:solidFill>
                  <a:srgbClr val="000099"/>
                </a:solidFill>
                <a:latin typeface="Courier"/>
                <a:cs typeface="Courier"/>
              </a:rPr>
              <a:t>inp</a:t>
            </a:r>
            <a:r>
              <a:rPr lang="en-US" sz="2000" dirty="0" smtClean="0">
                <a:solidFill>
                  <a:srgbClr val="000099"/>
                </a:solidFill>
                <a:latin typeface="Courier"/>
                <a:cs typeface="Courier"/>
              </a:rPr>
              <a:t> </a:t>
            </a:r>
            <a:r>
              <a:rPr lang="en-US" sz="2000" dirty="0" err="1" smtClean="0">
                <a:solidFill>
                  <a:srgbClr val="000099"/>
                </a:solidFill>
                <a:latin typeface="Courier"/>
                <a:cs typeface="Courier"/>
              </a:rPr>
              <a:t>simobserve</a:t>
            </a:r>
            <a:r>
              <a:rPr lang="en-US" sz="2000" dirty="0" smtClean="0">
                <a:solidFill>
                  <a:srgbClr val="000099"/>
                </a:solidFill>
                <a:latin typeface="Courier"/>
                <a:cs typeface="Courier"/>
              </a:rPr>
              <a:t>”</a:t>
            </a:r>
            <a:r>
              <a:rPr lang="en-US" sz="2000" dirty="0" smtClean="0">
                <a:solidFill>
                  <a:srgbClr val="000099"/>
                </a:solidFill>
                <a:latin typeface="Lucida Grande"/>
                <a:cs typeface="Lucida Grande"/>
              </a:rPr>
              <a:t> output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Lucida Grande"/>
                <a:cs typeface="Lucida Grande"/>
              </a:rPr>
              <a:t>CASA Refresher</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inp</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shows parameter names</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8" name="Rounded Rectangle 7"/>
          <p:cNvSpPr/>
          <p:nvPr/>
        </p:nvSpPr>
        <p:spPr>
          <a:xfrm>
            <a:off x="123824" y="1262837"/>
            <a:ext cx="1752953" cy="3995433"/>
          </a:xfrm>
          <a:prstGeom prst="roundRect">
            <a:avLst/>
          </a:prstGeom>
          <a:noFill/>
          <a:ln w="127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10800000" flipV="1">
            <a:off x="1524002" y="1679219"/>
            <a:ext cx="4381498" cy="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905500" y="1312497"/>
            <a:ext cx="3238500" cy="707886"/>
          </a:xfrm>
          <a:prstGeom prst="rect">
            <a:avLst/>
          </a:prstGeom>
          <a:noFill/>
        </p:spPr>
        <p:txBody>
          <a:bodyPr wrap="square" rtlCol="0">
            <a:spAutoFit/>
          </a:bodyPr>
          <a:lstStyle/>
          <a:p>
            <a:pPr eaLnBrk="0" hangingPunct="0">
              <a:spcBef>
                <a:spcPct val="20000"/>
              </a:spcBef>
            </a:pPr>
            <a:r>
              <a:rPr lang="en-US" sz="2000" dirty="0" smtClean="0">
                <a:latin typeface="Gill Sans MT" pitchFamily="34" charset="0"/>
                <a:cs typeface="Gill Sans" pitchFamily="17" charset="0"/>
              </a:rPr>
              <a:t>Expandable parameter</a:t>
            </a:r>
            <a:br>
              <a:rPr lang="en-US" sz="2000" dirty="0" smtClean="0">
                <a:latin typeface="Gill Sans MT" pitchFamily="34" charset="0"/>
                <a:cs typeface="Gill Sans" pitchFamily="17" charset="0"/>
              </a:rPr>
            </a:br>
            <a:r>
              <a:rPr lang="en-US" sz="2000" dirty="0" smtClean="0">
                <a:latin typeface="Gill Sans MT" pitchFamily="34" charset="0"/>
                <a:cs typeface="Gill Sans" pitchFamily="17" charset="0"/>
              </a:rPr>
              <a:t>(currently NOT expanded)</a:t>
            </a:r>
          </a:p>
        </p:txBody>
      </p:sp>
      <p:cxnSp>
        <p:nvCxnSpPr>
          <p:cNvPr id="16" name="Straight Arrow Connector 15"/>
          <p:cNvCxnSpPr/>
          <p:nvPr/>
        </p:nvCxnSpPr>
        <p:spPr>
          <a:xfrm rot="10800000">
            <a:off x="1309514" y="3090332"/>
            <a:ext cx="2825043" cy="2590804"/>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134557" y="5327193"/>
            <a:ext cx="3238500" cy="707886"/>
          </a:xfrm>
          <a:prstGeom prst="rect">
            <a:avLst/>
          </a:prstGeom>
          <a:noFill/>
        </p:spPr>
        <p:txBody>
          <a:bodyPr wrap="square" rtlCol="0">
            <a:spAutoFit/>
          </a:bodyPr>
          <a:lstStyle/>
          <a:p>
            <a:pPr eaLnBrk="0" hangingPunct="0">
              <a:spcBef>
                <a:spcPct val="20000"/>
              </a:spcBef>
            </a:pPr>
            <a:r>
              <a:rPr lang="en-US" sz="2000" dirty="0" smtClean="0">
                <a:latin typeface="Gill Sans MT" pitchFamily="34" charset="0"/>
                <a:cs typeface="Gill Sans" pitchFamily="17" charset="0"/>
              </a:rPr>
              <a:t>Expandable parameter</a:t>
            </a:r>
            <a:br>
              <a:rPr lang="en-US" sz="2000" dirty="0" smtClean="0">
                <a:latin typeface="Gill Sans MT" pitchFamily="34" charset="0"/>
                <a:cs typeface="Gill Sans" pitchFamily="17" charset="0"/>
              </a:rPr>
            </a:br>
            <a:r>
              <a:rPr lang="en-US" sz="2000" dirty="0" smtClean="0">
                <a:latin typeface="Gill Sans MT" pitchFamily="34" charset="0"/>
                <a:cs typeface="Gill Sans" pitchFamily="17" charset="0"/>
              </a:rPr>
              <a:t>(currently expanded)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Lucida Grande"/>
                <a:cs typeface="Lucida Grande"/>
              </a:rPr>
              <a:t>CASA Refresher</a:t>
            </a:r>
          </a:p>
        </p:txBody>
      </p:sp>
      <p:sp>
        <p:nvSpPr>
          <p:cNvPr id="12" name="Rectangle 7"/>
          <p:cNvSpPr>
            <a:spLocks/>
          </p:cNvSpPr>
          <p:nvPr/>
        </p:nvSpPr>
        <p:spPr bwMode="auto">
          <a:xfrm>
            <a:off x="381000" y="423336"/>
            <a:ext cx="8431162"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inp</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shows current value (change, e.g., by </a:t>
            </a:r>
            <a:r>
              <a:rPr lang="en-US" sz="2000" dirty="0" smtClean="0">
                <a:solidFill>
                  <a:srgbClr val="000099"/>
                </a:solidFill>
                <a:latin typeface="Courier"/>
                <a:ea typeface="ＭＳ Ｐゴシック" charset="-128"/>
                <a:cs typeface="Courier"/>
                <a:sym typeface="Lucida Grande" charset="0"/>
              </a:rPr>
              <a:t>project = “</a:t>
            </a:r>
            <a:r>
              <a:rPr lang="en-US" sz="2000" dirty="0" err="1" smtClean="0">
                <a:solidFill>
                  <a:srgbClr val="000099"/>
                </a:solidFill>
                <a:latin typeface="Courier"/>
                <a:ea typeface="ＭＳ Ｐゴシック" charset="-128"/>
                <a:cs typeface="Courier"/>
                <a:sym typeface="Lucida Grande" charset="0"/>
              </a:rPr>
              <a:t>myproj</a:t>
            </a:r>
            <a:r>
              <a:rPr lang="en-US" sz="2000" dirty="0" smtClean="0">
                <a:solidFill>
                  <a:srgbClr val="000099"/>
                </a:solidFill>
                <a:latin typeface="Courier"/>
                <a:ea typeface="ＭＳ Ｐゴシック" charset="-128"/>
                <a:cs typeface="Courier"/>
                <a:sym typeface="Lucida Grande" charset="0"/>
              </a:rPr>
              <a:t>”</a:t>
            </a:r>
            <a:r>
              <a:rPr lang="en-US" sz="20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8" name="Rounded Rectangle 7"/>
          <p:cNvSpPr/>
          <p:nvPr/>
        </p:nvSpPr>
        <p:spPr>
          <a:xfrm>
            <a:off x="1492602" y="1262837"/>
            <a:ext cx="1752953" cy="3995433"/>
          </a:xfrm>
          <a:prstGeom prst="roundRect">
            <a:avLst/>
          </a:prstGeom>
          <a:noFill/>
          <a:ln w="127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a:off x="2681112" y="4360334"/>
            <a:ext cx="1566333" cy="1320803"/>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247445" y="5681136"/>
            <a:ext cx="1427244" cy="400110"/>
          </a:xfrm>
          <a:prstGeom prst="rect">
            <a:avLst/>
          </a:prstGeom>
          <a:noFill/>
        </p:spPr>
        <p:txBody>
          <a:bodyPr wrap="none" rtlCol="0">
            <a:spAutoFit/>
          </a:bodyPr>
          <a:lstStyle/>
          <a:p>
            <a:pPr marL="342900" indent="-342900" eaLnBrk="0" hangingPunct="0">
              <a:spcBef>
                <a:spcPct val="20000"/>
              </a:spcBef>
            </a:pPr>
            <a:r>
              <a:rPr lang="en-US" sz="2000" dirty="0" smtClean="0">
                <a:solidFill>
                  <a:srgbClr val="FF0000"/>
                </a:solidFill>
                <a:latin typeface="Gill Sans MT" pitchFamily="34" charset="0"/>
                <a:cs typeface="Gill Sans" pitchFamily="17" charset="0"/>
              </a:rPr>
              <a:t>Invalid Value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 name="Picture 13" descr="after_param_change.png"/>
          <p:cNvPicPr>
            <a:picLocks noChangeAspect="1"/>
          </p:cNvPicPr>
          <p:nvPr/>
        </p:nvPicPr>
        <p:blipFill>
          <a:blip r:embed="rId3"/>
          <a:stretch>
            <a:fillRect/>
          </a:stretch>
        </p:blipFill>
        <p:spPr>
          <a:xfrm>
            <a:off x="246888" y="1289304"/>
            <a:ext cx="8504941" cy="3867969"/>
          </a:xfrm>
          <a:prstGeom prst="rect">
            <a:avLst/>
          </a:prstGeom>
        </p:spPr>
      </p:pic>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4"/>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Lucida Grande"/>
                <a:cs typeface="Lucida Grande"/>
              </a:rPr>
              <a:t>CASA Refresher</a:t>
            </a:r>
          </a:p>
        </p:txBody>
      </p:sp>
      <p:sp>
        <p:nvSpPr>
          <p:cNvPr id="12" name="Rectangle 7"/>
          <p:cNvSpPr>
            <a:spLocks/>
          </p:cNvSpPr>
          <p:nvPr/>
        </p:nvSpPr>
        <p:spPr bwMode="auto">
          <a:xfrm>
            <a:off x="381000" y="423336"/>
            <a:ext cx="8431162"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inp</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shows current value (change, e.g., by </a:t>
            </a:r>
            <a:r>
              <a:rPr lang="en-US" sz="2000" dirty="0" smtClean="0">
                <a:solidFill>
                  <a:srgbClr val="000099"/>
                </a:solidFill>
                <a:latin typeface="Courier"/>
                <a:ea typeface="ＭＳ Ｐゴシック" charset="-128"/>
                <a:cs typeface="Courier"/>
                <a:sym typeface="Lucida Grande" charset="0"/>
              </a:rPr>
              <a:t>project = “</a:t>
            </a:r>
            <a:r>
              <a:rPr lang="en-US" sz="2000" dirty="0" err="1" smtClean="0">
                <a:solidFill>
                  <a:srgbClr val="000099"/>
                </a:solidFill>
                <a:latin typeface="Courier"/>
                <a:ea typeface="ＭＳ Ｐゴシック" charset="-128"/>
                <a:cs typeface="Courier"/>
                <a:sym typeface="Lucida Grande" charset="0"/>
              </a:rPr>
              <a:t>myproj</a:t>
            </a:r>
            <a:r>
              <a:rPr lang="en-US" sz="2000" dirty="0" smtClean="0">
                <a:solidFill>
                  <a:srgbClr val="000099"/>
                </a:solidFill>
                <a:latin typeface="Courier"/>
                <a:ea typeface="ＭＳ Ｐゴシック" charset="-128"/>
                <a:cs typeface="Courier"/>
                <a:sym typeface="Lucida Grande" charset="0"/>
              </a:rPr>
              <a:t>”</a:t>
            </a:r>
            <a:r>
              <a:rPr lang="en-US" sz="2000" dirty="0" smtClean="0">
                <a:solidFill>
                  <a:srgbClr val="000099"/>
                </a:solidFill>
                <a:latin typeface="Lucida Grande" charset="0"/>
                <a:ea typeface="ＭＳ Ｐゴシック" charset="-128"/>
                <a:sym typeface="Lucida Grande" charset="0"/>
              </a:rPr>
              <a:t>)</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sp>
        <p:nvSpPr>
          <p:cNvPr id="8" name="Rounded Rectangle 7"/>
          <p:cNvSpPr/>
          <p:nvPr/>
        </p:nvSpPr>
        <p:spPr>
          <a:xfrm>
            <a:off x="1492602" y="1262837"/>
            <a:ext cx="1752953" cy="3995433"/>
          </a:xfrm>
          <a:prstGeom prst="roundRect">
            <a:avLst/>
          </a:prstGeom>
          <a:noFill/>
          <a:ln w="127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flipV="1">
            <a:off x="2681113" y="1552965"/>
            <a:ext cx="3388150" cy="1"/>
          </a:xfrm>
          <a:prstGeom prst="straightConnector1">
            <a:avLst/>
          </a:prstGeom>
          <a:ln w="63500">
            <a:solidFill>
              <a:srgbClr val="000099"/>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32397" y="1352912"/>
            <a:ext cx="1265942" cy="400110"/>
          </a:xfrm>
          <a:prstGeom prst="rect">
            <a:avLst/>
          </a:prstGeom>
          <a:noFill/>
        </p:spPr>
        <p:txBody>
          <a:bodyPr wrap="none" rtlCol="0">
            <a:spAutoFit/>
          </a:bodyPr>
          <a:lstStyle/>
          <a:p>
            <a:pPr marL="342900" indent="-342900" eaLnBrk="0" hangingPunct="0">
              <a:spcBef>
                <a:spcPct val="20000"/>
              </a:spcBef>
            </a:pPr>
            <a:r>
              <a:rPr lang="en-US" sz="2000" dirty="0" smtClean="0">
                <a:solidFill>
                  <a:srgbClr val="000099"/>
                </a:solidFill>
                <a:latin typeface="Gill Sans MT" pitchFamily="34" charset="0"/>
                <a:cs typeface="Gill Sans" pitchFamily="17" charset="0"/>
              </a:rPr>
              <a:t>Valid</a:t>
            </a:r>
            <a:r>
              <a:rPr lang="en-US" sz="2000" dirty="0" smtClean="0">
                <a:solidFill>
                  <a:srgbClr val="000099"/>
                </a:solidFill>
                <a:latin typeface="Gill Sans MT" pitchFamily="34" charset="0"/>
                <a:cs typeface="Gill Sans" pitchFamily="17" charset="0"/>
              </a:rPr>
              <a:t> </a:t>
            </a:r>
            <a:r>
              <a:rPr lang="en-US" sz="2000" dirty="0" smtClean="0">
                <a:solidFill>
                  <a:srgbClr val="000099"/>
                </a:solidFill>
                <a:latin typeface="Gill Sans MT" pitchFamily="34" charset="0"/>
                <a:cs typeface="Gill Sans" pitchFamily="17" charset="0"/>
              </a:rPr>
              <a:t>Value</a:t>
            </a:r>
          </a:p>
        </p:txBody>
      </p:sp>
      <p:cxnSp>
        <p:nvCxnSpPr>
          <p:cNvPr id="16" name="Straight Arrow Connector 15"/>
          <p:cNvCxnSpPr/>
          <p:nvPr/>
        </p:nvCxnSpPr>
        <p:spPr>
          <a:xfrm rot="16200000" flipV="1">
            <a:off x="2576625" y="3716218"/>
            <a:ext cx="1748576" cy="1539595"/>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645885" y="5346936"/>
            <a:ext cx="1532441" cy="400110"/>
          </a:xfrm>
          <a:prstGeom prst="rect">
            <a:avLst/>
          </a:prstGeom>
          <a:noFill/>
        </p:spPr>
        <p:txBody>
          <a:bodyPr wrap="none" rtlCol="0">
            <a:spAutoFit/>
          </a:bodyPr>
          <a:lstStyle/>
          <a:p>
            <a:pPr marL="342900" indent="-342900" eaLnBrk="0" hangingPunct="0">
              <a:spcBef>
                <a:spcPct val="20000"/>
              </a:spcBef>
            </a:pPr>
            <a:r>
              <a:rPr lang="en-US" sz="2000" dirty="0" smtClean="0">
                <a:latin typeface="Gill Sans MT" pitchFamily="34" charset="0"/>
                <a:cs typeface="Gill Sans" pitchFamily="17" charset="0"/>
              </a:rPr>
              <a:t>Default</a:t>
            </a:r>
            <a:r>
              <a:rPr lang="en-US" sz="2000" dirty="0" smtClean="0">
                <a:latin typeface="Gill Sans MT" pitchFamily="34" charset="0"/>
                <a:cs typeface="Gill Sans" pitchFamily="17" charset="0"/>
              </a:rPr>
              <a:t> </a:t>
            </a:r>
            <a:r>
              <a:rPr lang="en-US" sz="2000" dirty="0" smtClean="0">
                <a:latin typeface="Gill Sans MT" pitchFamily="34" charset="0"/>
                <a:cs typeface="Gill Sans" pitchFamily="17" charset="0"/>
              </a:rPr>
              <a:t>Value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p:cNvSpPr>
          <p:nvPr/>
        </p:nvSpPr>
        <p:spPr bwMode="auto">
          <a:xfrm>
            <a:off x="123825" y="19050"/>
            <a:ext cx="8010525" cy="779463"/>
          </a:xfrm>
          <a:prstGeom prst="rect">
            <a:avLst/>
          </a:prstGeom>
          <a:solidFill>
            <a:srgbClr val="FFFFFF"/>
          </a:solidFill>
          <a:ln w="9525">
            <a:noFill/>
            <a:miter lim="800000"/>
            <a:headEnd/>
            <a:tailEnd/>
          </a:ln>
        </p:spPr>
        <p:txBody>
          <a:bodyPr lIns="0" tIns="0" rIns="0" bIns="0">
            <a:prstTxWarp prst="textNoShape">
              <a:avLst/>
            </a:prstTxWarp>
          </a:bodyPr>
          <a:lstStyle/>
          <a:p>
            <a:endParaRPr lang="en-US"/>
          </a:p>
        </p:txBody>
      </p:sp>
      <p:pic>
        <p:nvPicPr>
          <p:cNvPr id="6146" name="Picture 2"/>
          <p:cNvPicPr>
            <a:picLocks noChangeArrowheads="1"/>
          </p:cNvPicPr>
          <p:nvPr/>
        </p:nvPicPr>
        <p:blipFill>
          <a:blip r:embed="rId3"/>
          <a:srcRect/>
          <a:stretch>
            <a:fillRect/>
          </a:stretch>
        </p:blipFill>
        <p:spPr bwMode="auto">
          <a:xfrm>
            <a:off x="452438" y="5827713"/>
            <a:ext cx="590550" cy="763587"/>
          </a:xfrm>
          <a:prstGeom prst="rect">
            <a:avLst/>
          </a:prstGeom>
          <a:noFill/>
          <a:ln w="9525">
            <a:noFill/>
            <a:miter lim="800000"/>
            <a:headEnd/>
            <a:tailEnd/>
          </a:ln>
        </p:spPr>
      </p:pic>
      <p:sp>
        <p:nvSpPr>
          <p:cNvPr id="6147" name="Line 3"/>
          <p:cNvSpPr>
            <a:spLocks noChangeShapeType="1"/>
          </p:cNvSpPr>
          <p:nvPr/>
        </p:nvSpPr>
        <p:spPr bwMode="auto">
          <a:xfrm>
            <a:off x="452438" y="495300"/>
            <a:ext cx="5453062" cy="0"/>
          </a:xfrm>
          <a:prstGeom prst="line">
            <a:avLst/>
          </a:prstGeom>
          <a:noFill/>
          <a:ln w="28575">
            <a:solidFill>
              <a:srgbClr val="8CC7EA"/>
            </a:solidFill>
            <a:round/>
            <a:headEnd/>
            <a:tailEnd/>
          </a:ln>
        </p:spPr>
        <p:txBody>
          <a:bodyPr lIns="0" tIns="0" rIns="0" bIns="0">
            <a:prstTxWarp prst="textNoShape">
              <a:avLst/>
            </a:prstTxWarp>
          </a:bodyPr>
          <a:lstStyle/>
          <a:p>
            <a:endParaRPr lang="en-US"/>
          </a:p>
        </p:txBody>
      </p:sp>
      <p:sp>
        <p:nvSpPr>
          <p:cNvPr id="6149" name="Rectangle 5"/>
          <p:cNvSpPr>
            <a:spLocks noGrp="1" noChangeArrowheads="1"/>
          </p:cNvSpPr>
          <p:nvPr>
            <p:ph type="title"/>
          </p:nvPr>
        </p:nvSpPr>
        <p:spPr>
          <a:xfrm>
            <a:off x="381000" y="0"/>
            <a:ext cx="8229600" cy="558800"/>
          </a:xfrm>
        </p:spPr>
        <p:txBody>
          <a:bodyPr rIns="81279"/>
          <a:lstStyle/>
          <a:p>
            <a:pPr indent="0" eaLnBrk="1" hangingPunct="1">
              <a:defRPr/>
            </a:pPr>
            <a:r>
              <a:rPr lang="en-US" dirty="0" smtClean="0">
                <a:latin typeface="Lucida Grande"/>
                <a:cs typeface="Lucida Grande"/>
              </a:rPr>
              <a:t>CASA Refresher</a:t>
            </a:r>
          </a:p>
        </p:txBody>
      </p:sp>
      <p:sp>
        <p:nvSpPr>
          <p:cNvPr id="12" name="Rectangle 7"/>
          <p:cNvSpPr>
            <a:spLocks/>
          </p:cNvSpPr>
          <p:nvPr/>
        </p:nvSpPr>
        <p:spPr bwMode="auto">
          <a:xfrm>
            <a:off x="381000" y="423336"/>
            <a:ext cx="8229600" cy="5257800"/>
          </a:xfrm>
          <a:prstGeom prst="rect">
            <a:avLst/>
          </a:prstGeom>
          <a:noFill/>
          <a:ln w="38100">
            <a:noFill/>
            <a:miter lim="800000"/>
            <a:headEnd/>
            <a:tailEnd/>
          </a:ln>
        </p:spPr>
        <p:txBody>
          <a:bodyPr lIns="0" tIns="0" rIns="40639" bIns="0">
            <a:prstTxWarp prst="textNoShape">
              <a:avLst/>
            </a:prstTxWarp>
          </a:bodyPr>
          <a:lstStyle/>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buFont typeface="Gill Sans" charset="0"/>
              <a:buChar char="•"/>
            </a:pPr>
            <a:r>
              <a:rPr lang="en-US" sz="2000" dirty="0" err="1" smtClean="0">
                <a:solidFill>
                  <a:srgbClr val="000099"/>
                </a:solidFill>
                <a:latin typeface="Courier"/>
                <a:ea typeface="ＭＳ Ｐゴシック" charset="-128"/>
                <a:cs typeface="Courier"/>
                <a:sym typeface="Lucida Grande" charset="0"/>
              </a:rPr>
              <a:t>inp</a:t>
            </a:r>
            <a:r>
              <a:rPr lang="en-US" sz="2000" dirty="0" smtClean="0">
                <a:solidFill>
                  <a:srgbClr val="000099"/>
                </a:solidFill>
                <a:latin typeface="Courier"/>
                <a:ea typeface="ＭＳ Ｐゴシック" charset="-128"/>
                <a:cs typeface="Courier"/>
                <a:sym typeface="Lucida Grande" charset="0"/>
              </a:rPr>
              <a:t> </a:t>
            </a:r>
            <a:r>
              <a:rPr lang="en-US" sz="2000" dirty="0" smtClean="0">
                <a:solidFill>
                  <a:srgbClr val="000099"/>
                </a:solidFill>
                <a:latin typeface="Lucida Grande" charset="0"/>
                <a:ea typeface="ＭＳ Ｐゴシック" charset="-128"/>
                <a:sym typeface="Lucida Grande" charset="0"/>
              </a:rPr>
              <a:t>shows brief description</a:t>
            </a:r>
          </a:p>
          <a:p>
            <a:pPr marL="212725" indent="-173038">
              <a:buClr>
                <a:srgbClr val="000099"/>
              </a:buClr>
              <a:buSzPct val="100000"/>
              <a:buFont typeface="Gill Sans" charset="0"/>
              <a:buChar char="•"/>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a:p>
            <a:pPr marL="212725" indent="-173038">
              <a:buClr>
                <a:srgbClr val="000099"/>
              </a:buClr>
              <a:buSzPct val="100000"/>
            </a:pPr>
            <a:endParaRPr lang="en-US" sz="2000" dirty="0" smtClean="0">
              <a:solidFill>
                <a:srgbClr val="000099"/>
              </a:solidFill>
              <a:latin typeface="Lucida Grande" charset="0"/>
              <a:ea typeface="ＭＳ Ｐゴシック" charset="-128"/>
              <a:sym typeface="Lucida Grande" charset="0"/>
            </a:endParaRPr>
          </a:p>
        </p:txBody>
      </p:sp>
      <p:pic>
        <p:nvPicPr>
          <p:cNvPr id="13" name="Picture 12" descr="inp_simobserve.png"/>
          <p:cNvPicPr>
            <a:picLocks noChangeAspect="1"/>
          </p:cNvPicPr>
          <p:nvPr/>
        </p:nvPicPr>
        <p:blipFill>
          <a:blip r:embed="rId4"/>
          <a:stretch>
            <a:fillRect/>
          </a:stretch>
        </p:blipFill>
        <p:spPr>
          <a:xfrm>
            <a:off x="247172" y="1291060"/>
            <a:ext cx="8564990" cy="3995433"/>
          </a:xfrm>
          <a:prstGeom prst="rect">
            <a:avLst/>
          </a:prstGeom>
        </p:spPr>
      </p:pic>
      <p:sp>
        <p:nvSpPr>
          <p:cNvPr id="8" name="Rounded Rectangle 7"/>
          <p:cNvSpPr/>
          <p:nvPr/>
        </p:nvSpPr>
        <p:spPr>
          <a:xfrm>
            <a:off x="3030713" y="1262837"/>
            <a:ext cx="5781449" cy="3995433"/>
          </a:xfrm>
          <a:prstGeom prst="roundRect">
            <a:avLst/>
          </a:prstGeom>
          <a:noFill/>
          <a:ln w="127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NAAS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342900" indent="-342900" eaLnBrk="0" hangingPunct="0">
          <a:spcBef>
            <a:spcPct val="20000"/>
          </a:spcBef>
          <a:buFont typeface="Arial" charset="0"/>
          <a:buChar char="•"/>
          <a:defRPr sz="2000" dirty="0" smtClean="0">
            <a:solidFill>
              <a:srgbClr val="000099"/>
            </a:solidFill>
            <a:latin typeface="Gill Sans MT" pitchFamily="34" charset="0"/>
            <a:cs typeface="Gill Sans" pitchFamily="17" charset="0"/>
          </a:defRPr>
        </a:defPPr>
      </a:lstStyle>
    </a:txDef>
  </a:objectDefaults>
  <a:extraClrSchemeLst/>
</a:theme>
</file>

<file path=ppt/theme/theme2.xml><?xml version="1.0" encoding="utf-8"?>
<a:theme xmlns:a="http://schemas.openxmlformats.org/drawingml/2006/main" name="Title Blank Slide - ALMA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342900" indent="-342900" eaLnBrk="0" hangingPunct="0">
          <a:spcBef>
            <a:spcPct val="20000"/>
          </a:spcBef>
          <a:buFont typeface="Arial" charset="0"/>
          <a:buChar char="•"/>
          <a:defRPr sz="2000" dirty="0" smtClean="0">
            <a:solidFill>
              <a:srgbClr val="000099"/>
            </a:solidFill>
            <a:latin typeface="Gill Sans MT" pitchFamily="34" charset="0"/>
            <a:cs typeface="Gill Sans" pitchFamily="17" charset="0"/>
          </a:defRPr>
        </a:defPPr>
      </a:lstStyle>
    </a:txDef>
  </a:objectDefaults>
  <a:extraClrSchemeLst/>
</a:theme>
</file>

<file path=ppt/theme/theme3.xml><?xml version="1.0" encoding="utf-8"?>
<a:theme xmlns:a="http://schemas.openxmlformats.org/drawingml/2006/main" name="Blue Image Bottom B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342900" indent="-342900" eaLnBrk="0" hangingPunct="0">
          <a:spcBef>
            <a:spcPct val="20000"/>
          </a:spcBef>
          <a:buFont typeface="Arial" charset="0"/>
          <a:buChar char="•"/>
          <a:defRPr sz="2000" dirty="0" smtClean="0">
            <a:solidFill>
              <a:srgbClr val="000099"/>
            </a:solidFill>
            <a:latin typeface="Gill Sans MT" pitchFamily="34" charset="0"/>
            <a:cs typeface="Gill Sans" pitchFamily="17" charset="0"/>
          </a:defRPr>
        </a:defPPr>
      </a:lstStyle>
    </a:txDef>
  </a:objectDefaults>
  <a:extraClrSchemeLst/>
</a:theme>
</file>

<file path=ppt/theme/theme4.xml><?xml version="1.0" encoding="utf-8"?>
<a:theme xmlns:a="http://schemas.openxmlformats.org/drawingml/2006/main" name="NAASC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342900" indent="-342900" eaLnBrk="0" hangingPunct="0">
          <a:spcBef>
            <a:spcPct val="20000"/>
          </a:spcBef>
          <a:buFont typeface="Arial" charset="0"/>
          <a:buChar char="•"/>
          <a:defRPr sz="2000" dirty="0" smtClean="0">
            <a:solidFill>
              <a:srgbClr val="000099"/>
            </a:solidFill>
            <a:latin typeface="Gill Sans MT" pitchFamily="34" charset="0"/>
            <a:cs typeface="Gill Sans" pitchFamily="17"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NAASC_template.pot</Template>
  <TotalTime>28322</TotalTime>
  <Words>3529</Words>
  <Application>Microsoft Macintosh PowerPoint</Application>
  <PresentationFormat>On-screen Show (4:3)</PresentationFormat>
  <Paragraphs>541</Paragraphs>
  <Slides>42</Slides>
  <Notes>41</Notes>
  <HiddenSlides>4</HiddenSlides>
  <MMClips>0</MMClips>
  <ScaleCrop>false</ScaleCrop>
  <HeadingPairs>
    <vt:vector size="4" baseType="variant">
      <vt:variant>
        <vt:lpstr>Design Template</vt:lpstr>
      </vt:variant>
      <vt:variant>
        <vt:i4>4</vt:i4>
      </vt:variant>
      <vt:variant>
        <vt:lpstr>Slide Titles</vt:lpstr>
      </vt:variant>
      <vt:variant>
        <vt:i4>42</vt:i4>
      </vt:variant>
    </vt:vector>
  </HeadingPairs>
  <TitlesOfParts>
    <vt:vector size="46" baseType="lpstr">
      <vt:lpstr>NAASC_template</vt:lpstr>
      <vt:lpstr>Title Blank Slide - ALMA 1</vt:lpstr>
      <vt:lpstr>Blue Image Bottom Bar</vt:lpstr>
      <vt:lpstr>NAASC Background</vt:lpstr>
      <vt:lpstr>Using CASA to Simulate Interferometer Observations</vt:lpstr>
      <vt:lpstr>Simulating Interferometer Data</vt:lpstr>
      <vt:lpstr>Basic Simulation Workflow</vt:lpstr>
      <vt:lpstr>Simulation Tasks</vt:lpstr>
      <vt:lpstr>simobserve</vt:lpstr>
      <vt:lpstr>CASA Refresher</vt:lpstr>
      <vt:lpstr>CASA Refresher</vt:lpstr>
      <vt:lpstr>CASA Refresher</vt:lpstr>
      <vt:lpstr>CASA Refresher</vt:lpstr>
      <vt:lpstr>CASA Refresher</vt:lpstr>
      <vt:lpstr>Basic Simulation Workflow</vt:lpstr>
      <vt:lpstr>What Defines a Simulation?</vt:lpstr>
      <vt:lpstr>simobserve</vt:lpstr>
      <vt:lpstr>simobserve</vt:lpstr>
      <vt:lpstr>simobserve</vt:lpstr>
      <vt:lpstr>simobserve</vt:lpstr>
      <vt:lpstr>simobserve</vt:lpstr>
      <vt:lpstr>Input Sky Model</vt:lpstr>
      <vt:lpstr>Input Sky Model</vt:lpstr>
      <vt:lpstr>Simple Example</vt:lpstr>
      <vt:lpstr>Simple Example</vt:lpstr>
      <vt:lpstr>Simple Example</vt:lpstr>
      <vt:lpstr>simobserve</vt:lpstr>
      <vt:lpstr>Configuration Files</vt:lpstr>
      <vt:lpstr>Configuration Files</vt:lpstr>
      <vt:lpstr>simobserve</vt:lpstr>
      <vt:lpstr>setpointings</vt:lpstr>
      <vt:lpstr>obsmode</vt:lpstr>
      <vt:lpstr>skymodel image</vt:lpstr>
      <vt:lpstr>simobserve</vt:lpstr>
      <vt:lpstr>thermalnoise</vt:lpstr>
      <vt:lpstr>thermalnoise</vt:lpstr>
      <vt:lpstr>thermalnoise</vt:lpstr>
      <vt:lpstr>Multiple sets of observations</vt:lpstr>
      <vt:lpstr>Basic Simulation Workflow</vt:lpstr>
      <vt:lpstr>simanalyze</vt:lpstr>
      <vt:lpstr>image</vt:lpstr>
      <vt:lpstr>image</vt:lpstr>
      <vt:lpstr>analyze</vt:lpstr>
      <vt:lpstr>analyze</vt:lpstr>
      <vt:lpstr>analyze</vt:lpstr>
      <vt:lpstr>Try It Yourself!</vt:lpstr>
    </vt:vector>
  </TitlesOfParts>
  <Manager/>
  <Company>NRAO</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Taylor Johnson</dc:creator>
  <cp:keywords/>
  <dc:description/>
  <cp:lastModifiedBy>Nuria Marcelino</cp:lastModifiedBy>
  <cp:revision>703</cp:revision>
  <dcterms:created xsi:type="dcterms:W3CDTF">2012-05-23T16:08:44Z</dcterms:created>
  <dcterms:modified xsi:type="dcterms:W3CDTF">2012-06-04T04:49:43Z</dcterms:modified>
  <cp:category/>
</cp:coreProperties>
</file>