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731" r:id="rId1"/>
    <p:sldMasterId id="2147483734" r:id="rId2"/>
  </p:sldMasterIdLst>
  <p:notesMasterIdLst>
    <p:notesMasterId r:id="rId9"/>
  </p:notesMasterIdLst>
  <p:handoutMasterIdLst>
    <p:handoutMasterId r:id="rId10"/>
  </p:handoutMasterIdLst>
  <p:sldIdLst>
    <p:sldId id="1098" r:id="rId3"/>
    <p:sldId id="1092" r:id="rId4"/>
    <p:sldId id="1094" r:id="rId5"/>
    <p:sldId id="1095" r:id="rId6"/>
    <p:sldId id="1096" r:id="rId7"/>
    <p:sldId id="1097" r:id="rId8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6">
          <p15:clr>
            <a:srgbClr val="A4A3A4"/>
          </p15:clr>
        </p15:guide>
        <p15:guide id="2" pos="3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CA5"/>
    <a:srgbClr val="D0FCD1"/>
    <a:srgbClr val="FFFFFF"/>
    <a:srgbClr val="336699"/>
    <a:srgbClr val="91AC6B"/>
    <a:srgbClr val="66CCFF"/>
    <a:srgbClr val="0099CC"/>
    <a:srgbClr val="3366CC"/>
    <a:srgbClr val="BBE0E3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5475" autoAdjust="0"/>
  </p:normalViewPr>
  <p:slideViewPr>
    <p:cSldViewPr snapToGrid="0" snapToObjects="1">
      <p:cViewPr>
        <p:scale>
          <a:sx n="66" d="100"/>
          <a:sy n="66" d="100"/>
        </p:scale>
        <p:origin x="1500" y="104"/>
      </p:cViewPr>
      <p:guideLst>
        <p:guide orient="horz" pos="626"/>
        <p:guide pos="318"/>
      </p:guideLst>
    </p:cSldViewPr>
  </p:slideViewPr>
  <p:outlineViewPr>
    <p:cViewPr>
      <p:scale>
        <a:sx n="33" d="100"/>
        <a:sy n="33" d="100"/>
      </p:scale>
      <p:origin x="0" y="176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496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746C016-D8A0-463E-998E-29EBEB392FC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88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55B3E18-5FC8-4683-A313-3E642C07D8A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843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  <a:latin typeface="Arial" pitchFamily="34" charset="0"/>
              <a:ea typeface="+mn-ea"/>
              <a:cs typeface="Arial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CityGML 3.0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2878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05.11.2019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8679" y="6543040"/>
            <a:ext cx="5917778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CityGML 3.0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66462" y="6543040"/>
            <a:ext cx="869538" cy="304800"/>
          </a:xfrm>
          <a:ln/>
        </p:spPr>
        <p:txBody>
          <a:bodyPr/>
          <a:lstStyle>
            <a:lvl1pPr>
              <a:defRPr/>
            </a:lvl1pPr>
          </a:lstStyle>
          <a:p>
            <a:fld id="{0A607D4B-AAF1-4F18-8242-E6805E4AB399}" type="slidenum">
              <a:rPr lang="de-DE">
                <a:solidFill>
                  <a:srgbClr val="000000"/>
                </a:solidFill>
              </a:rPr>
              <a:pPr/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42973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23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23403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 Box 18"/>
          <p:cNvSpPr txBox="1">
            <a:spLocks noChangeArrowheads="1"/>
          </p:cNvSpPr>
          <p:nvPr userDrawn="1"/>
        </p:nvSpPr>
        <p:spPr bwMode="auto">
          <a:xfrm>
            <a:off x="6229350" y="478800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900" dirty="0">
                <a:solidFill>
                  <a:srgbClr val="005293"/>
                </a:solidFill>
              </a:rPr>
              <a:t>Technische Universität München</a:t>
            </a:r>
          </a:p>
        </p:txBody>
      </p:sp>
      <p:pic>
        <p:nvPicPr>
          <p:cNvPr id="15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324000"/>
            <a:ext cx="606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ine 22"/>
          <p:cNvSpPr>
            <a:spLocks noChangeShapeType="1"/>
          </p:cNvSpPr>
          <p:nvPr userDrawn="1"/>
        </p:nvSpPr>
        <p:spPr bwMode="auto">
          <a:xfrm>
            <a:off x="0" y="715032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 userDrawn="1"/>
        </p:nvSpPr>
        <p:spPr bwMode="auto">
          <a:xfrm>
            <a:off x="1188494" y="483068"/>
            <a:ext cx="157607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900" dirty="0">
                <a:solidFill>
                  <a:srgbClr val="005293"/>
                </a:solidFill>
              </a:rPr>
              <a:t>Lehrstuhl für Geoinformatik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4685" r="5781" b="4760"/>
          <a:stretch/>
        </p:blipFill>
        <p:spPr>
          <a:xfrm>
            <a:off x="496800" y="309545"/>
            <a:ext cx="335943" cy="338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5876" r="10247" b="4466"/>
          <a:stretch/>
        </p:blipFill>
        <p:spPr>
          <a:xfrm>
            <a:off x="998080" y="324417"/>
            <a:ext cx="17631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0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1035" y="594360"/>
            <a:ext cx="8341368" cy="513254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chemeClr val="tx2"/>
              </a:buClr>
              <a:buSzPct val="70000"/>
              <a:buFont typeface="Arial" pitchFamily="34" charset="0"/>
              <a:buChar char="►"/>
              <a:defRPr sz="2400"/>
            </a:lvl1pPr>
            <a:lvl2pPr marL="712788" indent="-266700">
              <a:buClr>
                <a:schemeClr val="tx2"/>
              </a:buClr>
              <a:buSzPct val="90000"/>
              <a:buFont typeface="Arial" pitchFamily="34" charset="0"/>
              <a:buChar char="●"/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05.11.2019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CityGML 3.0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63DD3-2B18-4136-B8CD-D7971751E10B}" type="slidenum">
              <a:rPr lang="de-DE">
                <a:solidFill>
                  <a:srgbClr val="000000"/>
                </a:solidFill>
              </a:rPr>
              <a:pPr/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5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1037" y="1243584"/>
            <a:ext cx="4104000" cy="5084064"/>
          </a:xfrm>
        </p:spPr>
        <p:txBody>
          <a:bodyPr/>
          <a:lstStyle>
            <a:lvl1pPr>
              <a:defRPr sz="2400"/>
            </a:lvl1pPr>
            <a:lvl2pPr>
              <a:buSzPct val="90000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5035" y="1243584"/>
            <a:ext cx="4104000" cy="5084064"/>
          </a:xfrm>
        </p:spPr>
        <p:txBody>
          <a:bodyPr/>
          <a:lstStyle>
            <a:lvl1pPr>
              <a:defRPr sz="2400"/>
            </a:lvl1pPr>
            <a:lvl2pPr>
              <a:buSzPct val="90000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>
                <a:solidFill>
                  <a:srgbClr val="000000"/>
                </a:solidFill>
              </a:rPr>
              <a:t>07.11.2019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CityGML 3.0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07D4B-AAF1-4F18-8242-E6805E4AB399}" type="slidenum">
              <a:rPr lang="de-DE">
                <a:solidFill>
                  <a:srgbClr val="000000"/>
                </a:solidFill>
              </a:rPr>
              <a:pPr/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442913"/>
            <a:ext cx="8610600" cy="70961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177800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3335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05.11.2019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CityGML 3.0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26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9679BB-546E-4ECC-9555-AB58E04E4BF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40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CityGML 3.0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591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eaLnBrk="1" hangingPunct="1"/>
            <a:r>
              <a:rPr lang="de-DE">
                <a:solidFill>
                  <a:prstClr val="black"/>
                </a:solidFill>
                <a:ea typeface="+mn-ea"/>
                <a:cs typeface="Arial" charset="0"/>
              </a:rPr>
              <a:t>CityGML 3.0</a:t>
            </a:r>
            <a:endParaRPr lang="en-US" dirty="0">
              <a:solidFill>
                <a:prstClr val="black"/>
              </a:solidFill>
              <a:ea typeface="+mn-ea"/>
              <a:cs typeface="Arial" charset="0"/>
            </a:endParaRPr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eaLnBrk="1" hangingPunct="1"/>
            <a:fld id="{CE58CB1E-F828-4F11-99E0-327109AF9DA4}" type="slidenum">
              <a:rPr lang="de-DE" smtClean="0">
                <a:solidFill>
                  <a:prstClr val="black"/>
                </a:solidFill>
                <a:ea typeface="+mn-ea"/>
                <a:cs typeface="Arial" charset="0"/>
              </a:rPr>
              <a:pPr eaLnBrk="1" hangingPunct="1"/>
              <a:t>‹Nr.›</a:t>
            </a:fld>
            <a:endParaRPr lang="de-DE" dirty="0">
              <a:solidFill>
                <a:prstClr val="black"/>
              </a:solidFill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hf hd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594360"/>
            <a:ext cx="8352000" cy="51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1035" y="1243584"/>
            <a:ext cx="8497783" cy="511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543040"/>
            <a:ext cx="99119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>
                <a:solidFill>
                  <a:srgbClr val="000000"/>
                </a:solidFill>
              </a:rPr>
              <a:t>05.11.2019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58679" y="6543040"/>
            <a:ext cx="591777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de-DE">
                <a:solidFill>
                  <a:srgbClr val="000000"/>
                </a:solidFill>
              </a:rPr>
              <a:t>CityGML 3.0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66462" y="6543040"/>
            <a:ext cx="869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529A9F4-55C9-4696-B4CB-BD79B72F19A1}" type="slidenum">
              <a:rPr lang="de-DE">
                <a:solidFill>
                  <a:srgbClr val="000000"/>
                </a:solidFill>
              </a:rPr>
              <a:pPr/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231912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900" dirty="0">
                <a:solidFill>
                  <a:srgbClr val="005293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489792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5925" y="77112"/>
            <a:ext cx="606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468144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 userDrawn="1"/>
        </p:nvSpPr>
        <p:spPr bwMode="auto">
          <a:xfrm>
            <a:off x="1188494" y="236180"/>
            <a:ext cx="157607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900" dirty="0">
                <a:solidFill>
                  <a:srgbClr val="005293"/>
                </a:solidFill>
              </a:rPr>
              <a:t>Lehrstuhl für Geoinformatik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4685" r="5781" b="4760"/>
          <a:stretch/>
        </p:blipFill>
        <p:spPr>
          <a:xfrm>
            <a:off x="496800" y="62657"/>
            <a:ext cx="335943" cy="3384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5876" r="10247" b="4466"/>
          <a:stretch/>
        </p:blipFill>
        <p:spPr>
          <a:xfrm>
            <a:off x="998080" y="77529"/>
            <a:ext cx="17631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9" r:id="rId4"/>
    <p:sldLayoutId id="2147483740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Arial" pitchFamily="34" charset="0"/>
        <a:buChar char="►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12788" indent="-2667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pitchFamily="34" charset="0"/>
        <a:buChar char="●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Arial" pitchFamily="34" charset="0"/>
        <a:buChar char="●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8912" r="76287" b="55566"/>
          <a:stretch/>
        </p:blipFill>
        <p:spPr>
          <a:xfrm>
            <a:off x="851914" y="3629467"/>
            <a:ext cx="3904180" cy="26867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EF88BD-4F41-0342-86BA-5F1FAD14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CityGML3.0 Transportation (sample) Dataset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2506337" y="1707992"/>
            <a:ext cx="102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6074" y="1279525"/>
            <a:ext cx="9800815" cy="4891088"/>
          </a:xfrm>
        </p:spPr>
        <p:txBody>
          <a:bodyPr/>
          <a:lstStyle/>
          <a:p>
            <a:r>
              <a:rPr lang="de-DE" dirty="0" smtClean="0"/>
              <a:t>Sample CityGML3.0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FME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FME Writer </a:t>
            </a:r>
            <a:r>
              <a:rPr lang="de-DE" dirty="0" err="1" smtClean="0"/>
              <a:t>format</a:t>
            </a:r>
            <a:r>
              <a:rPr lang="de-DE" dirty="0" smtClean="0"/>
              <a:t>: GML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   </a:t>
            </a: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D</a:t>
            </a:r>
            <a:r>
              <a:rPr lang="de-DE" sz="2000" dirty="0" err="1" smtClean="0">
                <a:sym typeface="Wingdings" panose="05000000000000000000" pitchFamily="2" charset="2"/>
              </a:rPr>
              <a:t>efine</a:t>
            </a:r>
            <a:r>
              <a:rPr lang="de-DE" sz="2000" dirty="0" smtClean="0">
                <a:sym typeface="Wingdings" panose="05000000000000000000" pitchFamily="2" charset="2"/>
              </a:rPr>
              <a:t> CityGML3.0 </a:t>
            </a:r>
            <a:r>
              <a:rPr lang="de-DE" sz="2000" dirty="0" err="1">
                <a:sym typeface="Wingdings" panose="05000000000000000000" pitchFamily="2" charset="2"/>
              </a:rPr>
              <a:t>A</a:t>
            </a:r>
            <a:r>
              <a:rPr lang="de-DE" sz="2000" dirty="0" err="1" smtClean="0">
                <a:sym typeface="Wingdings" panose="05000000000000000000" pitchFamily="2" charset="2"/>
              </a:rPr>
              <a:t>pplication</a:t>
            </a:r>
            <a:r>
              <a:rPr lang="de-DE" sz="2000" dirty="0" smtClean="0">
                <a:sym typeface="Wingdings" panose="05000000000000000000" pitchFamily="2" charset="2"/>
              </a:rPr>
              <a:t> Schema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000" dirty="0" smtClean="0">
                <a:sym typeface="Wingdings" panose="05000000000000000000" pitchFamily="2" charset="2"/>
              </a:rPr>
              <a:t>      </a:t>
            </a:r>
            <a:r>
              <a:rPr lang="de-DE" sz="2000" dirty="0" err="1" smtClean="0">
                <a:sym typeface="Wingdings" panose="05000000000000000000" pitchFamily="2" charset="2"/>
              </a:rPr>
              <a:t>Use</a:t>
            </a:r>
            <a:r>
              <a:rPr lang="de-DE" sz="2000" dirty="0" smtClean="0">
                <a:sym typeface="Wingdings" panose="05000000000000000000" pitchFamily="2" charset="2"/>
              </a:rPr>
              <a:t> CityGML3.0 </a:t>
            </a:r>
            <a:r>
              <a:rPr lang="de-DE" sz="2000" dirty="0" err="1" smtClean="0">
                <a:sym typeface="Wingdings" panose="05000000000000000000" pitchFamily="2" charset="2"/>
              </a:rPr>
              <a:t>feature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types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smtClean="0"/>
              <a:t> </a:t>
            </a:r>
            <a:endParaRPr lang="de-DE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 err="1" smtClean="0"/>
              <a:t>Using</a:t>
            </a:r>
            <a:r>
              <a:rPr lang="de-DE" dirty="0" smtClean="0"/>
              <a:t> CityGML2.0 </a:t>
            </a:r>
            <a:r>
              <a:rPr lang="de-DE" dirty="0" err="1" smtClean="0"/>
              <a:t>Streetspace</a:t>
            </a:r>
            <a:r>
              <a:rPr lang="de-DE" dirty="0" smtClean="0"/>
              <a:t> Model </a:t>
            </a:r>
            <a:r>
              <a:rPr lang="de-DE" dirty="0" err="1" smtClean="0"/>
              <a:t>of</a:t>
            </a:r>
            <a:r>
              <a:rPr lang="de-DE" dirty="0" smtClean="0"/>
              <a:t> NYC (2km x 1.5km)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1" t="17937"/>
          <a:stretch/>
        </p:blipFill>
        <p:spPr>
          <a:xfrm>
            <a:off x="4888317" y="3575218"/>
            <a:ext cx="3783735" cy="288661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-387061" y="4377235"/>
            <a:ext cx="1723000" cy="558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400" dirty="0" err="1" smtClean="0">
                <a:solidFill>
                  <a:srgbClr val="FF0000"/>
                </a:solidFill>
              </a:rPr>
              <a:t>first</a:t>
            </a:r>
            <a:endParaRPr lang="de-DE" sz="2400" dirty="0" smtClean="0">
              <a:solidFill>
                <a:srgbClr val="FF0000"/>
              </a:solidFill>
            </a:endParaRPr>
          </a:p>
          <a:p>
            <a:r>
              <a:rPr lang="de-DE" sz="2400" dirty="0" err="1" smtClean="0">
                <a:solidFill>
                  <a:srgbClr val="FF0000"/>
                </a:solidFill>
              </a:rPr>
              <a:t>Result</a:t>
            </a:r>
            <a:endParaRPr lang="de-DE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F88BD-4F41-0342-86BA-5F1FAD14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CityGML3.0 Transportation (sample) Dataset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6074" y="1279525"/>
            <a:ext cx="9800815" cy="4891088"/>
          </a:xfrm>
        </p:spPr>
        <p:txBody>
          <a:bodyPr/>
          <a:lstStyle/>
          <a:p>
            <a:r>
              <a:rPr lang="de-DE" sz="2000" dirty="0" smtClean="0"/>
              <a:t>Data </a:t>
            </a:r>
            <a:r>
              <a:rPr lang="de-DE" sz="2000" dirty="0" err="1"/>
              <a:t>structure</a:t>
            </a:r>
            <a:r>
              <a:rPr lang="de-DE" sz="2000" dirty="0"/>
              <a:t>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proposed</a:t>
            </a:r>
            <a:r>
              <a:rPr lang="de-DE" sz="2000" dirty="0"/>
              <a:t> CityGML3.0 Transportation Model</a:t>
            </a:r>
          </a:p>
          <a:p>
            <a:pPr>
              <a:lnSpc>
                <a:spcPct val="150000"/>
              </a:lnSpc>
            </a:pPr>
            <a:r>
              <a:rPr lang="de-DE" sz="2000" dirty="0" err="1"/>
              <a:t>Intersections</a:t>
            </a:r>
            <a:r>
              <a:rPr lang="de-DE" sz="2000" dirty="0"/>
              <a:t> </a:t>
            </a:r>
            <a:r>
              <a:rPr lang="de-DE" sz="2000" dirty="0" err="1"/>
              <a:t>defined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seen</a:t>
            </a:r>
            <a:r>
              <a:rPr lang="de-DE" sz="2000" dirty="0"/>
              <a:t> </a:t>
            </a:r>
            <a:r>
              <a:rPr lang="de-DE" sz="2000" dirty="0" err="1" smtClean="0"/>
              <a:t>below</a:t>
            </a:r>
            <a:endParaRPr lang="de-DE" sz="2000" dirty="0" smtClean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346074" y="2207779"/>
            <a:ext cx="3122181" cy="11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12788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kern="0" dirty="0"/>
              <a:t>A </a:t>
            </a:r>
            <a:r>
              <a:rPr lang="de-DE" sz="2000" kern="0" dirty="0">
                <a:solidFill>
                  <a:schemeClr val="tx2"/>
                </a:solidFill>
              </a:rPr>
              <a:t>Road (</a:t>
            </a:r>
            <a:r>
              <a:rPr lang="de-DE" sz="2000" kern="0" dirty="0" err="1">
                <a:solidFill>
                  <a:schemeClr val="tx2"/>
                </a:solidFill>
              </a:rPr>
              <a:t>blue</a:t>
            </a:r>
            <a:r>
              <a:rPr lang="de-DE" sz="2000" kern="0" dirty="0">
                <a:solidFill>
                  <a:schemeClr val="tx2"/>
                </a:solidFill>
              </a:rPr>
              <a:t>) </a:t>
            </a:r>
            <a:r>
              <a:rPr lang="de-DE" sz="2000" kern="0" dirty="0" err="1"/>
              <a:t>consists</a:t>
            </a:r>
            <a:r>
              <a:rPr lang="de-DE" sz="2000" kern="0" dirty="0"/>
              <a:t> </a:t>
            </a:r>
            <a:r>
              <a:rPr lang="de-DE" sz="2000" kern="0" dirty="0" err="1"/>
              <a:t>of</a:t>
            </a:r>
            <a:r>
              <a:rPr lang="de-DE" sz="2000" kern="0" dirty="0"/>
              <a:t> </a:t>
            </a:r>
            <a:r>
              <a:rPr lang="de-DE" sz="2000" kern="0" dirty="0" err="1">
                <a:solidFill>
                  <a:srgbClr val="FF0000"/>
                </a:solidFill>
              </a:rPr>
              <a:t>Sections</a:t>
            </a:r>
            <a:r>
              <a:rPr lang="de-DE" sz="2000" kern="0" dirty="0">
                <a:solidFill>
                  <a:srgbClr val="FF0000"/>
                </a:solidFill>
              </a:rPr>
              <a:t>(</a:t>
            </a:r>
            <a:r>
              <a:rPr lang="de-DE" sz="2000" kern="0" dirty="0" err="1">
                <a:solidFill>
                  <a:srgbClr val="FF0000"/>
                </a:solidFill>
              </a:rPr>
              <a:t>red</a:t>
            </a:r>
            <a:r>
              <a:rPr lang="de-DE" sz="2000" kern="0" dirty="0">
                <a:solidFill>
                  <a:srgbClr val="FF0000"/>
                </a:solidFill>
              </a:rPr>
              <a:t>)</a:t>
            </a:r>
            <a:r>
              <a:rPr lang="de-DE" sz="2000" kern="0" dirty="0"/>
              <a:t> </a:t>
            </a:r>
            <a:r>
              <a:rPr lang="de-DE" sz="2000" kern="0" dirty="0" err="1"/>
              <a:t>and</a:t>
            </a:r>
            <a:r>
              <a:rPr lang="de-DE" sz="2000" kern="0" dirty="0"/>
              <a:t> </a:t>
            </a:r>
            <a:r>
              <a:rPr lang="de-DE" sz="2000" kern="0" dirty="0" err="1">
                <a:solidFill>
                  <a:srgbClr val="00B050"/>
                </a:solidFill>
              </a:rPr>
              <a:t>Intersections</a:t>
            </a:r>
            <a:r>
              <a:rPr lang="de-DE" sz="2000" kern="0" dirty="0">
                <a:solidFill>
                  <a:srgbClr val="00B050"/>
                </a:solidFill>
              </a:rPr>
              <a:t> (</a:t>
            </a:r>
            <a:r>
              <a:rPr lang="de-DE" sz="2000" kern="0" dirty="0" err="1">
                <a:solidFill>
                  <a:srgbClr val="00B050"/>
                </a:solidFill>
              </a:rPr>
              <a:t>green</a:t>
            </a:r>
            <a:r>
              <a:rPr lang="de-DE" sz="2000" kern="0" dirty="0" smtClean="0">
                <a:solidFill>
                  <a:srgbClr val="00B050"/>
                </a:solidFill>
              </a:rPr>
              <a:t>)</a:t>
            </a:r>
          </a:p>
          <a:p>
            <a:endParaRPr lang="de-DE" sz="2000" kern="0" dirty="0">
              <a:solidFill>
                <a:srgbClr val="00B050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346073" y="3293829"/>
            <a:ext cx="3122181" cy="11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12788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kern="0" dirty="0" err="1">
                <a:solidFill>
                  <a:srgbClr val="FFFF00"/>
                </a:solidFill>
              </a:rPr>
              <a:t>Squares</a:t>
            </a:r>
            <a:r>
              <a:rPr lang="de-DE" sz="2000" kern="0" dirty="0"/>
              <a:t> </a:t>
            </a:r>
            <a:r>
              <a:rPr lang="de-DE" sz="2000" kern="0" dirty="0" err="1"/>
              <a:t>defined</a:t>
            </a:r>
            <a:r>
              <a:rPr lang="de-DE" sz="2000" kern="0" dirty="0"/>
              <a:t> </a:t>
            </a:r>
            <a:r>
              <a:rPr lang="de-DE" sz="2000" kern="0" dirty="0" err="1"/>
              <a:t>as</a:t>
            </a:r>
            <a:r>
              <a:rPr lang="de-DE" sz="2000" kern="0" dirty="0"/>
              <a:t> </a:t>
            </a:r>
            <a:r>
              <a:rPr lang="de-DE" sz="2000" kern="0" dirty="0" err="1"/>
              <a:t>Parking</a:t>
            </a:r>
            <a:r>
              <a:rPr lang="de-DE" sz="2000" kern="0" dirty="0"/>
              <a:t> Lots </a:t>
            </a:r>
            <a:r>
              <a:rPr lang="de-DE" sz="2000" kern="0" dirty="0" err="1"/>
              <a:t>and</a:t>
            </a:r>
            <a:r>
              <a:rPr lang="de-DE" sz="2000" kern="0" dirty="0"/>
              <a:t> </a:t>
            </a:r>
            <a:r>
              <a:rPr lang="de-DE" sz="2000" kern="0" dirty="0" err="1"/>
              <a:t>public</a:t>
            </a:r>
            <a:r>
              <a:rPr lang="de-DE" sz="2000" kern="0" dirty="0"/>
              <a:t> </a:t>
            </a:r>
            <a:r>
              <a:rPr lang="de-DE" sz="2000" kern="0" dirty="0" err="1"/>
              <a:t>Plazas</a:t>
            </a:r>
            <a:r>
              <a:rPr lang="de-DE" sz="2000" kern="0" dirty="0"/>
              <a:t> (</a:t>
            </a:r>
            <a:r>
              <a:rPr lang="de-DE" sz="2000" kern="0" dirty="0" err="1">
                <a:solidFill>
                  <a:srgbClr val="FFFF00"/>
                </a:solidFill>
              </a:rPr>
              <a:t>yellow</a:t>
            </a:r>
            <a:r>
              <a:rPr lang="de-DE" sz="2000" kern="0" dirty="0"/>
              <a:t>)</a:t>
            </a:r>
          </a:p>
          <a:p>
            <a:endParaRPr lang="de-DE" sz="2000" kern="0" dirty="0">
              <a:solidFill>
                <a:srgbClr val="00B050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346074" y="4464517"/>
            <a:ext cx="3122181" cy="11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12788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kern="0" dirty="0"/>
              <a:t>(</a:t>
            </a:r>
            <a:r>
              <a:rPr lang="de-DE" sz="2000" kern="0" dirty="0" err="1"/>
              <a:t>Auxilliary</a:t>
            </a:r>
            <a:r>
              <a:rPr lang="de-DE" sz="2000" kern="0" dirty="0"/>
              <a:t>)</a:t>
            </a:r>
            <a:r>
              <a:rPr lang="de-DE" sz="2000" kern="0" dirty="0" err="1"/>
              <a:t>TrafficAreas</a:t>
            </a:r>
            <a:r>
              <a:rPr lang="de-DE" sz="2000" kern="0" dirty="0"/>
              <a:t> </a:t>
            </a:r>
            <a:r>
              <a:rPr lang="de-DE" sz="2000" kern="0" dirty="0" err="1"/>
              <a:t>part</a:t>
            </a:r>
            <a:r>
              <a:rPr lang="de-DE" sz="2000" kern="0" dirty="0"/>
              <a:t> </a:t>
            </a:r>
            <a:r>
              <a:rPr lang="de-DE" sz="2000" kern="0" dirty="0" err="1"/>
              <a:t>of</a:t>
            </a:r>
            <a:r>
              <a:rPr lang="de-DE" sz="2000" kern="0" dirty="0"/>
              <a:t> </a:t>
            </a:r>
            <a:r>
              <a:rPr lang="de-DE" sz="2000" kern="0" dirty="0" err="1"/>
              <a:t>Sections</a:t>
            </a:r>
            <a:r>
              <a:rPr lang="de-DE" sz="2000" kern="0" dirty="0"/>
              <a:t> / </a:t>
            </a:r>
            <a:r>
              <a:rPr lang="de-DE" sz="2000" kern="0" dirty="0" err="1"/>
              <a:t>Intersections</a:t>
            </a:r>
            <a:r>
              <a:rPr lang="de-DE" sz="2000" kern="0" dirty="0"/>
              <a:t> </a:t>
            </a:r>
            <a:r>
              <a:rPr lang="de-DE" sz="2000" kern="0" dirty="0" err="1"/>
              <a:t>or</a:t>
            </a:r>
            <a:r>
              <a:rPr lang="de-DE" sz="2000" kern="0" dirty="0"/>
              <a:t> </a:t>
            </a:r>
            <a:r>
              <a:rPr lang="de-DE" sz="2000" kern="0" dirty="0" err="1"/>
              <a:t>Squares</a:t>
            </a:r>
            <a:endParaRPr lang="de-DE" sz="2000" kern="0" dirty="0"/>
          </a:p>
          <a:p>
            <a:pPr marL="0" indent="0">
              <a:buNone/>
            </a:pPr>
            <a:endParaRPr lang="de-DE" sz="2000" kern="0" dirty="0">
              <a:solidFill>
                <a:srgbClr val="00B050"/>
              </a:solidFill>
            </a:endParaRPr>
          </a:p>
        </p:txBody>
      </p:sp>
      <p:pic>
        <p:nvPicPr>
          <p:cNvPr id="15" name="Inhaltsplatzhalt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0"/>
          <a:stretch/>
        </p:blipFill>
        <p:spPr bwMode="auto">
          <a:xfrm>
            <a:off x="3634239" y="2404926"/>
            <a:ext cx="5098164" cy="376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68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7" y="1382419"/>
            <a:ext cx="8444033" cy="468960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7" y="5163665"/>
            <a:ext cx="7606123" cy="10772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CityGML3.0 Transportation (sample) Dataset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4"/>
          <a:stretch/>
        </p:blipFill>
        <p:spPr>
          <a:xfrm>
            <a:off x="5014761" y="4050205"/>
            <a:ext cx="3647975" cy="2717759"/>
          </a:xfrm>
          <a:ln>
            <a:solidFill>
              <a:schemeClr val="tx1"/>
            </a:solidFill>
          </a:ln>
        </p:spPr>
      </p:pic>
      <p:sp>
        <p:nvSpPr>
          <p:cNvPr id="7" name="Rechteck 6"/>
          <p:cNvSpPr/>
          <p:nvPr/>
        </p:nvSpPr>
        <p:spPr bwMode="auto">
          <a:xfrm>
            <a:off x="660399" y="1502907"/>
            <a:ext cx="200793" cy="4569114"/>
          </a:xfrm>
          <a:prstGeom prst="rect">
            <a:avLst/>
          </a:prstGeom>
          <a:solidFill>
            <a:srgbClr val="5D10F8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 bwMode="auto">
          <a:xfrm>
            <a:off x="1095308" y="1694050"/>
            <a:ext cx="185379" cy="298467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 bwMode="auto">
          <a:xfrm>
            <a:off x="1095313" y="5795998"/>
            <a:ext cx="185379" cy="118992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 bwMode="auto">
          <a:xfrm>
            <a:off x="1095312" y="5638967"/>
            <a:ext cx="185379" cy="118992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 bwMode="auto">
          <a:xfrm>
            <a:off x="1095311" y="5479154"/>
            <a:ext cx="185379" cy="118992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 bwMode="auto">
          <a:xfrm>
            <a:off x="1095311" y="5318416"/>
            <a:ext cx="185379" cy="118992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 bwMode="auto">
          <a:xfrm>
            <a:off x="1095310" y="5165840"/>
            <a:ext cx="185379" cy="118992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 bwMode="auto">
          <a:xfrm>
            <a:off x="1095309" y="4999854"/>
            <a:ext cx="185379" cy="11899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 bwMode="auto">
          <a:xfrm>
            <a:off x="1095309" y="4840018"/>
            <a:ext cx="185379" cy="11899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 bwMode="auto">
          <a:xfrm>
            <a:off x="1095309" y="4700488"/>
            <a:ext cx="185379" cy="11899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2072902" y="959392"/>
            <a:ext cx="6842498" cy="4006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6991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255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5986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055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6pPr>
            <a:lvl7pPr marL="2513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7pPr>
            <a:lvl8pPr marL="29702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8pPr>
            <a:lvl9pPr marL="3427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de-DE" sz="1600" b="0" kern="0" dirty="0" err="1" smtClean="0">
                <a:sym typeface="Wingdings" panose="05000000000000000000" pitchFamily="2" charset="2"/>
              </a:rPr>
              <a:t>Semantic</a:t>
            </a:r>
            <a:r>
              <a:rPr lang="de-DE" sz="1600" b="0" kern="0" dirty="0" smtClean="0">
                <a:sym typeface="Wingdings" panose="05000000000000000000" pitchFamily="2" charset="2"/>
              </a:rPr>
              <a:t> </a:t>
            </a:r>
            <a:r>
              <a:rPr lang="de-DE" sz="1600" b="0" kern="0" dirty="0" err="1" smtClean="0">
                <a:sym typeface="Wingdings" panose="05000000000000000000" pitchFamily="2" charset="2"/>
              </a:rPr>
              <a:t>structure</a:t>
            </a:r>
            <a:r>
              <a:rPr lang="de-DE" sz="1600" b="0" kern="0" dirty="0" smtClean="0">
                <a:sym typeface="Wingdings" panose="05000000000000000000" pitchFamily="2" charset="2"/>
              </a:rPr>
              <a:t>: Road &gt; </a:t>
            </a:r>
            <a:r>
              <a:rPr lang="de-DE" sz="1600" b="0" kern="0" dirty="0" err="1" smtClean="0">
                <a:sym typeface="Wingdings" panose="05000000000000000000" pitchFamily="2" charset="2"/>
              </a:rPr>
              <a:t>Section</a:t>
            </a:r>
            <a:r>
              <a:rPr lang="de-DE" sz="1600" b="0" kern="0" dirty="0" smtClean="0">
                <a:sym typeface="Wingdings" panose="05000000000000000000" pitchFamily="2" charset="2"/>
              </a:rPr>
              <a:t> / </a:t>
            </a:r>
            <a:r>
              <a:rPr lang="de-DE" sz="1600" b="0" kern="0" dirty="0" err="1" smtClean="0">
                <a:sym typeface="Wingdings" panose="05000000000000000000" pitchFamily="2" charset="2"/>
              </a:rPr>
              <a:t>Intersection</a:t>
            </a:r>
            <a:r>
              <a:rPr lang="de-DE" sz="1600" b="0" kern="0" dirty="0">
                <a:sym typeface="Wingdings" panose="05000000000000000000" pitchFamily="2" charset="2"/>
              </a:rPr>
              <a:t> </a:t>
            </a:r>
            <a:r>
              <a:rPr lang="de-DE" sz="1600" b="0" kern="0" dirty="0" smtClean="0">
                <a:sym typeface="Wingdings" panose="05000000000000000000" pitchFamily="2" charset="2"/>
              </a:rPr>
              <a:t>&gt; (</a:t>
            </a:r>
            <a:r>
              <a:rPr lang="de-DE" sz="1600" b="0" kern="0" dirty="0" err="1" smtClean="0">
                <a:sym typeface="Wingdings" panose="05000000000000000000" pitchFamily="2" charset="2"/>
              </a:rPr>
              <a:t>Auxilliary</a:t>
            </a:r>
            <a:r>
              <a:rPr lang="de-DE" sz="1600" b="0" kern="0" dirty="0" smtClean="0">
                <a:sym typeface="Wingdings" panose="05000000000000000000" pitchFamily="2" charset="2"/>
              </a:rPr>
              <a:t>)</a:t>
            </a:r>
            <a:r>
              <a:rPr lang="de-DE" sz="1600" b="0" kern="0" dirty="0" err="1" smtClean="0">
                <a:sym typeface="Wingdings" panose="05000000000000000000" pitchFamily="2" charset="2"/>
              </a:rPr>
              <a:t>TrafficArea</a:t>
            </a:r>
            <a:r>
              <a:rPr lang="de-DE" sz="1600" b="0" kern="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de-DE" sz="16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25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/>
          <a:srcRect l="6202" t="4284" r="32084"/>
          <a:stretch/>
        </p:blipFill>
        <p:spPr>
          <a:xfrm>
            <a:off x="203608" y="1151466"/>
            <a:ext cx="6731001" cy="50310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CityGML3.0 Transportation (sample) Dataset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09" y="4064041"/>
            <a:ext cx="5574891" cy="2717759"/>
          </a:xfrm>
          <a:ln>
            <a:solidFill>
              <a:schemeClr val="tx1"/>
            </a:solidFill>
          </a:ln>
        </p:spPr>
      </p:pic>
      <p:sp>
        <p:nvSpPr>
          <p:cNvPr id="7" name="Rechteck 6"/>
          <p:cNvSpPr/>
          <p:nvPr/>
        </p:nvSpPr>
        <p:spPr bwMode="auto">
          <a:xfrm>
            <a:off x="534863" y="1615170"/>
            <a:ext cx="176981" cy="4752669"/>
          </a:xfrm>
          <a:prstGeom prst="rect">
            <a:avLst/>
          </a:prstGeom>
          <a:solidFill>
            <a:srgbClr val="5D10F8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 bwMode="auto">
          <a:xfrm>
            <a:off x="857720" y="1736575"/>
            <a:ext cx="185379" cy="11127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 bwMode="auto">
          <a:xfrm>
            <a:off x="857718" y="2327536"/>
            <a:ext cx="185379" cy="4038261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 bwMode="auto">
          <a:xfrm>
            <a:off x="857720" y="1881339"/>
            <a:ext cx="185379" cy="11127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 bwMode="auto">
          <a:xfrm>
            <a:off x="857719" y="2031169"/>
            <a:ext cx="185379" cy="11127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 bwMode="auto">
          <a:xfrm>
            <a:off x="857718" y="2175933"/>
            <a:ext cx="185379" cy="11127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4102493" y="1535167"/>
            <a:ext cx="4887503" cy="6253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6991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255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5986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055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6pPr>
            <a:lvl7pPr marL="2513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7pPr>
            <a:lvl8pPr marL="29702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8pPr>
            <a:lvl9pPr marL="3427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de-DE" sz="1600" b="0" kern="0" dirty="0" smtClean="0">
                <a:sym typeface="Wingdings" panose="05000000000000000000" pitchFamily="2" charset="2"/>
              </a:rPr>
              <a:t>Multiple </a:t>
            </a:r>
            <a:r>
              <a:rPr lang="de-DE" sz="1600" b="0" kern="0" dirty="0" err="1" smtClean="0">
                <a:sym typeface="Wingdings" panose="05000000000000000000" pitchFamily="2" charset="2"/>
              </a:rPr>
              <a:t>gml:name</a:t>
            </a:r>
            <a:r>
              <a:rPr lang="de-DE" sz="1600" b="0" kern="0" dirty="0" smtClean="0">
                <a:sym typeface="Wingdings" panose="05000000000000000000" pitchFamily="2" charset="2"/>
              </a:rPr>
              <a:t> </a:t>
            </a:r>
            <a:r>
              <a:rPr lang="de-DE" sz="1600" b="0" kern="0" dirty="0" err="1" smtClean="0">
                <a:sym typeface="Wingdings" panose="05000000000000000000" pitchFamily="2" charset="2"/>
              </a:rPr>
              <a:t>attributes</a:t>
            </a:r>
            <a:r>
              <a:rPr lang="de-DE" sz="1600" b="0" kern="0" dirty="0" smtClean="0">
                <a:sym typeface="Wingdings" panose="05000000000000000000" pitchFamily="2" charset="2"/>
              </a:rPr>
              <a:t> </a:t>
            </a:r>
            <a:r>
              <a:rPr lang="de-DE" sz="1600" b="0" kern="0" dirty="0" err="1" smtClean="0">
                <a:sym typeface="Wingdings" panose="05000000000000000000" pitchFamily="2" charset="2"/>
              </a:rPr>
              <a:t>for</a:t>
            </a:r>
            <a:r>
              <a:rPr lang="de-DE" sz="1600" b="0" kern="0" dirty="0" smtClean="0">
                <a:sym typeface="Wingdings" panose="05000000000000000000" pitchFamily="2" charset="2"/>
              </a:rPr>
              <a:t> </a:t>
            </a:r>
            <a:r>
              <a:rPr lang="de-DE" sz="1600" b="0" kern="0" dirty="0" err="1" smtClean="0">
                <a:sym typeface="Wingdings" panose="05000000000000000000" pitchFamily="2" charset="2"/>
              </a:rPr>
              <a:t>Intersections</a:t>
            </a:r>
            <a:r>
              <a:rPr lang="de-DE" sz="1600" b="0" kern="0" dirty="0" smtClean="0">
                <a:sym typeface="Wingdings" panose="05000000000000000000" pitchFamily="2" charset="2"/>
              </a:rPr>
              <a:t> </a:t>
            </a:r>
            <a:r>
              <a:rPr lang="de-DE" sz="1600" b="0" kern="0" dirty="0" err="1" smtClean="0">
                <a:sym typeface="Wingdings" panose="05000000000000000000" pitchFamily="2" charset="2"/>
              </a:rPr>
              <a:t>and</a:t>
            </a:r>
            <a:endParaRPr lang="de-DE" sz="1600" b="0" kern="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de-DE" sz="1600" b="0" kern="0" dirty="0" err="1" smtClean="0">
                <a:sym typeface="Wingdings" panose="05000000000000000000" pitchFamily="2" charset="2"/>
              </a:rPr>
              <a:t>TrafficAreas</a:t>
            </a:r>
            <a:r>
              <a:rPr lang="de-DE" sz="1600" b="0" kern="0" dirty="0" smtClean="0">
                <a:sym typeface="Wingdings" panose="05000000000000000000" pitchFamily="2" charset="2"/>
              </a:rPr>
              <a:t> </a:t>
            </a:r>
            <a:r>
              <a:rPr lang="de-DE" sz="1600" b="0" kern="0" dirty="0" err="1" smtClean="0">
                <a:sym typeface="Wingdings" panose="05000000000000000000" pitchFamily="2" charset="2"/>
              </a:rPr>
              <a:t>part</a:t>
            </a:r>
            <a:r>
              <a:rPr lang="de-DE" sz="1600" b="0" kern="0" dirty="0" smtClean="0">
                <a:sym typeface="Wingdings" panose="05000000000000000000" pitchFamily="2" charset="2"/>
              </a:rPr>
              <a:t> </a:t>
            </a:r>
            <a:r>
              <a:rPr lang="de-DE" sz="1600" b="0" kern="0" dirty="0" err="1" smtClean="0">
                <a:sym typeface="Wingdings" panose="05000000000000000000" pitchFamily="2" charset="2"/>
              </a:rPr>
              <a:t>of</a:t>
            </a:r>
            <a:r>
              <a:rPr lang="de-DE" sz="1600" b="0" kern="0" dirty="0" smtClean="0">
                <a:sym typeface="Wingdings" panose="05000000000000000000" pitchFamily="2" charset="2"/>
              </a:rPr>
              <a:t> </a:t>
            </a:r>
            <a:r>
              <a:rPr lang="de-DE" sz="1600" b="0" kern="0" dirty="0" err="1" smtClean="0">
                <a:sym typeface="Wingdings" panose="05000000000000000000" pitchFamily="2" charset="2"/>
              </a:rPr>
              <a:t>Intersections</a:t>
            </a:r>
            <a:endParaRPr lang="de-DE" sz="1600" b="0" kern="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de-DE" sz="16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016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CityGML3.0 Transportation (sample) Dataset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10"/>
          <a:stretch/>
        </p:blipFill>
        <p:spPr>
          <a:xfrm>
            <a:off x="1116531" y="1227781"/>
            <a:ext cx="8027469" cy="5056955"/>
          </a:xfrm>
          <a:prstGeom prst="rect">
            <a:avLst/>
          </a:prstGeom>
        </p:spPr>
      </p:pic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09459" y="3250920"/>
            <a:ext cx="2963812" cy="23480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 err="1" smtClean="0">
                <a:sym typeface="Wingdings" panose="05000000000000000000" pitchFamily="2" charset="2"/>
              </a:rPr>
              <a:t>Squares</a:t>
            </a:r>
            <a:r>
              <a:rPr lang="de-DE" dirty="0" smtClean="0">
                <a:sym typeface="Wingdings" panose="05000000000000000000" pitchFamily="2" charset="2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800" dirty="0" err="1" smtClean="0">
                <a:sym typeface="Wingdings" panose="05000000000000000000" pitchFamily="2" charset="2"/>
              </a:rPr>
              <a:t>Parking</a:t>
            </a:r>
            <a:r>
              <a:rPr lang="de-DE" sz="1800" dirty="0" smtClean="0">
                <a:sym typeface="Wingdings" panose="05000000000000000000" pitchFamily="2" charset="2"/>
              </a:rPr>
              <a:t> Lots</a:t>
            </a:r>
          </a:p>
          <a:p>
            <a:pPr lvl="1">
              <a:spcBef>
                <a:spcPts val="0"/>
              </a:spcBef>
            </a:pPr>
            <a:r>
              <a:rPr lang="de-DE" sz="1800" dirty="0" smtClean="0">
                <a:sym typeface="Wingdings" panose="05000000000000000000" pitchFamily="2" charset="2"/>
              </a:rPr>
              <a:t>Public </a:t>
            </a:r>
            <a:r>
              <a:rPr lang="de-DE" sz="1800" dirty="0" err="1" smtClean="0">
                <a:sym typeface="Wingdings" panose="05000000000000000000" pitchFamily="2" charset="2"/>
              </a:rPr>
              <a:t>Plazas</a:t>
            </a:r>
            <a:endParaRPr lang="de-DE" sz="18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600" dirty="0" smtClean="0"/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V="1">
            <a:off x="2666198" y="2406316"/>
            <a:ext cx="3782728" cy="1349942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Gerade Verbindung mit Pfeil 19"/>
          <p:cNvCxnSpPr/>
          <p:nvPr/>
        </p:nvCxnSpPr>
        <p:spPr bwMode="auto">
          <a:xfrm flipV="1">
            <a:off x="2853890" y="2628810"/>
            <a:ext cx="5443087" cy="1390660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2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10"/>
          <a:stretch/>
        </p:blipFill>
        <p:spPr>
          <a:xfrm>
            <a:off x="1116530" y="1227781"/>
            <a:ext cx="8027469" cy="50569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CityGML3.0 Transportation (sample) Dataset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10"/>
          <a:stretch/>
        </p:blipFill>
        <p:spPr>
          <a:xfrm>
            <a:off x="1116531" y="1227781"/>
            <a:ext cx="8027469" cy="505695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03"/>
          <a:stretch/>
        </p:blipFill>
        <p:spPr>
          <a:xfrm>
            <a:off x="1161591" y="1241203"/>
            <a:ext cx="7982409" cy="5030110"/>
          </a:xfrm>
          <a:prstGeom prst="rect">
            <a:avLst/>
          </a:prstGeom>
        </p:spPr>
      </p:pic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28028" y="3099887"/>
            <a:ext cx="6005395" cy="2348012"/>
          </a:xfrm>
        </p:spPr>
        <p:txBody>
          <a:bodyPr/>
          <a:lstStyle/>
          <a:p>
            <a:r>
              <a:rPr lang="de-DE" sz="2000" b="1" dirty="0" err="1" smtClean="0"/>
              <a:t>Selection</a:t>
            </a:r>
            <a:r>
              <a:rPr lang="de-DE" sz="2000" dirty="0" smtClean="0"/>
              <a:t>: </a:t>
            </a:r>
          </a:p>
          <a:p>
            <a:pPr marL="0" indent="0">
              <a:buNone/>
            </a:pPr>
            <a:r>
              <a:rPr lang="de-DE" sz="1800" dirty="0" smtClean="0"/>
              <a:t>    (</a:t>
            </a:r>
            <a:r>
              <a:rPr lang="de-DE" sz="1800" dirty="0" err="1" smtClean="0"/>
              <a:t>Auxilliary</a:t>
            </a:r>
            <a:r>
              <a:rPr lang="de-DE" sz="1800" dirty="0" smtClean="0"/>
              <a:t>)</a:t>
            </a:r>
            <a:r>
              <a:rPr lang="de-DE" sz="1800" dirty="0" err="1" smtClean="0"/>
              <a:t>TrafficAreas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gml:name</a:t>
            </a:r>
            <a:r>
              <a:rPr lang="de-DE" sz="1800" dirty="0" smtClean="0"/>
              <a:t> = 5 AVENUE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800" dirty="0" smtClean="0">
                <a:sym typeface="Wingdings" panose="05000000000000000000" pitchFamily="2" charset="2"/>
              </a:rPr>
              <a:t>     All (</a:t>
            </a:r>
            <a:r>
              <a:rPr lang="de-DE" sz="1800" dirty="0" err="1" smtClean="0">
                <a:sym typeface="Wingdings" panose="05000000000000000000" pitchFamily="2" charset="2"/>
              </a:rPr>
              <a:t>Auxilliary</a:t>
            </a:r>
            <a:r>
              <a:rPr lang="de-DE" sz="1800" dirty="0" smtClean="0">
                <a:sym typeface="Wingdings" panose="05000000000000000000" pitchFamily="2" charset="2"/>
              </a:rPr>
              <a:t>)</a:t>
            </a:r>
            <a:r>
              <a:rPr lang="de-DE" sz="1800" dirty="0" err="1" smtClean="0">
                <a:sym typeface="Wingdings" panose="05000000000000000000" pitchFamily="2" charset="2"/>
              </a:rPr>
              <a:t>TrafficAreas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that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are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part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of</a:t>
            </a:r>
            <a:endParaRPr lang="de-DE" sz="18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 smtClean="0">
                <a:sym typeface="Wingdings" panose="05000000000000000000" pitchFamily="2" charset="2"/>
              </a:rPr>
              <a:t>         </a:t>
            </a:r>
            <a:r>
              <a:rPr lang="de-DE" sz="1800" dirty="0" err="1" smtClean="0">
                <a:sym typeface="Wingdings" panose="05000000000000000000" pitchFamily="2" charset="2"/>
              </a:rPr>
              <a:t>Sections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that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are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part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of</a:t>
            </a:r>
            <a:r>
              <a:rPr lang="de-DE" sz="1800" dirty="0" smtClean="0">
                <a:sym typeface="Wingdings" panose="05000000000000000000" pitchFamily="2" charset="2"/>
              </a:rPr>
              <a:t> Road = 5 AVENUE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sz="2000" dirty="0" err="1" smtClean="0">
                <a:sym typeface="Wingdings" panose="05000000000000000000" pitchFamily="2" charset="2"/>
              </a:rPr>
              <a:t>XLinks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concept</a:t>
            </a:r>
            <a:r>
              <a:rPr lang="de-DE" sz="2000" dirty="0" smtClean="0">
                <a:sym typeface="Wingdings" panose="05000000000000000000" pitchFamily="2" charset="2"/>
              </a:rPr>
              <a:t> not </a:t>
            </a:r>
            <a:r>
              <a:rPr lang="de-DE" sz="2000" dirty="0" err="1" smtClean="0">
                <a:sym typeface="Wingdings" panose="05000000000000000000" pitchFamily="2" charset="2"/>
              </a:rPr>
              <a:t>yet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implemented</a:t>
            </a:r>
            <a:endParaRPr lang="de-DE" sz="20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138737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Praesentation_p_v1-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Lehrstuhl Geoinformatik 2">
  <a:themeElements>
    <a:clrScheme name="Benutzerdefiniert 1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005293"/>
      </a:hlink>
      <a:folHlink>
        <a:srgbClr val="005293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</Template>
  <TotalTime>0</TotalTime>
  <Words>181</Words>
  <Application>Microsoft Office PowerPoint</Application>
  <PresentationFormat>Bildschirmpräsentation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ＭＳ Ｐゴシック</vt:lpstr>
      <vt:lpstr>ＭＳ Ｐゴシック</vt:lpstr>
      <vt:lpstr>Arial</vt:lpstr>
      <vt:lpstr>Symbol</vt:lpstr>
      <vt:lpstr>Wingdings</vt:lpstr>
      <vt:lpstr>TUM_Praesentation_p_v1-2</vt:lpstr>
      <vt:lpstr>1_Lehrstuhl Geoinformatik 2</vt:lpstr>
      <vt:lpstr>CityGML3.0 Transportation (sample) Dataset</vt:lpstr>
      <vt:lpstr>CityGML3.0 Transportation (sample) Dataset</vt:lpstr>
      <vt:lpstr>CityGML3.0 Transportation (sample) Dataset</vt:lpstr>
      <vt:lpstr>CityGML3.0 Transportation (sample) Dataset</vt:lpstr>
      <vt:lpstr>CityGML3.0 Transportation (sample) Dataset</vt:lpstr>
      <vt:lpstr>CityGML3.0 Transportation (sample)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Tajana Kutzner</dc:creator>
  <cp:lastModifiedBy>Christof Beil</cp:lastModifiedBy>
  <cp:revision>608</cp:revision>
  <dcterms:created xsi:type="dcterms:W3CDTF">2015-01-27T13:23:52Z</dcterms:created>
  <dcterms:modified xsi:type="dcterms:W3CDTF">2019-11-21T10:30:07Z</dcterms:modified>
</cp:coreProperties>
</file>