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34"/>
  </p:sldMasterIdLst>
  <p:notesMasterIdLst>
    <p:notesMasterId r:id="rId68"/>
  </p:notesMasterIdLst>
  <p:handoutMasterIdLst>
    <p:handoutMasterId r:id="rId69"/>
  </p:handoutMasterIdLst>
  <p:sldIdLst>
    <p:sldId id="283" r:id="rId35"/>
    <p:sldId id="320" r:id="rId36"/>
    <p:sldId id="290" r:id="rId37"/>
    <p:sldId id="263" r:id="rId38"/>
    <p:sldId id="279" r:id="rId39"/>
    <p:sldId id="292" r:id="rId40"/>
    <p:sldId id="291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1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slides" id="{73C69594-0ADE-4BE2-8ADD-1BD08A5CD6F4}">
          <p14:sldIdLst>
            <p14:sldId id="283"/>
            <p14:sldId id="320"/>
            <p14:sldId id="290"/>
            <p14:sldId id="263"/>
            <p14:sldId id="279"/>
            <p14:sldId id="292"/>
            <p14:sldId id="291"/>
            <p14:sldId id="293"/>
            <p14:sldId id="294"/>
            <p14:sldId id="295"/>
            <p14:sldId id="296"/>
          </p14:sldIdLst>
        </p14:section>
        <p14:section name="Understanding the big picture" id="{D6830769-E854-4BD9-8CE6-0902D87305FF}">
          <p14:sldIdLst>
            <p14:sldId id="297"/>
            <p14:sldId id="298"/>
            <p14:sldId id="299"/>
            <p14:sldId id="300"/>
          </p14:sldIdLst>
        </p14:section>
        <p14:section name="Comparing the server frameworks" id="{310ECEB2-1998-4D71-A8D0-C1339CF94B9B}">
          <p14:sldIdLst>
            <p14:sldId id="301"/>
            <p14:sldId id="302"/>
          </p14:sldIdLst>
        </p14:section>
        <p14:section name="Scaling concepts" id="{3AB0EC23-4329-4831-82CE-A9EA06FB519E}">
          <p14:sldIdLst>
            <p14:sldId id="303"/>
            <p14:sldId id="304"/>
            <p14:sldId id="305"/>
            <p14:sldId id="306"/>
            <p14:sldId id="307"/>
          </p14:sldIdLst>
        </p14:section>
        <p14:section name="Where do I get started?" id="{8B1490C1-8974-4EB5-869F-18DB7ECDB7FE}">
          <p14:sldIdLst>
            <p14:sldId id="308"/>
            <p14:sldId id="319"/>
            <p14:sldId id="310"/>
            <p14:sldId id="311"/>
            <p14:sldId id="312"/>
            <p14:sldId id="313"/>
          </p14:sldIdLst>
        </p14:section>
        <p14:section name="How to find engineers" id="{F9718D3A-5264-4DB4-9822-9A4A74B6A8CD}">
          <p14:sldIdLst>
            <p14:sldId id="314"/>
            <p14:sldId id="315"/>
            <p14:sldId id="316"/>
          </p14:sldIdLst>
        </p14:section>
        <p14:section name="Additonal resources" id="{BF397802-5612-4445-9030-E7A5A2922CD9}">
          <p14:sldIdLst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6167"/>
    <a:srgbClr val="BF802D"/>
    <a:srgbClr val="851B0E"/>
    <a:srgbClr val="DC3C00"/>
    <a:srgbClr val="002050"/>
    <a:srgbClr val="0072C6"/>
    <a:srgbClr val="EEEEEE"/>
    <a:srgbClr val="737373"/>
    <a:srgbClr val="333333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2" autoAdjust="0"/>
    <p:restoredTop sz="95742" autoAdjust="0"/>
  </p:normalViewPr>
  <p:slideViewPr>
    <p:cSldViewPr>
      <p:cViewPr varScale="1">
        <p:scale>
          <a:sx n="98" d="100"/>
          <a:sy n="98" d="100"/>
        </p:scale>
        <p:origin x="78" y="480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5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slide" Target="slides/slide8.xml"/><Relationship Id="rId47" Type="http://schemas.openxmlformats.org/officeDocument/2006/relationships/slide" Target="slides/slide13.xml"/><Relationship Id="rId50" Type="http://schemas.openxmlformats.org/officeDocument/2006/relationships/slide" Target="slides/slide16.xml"/><Relationship Id="rId55" Type="http://schemas.openxmlformats.org/officeDocument/2006/relationships/slide" Target="slides/slide21.xml"/><Relationship Id="rId63" Type="http://schemas.openxmlformats.org/officeDocument/2006/relationships/slide" Target="slides/slide29.xml"/><Relationship Id="rId68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71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3.xml"/><Relationship Id="rId40" Type="http://schemas.openxmlformats.org/officeDocument/2006/relationships/slide" Target="slides/slide6.xml"/><Relationship Id="rId45" Type="http://schemas.openxmlformats.org/officeDocument/2006/relationships/slide" Target="slides/slide11.xml"/><Relationship Id="rId53" Type="http://schemas.openxmlformats.org/officeDocument/2006/relationships/slide" Target="slides/slide19.xml"/><Relationship Id="rId58" Type="http://schemas.openxmlformats.org/officeDocument/2006/relationships/slide" Target="slides/slide24.xml"/><Relationship Id="rId66" Type="http://schemas.openxmlformats.org/officeDocument/2006/relationships/slide" Target="slides/slide32.xml"/><Relationship Id="rId7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2.xml"/><Relationship Id="rId49" Type="http://schemas.openxmlformats.org/officeDocument/2006/relationships/slide" Target="slides/slide15.xml"/><Relationship Id="rId57" Type="http://schemas.openxmlformats.org/officeDocument/2006/relationships/slide" Target="slides/slide23.xml"/><Relationship Id="rId61" Type="http://schemas.openxmlformats.org/officeDocument/2006/relationships/slide" Target="slides/slide27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10.xml"/><Relationship Id="rId52" Type="http://schemas.openxmlformats.org/officeDocument/2006/relationships/slide" Target="slides/slide18.xml"/><Relationship Id="rId60" Type="http://schemas.openxmlformats.org/officeDocument/2006/relationships/slide" Target="slides/slide26.xml"/><Relationship Id="rId65" Type="http://schemas.openxmlformats.org/officeDocument/2006/relationships/slide" Target="slides/slide31.xml"/><Relationship Id="rId73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1.xml"/><Relationship Id="rId43" Type="http://schemas.openxmlformats.org/officeDocument/2006/relationships/slide" Target="slides/slide9.xml"/><Relationship Id="rId48" Type="http://schemas.openxmlformats.org/officeDocument/2006/relationships/slide" Target="slides/slide14.xml"/><Relationship Id="rId56" Type="http://schemas.openxmlformats.org/officeDocument/2006/relationships/slide" Target="slides/slide22.xml"/><Relationship Id="rId64" Type="http://schemas.openxmlformats.org/officeDocument/2006/relationships/slide" Target="slides/slide30.xml"/><Relationship Id="rId69" Type="http://schemas.openxmlformats.org/officeDocument/2006/relationships/handoutMaster" Target="handoutMasters/handoutMaster1.xml"/><Relationship Id="rId8" Type="http://schemas.openxmlformats.org/officeDocument/2006/relationships/customXml" Target="../customXml/item8.xml"/><Relationship Id="rId51" Type="http://schemas.openxmlformats.org/officeDocument/2006/relationships/slide" Target="slides/slide1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4.xml"/><Relationship Id="rId46" Type="http://schemas.openxmlformats.org/officeDocument/2006/relationships/slide" Target="slides/slide12.xml"/><Relationship Id="rId59" Type="http://schemas.openxmlformats.org/officeDocument/2006/relationships/slide" Target="slides/slide25.xml"/><Relationship Id="rId67" Type="http://schemas.openxmlformats.org/officeDocument/2006/relationships/slide" Target="slides/slide33.xml"/><Relationship Id="rId20" Type="http://schemas.openxmlformats.org/officeDocument/2006/relationships/customXml" Target="../customXml/item20.xml"/><Relationship Id="rId41" Type="http://schemas.openxmlformats.org/officeDocument/2006/relationships/slide" Target="slides/slide7.xml"/><Relationship Id="rId54" Type="http://schemas.openxmlformats.org/officeDocument/2006/relationships/slide" Target="slides/slide20.xml"/><Relationship Id="rId62" Type="http://schemas.openxmlformats.org/officeDocument/2006/relationships/slide" Target="slides/slide28.xml"/><Relationship Id="rId7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2/11/2016 10:37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2/11/2016 10:37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0914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6.xml"/><Relationship Id="rId7" Type="http://schemas.openxmlformats.org/officeDocument/2006/relationships/image" Target="../media/image1.png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5.xml"/><Relationship Id="rId4" Type="http://schemas.openxmlformats.org/officeDocument/2006/relationships/customXml" Target="../../customXml/item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6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7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1.xml"/><Relationship Id="rId4" Type="http://schemas.openxmlformats.org/officeDocument/2006/relationships/customXml" Target="../../customXml/item1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.xml"/><Relationship Id="rId7" Type="http://schemas.openxmlformats.org/officeDocument/2006/relationships/image" Target="../media/image1.png"/><Relationship Id="rId2" Type="http://schemas.openxmlformats.org/officeDocument/2006/relationships/customXml" Target="../../customXml/item30.xml"/><Relationship Id="rId1" Type="http://schemas.openxmlformats.org/officeDocument/2006/relationships/customXml" Target="../../customXml/item19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1.xml"/><Relationship Id="rId4" Type="http://schemas.openxmlformats.org/officeDocument/2006/relationships/customXml" Target="../../customXml/item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7.xml"/><Relationship Id="rId7" Type="http://schemas.openxmlformats.org/officeDocument/2006/relationships/image" Target="../media/image1.png"/><Relationship Id="rId2" Type="http://schemas.openxmlformats.org/officeDocument/2006/relationships/customXml" Target="../../customXml/item33.xml"/><Relationship Id="rId1" Type="http://schemas.openxmlformats.org/officeDocument/2006/relationships/customXml" Target="../../customXml/item14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.xml"/><Relationship Id="rId4" Type="http://schemas.openxmlformats.org/officeDocument/2006/relationships/customXml" Target="../../customXml/item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1.xml"/><Relationship Id="rId7" Type="http://schemas.openxmlformats.org/officeDocument/2006/relationships/image" Target="../media/image2.png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24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9.xml"/><Relationship Id="rId4" Type="http://schemas.openxmlformats.org/officeDocument/2006/relationships/customXml" Target="../../customXml/item1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3.xml"/><Relationship Id="rId7" Type="http://schemas.openxmlformats.org/officeDocument/2006/relationships/image" Target="../media/image2.png"/><Relationship Id="rId2" Type="http://schemas.openxmlformats.org/officeDocument/2006/relationships/customXml" Target="../../customXml/item32.xml"/><Relationship Id="rId1" Type="http://schemas.openxmlformats.org/officeDocument/2006/relationships/customXml" Target="../../customXml/item4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2.xml"/><Relationship Id="rId4" Type="http://schemas.openxmlformats.org/officeDocument/2006/relationships/customXml" Target="../../customXml/item2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365760" y="6292888"/>
            <a:ext cx="1170432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00" baseline="0" dirty="0">
                <a:solidFill>
                  <a:schemeClr val="bg1"/>
                </a:solidFill>
                <a:cs typeface="Segoe UI" pitchFamily="34" charset="0"/>
              </a:rPr>
              <a:t>© </a:t>
            </a:r>
            <a:r>
              <a:rPr lang="en-US" sz="1000" baseline="0" dirty="0" smtClean="0">
                <a:solidFill>
                  <a:schemeClr val="bg1"/>
                </a:solidFill>
                <a:cs typeface="Segoe UI" pitchFamily="34" charset="0"/>
              </a:rPr>
              <a:t>2015 </a:t>
            </a:r>
            <a:r>
              <a:rPr lang="en-US" sz="1000" baseline="0" dirty="0">
                <a:solidFill>
                  <a:schemeClr val="bg1"/>
                </a:soli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071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1860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6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66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61" Type="http://schemas.openxmlformats.org/officeDocument/2006/relationships/tags" Target="../tags/tag3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64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5" name="Rectangle 44"/>
          <p:cNvSpPr/>
          <p:nvPr userDrawn="1">
            <p:custDataLst>
              <p:tags r:id="rId29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30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31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32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33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34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35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36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37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8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9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40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41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42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43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44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45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46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47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8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9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50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51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52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53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54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55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56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57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8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9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60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61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62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63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64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65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66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67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7" r:id="rId2"/>
    <p:sldLayoutId id="2147484203" r:id="rId3"/>
    <p:sldLayoutId id="2147484208" r:id="rId4"/>
    <p:sldLayoutId id="2147484204" r:id="rId5"/>
    <p:sldLayoutId id="2147484209" r:id="rId6"/>
    <p:sldLayoutId id="2147484197" r:id="rId7"/>
    <p:sldLayoutId id="2147484087" r:id="rId8"/>
    <p:sldLayoutId id="2147484098" r:id="rId9"/>
    <p:sldLayoutId id="2147484086" r:id="rId10"/>
    <p:sldLayoutId id="2147484099" r:id="rId11"/>
    <p:sldLayoutId id="2147484106" r:id="rId12"/>
    <p:sldLayoutId id="2147484092" r:id="rId13"/>
    <p:sldLayoutId id="2147484196" r:id="rId14"/>
    <p:sldLayoutId id="2147484201" r:id="rId15"/>
    <p:sldLayoutId id="2147484198" r:id="rId16"/>
    <p:sldLayoutId id="2147484202" r:id="rId17"/>
    <p:sldLayoutId id="2147484199" r:id="rId18"/>
    <p:sldLayoutId id="2147484200" r:id="rId19"/>
    <p:sldLayoutId id="2147484130" r:id="rId20"/>
    <p:sldLayoutId id="2147484205" r:id="rId21"/>
    <p:sldLayoutId id="2147484206" r:id="rId22"/>
    <p:sldLayoutId id="2147484093" r:id="rId23"/>
    <p:sldLayoutId id="2147484127" r:id="rId24"/>
    <p:sldLayoutId id="2147484094" r:id="rId25"/>
    <p:sldLayoutId id="2147484195" r:id="rId26"/>
    <p:sldLayoutId id="2147484096" r:id="rId2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lgorithm.codingdojo.com/" TargetMode="External"/><Relationship Id="rId2" Type="http://schemas.openxmlformats.org/officeDocument/2006/relationships/hyperlink" Target="http://mva.microsoft.com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codepen.io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va.microsoft.com/en-US/training-courses/developing-websites-using-python-and-django-11415" TargetMode="External"/><Relationship Id="rId2" Type="http://schemas.openxmlformats.org/officeDocument/2006/relationships/hyperlink" Target="https://mva.microsoft.com/en-US/training-courses/introduction-to-programming-with-python-8360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mva.microsoft.com/en-US/training-courses/introduction-to-aspnet-5-13786" TargetMode="External"/><Relationship Id="rId5" Type="http://schemas.openxmlformats.org/officeDocument/2006/relationships/hyperlink" Target="https://mva.microsoft.com/en-US/training-courses/c-fundamentals-for-absolute-beginners-8295" TargetMode="External"/><Relationship Id="rId4" Type="http://schemas.openxmlformats.org/officeDocument/2006/relationships/hyperlink" Target="https://mva.microsoft.com/en-US/training-courses/microsoft-azure-for-php-developers-8447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va.microsoft.com/en-US/training-courses/creating-dynamic-webpages-with-knockout-13919" TargetMode="External"/><Relationship Id="rId2" Type="http://schemas.openxmlformats.org/officeDocument/2006/relationships/hyperlink" Target="https://mva.microsoft.com/en-US/training-courses/introduction-to-angularjs-8682" TargetMode="Externa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mva.microsoft.com/" TargetMode="External"/><Relationship Id="rId2" Type="http://schemas.openxmlformats.org/officeDocument/2006/relationships/hyperlink" Target="http://codingdojo.com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edx.org/school/microsof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344862"/>
            <a:ext cx="8229599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Michael Choi, </a:t>
            </a:r>
            <a:r>
              <a:rPr lang="en-US" dirty="0" err="1" smtClean="0">
                <a:solidFill>
                  <a:schemeClr val="bg1"/>
                </a:solidFill>
              </a:rPr>
              <a:t>CodingDojo</a:t>
            </a:r>
            <a:endParaRPr lang="en-US" dirty="0" smtClean="0">
              <a:solidFill>
                <a:schemeClr val="bg1"/>
              </a:solidFill>
            </a:endParaRP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Christopher Harrison, Microsoft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4637" y="1677399"/>
            <a:ext cx="82296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Choosing the right web technology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3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standards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501950"/>
          </a:xfrm>
        </p:spPr>
        <p:txBody>
          <a:bodyPr/>
          <a:lstStyle/>
          <a:p>
            <a:r>
              <a:rPr lang="en-US" dirty="0" smtClean="0"/>
              <a:t>REST</a:t>
            </a:r>
          </a:p>
          <a:p>
            <a:r>
              <a:rPr lang="en-US" dirty="0" smtClean="0"/>
              <a:t>HTTP APIs</a:t>
            </a:r>
          </a:p>
          <a:p>
            <a:r>
              <a:rPr lang="en-US" dirty="0" smtClean="0"/>
              <a:t>Web sockets</a:t>
            </a:r>
          </a:p>
        </p:txBody>
      </p:sp>
    </p:spTree>
    <p:extLst>
      <p:ext uri="{BB962C8B-B14F-4D97-AF65-F5344CB8AC3E}">
        <p14:creationId xmlns:p14="http://schemas.microsoft.com/office/powerpoint/2010/main" val="21677250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get started?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896177"/>
          </a:xfrm>
        </p:spPr>
        <p:txBody>
          <a:bodyPr/>
          <a:lstStyle/>
          <a:p>
            <a:r>
              <a:rPr lang="en-US" dirty="0" smtClean="0"/>
              <a:t>How does all of this fit into the big picture?</a:t>
            </a:r>
          </a:p>
          <a:p>
            <a:r>
              <a:rPr lang="en-US" dirty="0" smtClean="0"/>
              <a:t>What technology should I choose for my startup?</a:t>
            </a:r>
          </a:p>
          <a:p>
            <a:r>
              <a:rPr lang="en-US" dirty="0" smtClean="0"/>
              <a:t>Pros and cons of various frameworks</a:t>
            </a:r>
          </a:p>
          <a:p>
            <a:r>
              <a:rPr lang="en-US" dirty="0" smtClean="0"/>
              <a:t>What happens if we get big?</a:t>
            </a:r>
          </a:p>
          <a:p>
            <a:r>
              <a:rPr lang="en-US" dirty="0" smtClean="0"/>
              <a:t>Where do I start if I want to learn?</a:t>
            </a:r>
          </a:p>
          <a:p>
            <a:r>
              <a:rPr lang="en-US" dirty="0" smtClean="0"/>
              <a:t>How do I find engineers who have these skillsets?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873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7" y="3573462"/>
            <a:ext cx="8436348" cy="914400"/>
          </a:xfrm>
        </p:spPr>
        <p:txBody>
          <a:bodyPr/>
          <a:lstStyle/>
          <a:p>
            <a:r>
              <a:rPr lang="en-US" dirty="0" smtClean="0"/>
              <a:t>Michael Choi</a:t>
            </a:r>
          </a:p>
          <a:p>
            <a:r>
              <a:rPr lang="en-US" dirty="0" smtClean="0"/>
              <a:t>Christopher Harrison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big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2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Furniture store</a:t>
            </a:r>
            <a:endParaRPr lang="en-US" dirty="0"/>
          </a:p>
        </p:txBody>
      </p:sp>
      <p:sp>
        <p:nvSpPr>
          <p:cNvPr id="5" name="Shape 135"/>
          <p:cNvSpPr/>
          <p:nvPr/>
        </p:nvSpPr>
        <p:spPr>
          <a:xfrm>
            <a:off x="2493431" y="1135062"/>
            <a:ext cx="9058722" cy="525839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6" name="Shape 136"/>
          <p:cNvSpPr/>
          <p:nvPr/>
        </p:nvSpPr>
        <p:spPr>
          <a:xfrm>
            <a:off x="2836331" y="1289272"/>
            <a:ext cx="1245047" cy="4797575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7" name="Shape 137"/>
          <p:cNvSpPr/>
          <p:nvPr/>
        </p:nvSpPr>
        <p:spPr>
          <a:xfrm>
            <a:off x="3181091" y="1896243"/>
            <a:ext cx="555527" cy="55552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8" name="Shape 138"/>
          <p:cNvSpPr/>
          <p:nvPr/>
        </p:nvSpPr>
        <p:spPr>
          <a:xfrm>
            <a:off x="3181091" y="3496443"/>
            <a:ext cx="555527" cy="55552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9" name="Shape 139"/>
          <p:cNvSpPr/>
          <p:nvPr/>
        </p:nvSpPr>
        <p:spPr>
          <a:xfrm>
            <a:off x="3181091" y="5096643"/>
            <a:ext cx="555527" cy="55552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10" name="Shape 140"/>
          <p:cNvSpPr/>
          <p:nvPr/>
        </p:nvSpPr>
        <p:spPr>
          <a:xfrm>
            <a:off x="5545151" y="3067396"/>
            <a:ext cx="555527" cy="555527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11" name="Shape 141"/>
          <p:cNvSpPr/>
          <p:nvPr/>
        </p:nvSpPr>
        <p:spPr>
          <a:xfrm>
            <a:off x="6252134" y="3067396"/>
            <a:ext cx="555527" cy="555527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12" name="Shape 142"/>
          <p:cNvSpPr/>
          <p:nvPr/>
        </p:nvSpPr>
        <p:spPr>
          <a:xfrm>
            <a:off x="6245760" y="3753196"/>
            <a:ext cx="555526" cy="555527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13" name="Shape 143"/>
          <p:cNvSpPr/>
          <p:nvPr/>
        </p:nvSpPr>
        <p:spPr>
          <a:xfrm>
            <a:off x="5545151" y="3753196"/>
            <a:ext cx="555527" cy="555527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14" name="Shape 144"/>
          <p:cNvSpPr/>
          <p:nvPr/>
        </p:nvSpPr>
        <p:spPr>
          <a:xfrm>
            <a:off x="8271434" y="1298872"/>
            <a:ext cx="3017690" cy="4950669"/>
          </a:xfrm>
          <a:prstGeom prst="roundRect">
            <a:avLst>
              <a:gd name="adj" fmla="val 13569"/>
            </a:avLst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15" name="Shape 145"/>
          <p:cNvSpPr/>
          <p:nvPr/>
        </p:nvSpPr>
        <p:spPr>
          <a:xfrm>
            <a:off x="9502516" y="5353396"/>
            <a:ext cx="555527" cy="555527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16" name="Shape 146"/>
          <p:cNvSpPr/>
          <p:nvPr/>
        </p:nvSpPr>
        <p:spPr>
          <a:xfrm>
            <a:off x="5754617" y="6481852"/>
            <a:ext cx="997019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b="1" dirty="0"/>
              <a:t>workers</a:t>
            </a:r>
          </a:p>
        </p:txBody>
      </p:sp>
      <p:sp>
        <p:nvSpPr>
          <p:cNvPr id="17" name="Shape 147"/>
          <p:cNvSpPr/>
          <p:nvPr/>
        </p:nvSpPr>
        <p:spPr>
          <a:xfrm>
            <a:off x="2836331" y="6475663"/>
            <a:ext cx="141582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b="1" dirty="0"/>
              <a:t>receptionist</a:t>
            </a:r>
          </a:p>
        </p:txBody>
      </p:sp>
      <p:sp>
        <p:nvSpPr>
          <p:cNvPr id="18" name="Shape 148"/>
          <p:cNvSpPr/>
          <p:nvPr/>
        </p:nvSpPr>
        <p:spPr>
          <a:xfrm>
            <a:off x="9146941" y="6475663"/>
            <a:ext cx="126667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b="1" dirty="0"/>
              <a:t>warehouse</a:t>
            </a:r>
          </a:p>
        </p:txBody>
      </p:sp>
      <p:sp>
        <p:nvSpPr>
          <p:cNvPr id="19" name="Shape 149"/>
          <p:cNvSpPr/>
          <p:nvPr/>
        </p:nvSpPr>
        <p:spPr>
          <a:xfrm>
            <a:off x="391581" y="2174006"/>
            <a:ext cx="1880714" cy="1"/>
          </a:xfrm>
          <a:prstGeom prst="line">
            <a:avLst/>
          </a:prstGeom>
          <a:ln w="25400">
            <a:solidFill>
              <a:srgbClr val="189B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0" name="Shape 150"/>
          <p:cNvSpPr/>
          <p:nvPr/>
        </p:nvSpPr>
        <p:spPr>
          <a:xfrm>
            <a:off x="391581" y="5374406"/>
            <a:ext cx="1880714" cy="1"/>
          </a:xfrm>
          <a:prstGeom prst="line">
            <a:avLst/>
          </a:prstGeom>
          <a:ln w="25400">
            <a:solidFill>
              <a:srgbClr val="189B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1" name="Shape 151"/>
          <p:cNvSpPr/>
          <p:nvPr/>
        </p:nvSpPr>
        <p:spPr>
          <a:xfrm>
            <a:off x="391581" y="3774206"/>
            <a:ext cx="1880714" cy="1"/>
          </a:xfrm>
          <a:prstGeom prst="line">
            <a:avLst/>
          </a:prstGeom>
          <a:ln w="25400">
            <a:solidFill>
              <a:srgbClr val="189B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82751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store more responsive</a:t>
            </a:r>
            <a:endParaRPr lang="en-US" dirty="0"/>
          </a:p>
        </p:txBody>
      </p:sp>
      <p:sp>
        <p:nvSpPr>
          <p:cNvPr id="24" name="Shape 135"/>
          <p:cNvSpPr/>
          <p:nvPr/>
        </p:nvSpPr>
        <p:spPr>
          <a:xfrm>
            <a:off x="2493431" y="1135062"/>
            <a:ext cx="9058722" cy="525839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5" name="Shape 136"/>
          <p:cNvSpPr/>
          <p:nvPr/>
        </p:nvSpPr>
        <p:spPr>
          <a:xfrm>
            <a:off x="2836331" y="1289272"/>
            <a:ext cx="1245047" cy="4797575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6" name="Shape 137"/>
          <p:cNvSpPr/>
          <p:nvPr/>
        </p:nvSpPr>
        <p:spPr>
          <a:xfrm>
            <a:off x="3181091" y="1896243"/>
            <a:ext cx="555527" cy="55552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7" name="Shape 138"/>
          <p:cNvSpPr/>
          <p:nvPr/>
        </p:nvSpPr>
        <p:spPr>
          <a:xfrm>
            <a:off x="3181091" y="3496443"/>
            <a:ext cx="555527" cy="55552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8" name="Shape 139"/>
          <p:cNvSpPr/>
          <p:nvPr/>
        </p:nvSpPr>
        <p:spPr>
          <a:xfrm>
            <a:off x="3181091" y="5096643"/>
            <a:ext cx="555527" cy="55552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9" name="Shape 140"/>
          <p:cNvSpPr/>
          <p:nvPr/>
        </p:nvSpPr>
        <p:spPr>
          <a:xfrm>
            <a:off x="5545151" y="3067396"/>
            <a:ext cx="555527" cy="555527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30" name="Shape 141"/>
          <p:cNvSpPr/>
          <p:nvPr/>
        </p:nvSpPr>
        <p:spPr>
          <a:xfrm>
            <a:off x="6235824" y="2369349"/>
            <a:ext cx="555527" cy="555527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31" name="Shape 142"/>
          <p:cNvSpPr/>
          <p:nvPr/>
        </p:nvSpPr>
        <p:spPr>
          <a:xfrm>
            <a:off x="6229450" y="3055149"/>
            <a:ext cx="555526" cy="555527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32" name="Shape 143"/>
          <p:cNvSpPr/>
          <p:nvPr/>
        </p:nvSpPr>
        <p:spPr>
          <a:xfrm>
            <a:off x="5545151" y="3753196"/>
            <a:ext cx="555527" cy="555527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33" name="Shape 144"/>
          <p:cNvSpPr/>
          <p:nvPr/>
        </p:nvSpPr>
        <p:spPr>
          <a:xfrm>
            <a:off x="8271434" y="1298872"/>
            <a:ext cx="3017690" cy="4950669"/>
          </a:xfrm>
          <a:prstGeom prst="roundRect">
            <a:avLst>
              <a:gd name="adj" fmla="val 13569"/>
            </a:avLst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34" name="Shape 145"/>
          <p:cNvSpPr/>
          <p:nvPr/>
        </p:nvSpPr>
        <p:spPr>
          <a:xfrm>
            <a:off x="9502516" y="5353396"/>
            <a:ext cx="555527" cy="555527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35" name="Shape 146"/>
          <p:cNvSpPr/>
          <p:nvPr/>
        </p:nvSpPr>
        <p:spPr>
          <a:xfrm>
            <a:off x="5754617" y="6481852"/>
            <a:ext cx="997019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b="1" dirty="0"/>
              <a:t>workers</a:t>
            </a:r>
          </a:p>
        </p:txBody>
      </p:sp>
      <p:sp>
        <p:nvSpPr>
          <p:cNvPr id="36" name="Shape 147"/>
          <p:cNvSpPr/>
          <p:nvPr/>
        </p:nvSpPr>
        <p:spPr>
          <a:xfrm>
            <a:off x="2836331" y="6475663"/>
            <a:ext cx="141582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b="1" dirty="0"/>
              <a:t>receptionist</a:t>
            </a:r>
          </a:p>
        </p:txBody>
      </p:sp>
      <p:sp>
        <p:nvSpPr>
          <p:cNvPr id="37" name="Shape 148"/>
          <p:cNvSpPr/>
          <p:nvPr/>
        </p:nvSpPr>
        <p:spPr>
          <a:xfrm>
            <a:off x="9146941" y="6475663"/>
            <a:ext cx="126667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b="1" dirty="0"/>
              <a:t>warehouse</a:t>
            </a:r>
          </a:p>
        </p:txBody>
      </p:sp>
      <p:sp>
        <p:nvSpPr>
          <p:cNvPr id="38" name="Shape 149"/>
          <p:cNvSpPr/>
          <p:nvPr/>
        </p:nvSpPr>
        <p:spPr>
          <a:xfrm>
            <a:off x="391581" y="2174006"/>
            <a:ext cx="1880714" cy="1"/>
          </a:xfrm>
          <a:prstGeom prst="line">
            <a:avLst/>
          </a:prstGeom>
          <a:ln w="25400">
            <a:solidFill>
              <a:srgbClr val="189B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39" name="Shape 150"/>
          <p:cNvSpPr/>
          <p:nvPr/>
        </p:nvSpPr>
        <p:spPr>
          <a:xfrm>
            <a:off x="391581" y="5374406"/>
            <a:ext cx="1880714" cy="1"/>
          </a:xfrm>
          <a:prstGeom prst="line">
            <a:avLst/>
          </a:prstGeom>
          <a:ln w="25400">
            <a:solidFill>
              <a:srgbClr val="189B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40" name="Shape 151"/>
          <p:cNvSpPr/>
          <p:nvPr/>
        </p:nvSpPr>
        <p:spPr>
          <a:xfrm>
            <a:off x="391581" y="3774206"/>
            <a:ext cx="1880714" cy="1"/>
          </a:xfrm>
          <a:prstGeom prst="line">
            <a:avLst/>
          </a:prstGeom>
          <a:ln w="25400">
            <a:solidFill>
              <a:srgbClr val="189B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41" name="Shape 141"/>
          <p:cNvSpPr/>
          <p:nvPr/>
        </p:nvSpPr>
        <p:spPr>
          <a:xfrm>
            <a:off x="6905106" y="3067396"/>
            <a:ext cx="555527" cy="555527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42" name="Shape 142"/>
          <p:cNvSpPr/>
          <p:nvPr/>
        </p:nvSpPr>
        <p:spPr>
          <a:xfrm>
            <a:off x="6898732" y="3753196"/>
            <a:ext cx="555526" cy="555527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43" name="Shape 175"/>
          <p:cNvSpPr/>
          <p:nvPr/>
        </p:nvSpPr>
        <p:spPr>
          <a:xfrm>
            <a:off x="7035213" y="1830650"/>
            <a:ext cx="981621" cy="98162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r>
              <a:rPr>
                <a:solidFill>
                  <a:schemeClr val="bg1"/>
                </a:solidFill>
              </a:rPr>
              <a:t>tool boxes</a:t>
            </a:r>
          </a:p>
        </p:txBody>
      </p:sp>
    </p:spTree>
    <p:extLst>
      <p:ext uri="{BB962C8B-B14F-4D97-AF65-F5344CB8AC3E}">
        <p14:creationId xmlns:p14="http://schemas.microsoft.com/office/powerpoint/2010/main" val="163757282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development terminology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391581" y="1135063"/>
            <a:ext cx="11236856" cy="4090175"/>
            <a:chOff x="391581" y="1135062"/>
            <a:chExt cx="11160572" cy="5799510"/>
          </a:xfrm>
        </p:grpSpPr>
        <p:sp>
          <p:nvSpPr>
            <p:cNvPr id="34" name="Shape 135"/>
            <p:cNvSpPr/>
            <p:nvPr/>
          </p:nvSpPr>
          <p:spPr>
            <a:xfrm>
              <a:off x="2493431" y="1135062"/>
              <a:ext cx="9058722" cy="5258396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35" name="Shape 136"/>
            <p:cNvSpPr/>
            <p:nvPr/>
          </p:nvSpPr>
          <p:spPr>
            <a:xfrm>
              <a:off x="2836331" y="1289272"/>
              <a:ext cx="1245047" cy="4797575"/>
            </a:xfrm>
            <a:prstGeom prst="rect">
              <a:avLst/>
            </a:prstGeom>
            <a:gradFill>
              <a:gsLst>
                <a:gs pos="0">
                  <a:srgbClr val="189B1A"/>
                </a:gs>
                <a:gs pos="100000">
                  <a:srgbClr val="235D0B"/>
                </a:gs>
              </a:gsLst>
              <a:lin ang="5400000"/>
            </a:gra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36" name="Shape 137"/>
            <p:cNvSpPr/>
            <p:nvPr/>
          </p:nvSpPr>
          <p:spPr>
            <a:xfrm>
              <a:off x="3181091" y="1896243"/>
              <a:ext cx="555527" cy="555527"/>
            </a:xfrm>
            <a:prstGeom prst="ellipse">
              <a:avLst/>
            </a:prstGeom>
            <a:blipFill>
              <a:blip r:embed="rId3"/>
            </a:blip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37" name="Shape 138"/>
            <p:cNvSpPr/>
            <p:nvPr/>
          </p:nvSpPr>
          <p:spPr>
            <a:xfrm>
              <a:off x="3181091" y="3496443"/>
              <a:ext cx="555527" cy="555527"/>
            </a:xfrm>
            <a:prstGeom prst="ellipse">
              <a:avLst/>
            </a:prstGeom>
            <a:blipFill>
              <a:blip r:embed="rId3"/>
            </a:blip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38" name="Shape 139"/>
            <p:cNvSpPr/>
            <p:nvPr/>
          </p:nvSpPr>
          <p:spPr>
            <a:xfrm>
              <a:off x="3181091" y="5096643"/>
              <a:ext cx="555527" cy="555527"/>
            </a:xfrm>
            <a:prstGeom prst="ellipse">
              <a:avLst/>
            </a:prstGeom>
            <a:blipFill>
              <a:blip r:embed="rId3"/>
            </a:blip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39" name="Shape 140"/>
            <p:cNvSpPr/>
            <p:nvPr/>
          </p:nvSpPr>
          <p:spPr>
            <a:xfrm>
              <a:off x="5545151" y="3067396"/>
              <a:ext cx="555527" cy="555527"/>
            </a:xfrm>
            <a:prstGeom prst="ellipse">
              <a:avLst/>
            </a:prstGeom>
            <a:blipFill>
              <a:blip r:embed="rId4"/>
            </a:blip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40" name="Shape 141"/>
            <p:cNvSpPr/>
            <p:nvPr/>
          </p:nvSpPr>
          <p:spPr>
            <a:xfrm>
              <a:off x="6235824" y="2369349"/>
              <a:ext cx="555527" cy="555527"/>
            </a:xfrm>
            <a:prstGeom prst="ellipse">
              <a:avLst/>
            </a:prstGeom>
            <a:blipFill>
              <a:blip r:embed="rId4"/>
            </a:blip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41" name="Shape 142"/>
            <p:cNvSpPr/>
            <p:nvPr/>
          </p:nvSpPr>
          <p:spPr>
            <a:xfrm>
              <a:off x="6229450" y="3055149"/>
              <a:ext cx="555526" cy="555527"/>
            </a:xfrm>
            <a:prstGeom prst="ellipse">
              <a:avLst/>
            </a:prstGeom>
            <a:blipFill>
              <a:blip r:embed="rId4"/>
            </a:blip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42" name="Shape 143"/>
            <p:cNvSpPr/>
            <p:nvPr/>
          </p:nvSpPr>
          <p:spPr>
            <a:xfrm>
              <a:off x="5545151" y="3753196"/>
              <a:ext cx="555527" cy="555527"/>
            </a:xfrm>
            <a:prstGeom prst="ellipse">
              <a:avLst/>
            </a:prstGeom>
            <a:blipFill>
              <a:blip r:embed="rId4"/>
            </a:blip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43" name="Shape 144"/>
            <p:cNvSpPr/>
            <p:nvPr/>
          </p:nvSpPr>
          <p:spPr>
            <a:xfrm>
              <a:off x="8271434" y="1298872"/>
              <a:ext cx="3017690" cy="4950669"/>
            </a:xfrm>
            <a:prstGeom prst="roundRect">
              <a:avLst>
                <a:gd name="adj" fmla="val 13569"/>
              </a:avLst>
            </a:prstGeom>
            <a:gradFill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/>
            </a:gra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44" name="Shape 145"/>
            <p:cNvSpPr/>
            <p:nvPr/>
          </p:nvSpPr>
          <p:spPr>
            <a:xfrm>
              <a:off x="9502516" y="5353396"/>
              <a:ext cx="555527" cy="555527"/>
            </a:xfrm>
            <a:prstGeom prst="ellipse">
              <a:avLst/>
            </a:prstGeom>
            <a:gradFill>
              <a:gsLst>
                <a:gs pos="0">
                  <a:srgbClr val="189B1A"/>
                </a:gs>
                <a:gs pos="100000">
                  <a:srgbClr val="235D0B"/>
                </a:gs>
              </a:gsLst>
              <a:lin ang="5400000"/>
            </a:gra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45" name="Shape 146"/>
            <p:cNvSpPr/>
            <p:nvPr/>
          </p:nvSpPr>
          <p:spPr>
            <a:xfrm>
              <a:off x="5428956" y="6396345"/>
              <a:ext cx="2169262" cy="5382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r>
                <a:rPr lang="en-US" b="1" dirty="0" smtClean="0"/>
                <a:t>Server framework</a:t>
              </a:r>
              <a:endParaRPr b="1" dirty="0"/>
            </a:p>
          </p:txBody>
        </p:sp>
        <p:sp>
          <p:nvSpPr>
            <p:cNvPr id="46" name="Shape 147"/>
            <p:cNvSpPr/>
            <p:nvPr/>
          </p:nvSpPr>
          <p:spPr>
            <a:xfrm>
              <a:off x="2836331" y="6396345"/>
              <a:ext cx="1415825" cy="5382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r>
                <a:rPr lang="en-US" b="1" dirty="0" smtClean="0"/>
                <a:t>Web server</a:t>
              </a:r>
              <a:endParaRPr b="1" dirty="0"/>
            </a:p>
          </p:txBody>
        </p:sp>
        <p:sp>
          <p:nvSpPr>
            <p:cNvPr id="47" name="Shape 148"/>
            <p:cNvSpPr/>
            <p:nvPr/>
          </p:nvSpPr>
          <p:spPr>
            <a:xfrm>
              <a:off x="9146941" y="6396345"/>
              <a:ext cx="1266676" cy="5382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r>
                <a:rPr lang="en-US" b="1" dirty="0" smtClean="0"/>
                <a:t>Database</a:t>
              </a:r>
              <a:endParaRPr b="1" dirty="0"/>
            </a:p>
          </p:txBody>
        </p:sp>
        <p:sp>
          <p:nvSpPr>
            <p:cNvPr id="48" name="Shape 149"/>
            <p:cNvSpPr/>
            <p:nvPr/>
          </p:nvSpPr>
          <p:spPr>
            <a:xfrm>
              <a:off x="391581" y="2174006"/>
              <a:ext cx="1880714" cy="1"/>
            </a:xfrm>
            <a:prstGeom prst="line">
              <a:avLst/>
            </a:prstGeom>
            <a:ln w="25400">
              <a:solidFill>
                <a:srgbClr val="189B1A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49" name="Shape 150"/>
            <p:cNvSpPr/>
            <p:nvPr/>
          </p:nvSpPr>
          <p:spPr>
            <a:xfrm>
              <a:off x="391581" y="5374406"/>
              <a:ext cx="1880714" cy="1"/>
            </a:xfrm>
            <a:prstGeom prst="line">
              <a:avLst/>
            </a:prstGeom>
            <a:ln w="25400">
              <a:solidFill>
                <a:srgbClr val="189B1A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50" name="Shape 151"/>
            <p:cNvSpPr/>
            <p:nvPr/>
          </p:nvSpPr>
          <p:spPr>
            <a:xfrm>
              <a:off x="391581" y="3774206"/>
              <a:ext cx="1880714" cy="1"/>
            </a:xfrm>
            <a:prstGeom prst="line">
              <a:avLst/>
            </a:prstGeom>
            <a:ln w="25400">
              <a:solidFill>
                <a:srgbClr val="189B1A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51" name="Shape 141"/>
            <p:cNvSpPr/>
            <p:nvPr/>
          </p:nvSpPr>
          <p:spPr>
            <a:xfrm>
              <a:off x="6905106" y="3067396"/>
              <a:ext cx="555527" cy="555527"/>
            </a:xfrm>
            <a:prstGeom prst="ellipse">
              <a:avLst/>
            </a:prstGeom>
            <a:blipFill>
              <a:blip r:embed="rId4"/>
            </a:blip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52" name="Shape 142"/>
            <p:cNvSpPr/>
            <p:nvPr/>
          </p:nvSpPr>
          <p:spPr>
            <a:xfrm>
              <a:off x="6898732" y="3753196"/>
              <a:ext cx="555526" cy="555527"/>
            </a:xfrm>
            <a:prstGeom prst="ellipse">
              <a:avLst/>
            </a:prstGeom>
            <a:blipFill>
              <a:blip r:embed="rId4"/>
            </a:blip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53" name="Shape 175"/>
            <p:cNvSpPr/>
            <p:nvPr/>
          </p:nvSpPr>
          <p:spPr>
            <a:xfrm>
              <a:off x="7035213" y="1830650"/>
              <a:ext cx="981621" cy="981622"/>
            </a:xfrm>
            <a:prstGeom prst="rect">
              <a:avLst/>
            </a:prstGeom>
            <a:blipFill>
              <a:blip r:embed="rId4"/>
            </a:blip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200"/>
              </a:lvl1pPr>
            </a:lstStyle>
            <a:p>
              <a:r>
                <a:rPr>
                  <a:solidFill>
                    <a:schemeClr val="bg1"/>
                  </a:solidFill>
                </a:rPr>
                <a:t>tool boxes</a:t>
              </a:r>
            </a:p>
          </p:txBody>
        </p:sp>
      </p:grpSp>
      <p:sp>
        <p:nvSpPr>
          <p:cNvPr id="55" name="Rectangle 54"/>
          <p:cNvSpPr/>
          <p:nvPr/>
        </p:nvSpPr>
        <p:spPr bwMode="auto">
          <a:xfrm>
            <a:off x="252016" y="5253473"/>
            <a:ext cx="2057400" cy="1143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HTML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CSS</a:t>
            </a:r>
            <a:b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JavaScript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2451119" y="5253473"/>
            <a:ext cx="2057400" cy="1143000"/>
          </a:xfrm>
          <a:prstGeom prst="rect">
            <a:avLst/>
          </a:prstGeom>
          <a:solidFill>
            <a:srgbClr val="851B0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IIS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Apache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Tomcat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526731" y="5225238"/>
            <a:ext cx="2057400" cy="1143000"/>
          </a:xfrm>
          <a:prstGeom prst="rect">
            <a:avLst/>
          </a:prstGeom>
          <a:solidFill>
            <a:srgbClr val="BF802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MVC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PHP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Node.js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8815752" y="5253473"/>
            <a:ext cx="2057400" cy="1143000"/>
          </a:xfrm>
          <a:prstGeom prst="rect">
            <a:avLst/>
          </a:prstGeom>
          <a:solidFill>
            <a:srgbClr val="5C616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SQL Server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MySQL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208431749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92099" y="3344862"/>
            <a:ext cx="8436348" cy="914400"/>
          </a:xfrm>
        </p:spPr>
        <p:txBody>
          <a:bodyPr/>
          <a:lstStyle/>
          <a:p>
            <a:r>
              <a:rPr lang="en-US" dirty="0" smtClean="0"/>
              <a:t>Michael Choi</a:t>
            </a:r>
          </a:p>
          <a:p>
            <a:r>
              <a:rPr lang="en-US" dirty="0" smtClean="0"/>
              <a:t>Christopher Harrison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the server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comparison</a:t>
            </a:r>
            <a:endParaRPr lang="en-US" dirty="0"/>
          </a:p>
        </p:txBody>
      </p:sp>
      <p:graphicFrame>
        <p:nvGraphicFramePr>
          <p:cNvPr id="6" name="Table 215"/>
          <p:cNvGraphicFramePr/>
          <p:nvPr>
            <p:extLst>
              <p:ext uri="{D42A27DB-BD31-4B8C-83A1-F6EECF244321}">
                <p14:modId xmlns:p14="http://schemas.microsoft.com/office/powerpoint/2010/main" val="3180846973"/>
              </p:ext>
            </p:extLst>
          </p:nvPr>
        </p:nvGraphicFramePr>
        <p:xfrm>
          <a:off x="482651" y="1516062"/>
          <a:ext cx="11604891" cy="3609365"/>
        </p:xfrm>
        <a:graphic>
          <a:graphicData uri="http://schemas.openxmlformats.org/drawingml/2006/table">
            <a:tbl>
              <a:tblPr firstRow="1" firstCol="1">
                <a:tableStyleId>{69C7853C-536D-4A76-A0AE-DD22124D55A5}</a:tableStyleId>
              </a:tblPr>
              <a:tblGrid>
                <a:gridCol w="147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8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040">
                <a:tc>
                  <a:txBody>
                    <a:bodyPr/>
                    <a:lstStyle/>
                    <a:p>
                      <a:pPr defTabSz="914400"/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/>
                        <a:t>Pros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/>
                        <a:t>Cons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17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/>
                        <a:t>PHP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Designed for </a:t>
                      </a:r>
                      <a:r>
                        <a:rPr dirty="0" smtClean="0"/>
                        <a:t>beginners</a:t>
                      </a:r>
                      <a:r>
                        <a:rPr lang="en-US" dirty="0" smtClean="0"/>
                        <a:t>.</a:t>
                      </a:r>
                      <a:r>
                        <a:rPr dirty="0" smtClean="0"/>
                        <a:t> </a:t>
                      </a:r>
                      <a:r>
                        <a:rPr dirty="0"/>
                        <a:t>Easy to build functional web </a:t>
                      </a:r>
                      <a:r>
                        <a:rPr dirty="0" smtClean="0"/>
                        <a:t>apps</a:t>
                      </a:r>
                      <a:r>
                        <a:rPr lang="en-US" dirty="0" smtClean="0"/>
                        <a:t>.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Some PHP apps could lack </a:t>
                      </a:r>
                      <a:r>
                        <a:rPr dirty="0" smtClean="0"/>
                        <a:t>structure</a:t>
                      </a:r>
                      <a:r>
                        <a:rPr lang="en-US" dirty="0" smtClean="0"/>
                        <a:t>.</a:t>
                      </a:r>
                      <a:r>
                        <a:rPr dirty="0" smtClean="0"/>
                        <a:t> 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40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/>
                        <a:t>Ruby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/>
                        <a:t>OOP and shorter codes (with Rails).  Great TDD.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OOP and shorter </a:t>
                      </a:r>
                      <a:r>
                        <a:rPr dirty="0" smtClean="0"/>
                        <a:t>codes</a:t>
                      </a:r>
                      <a:r>
                        <a:rPr lang="en-US" dirty="0" smtClean="0"/>
                        <a:t>.</a:t>
                      </a:r>
                      <a:r>
                        <a:rPr dirty="0" smtClean="0"/>
                        <a:t> </a:t>
                      </a:r>
                      <a:r>
                        <a:rPr lang="en-US" dirty="0" smtClean="0"/>
                        <a:t>L</a:t>
                      </a:r>
                      <a:r>
                        <a:rPr dirty="0" smtClean="0"/>
                        <a:t>ots </a:t>
                      </a:r>
                      <a:r>
                        <a:rPr dirty="0"/>
                        <a:t>of things happening in the </a:t>
                      </a:r>
                      <a:r>
                        <a:rPr dirty="0" smtClean="0"/>
                        <a:t>background</a:t>
                      </a:r>
                      <a:r>
                        <a:rPr lang="en-US" dirty="0" smtClean="0"/>
                        <a:t>.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56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dirty="0" smtClean="0"/>
                        <a:t>Python</a:t>
                      </a:r>
                      <a:r>
                        <a:rPr lang="en-US" dirty="0" smtClean="0"/>
                        <a:t> &amp; Django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dirty="0" smtClean="0"/>
                        <a:t>Easy to learn Python.</a:t>
                      </a:r>
                      <a:r>
                        <a:rPr lang="en-US" baseline="0" dirty="0" smtClean="0"/>
                        <a:t> Great community. Lots of code "already written".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US" sz="18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Need to learn the framework. Lots happening in the background.</a:t>
                      </a:r>
                      <a:endParaRPr sz="180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40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dirty="0" smtClean="0"/>
                        <a:t>ASP.NET MVC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dirty="0" smtClean="0"/>
                        <a:t>Uses common design patterns. Flexible. Runs compiled code.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Compiled. </a:t>
                      </a:r>
                      <a:r>
                        <a:rPr lang="en-US" dirty="0" smtClean="0"/>
                        <a:t>Need to learn C# or VB.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43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/>
                        <a:t>Node.js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dirty="0" smtClean="0"/>
                        <a:t>Uses sockets.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Not as mature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40591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Michael Choi</a:t>
            </a:r>
          </a:p>
          <a:p>
            <a:r>
              <a:rPr lang="en-US" dirty="0" smtClean="0"/>
              <a:t>Christopher Harrison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1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the data store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87350" y="1816100"/>
            <a:ext cx="11164887" cy="4777915"/>
            <a:chOff x="387350" y="1816100"/>
            <a:chExt cx="12482463" cy="5996578"/>
          </a:xfrm>
        </p:grpSpPr>
        <p:sp>
          <p:nvSpPr>
            <p:cNvPr id="5" name="Shape 222"/>
            <p:cNvSpPr/>
            <p:nvPr/>
          </p:nvSpPr>
          <p:spPr>
            <a:xfrm>
              <a:off x="2489200" y="1816100"/>
              <a:ext cx="5708874" cy="5410796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6" name="Shape 223"/>
            <p:cNvSpPr/>
            <p:nvPr/>
          </p:nvSpPr>
          <p:spPr>
            <a:xfrm>
              <a:off x="2832100" y="2122710"/>
              <a:ext cx="1245047" cy="4797575"/>
            </a:xfrm>
            <a:prstGeom prst="rect">
              <a:avLst/>
            </a:prstGeom>
            <a:gradFill>
              <a:gsLst>
                <a:gs pos="0">
                  <a:srgbClr val="189B1A"/>
                </a:gs>
                <a:gs pos="100000">
                  <a:srgbClr val="235D0B"/>
                </a:gs>
              </a:gsLst>
              <a:lin ang="5400000"/>
            </a:gra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7" name="Shape 224"/>
            <p:cNvSpPr/>
            <p:nvPr/>
          </p:nvSpPr>
          <p:spPr>
            <a:xfrm>
              <a:off x="3176860" y="2729681"/>
              <a:ext cx="555527" cy="555527"/>
            </a:xfrm>
            <a:prstGeom prst="ellipse">
              <a:avLst/>
            </a:prstGeom>
            <a:blipFill>
              <a:blip r:embed="rId3"/>
            </a:blip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8" name="Shape 225"/>
            <p:cNvSpPr/>
            <p:nvPr/>
          </p:nvSpPr>
          <p:spPr>
            <a:xfrm>
              <a:off x="3176860" y="4329881"/>
              <a:ext cx="555527" cy="555527"/>
            </a:xfrm>
            <a:prstGeom prst="ellipse">
              <a:avLst/>
            </a:prstGeom>
            <a:blipFill>
              <a:blip r:embed="rId3"/>
            </a:blip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9" name="Shape 226"/>
            <p:cNvSpPr/>
            <p:nvPr/>
          </p:nvSpPr>
          <p:spPr>
            <a:xfrm>
              <a:off x="3176860" y="5930081"/>
              <a:ext cx="555527" cy="555527"/>
            </a:xfrm>
            <a:prstGeom prst="ellipse">
              <a:avLst/>
            </a:prstGeom>
            <a:blipFill>
              <a:blip r:embed="rId3"/>
            </a:blip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10" name="Shape 227"/>
            <p:cNvSpPr/>
            <p:nvPr/>
          </p:nvSpPr>
          <p:spPr>
            <a:xfrm>
              <a:off x="5065873" y="3900834"/>
              <a:ext cx="555527" cy="555527"/>
            </a:xfrm>
            <a:prstGeom prst="ellipse">
              <a:avLst/>
            </a:prstGeom>
            <a:blipFill>
              <a:blip r:embed="rId4"/>
            </a:blip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11" name="Shape 228"/>
            <p:cNvSpPr/>
            <p:nvPr/>
          </p:nvSpPr>
          <p:spPr>
            <a:xfrm>
              <a:off x="5897599" y="3227734"/>
              <a:ext cx="555527" cy="555527"/>
            </a:xfrm>
            <a:prstGeom prst="ellipse">
              <a:avLst/>
            </a:prstGeom>
            <a:blipFill>
              <a:blip r:embed="rId4"/>
            </a:blip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12" name="Shape 229"/>
            <p:cNvSpPr/>
            <p:nvPr/>
          </p:nvSpPr>
          <p:spPr>
            <a:xfrm>
              <a:off x="5891224" y="3913534"/>
              <a:ext cx="555527" cy="555527"/>
            </a:xfrm>
            <a:prstGeom prst="ellipse">
              <a:avLst/>
            </a:prstGeom>
            <a:blipFill>
              <a:blip r:embed="rId4"/>
            </a:blip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13" name="Shape 230"/>
            <p:cNvSpPr/>
            <p:nvPr/>
          </p:nvSpPr>
          <p:spPr>
            <a:xfrm>
              <a:off x="5065873" y="4586634"/>
              <a:ext cx="555527" cy="555527"/>
            </a:xfrm>
            <a:prstGeom prst="ellipse">
              <a:avLst/>
            </a:prstGeom>
            <a:blipFill>
              <a:blip r:embed="rId4"/>
            </a:blip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14" name="Shape 231"/>
            <p:cNvSpPr/>
            <p:nvPr/>
          </p:nvSpPr>
          <p:spPr>
            <a:xfrm>
              <a:off x="5543265" y="7333384"/>
              <a:ext cx="2086951" cy="4764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lang="en-US" dirty="0" smtClean="0"/>
                <a:t>server framework</a:t>
              </a:r>
              <a:endParaRPr dirty="0"/>
            </a:p>
          </p:txBody>
        </p:sp>
        <p:sp>
          <p:nvSpPr>
            <p:cNvPr id="15" name="Shape 232"/>
            <p:cNvSpPr/>
            <p:nvPr/>
          </p:nvSpPr>
          <p:spPr>
            <a:xfrm>
              <a:off x="2721951" y="7336268"/>
              <a:ext cx="1465342" cy="4764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r>
                <a:rPr dirty="0"/>
                <a:t>web server</a:t>
              </a:r>
            </a:p>
          </p:txBody>
        </p:sp>
        <p:sp>
          <p:nvSpPr>
            <p:cNvPr id="16" name="Shape 233"/>
            <p:cNvSpPr/>
            <p:nvPr/>
          </p:nvSpPr>
          <p:spPr>
            <a:xfrm>
              <a:off x="9359946" y="7381794"/>
              <a:ext cx="2768258" cy="379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dirty="0"/>
                <a:t>dedicated </a:t>
              </a:r>
              <a:r>
                <a:rPr dirty="0" smtClean="0"/>
                <a:t>database </a:t>
              </a:r>
              <a:r>
                <a:rPr dirty="0"/>
                <a:t>server</a:t>
              </a:r>
            </a:p>
          </p:txBody>
        </p:sp>
        <p:sp>
          <p:nvSpPr>
            <p:cNvPr id="17" name="Shape 234"/>
            <p:cNvSpPr/>
            <p:nvPr/>
          </p:nvSpPr>
          <p:spPr>
            <a:xfrm>
              <a:off x="387350" y="3007444"/>
              <a:ext cx="1880714" cy="1"/>
            </a:xfrm>
            <a:prstGeom prst="line">
              <a:avLst/>
            </a:prstGeom>
            <a:ln w="25400">
              <a:solidFill>
                <a:srgbClr val="189B1A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18" name="Shape 235"/>
            <p:cNvSpPr/>
            <p:nvPr/>
          </p:nvSpPr>
          <p:spPr>
            <a:xfrm>
              <a:off x="387350" y="6207844"/>
              <a:ext cx="1880714" cy="1"/>
            </a:xfrm>
            <a:prstGeom prst="line">
              <a:avLst/>
            </a:prstGeom>
            <a:ln w="25400">
              <a:solidFill>
                <a:srgbClr val="189B1A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19" name="Shape 236"/>
            <p:cNvSpPr/>
            <p:nvPr/>
          </p:nvSpPr>
          <p:spPr>
            <a:xfrm>
              <a:off x="387350" y="4607644"/>
              <a:ext cx="1880714" cy="1"/>
            </a:xfrm>
            <a:prstGeom prst="line">
              <a:avLst/>
            </a:prstGeom>
            <a:ln w="25400">
              <a:solidFill>
                <a:srgbClr val="189B1A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20" name="Shape 237"/>
            <p:cNvSpPr/>
            <p:nvPr/>
          </p:nvSpPr>
          <p:spPr>
            <a:xfrm>
              <a:off x="6716576" y="3900834"/>
              <a:ext cx="555526" cy="555527"/>
            </a:xfrm>
            <a:prstGeom prst="ellipse">
              <a:avLst/>
            </a:prstGeom>
            <a:blipFill>
              <a:blip r:embed="rId4"/>
            </a:blip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21" name="Shape 238"/>
            <p:cNvSpPr/>
            <p:nvPr/>
          </p:nvSpPr>
          <p:spPr>
            <a:xfrm>
              <a:off x="6716576" y="4586634"/>
              <a:ext cx="555526" cy="555527"/>
            </a:xfrm>
            <a:prstGeom prst="ellipse">
              <a:avLst/>
            </a:prstGeom>
            <a:blipFill>
              <a:blip r:embed="rId4"/>
            </a:blip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22" name="Shape 239"/>
            <p:cNvSpPr/>
            <p:nvPr/>
          </p:nvSpPr>
          <p:spPr>
            <a:xfrm>
              <a:off x="6716576" y="2516633"/>
              <a:ext cx="981621" cy="981622"/>
            </a:xfrm>
            <a:prstGeom prst="rect">
              <a:avLst/>
            </a:prstGeom>
            <a:blipFill>
              <a:blip r:embed="rId4"/>
            </a:blip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200"/>
              </a:lvl1pPr>
            </a:lstStyle>
            <a:p>
              <a:r>
                <a:t>tool boxes</a:t>
              </a:r>
            </a:p>
          </p:txBody>
        </p:sp>
        <p:sp>
          <p:nvSpPr>
            <p:cNvPr id="23" name="Shape 240"/>
            <p:cNvSpPr/>
            <p:nvPr/>
          </p:nvSpPr>
          <p:spPr>
            <a:xfrm>
              <a:off x="8618339" y="1816100"/>
              <a:ext cx="4251474" cy="5410796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24" name="Shape 241"/>
            <p:cNvSpPr/>
            <p:nvPr/>
          </p:nvSpPr>
          <p:spPr>
            <a:xfrm>
              <a:off x="9235231" y="2046163"/>
              <a:ext cx="3017690" cy="4950670"/>
            </a:xfrm>
            <a:prstGeom prst="roundRect">
              <a:avLst>
                <a:gd name="adj" fmla="val 13569"/>
              </a:avLst>
            </a:prstGeom>
            <a:gradFill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/>
            </a:gra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25" name="Shape 242"/>
            <p:cNvSpPr/>
            <p:nvPr/>
          </p:nvSpPr>
          <p:spPr>
            <a:xfrm>
              <a:off x="10466313" y="5930081"/>
              <a:ext cx="555526" cy="555527"/>
            </a:xfrm>
            <a:prstGeom prst="ellipse">
              <a:avLst/>
            </a:prstGeom>
            <a:gradFill>
              <a:gsLst>
                <a:gs pos="0">
                  <a:srgbClr val="189B1A"/>
                </a:gs>
                <a:gs pos="100000">
                  <a:srgbClr val="235D0B"/>
                </a:gs>
              </a:gsLst>
              <a:lin ang="5400000"/>
            </a:gra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26" name="Shape 243"/>
            <p:cNvSpPr/>
            <p:nvPr/>
          </p:nvSpPr>
          <p:spPr>
            <a:xfrm>
              <a:off x="9805913" y="5930081"/>
              <a:ext cx="555526" cy="555527"/>
            </a:xfrm>
            <a:prstGeom prst="ellipse">
              <a:avLst/>
            </a:prstGeom>
            <a:gradFill>
              <a:gsLst>
                <a:gs pos="0">
                  <a:srgbClr val="189B1A"/>
                </a:gs>
                <a:gs pos="100000">
                  <a:srgbClr val="235D0B"/>
                </a:gs>
              </a:gsLst>
              <a:lin ang="5400000"/>
            </a:gra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27" name="Shape 244"/>
            <p:cNvSpPr/>
            <p:nvPr/>
          </p:nvSpPr>
          <p:spPr>
            <a:xfrm>
              <a:off x="11126713" y="5930081"/>
              <a:ext cx="555526" cy="555527"/>
            </a:xfrm>
            <a:prstGeom prst="ellipse">
              <a:avLst/>
            </a:prstGeom>
            <a:gradFill>
              <a:gsLst>
                <a:gs pos="0">
                  <a:srgbClr val="189B1A"/>
                </a:gs>
                <a:gs pos="100000">
                  <a:srgbClr val="235D0B"/>
                </a:gs>
              </a:gsLst>
              <a:lin ang="5400000"/>
            </a:gra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865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Shape 4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637" y="715962"/>
            <a:ext cx="3581399" cy="3581399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49" name="Shape 449"/>
          <p:cNvSpPr txBox="1"/>
          <p:nvPr/>
        </p:nvSpPr>
        <p:spPr>
          <a:xfrm>
            <a:off x="4770437" y="601662"/>
            <a:ext cx="6858000" cy="7772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r>
              <a:rPr lang="en-US" sz="6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Michael Choi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4770437" y="1744661"/>
            <a:ext cx="7086600" cy="39849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0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Chief Instructor and CTO - CodingDojo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90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Degree in Engineering from CalTech and Brigham Young Univ.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90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Entrepreneur - Zurple, Village88, CodingDojo, SpotTrender.com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90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Husband and father of three (soon to be four)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655637" y="4934901"/>
            <a:ext cx="3581399" cy="777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@twitter_handle</a:t>
            </a:r>
          </a:p>
        </p:txBody>
      </p:sp>
    </p:spTree>
    <p:extLst>
      <p:ext uri="{BB962C8B-B14F-4D97-AF65-F5344CB8AC3E}">
        <p14:creationId xmlns:p14="http://schemas.microsoft.com/office/powerpoint/2010/main" val="206752808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the server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1073150" y="1677468"/>
            <a:ext cx="10098087" cy="5105489"/>
            <a:chOff x="1073150" y="1677468"/>
            <a:chExt cx="10234563" cy="7168248"/>
          </a:xfrm>
        </p:grpSpPr>
        <p:sp>
          <p:nvSpPr>
            <p:cNvPr id="3" name="Shape 249"/>
            <p:cNvSpPr/>
            <p:nvPr/>
          </p:nvSpPr>
          <p:spPr>
            <a:xfrm>
              <a:off x="8447649" y="8355973"/>
              <a:ext cx="2503093" cy="4897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>
                <a:defRPr sz="1600"/>
              </a:pPr>
              <a:r>
                <a:rPr dirty="0"/>
                <a:t>dedicated </a:t>
              </a:r>
              <a:r>
                <a:rPr dirty="0" smtClean="0"/>
                <a:t>database </a:t>
              </a:r>
              <a:r>
                <a:rPr dirty="0"/>
                <a:t>server</a:t>
              </a:r>
            </a:p>
          </p:txBody>
        </p:sp>
        <p:sp>
          <p:nvSpPr>
            <p:cNvPr id="4" name="Shape 250"/>
            <p:cNvSpPr/>
            <p:nvPr/>
          </p:nvSpPr>
          <p:spPr>
            <a:xfrm>
              <a:off x="1073150" y="4264744"/>
              <a:ext cx="1880714" cy="1"/>
            </a:xfrm>
            <a:prstGeom prst="line">
              <a:avLst/>
            </a:prstGeom>
            <a:ln w="25400">
              <a:solidFill>
                <a:srgbClr val="189B1A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5" name="Shape 251"/>
            <p:cNvSpPr/>
            <p:nvPr/>
          </p:nvSpPr>
          <p:spPr>
            <a:xfrm>
              <a:off x="1073150" y="5585544"/>
              <a:ext cx="1880714" cy="1"/>
            </a:xfrm>
            <a:prstGeom prst="line">
              <a:avLst/>
            </a:prstGeom>
            <a:ln w="25400">
              <a:solidFill>
                <a:srgbClr val="189B1A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sp>
          <p:nvSpPr>
            <p:cNvPr id="6" name="Shape 252"/>
            <p:cNvSpPr/>
            <p:nvPr/>
          </p:nvSpPr>
          <p:spPr>
            <a:xfrm>
              <a:off x="1073150" y="4908847"/>
              <a:ext cx="1880714" cy="1"/>
            </a:xfrm>
            <a:prstGeom prst="line">
              <a:avLst/>
            </a:prstGeom>
            <a:ln w="25400">
              <a:solidFill>
                <a:srgbClr val="189B1A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600"/>
              </a:pPr>
              <a:endParaRPr/>
            </a:p>
          </p:txBody>
        </p:sp>
        <p:grpSp>
          <p:nvGrpSpPr>
            <p:cNvPr id="7" name="Group 265"/>
            <p:cNvGrpSpPr/>
            <p:nvPr/>
          </p:nvGrpSpPr>
          <p:grpSpPr>
            <a:xfrm>
              <a:off x="5297277" y="1677468"/>
              <a:ext cx="2214995" cy="2099344"/>
              <a:chOff x="0" y="0"/>
              <a:chExt cx="2214994" cy="2099342"/>
            </a:xfrm>
          </p:grpSpPr>
          <p:sp>
            <p:nvSpPr>
              <p:cNvPr id="8" name="Shape 253"/>
              <p:cNvSpPr/>
              <p:nvPr/>
            </p:nvSpPr>
            <p:spPr>
              <a:xfrm>
                <a:off x="0" y="0"/>
                <a:ext cx="2214995" cy="2099343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9" name="Shape 254"/>
              <p:cNvSpPr/>
              <p:nvPr/>
            </p:nvSpPr>
            <p:spPr>
              <a:xfrm>
                <a:off x="133042" y="118962"/>
                <a:ext cx="483068" cy="1861419"/>
              </a:xfrm>
              <a:prstGeom prst="rect">
                <a:avLst/>
              </a:prstGeom>
              <a:gradFill flip="none" rotWithShape="1">
                <a:gsLst>
                  <a:gs pos="0">
                    <a:srgbClr val="189B1A"/>
                  </a:gs>
                  <a:gs pos="100000">
                    <a:srgbClr val="235D0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0" name="Shape 255"/>
              <p:cNvSpPr/>
              <p:nvPr/>
            </p:nvSpPr>
            <p:spPr>
              <a:xfrm>
                <a:off x="266806" y="354461"/>
                <a:ext cx="215540" cy="215541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1" name="Shape 256"/>
              <p:cNvSpPr/>
              <p:nvPr/>
            </p:nvSpPr>
            <p:spPr>
              <a:xfrm>
                <a:off x="266806" y="975325"/>
                <a:ext cx="215540" cy="215541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2" name="Shape 257"/>
              <p:cNvSpPr/>
              <p:nvPr/>
            </p:nvSpPr>
            <p:spPr>
              <a:xfrm>
                <a:off x="266806" y="1596189"/>
                <a:ext cx="215540" cy="215540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3" name="Shape 258"/>
              <p:cNvSpPr/>
              <p:nvPr/>
            </p:nvSpPr>
            <p:spPr>
              <a:xfrm>
                <a:off x="999727" y="808859"/>
                <a:ext cx="215540" cy="21554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4" name="Shape 259"/>
              <p:cNvSpPr/>
              <p:nvPr/>
            </p:nvSpPr>
            <p:spPr>
              <a:xfrm>
                <a:off x="1322429" y="547702"/>
                <a:ext cx="215541" cy="21554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5" name="Shape 260"/>
              <p:cNvSpPr/>
              <p:nvPr/>
            </p:nvSpPr>
            <p:spPr>
              <a:xfrm>
                <a:off x="1319956" y="813786"/>
                <a:ext cx="215540" cy="215541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6" name="Shape 261"/>
              <p:cNvSpPr/>
              <p:nvPr/>
            </p:nvSpPr>
            <p:spPr>
              <a:xfrm>
                <a:off x="999727" y="1074943"/>
                <a:ext cx="215540" cy="215541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7" name="Shape 262"/>
              <p:cNvSpPr/>
              <p:nvPr/>
            </p:nvSpPr>
            <p:spPr>
              <a:xfrm>
                <a:off x="1640185" y="808859"/>
                <a:ext cx="215541" cy="21554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8" name="Shape 263"/>
              <p:cNvSpPr/>
              <p:nvPr/>
            </p:nvSpPr>
            <p:spPr>
              <a:xfrm>
                <a:off x="1640185" y="1074943"/>
                <a:ext cx="215541" cy="215541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9" name="Shape 264"/>
              <p:cNvSpPr/>
              <p:nvPr/>
            </p:nvSpPr>
            <p:spPr>
              <a:xfrm>
                <a:off x="1640185" y="271801"/>
                <a:ext cx="380862" cy="380861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000"/>
                </a:lvl1pPr>
              </a:lstStyle>
              <a:p>
                <a:endParaRPr dirty="0"/>
              </a:p>
            </p:txBody>
          </p:sp>
        </p:grpSp>
        <p:grpSp>
          <p:nvGrpSpPr>
            <p:cNvPr id="20" name="Group 271"/>
            <p:cNvGrpSpPr/>
            <p:nvPr/>
          </p:nvGrpSpPr>
          <p:grpSpPr>
            <a:xfrm>
              <a:off x="8090682" y="2817261"/>
              <a:ext cx="3217031" cy="4094274"/>
              <a:chOff x="0" y="0"/>
              <a:chExt cx="3217030" cy="4094272"/>
            </a:xfrm>
          </p:grpSpPr>
          <p:sp>
            <p:nvSpPr>
              <p:cNvPr id="21" name="Shape 266"/>
              <p:cNvSpPr/>
              <p:nvPr/>
            </p:nvSpPr>
            <p:spPr>
              <a:xfrm>
                <a:off x="0" y="0"/>
                <a:ext cx="3217031" cy="4094273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22" name="Shape 267"/>
              <p:cNvSpPr/>
              <p:nvPr/>
            </p:nvSpPr>
            <p:spPr>
              <a:xfrm>
                <a:off x="466793" y="174085"/>
                <a:ext cx="2283444" cy="3746103"/>
              </a:xfrm>
              <a:prstGeom prst="roundRect">
                <a:avLst>
                  <a:gd name="adj" fmla="val 13569"/>
                </a:avLst>
              </a:prstGeom>
              <a:gradFill flip="none" rotWithShape="1">
                <a:gsLst>
                  <a:gs pos="0">
                    <a:srgbClr val="A6AAA8"/>
                  </a:gs>
                  <a:gs pos="100000">
                    <a:srgbClr val="53585F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23" name="Shape 268"/>
              <p:cNvSpPr/>
              <p:nvPr/>
            </p:nvSpPr>
            <p:spPr>
              <a:xfrm>
                <a:off x="1398336" y="3112992"/>
                <a:ext cx="420359" cy="420359"/>
              </a:xfrm>
              <a:prstGeom prst="ellipse">
                <a:avLst/>
              </a:prstGeom>
              <a:gradFill flip="none" rotWithShape="1">
                <a:gsLst>
                  <a:gs pos="0">
                    <a:srgbClr val="189B1A"/>
                  </a:gs>
                  <a:gs pos="100000">
                    <a:srgbClr val="235D0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24" name="Shape 269"/>
              <p:cNvSpPr/>
              <p:nvPr/>
            </p:nvSpPr>
            <p:spPr>
              <a:xfrm>
                <a:off x="898620" y="3112992"/>
                <a:ext cx="420360" cy="420359"/>
              </a:xfrm>
              <a:prstGeom prst="ellipse">
                <a:avLst/>
              </a:prstGeom>
              <a:gradFill flip="none" rotWithShape="1">
                <a:gsLst>
                  <a:gs pos="0">
                    <a:srgbClr val="189B1A"/>
                  </a:gs>
                  <a:gs pos="100000">
                    <a:srgbClr val="235D0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25" name="Shape 270"/>
              <p:cNvSpPr/>
              <p:nvPr/>
            </p:nvSpPr>
            <p:spPr>
              <a:xfrm>
                <a:off x="1898051" y="3112992"/>
                <a:ext cx="420360" cy="420359"/>
              </a:xfrm>
              <a:prstGeom prst="ellipse">
                <a:avLst/>
              </a:prstGeom>
              <a:gradFill flip="none" rotWithShape="1">
                <a:gsLst>
                  <a:gs pos="0">
                    <a:srgbClr val="189B1A"/>
                  </a:gs>
                  <a:gs pos="100000">
                    <a:srgbClr val="235D0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</p:grpSp>
        <p:grpSp>
          <p:nvGrpSpPr>
            <p:cNvPr id="26" name="Group 285"/>
            <p:cNvGrpSpPr/>
            <p:nvPr/>
          </p:nvGrpSpPr>
          <p:grpSpPr>
            <a:xfrm>
              <a:off x="5297277" y="3938068"/>
              <a:ext cx="2214995" cy="2099344"/>
              <a:chOff x="0" y="0"/>
              <a:chExt cx="2214994" cy="2099342"/>
            </a:xfrm>
          </p:grpSpPr>
          <p:sp>
            <p:nvSpPr>
              <p:cNvPr id="27" name="Shape 273"/>
              <p:cNvSpPr/>
              <p:nvPr/>
            </p:nvSpPr>
            <p:spPr>
              <a:xfrm>
                <a:off x="0" y="0"/>
                <a:ext cx="2214995" cy="2099343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28" name="Shape 274"/>
              <p:cNvSpPr/>
              <p:nvPr/>
            </p:nvSpPr>
            <p:spPr>
              <a:xfrm>
                <a:off x="133042" y="118962"/>
                <a:ext cx="483068" cy="1861419"/>
              </a:xfrm>
              <a:prstGeom prst="rect">
                <a:avLst/>
              </a:prstGeom>
              <a:gradFill flip="none" rotWithShape="1">
                <a:gsLst>
                  <a:gs pos="0">
                    <a:srgbClr val="189B1A"/>
                  </a:gs>
                  <a:gs pos="100000">
                    <a:srgbClr val="235D0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29" name="Shape 275"/>
              <p:cNvSpPr/>
              <p:nvPr/>
            </p:nvSpPr>
            <p:spPr>
              <a:xfrm>
                <a:off x="266806" y="354461"/>
                <a:ext cx="215540" cy="215541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30" name="Shape 276"/>
              <p:cNvSpPr/>
              <p:nvPr/>
            </p:nvSpPr>
            <p:spPr>
              <a:xfrm>
                <a:off x="266806" y="975325"/>
                <a:ext cx="215540" cy="215541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31" name="Shape 277"/>
              <p:cNvSpPr/>
              <p:nvPr/>
            </p:nvSpPr>
            <p:spPr>
              <a:xfrm>
                <a:off x="266806" y="1596189"/>
                <a:ext cx="215540" cy="215540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32" name="Shape 278"/>
              <p:cNvSpPr/>
              <p:nvPr/>
            </p:nvSpPr>
            <p:spPr>
              <a:xfrm>
                <a:off x="999727" y="808859"/>
                <a:ext cx="215540" cy="21554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33" name="Shape 279"/>
              <p:cNvSpPr/>
              <p:nvPr/>
            </p:nvSpPr>
            <p:spPr>
              <a:xfrm>
                <a:off x="1322429" y="547702"/>
                <a:ext cx="215541" cy="21554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34" name="Shape 280"/>
              <p:cNvSpPr/>
              <p:nvPr/>
            </p:nvSpPr>
            <p:spPr>
              <a:xfrm>
                <a:off x="1319956" y="813786"/>
                <a:ext cx="215540" cy="215541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35" name="Shape 281"/>
              <p:cNvSpPr/>
              <p:nvPr/>
            </p:nvSpPr>
            <p:spPr>
              <a:xfrm>
                <a:off x="999727" y="1074943"/>
                <a:ext cx="215540" cy="215541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36" name="Shape 282"/>
              <p:cNvSpPr/>
              <p:nvPr/>
            </p:nvSpPr>
            <p:spPr>
              <a:xfrm>
                <a:off x="1640185" y="808859"/>
                <a:ext cx="215541" cy="21554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37" name="Shape 283"/>
              <p:cNvSpPr/>
              <p:nvPr/>
            </p:nvSpPr>
            <p:spPr>
              <a:xfrm>
                <a:off x="1640185" y="1074943"/>
                <a:ext cx="215541" cy="215541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38" name="Shape 284"/>
              <p:cNvSpPr/>
              <p:nvPr/>
            </p:nvSpPr>
            <p:spPr>
              <a:xfrm>
                <a:off x="1640185" y="271801"/>
                <a:ext cx="380862" cy="380861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000"/>
                </a:lvl1pPr>
              </a:lstStyle>
              <a:p>
                <a:endParaRPr dirty="0"/>
              </a:p>
            </p:txBody>
          </p:sp>
        </p:grpSp>
        <p:grpSp>
          <p:nvGrpSpPr>
            <p:cNvPr id="39" name="Group 298"/>
            <p:cNvGrpSpPr/>
            <p:nvPr/>
          </p:nvGrpSpPr>
          <p:grpSpPr>
            <a:xfrm>
              <a:off x="5297277" y="6198668"/>
              <a:ext cx="2214995" cy="2099344"/>
              <a:chOff x="0" y="0"/>
              <a:chExt cx="2214994" cy="2099342"/>
            </a:xfrm>
          </p:grpSpPr>
          <p:sp>
            <p:nvSpPr>
              <p:cNvPr id="40" name="Shape 286"/>
              <p:cNvSpPr/>
              <p:nvPr/>
            </p:nvSpPr>
            <p:spPr>
              <a:xfrm>
                <a:off x="0" y="0"/>
                <a:ext cx="2214995" cy="2099343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41" name="Shape 287"/>
              <p:cNvSpPr/>
              <p:nvPr/>
            </p:nvSpPr>
            <p:spPr>
              <a:xfrm>
                <a:off x="133042" y="118962"/>
                <a:ext cx="483068" cy="1861419"/>
              </a:xfrm>
              <a:prstGeom prst="rect">
                <a:avLst/>
              </a:prstGeom>
              <a:gradFill flip="none" rotWithShape="1">
                <a:gsLst>
                  <a:gs pos="0">
                    <a:srgbClr val="189B1A"/>
                  </a:gs>
                  <a:gs pos="100000">
                    <a:srgbClr val="235D0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42" name="Shape 288"/>
              <p:cNvSpPr/>
              <p:nvPr/>
            </p:nvSpPr>
            <p:spPr>
              <a:xfrm>
                <a:off x="266806" y="354461"/>
                <a:ext cx="215540" cy="215541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43" name="Shape 289"/>
              <p:cNvSpPr/>
              <p:nvPr/>
            </p:nvSpPr>
            <p:spPr>
              <a:xfrm>
                <a:off x="266806" y="975325"/>
                <a:ext cx="215540" cy="215541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44" name="Shape 290"/>
              <p:cNvSpPr/>
              <p:nvPr/>
            </p:nvSpPr>
            <p:spPr>
              <a:xfrm>
                <a:off x="266806" y="1596189"/>
                <a:ext cx="215540" cy="215540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45" name="Shape 291"/>
              <p:cNvSpPr/>
              <p:nvPr/>
            </p:nvSpPr>
            <p:spPr>
              <a:xfrm>
                <a:off x="999727" y="808859"/>
                <a:ext cx="215540" cy="21554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46" name="Shape 292"/>
              <p:cNvSpPr/>
              <p:nvPr/>
            </p:nvSpPr>
            <p:spPr>
              <a:xfrm>
                <a:off x="1322429" y="547702"/>
                <a:ext cx="215541" cy="21554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47" name="Shape 293"/>
              <p:cNvSpPr/>
              <p:nvPr/>
            </p:nvSpPr>
            <p:spPr>
              <a:xfrm>
                <a:off x="1319956" y="813786"/>
                <a:ext cx="215540" cy="215541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48" name="Shape 294"/>
              <p:cNvSpPr/>
              <p:nvPr/>
            </p:nvSpPr>
            <p:spPr>
              <a:xfrm>
                <a:off x="999727" y="1074943"/>
                <a:ext cx="215540" cy="215541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49" name="Shape 295"/>
              <p:cNvSpPr/>
              <p:nvPr/>
            </p:nvSpPr>
            <p:spPr>
              <a:xfrm>
                <a:off x="1640185" y="808859"/>
                <a:ext cx="215541" cy="21554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50" name="Shape 296"/>
              <p:cNvSpPr/>
              <p:nvPr/>
            </p:nvSpPr>
            <p:spPr>
              <a:xfrm>
                <a:off x="1640185" y="1074943"/>
                <a:ext cx="215541" cy="215541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51" name="Shape 297"/>
              <p:cNvSpPr/>
              <p:nvPr/>
            </p:nvSpPr>
            <p:spPr>
              <a:xfrm>
                <a:off x="1640185" y="271801"/>
                <a:ext cx="380862" cy="380861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000"/>
                </a:lvl1pPr>
              </a:lstStyle>
              <a:p>
                <a:endParaRPr dirty="0"/>
              </a:p>
            </p:txBody>
          </p:sp>
        </p:grpSp>
        <p:grpSp>
          <p:nvGrpSpPr>
            <p:cNvPr id="52" name="Group 304"/>
            <p:cNvGrpSpPr/>
            <p:nvPr/>
          </p:nvGrpSpPr>
          <p:grpSpPr>
            <a:xfrm>
              <a:off x="3404977" y="3859176"/>
              <a:ext cx="793042" cy="2099343"/>
              <a:chOff x="0" y="0"/>
              <a:chExt cx="793040" cy="2099342"/>
            </a:xfrm>
          </p:grpSpPr>
          <p:sp>
            <p:nvSpPr>
              <p:cNvPr id="53" name="Shape 299"/>
              <p:cNvSpPr/>
              <p:nvPr/>
            </p:nvSpPr>
            <p:spPr>
              <a:xfrm>
                <a:off x="0" y="0"/>
                <a:ext cx="793041" cy="2099343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54" name="Shape 300"/>
              <p:cNvSpPr/>
              <p:nvPr/>
            </p:nvSpPr>
            <p:spPr>
              <a:xfrm>
                <a:off x="133042" y="118962"/>
                <a:ext cx="483068" cy="1861419"/>
              </a:xfrm>
              <a:prstGeom prst="rect">
                <a:avLst/>
              </a:prstGeom>
              <a:gradFill flip="none" rotWithShape="1">
                <a:gsLst>
                  <a:gs pos="0">
                    <a:srgbClr val="189B1A"/>
                  </a:gs>
                  <a:gs pos="100000">
                    <a:srgbClr val="235D0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55" name="Shape 301"/>
              <p:cNvSpPr/>
              <p:nvPr/>
            </p:nvSpPr>
            <p:spPr>
              <a:xfrm>
                <a:off x="266806" y="354461"/>
                <a:ext cx="215540" cy="215541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56" name="Shape 302"/>
              <p:cNvSpPr/>
              <p:nvPr/>
            </p:nvSpPr>
            <p:spPr>
              <a:xfrm>
                <a:off x="266806" y="975325"/>
                <a:ext cx="215540" cy="215541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57" name="Shape 303"/>
              <p:cNvSpPr/>
              <p:nvPr/>
            </p:nvSpPr>
            <p:spPr>
              <a:xfrm>
                <a:off x="266806" y="1596189"/>
                <a:ext cx="215540" cy="215540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</p:grpSp>
        <p:sp>
          <p:nvSpPr>
            <p:cNvPr id="58" name="Shape 305"/>
            <p:cNvSpPr/>
            <p:nvPr/>
          </p:nvSpPr>
          <p:spPr>
            <a:xfrm>
              <a:off x="3117578" y="8429394"/>
              <a:ext cx="1367842" cy="3429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/>
              </a:lvl1pPr>
            </a:lstStyle>
            <a:p>
              <a:r>
                <a:rPr dirty="0"/>
                <a:t>load balancer</a:t>
              </a:r>
            </a:p>
          </p:txBody>
        </p:sp>
      </p:grpSp>
      <p:sp>
        <p:nvSpPr>
          <p:cNvPr id="116" name="Shape 305"/>
          <p:cNvSpPr/>
          <p:nvPr/>
        </p:nvSpPr>
        <p:spPr>
          <a:xfrm>
            <a:off x="5963192" y="6434144"/>
            <a:ext cx="740972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r>
              <a:rPr lang="en-US" dirty="0" smtClean="0"/>
              <a:t>servers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512097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the data store</a:t>
            </a:r>
            <a:endParaRPr lang="en-US" dirty="0"/>
          </a:p>
        </p:txBody>
      </p:sp>
      <p:grpSp>
        <p:nvGrpSpPr>
          <p:cNvPr id="3" name="Group 433"/>
          <p:cNvGrpSpPr/>
          <p:nvPr/>
        </p:nvGrpSpPr>
        <p:grpSpPr>
          <a:xfrm>
            <a:off x="1798637" y="1280160"/>
            <a:ext cx="7812088" cy="5497571"/>
            <a:chOff x="0" y="0"/>
            <a:chExt cx="9894711" cy="7235070"/>
          </a:xfrm>
        </p:grpSpPr>
        <p:sp>
          <p:nvSpPr>
            <p:cNvPr id="4" name="Shape 310"/>
            <p:cNvSpPr/>
            <p:nvPr/>
          </p:nvSpPr>
          <p:spPr>
            <a:xfrm>
              <a:off x="0" y="2809782"/>
              <a:ext cx="1880714" cy="1"/>
            </a:xfrm>
            <a:prstGeom prst="line">
              <a:avLst/>
            </a:prstGeom>
            <a:noFill/>
            <a:ln w="25400" cap="flat">
              <a:solidFill>
                <a:srgbClr val="189B1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  <p:sp>
          <p:nvSpPr>
            <p:cNvPr id="5" name="Shape 311"/>
            <p:cNvSpPr/>
            <p:nvPr/>
          </p:nvSpPr>
          <p:spPr>
            <a:xfrm>
              <a:off x="0" y="4130582"/>
              <a:ext cx="1880714" cy="1"/>
            </a:xfrm>
            <a:prstGeom prst="line">
              <a:avLst/>
            </a:prstGeom>
            <a:noFill/>
            <a:ln w="25400" cap="flat">
              <a:solidFill>
                <a:srgbClr val="189B1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  <p:sp>
          <p:nvSpPr>
            <p:cNvPr id="6" name="Shape 312"/>
            <p:cNvSpPr/>
            <p:nvPr/>
          </p:nvSpPr>
          <p:spPr>
            <a:xfrm>
              <a:off x="0" y="3453885"/>
              <a:ext cx="1880714" cy="1"/>
            </a:xfrm>
            <a:prstGeom prst="line">
              <a:avLst/>
            </a:prstGeom>
            <a:noFill/>
            <a:ln w="25400" cap="flat">
              <a:solidFill>
                <a:srgbClr val="189B1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  <p:grpSp>
          <p:nvGrpSpPr>
            <p:cNvPr id="7" name="Group 318"/>
            <p:cNvGrpSpPr/>
            <p:nvPr/>
          </p:nvGrpSpPr>
          <p:grpSpPr>
            <a:xfrm>
              <a:off x="6516080" y="2641271"/>
              <a:ext cx="1689532" cy="1560543"/>
              <a:chOff x="-463351" y="0"/>
              <a:chExt cx="1689530" cy="1560542"/>
            </a:xfrm>
          </p:grpSpPr>
          <p:sp>
            <p:nvSpPr>
              <p:cNvPr id="122" name="Shape 313"/>
              <p:cNvSpPr/>
              <p:nvPr/>
            </p:nvSpPr>
            <p:spPr>
              <a:xfrm>
                <a:off x="-463352" y="0"/>
                <a:ext cx="1689532" cy="1560543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23" name="Shape 314"/>
              <p:cNvSpPr/>
              <p:nvPr/>
            </p:nvSpPr>
            <p:spPr>
              <a:xfrm>
                <a:off x="177919" y="66353"/>
                <a:ext cx="870341" cy="1427837"/>
              </a:xfrm>
              <a:prstGeom prst="roundRect">
                <a:avLst>
                  <a:gd name="adj" fmla="val 13569"/>
                </a:avLst>
              </a:prstGeom>
              <a:gradFill flip="none" rotWithShape="1">
                <a:gsLst>
                  <a:gs pos="0">
                    <a:srgbClr val="A6AAA8"/>
                  </a:gs>
                  <a:gs pos="100000">
                    <a:srgbClr val="53585F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24" name="Shape 315"/>
              <p:cNvSpPr/>
              <p:nvPr/>
            </p:nvSpPr>
            <p:spPr>
              <a:xfrm>
                <a:off x="532979" y="1186524"/>
                <a:ext cx="160222" cy="160222"/>
              </a:xfrm>
              <a:prstGeom prst="ellipse">
                <a:avLst/>
              </a:prstGeom>
              <a:gradFill flip="none" rotWithShape="1">
                <a:gsLst>
                  <a:gs pos="0">
                    <a:srgbClr val="189B1A"/>
                  </a:gs>
                  <a:gs pos="100000">
                    <a:srgbClr val="235D0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25" name="Shape 316"/>
              <p:cNvSpPr/>
              <p:nvPr/>
            </p:nvSpPr>
            <p:spPr>
              <a:xfrm>
                <a:off x="342511" y="1186524"/>
                <a:ext cx="160222" cy="160222"/>
              </a:xfrm>
              <a:prstGeom prst="ellipse">
                <a:avLst/>
              </a:prstGeom>
              <a:gradFill flip="none" rotWithShape="1">
                <a:gsLst>
                  <a:gs pos="0">
                    <a:srgbClr val="189B1A"/>
                  </a:gs>
                  <a:gs pos="100000">
                    <a:srgbClr val="235D0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26" name="Shape 317"/>
              <p:cNvSpPr/>
              <p:nvPr/>
            </p:nvSpPr>
            <p:spPr>
              <a:xfrm>
                <a:off x="723447" y="1186524"/>
                <a:ext cx="160221" cy="160222"/>
              </a:xfrm>
              <a:prstGeom prst="ellipse">
                <a:avLst/>
              </a:prstGeom>
              <a:gradFill flip="none" rotWithShape="1">
                <a:gsLst>
                  <a:gs pos="0">
                    <a:srgbClr val="189B1A"/>
                  </a:gs>
                  <a:gs pos="100000">
                    <a:srgbClr val="235D0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</p:grpSp>
        <p:grpSp>
          <p:nvGrpSpPr>
            <p:cNvPr id="8" name="Group 324"/>
            <p:cNvGrpSpPr/>
            <p:nvPr/>
          </p:nvGrpSpPr>
          <p:grpSpPr>
            <a:xfrm>
              <a:off x="2331827" y="2404214"/>
              <a:ext cx="793042" cy="2099344"/>
              <a:chOff x="0" y="0"/>
              <a:chExt cx="793040" cy="2099342"/>
            </a:xfrm>
          </p:grpSpPr>
          <p:sp>
            <p:nvSpPr>
              <p:cNvPr id="117" name="Shape 319"/>
              <p:cNvSpPr/>
              <p:nvPr/>
            </p:nvSpPr>
            <p:spPr>
              <a:xfrm>
                <a:off x="0" y="0"/>
                <a:ext cx="793041" cy="2099343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18" name="Shape 320"/>
              <p:cNvSpPr/>
              <p:nvPr/>
            </p:nvSpPr>
            <p:spPr>
              <a:xfrm>
                <a:off x="133042" y="118962"/>
                <a:ext cx="483068" cy="1861419"/>
              </a:xfrm>
              <a:prstGeom prst="rect">
                <a:avLst/>
              </a:prstGeom>
              <a:gradFill flip="none" rotWithShape="1">
                <a:gsLst>
                  <a:gs pos="0">
                    <a:srgbClr val="189B1A"/>
                  </a:gs>
                  <a:gs pos="100000">
                    <a:srgbClr val="235D0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19" name="Shape 321"/>
              <p:cNvSpPr/>
              <p:nvPr/>
            </p:nvSpPr>
            <p:spPr>
              <a:xfrm>
                <a:off x="266806" y="354461"/>
                <a:ext cx="215540" cy="215541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20" name="Shape 322"/>
              <p:cNvSpPr/>
              <p:nvPr/>
            </p:nvSpPr>
            <p:spPr>
              <a:xfrm>
                <a:off x="266806" y="975325"/>
                <a:ext cx="215540" cy="215541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21" name="Shape 323"/>
              <p:cNvSpPr/>
              <p:nvPr/>
            </p:nvSpPr>
            <p:spPr>
              <a:xfrm>
                <a:off x="266806" y="1596189"/>
                <a:ext cx="215540" cy="215540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</p:grpSp>
        <p:grpSp>
          <p:nvGrpSpPr>
            <p:cNvPr id="9" name="Group 337"/>
            <p:cNvGrpSpPr/>
            <p:nvPr/>
          </p:nvGrpSpPr>
          <p:grpSpPr>
            <a:xfrm>
              <a:off x="3792327" y="2444688"/>
              <a:ext cx="1155375" cy="1095049"/>
              <a:chOff x="0" y="0"/>
              <a:chExt cx="1155373" cy="1095047"/>
            </a:xfrm>
          </p:grpSpPr>
          <p:sp>
            <p:nvSpPr>
              <p:cNvPr id="105" name="Shape 325"/>
              <p:cNvSpPr/>
              <p:nvPr/>
            </p:nvSpPr>
            <p:spPr>
              <a:xfrm>
                <a:off x="0" y="0"/>
                <a:ext cx="1155374" cy="1095048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06" name="Shape 326"/>
              <p:cNvSpPr/>
              <p:nvPr/>
            </p:nvSpPr>
            <p:spPr>
              <a:xfrm>
                <a:off x="69396" y="62052"/>
                <a:ext cx="251976" cy="970944"/>
              </a:xfrm>
              <a:prstGeom prst="rect">
                <a:avLst/>
              </a:prstGeom>
              <a:gradFill flip="none" rotWithShape="1">
                <a:gsLst>
                  <a:gs pos="0">
                    <a:srgbClr val="189B1A"/>
                  </a:gs>
                  <a:gs pos="100000">
                    <a:srgbClr val="235D0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07" name="Shape 327"/>
              <p:cNvSpPr/>
              <p:nvPr/>
            </p:nvSpPr>
            <p:spPr>
              <a:xfrm>
                <a:off x="139170" y="184892"/>
                <a:ext cx="112429" cy="112429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08" name="Shape 328"/>
              <p:cNvSpPr/>
              <p:nvPr/>
            </p:nvSpPr>
            <p:spPr>
              <a:xfrm>
                <a:off x="139170" y="508744"/>
                <a:ext cx="112429" cy="112429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09" name="Shape 329"/>
              <p:cNvSpPr/>
              <p:nvPr/>
            </p:nvSpPr>
            <p:spPr>
              <a:xfrm>
                <a:off x="139170" y="832596"/>
                <a:ext cx="112429" cy="112429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10" name="Shape 330"/>
              <p:cNvSpPr/>
              <p:nvPr/>
            </p:nvSpPr>
            <p:spPr>
              <a:xfrm>
                <a:off x="521472" y="421912"/>
                <a:ext cx="112429" cy="11243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11" name="Shape 331"/>
              <p:cNvSpPr/>
              <p:nvPr/>
            </p:nvSpPr>
            <p:spPr>
              <a:xfrm>
                <a:off x="689798" y="285689"/>
                <a:ext cx="112430" cy="112429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12" name="Shape 332"/>
              <p:cNvSpPr/>
              <p:nvPr/>
            </p:nvSpPr>
            <p:spPr>
              <a:xfrm>
                <a:off x="688508" y="424483"/>
                <a:ext cx="112430" cy="112429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13" name="Shape 333"/>
              <p:cNvSpPr/>
              <p:nvPr/>
            </p:nvSpPr>
            <p:spPr>
              <a:xfrm>
                <a:off x="521472" y="560706"/>
                <a:ext cx="112429" cy="11243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14" name="Shape 334"/>
              <p:cNvSpPr/>
              <p:nvPr/>
            </p:nvSpPr>
            <p:spPr>
              <a:xfrm>
                <a:off x="855544" y="421912"/>
                <a:ext cx="112430" cy="11243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15" name="Shape 335"/>
              <p:cNvSpPr/>
              <p:nvPr/>
            </p:nvSpPr>
            <p:spPr>
              <a:xfrm>
                <a:off x="855544" y="560706"/>
                <a:ext cx="112430" cy="11243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16" name="Shape 336"/>
              <p:cNvSpPr/>
              <p:nvPr/>
            </p:nvSpPr>
            <p:spPr>
              <a:xfrm>
                <a:off x="855544" y="141775"/>
                <a:ext cx="198664" cy="198663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000"/>
                </a:pPr>
                <a:endParaRPr/>
              </a:p>
            </p:txBody>
          </p:sp>
        </p:grpSp>
        <p:grpSp>
          <p:nvGrpSpPr>
            <p:cNvPr id="10" name="Group 343"/>
            <p:cNvGrpSpPr/>
            <p:nvPr/>
          </p:nvGrpSpPr>
          <p:grpSpPr>
            <a:xfrm>
              <a:off x="8668532" y="113656"/>
              <a:ext cx="1226180" cy="1560544"/>
              <a:chOff x="0" y="0"/>
              <a:chExt cx="1226179" cy="1560542"/>
            </a:xfrm>
          </p:grpSpPr>
          <p:sp>
            <p:nvSpPr>
              <p:cNvPr id="100" name="Shape 338"/>
              <p:cNvSpPr/>
              <p:nvPr/>
            </p:nvSpPr>
            <p:spPr>
              <a:xfrm>
                <a:off x="0" y="0"/>
                <a:ext cx="1226180" cy="1560543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01" name="Shape 339"/>
              <p:cNvSpPr/>
              <p:nvPr/>
            </p:nvSpPr>
            <p:spPr>
              <a:xfrm>
                <a:off x="177919" y="66353"/>
                <a:ext cx="870341" cy="1427837"/>
              </a:xfrm>
              <a:prstGeom prst="roundRect">
                <a:avLst>
                  <a:gd name="adj" fmla="val 13569"/>
                </a:avLst>
              </a:prstGeom>
              <a:gradFill flip="none" rotWithShape="1">
                <a:gsLst>
                  <a:gs pos="0">
                    <a:srgbClr val="A6AAA8"/>
                  </a:gs>
                  <a:gs pos="100000">
                    <a:srgbClr val="53585F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02" name="Shape 340"/>
              <p:cNvSpPr/>
              <p:nvPr/>
            </p:nvSpPr>
            <p:spPr>
              <a:xfrm>
                <a:off x="532979" y="1186524"/>
                <a:ext cx="160222" cy="160222"/>
              </a:xfrm>
              <a:prstGeom prst="ellipse">
                <a:avLst/>
              </a:prstGeom>
              <a:gradFill flip="none" rotWithShape="1">
                <a:gsLst>
                  <a:gs pos="0">
                    <a:srgbClr val="189B1A"/>
                  </a:gs>
                  <a:gs pos="100000">
                    <a:srgbClr val="235D0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03" name="Shape 341"/>
              <p:cNvSpPr/>
              <p:nvPr/>
            </p:nvSpPr>
            <p:spPr>
              <a:xfrm>
                <a:off x="342511" y="1186524"/>
                <a:ext cx="160222" cy="160222"/>
              </a:xfrm>
              <a:prstGeom prst="ellipse">
                <a:avLst/>
              </a:prstGeom>
              <a:gradFill flip="none" rotWithShape="1">
                <a:gsLst>
                  <a:gs pos="0">
                    <a:srgbClr val="189B1A"/>
                  </a:gs>
                  <a:gs pos="100000">
                    <a:srgbClr val="235D0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04" name="Shape 342"/>
              <p:cNvSpPr/>
              <p:nvPr/>
            </p:nvSpPr>
            <p:spPr>
              <a:xfrm>
                <a:off x="723447" y="1186524"/>
                <a:ext cx="160221" cy="160222"/>
              </a:xfrm>
              <a:prstGeom prst="ellipse">
                <a:avLst/>
              </a:prstGeom>
              <a:gradFill flip="none" rotWithShape="1">
                <a:gsLst>
                  <a:gs pos="0">
                    <a:srgbClr val="189B1A"/>
                  </a:gs>
                  <a:gs pos="100000">
                    <a:srgbClr val="235D0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</p:grpSp>
        <p:grpSp>
          <p:nvGrpSpPr>
            <p:cNvPr id="11" name="Group 349"/>
            <p:cNvGrpSpPr/>
            <p:nvPr/>
          </p:nvGrpSpPr>
          <p:grpSpPr>
            <a:xfrm>
              <a:off x="8668532" y="1805252"/>
              <a:ext cx="1226180" cy="1560544"/>
              <a:chOff x="0" y="0"/>
              <a:chExt cx="1226179" cy="1560542"/>
            </a:xfrm>
          </p:grpSpPr>
          <p:sp>
            <p:nvSpPr>
              <p:cNvPr id="95" name="Shape 344"/>
              <p:cNvSpPr/>
              <p:nvPr/>
            </p:nvSpPr>
            <p:spPr>
              <a:xfrm>
                <a:off x="0" y="0"/>
                <a:ext cx="1226180" cy="1560543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96" name="Shape 345"/>
              <p:cNvSpPr/>
              <p:nvPr/>
            </p:nvSpPr>
            <p:spPr>
              <a:xfrm>
                <a:off x="177919" y="66353"/>
                <a:ext cx="870341" cy="1427837"/>
              </a:xfrm>
              <a:prstGeom prst="roundRect">
                <a:avLst>
                  <a:gd name="adj" fmla="val 13569"/>
                </a:avLst>
              </a:prstGeom>
              <a:gradFill flip="none" rotWithShape="1">
                <a:gsLst>
                  <a:gs pos="0">
                    <a:srgbClr val="A6AAA8"/>
                  </a:gs>
                  <a:gs pos="100000">
                    <a:srgbClr val="53585F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97" name="Shape 346"/>
              <p:cNvSpPr/>
              <p:nvPr/>
            </p:nvSpPr>
            <p:spPr>
              <a:xfrm>
                <a:off x="532979" y="1186524"/>
                <a:ext cx="160222" cy="160222"/>
              </a:xfrm>
              <a:prstGeom prst="ellipse">
                <a:avLst/>
              </a:prstGeom>
              <a:gradFill flip="none" rotWithShape="1">
                <a:gsLst>
                  <a:gs pos="0">
                    <a:srgbClr val="189B1A"/>
                  </a:gs>
                  <a:gs pos="100000">
                    <a:srgbClr val="235D0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98" name="Shape 347"/>
              <p:cNvSpPr/>
              <p:nvPr/>
            </p:nvSpPr>
            <p:spPr>
              <a:xfrm>
                <a:off x="342511" y="1186524"/>
                <a:ext cx="160222" cy="160222"/>
              </a:xfrm>
              <a:prstGeom prst="ellipse">
                <a:avLst/>
              </a:prstGeom>
              <a:gradFill flip="none" rotWithShape="1">
                <a:gsLst>
                  <a:gs pos="0">
                    <a:srgbClr val="189B1A"/>
                  </a:gs>
                  <a:gs pos="100000">
                    <a:srgbClr val="235D0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99" name="Shape 348"/>
              <p:cNvSpPr/>
              <p:nvPr/>
            </p:nvSpPr>
            <p:spPr>
              <a:xfrm>
                <a:off x="723447" y="1186524"/>
                <a:ext cx="160221" cy="160222"/>
              </a:xfrm>
              <a:prstGeom prst="ellipse">
                <a:avLst/>
              </a:prstGeom>
              <a:gradFill flip="none" rotWithShape="1">
                <a:gsLst>
                  <a:gs pos="0">
                    <a:srgbClr val="189B1A"/>
                  </a:gs>
                  <a:gs pos="100000">
                    <a:srgbClr val="235D0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</p:grpSp>
        <p:grpSp>
          <p:nvGrpSpPr>
            <p:cNvPr id="12" name="Group 355"/>
            <p:cNvGrpSpPr/>
            <p:nvPr/>
          </p:nvGrpSpPr>
          <p:grpSpPr>
            <a:xfrm>
              <a:off x="8668532" y="3496848"/>
              <a:ext cx="1226180" cy="1560543"/>
              <a:chOff x="0" y="0"/>
              <a:chExt cx="1226179" cy="1560542"/>
            </a:xfrm>
          </p:grpSpPr>
          <p:sp>
            <p:nvSpPr>
              <p:cNvPr id="90" name="Shape 350"/>
              <p:cNvSpPr/>
              <p:nvPr/>
            </p:nvSpPr>
            <p:spPr>
              <a:xfrm>
                <a:off x="0" y="0"/>
                <a:ext cx="1226180" cy="1560543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91" name="Shape 351"/>
              <p:cNvSpPr/>
              <p:nvPr/>
            </p:nvSpPr>
            <p:spPr>
              <a:xfrm>
                <a:off x="177919" y="66353"/>
                <a:ext cx="870341" cy="1427837"/>
              </a:xfrm>
              <a:prstGeom prst="roundRect">
                <a:avLst>
                  <a:gd name="adj" fmla="val 13569"/>
                </a:avLst>
              </a:prstGeom>
              <a:gradFill flip="none" rotWithShape="1">
                <a:gsLst>
                  <a:gs pos="0">
                    <a:srgbClr val="A6AAA8"/>
                  </a:gs>
                  <a:gs pos="100000">
                    <a:srgbClr val="53585F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92" name="Shape 352"/>
              <p:cNvSpPr/>
              <p:nvPr/>
            </p:nvSpPr>
            <p:spPr>
              <a:xfrm>
                <a:off x="532979" y="1186524"/>
                <a:ext cx="160222" cy="160222"/>
              </a:xfrm>
              <a:prstGeom prst="ellipse">
                <a:avLst/>
              </a:prstGeom>
              <a:gradFill flip="none" rotWithShape="1">
                <a:gsLst>
                  <a:gs pos="0">
                    <a:srgbClr val="189B1A"/>
                  </a:gs>
                  <a:gs pos="100000">
                    <a:srgbClr val="235D0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93" name="Shape 353"/>
              <p:cNvSpPr/>
              <p:nvPr/>
            </p:nvSpPr>
            <p:spPr>
              <a:xfrm>
                <a:off x="342511" y="1186524"/>
                <a:ext cx="160222" cy="160222"/>
              </a:xfrm>
              <a:prstGeom prst="ellipse">
                <a:avLst/>
              </a:prstGeom>
              <a:gradFill flip="none" rotWithShape="1">
                <a:gsLst>
                  <a:gs pos="0">
                    <a:srgbClr val="189B1A"/>
                  </a:gs>
                  <a:gs pos="100000">
                    <a:srgbClr val="235D0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94" name="Shape 354"/>
              <p:cNvSpPr/>
              <p:nvPr/>
            </p:nvSpPr>
            <p:spPr>
              <a:xfrm>
                <a:off x="723447" y="1186524"/>
                <a:ext cx="160221" cy="160222"/>
              </a:xfrm>
              <a:prstGeom prst="ellipse">
                <a:avLst/>
              </a:prstGeom>
              <a:gradFill flip="none" rotWithShape="1">
                <a:gsLst>
                  <a:gs pos="0">
                    <a:srgbClr val="189B1A"/>
                  </a:gs>
                  <a:gs pos="100000">
                    <a:srgbClr val="235D0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</p:grpSp>
        <p:grpSp>
          <p:nvGrpSpPr>
            <p:cNvPr id="13" name="Group 361"/>
            <p:cNvGrpSpPr/>
            <p:nvPr/>
          </p:nvGrpSpPr>
          <p:grpSpPr>
            <a:xfrm>
              <a:off x="8668532" y="5233572"/>
              <a:ext cx="1226180" cy="1560543"/>
              <a:chOff x="0" y="0"/>
              <a:chExt cx="1226179" cy="1560542"/>
            </a:xfrm>
          </p:grpSpPr>
          <p:sp>
            <p:nvSpPr>
              <p:cNvPr id="85" name="Shape 356"/>
              <p:cNvSpPr/>
              <p:nvPr/>
            </p:nvSpPr>
            <p:spPr>
              <a:xfrm>
                <a:off x="0" y="0"/>
                <a:ext cx="1226180" cy="1560543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86" name="Shape 357"/>
              <p:cNvSpPr/>
              <p:nvPr/>
            </p:nvSpPr>
            <p:spPr>
              <a:xfrm>
                <a:off x="177919" y="66353"/>
                <a:ext cx="870341" cy="1427837"/>
              </a:xfrm>
              <a:prstGeom prst="roundRect">
                <a:avLst>
                  <a:gd name="adj" fmla="val 13569"/>
                </a:avLst>
              </a:prstGeom>
              <a:gradFill flip="none" rotWithShape="1">
                <a:gsLst>
                  <a:gs pos="0">
                    <a:srgbClr val="A6AAA8"/>
                  </a:gs>
                  <a:gs pos="100000">
                    <a:srgbClr val="53585F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87" name="Shape 358"/>
              <p:cNvSpPr/>
              <p:nvPr/>
            </p:nvSpPr>
            <p:spPr>
              <a:xfrm>
                <a:off x="532979" y="1186524"/>
                <a:ext cx="160222" cy="160222"/>
              </a:xfrm>
              <a:prstGeom prst="ellipse">
                <a:avLst/>
              </a:prstGeom>
              <a:gradFill flip="none" rotWithShape="1">
                <a:gsLst>
                  <a:gs pos="0">
                    <a:srgbClr val="189B1A"/>
                  </a:gs>
                  <a:gs pos="100000">
                    <a:srgbClr val="235D0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88" name="Shape 359"/>
              <p:cNvSpPr/>
              <p:nvPr/>
            </p:nvSpPr>
            <p:spPr>
              <a:xfrm>
                <a:off x="342511" y="1186524"/>
                <a:ext cx="160222" cy="160222"/>
              </a:xfrm>
              <a:prstGeom prst="ellipse">
                <a:avLst/>
              </a:prstGeom>
              <a:gradFill flip="none" rotWithShape="1">
                <a:gsLst>
                  <a:gs pos="0">
                    <a:srgbClr val="189B1A"/>
                  </a:gs>
                  <a:gs pos="100000">
                    <a:srgbClr val="235D0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89" name="Shape 360"/>
              <p:cNvSpPr/>
              <p:nvPr/>
            </p:nvSpPr>
            <p:spPr>
              <a:xfrm>
                <a:off x="723447" y="1186524"/>
                <a:ext cx="160221" cy="160222"/>
              </a:xfrm>
              <a:prstGeom prst="ellipse">
                <a:avLst/>
              </a:prstGeom>
              <a:gradFill flip="none" rotWithShape="1">
                <a:gsLst>
                  <a:gs pos="0">
                    <a:srgbClr val="189B1A"/>
                  </a:gs>
                  <a:gs pos="100000">
                    <a:srgbClr val="235D0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</p:grpSp>
        <p:sp>
          <p:nvSpPr>
            <p:cNvPr id="14" name="Shape 362"/>
            <p:cNvSpPr/>
            <p:nvPr/>
          </p:nvSpPr>
          <p:spPr>
            <a:xfrm>
              <a:off x="6656729" y="2925841"/>
              <a:ext cx="251976" cy="970944"/>
            </a:xfrm>
            <a:prstGeom prst="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  <p:sp>
          <p:nvSpPr>
            <p:cNvPr id="15" name="Shape 363"/>
            <p:cNvSpPr/>
            <p:nvPr/>
          </p:nvSpPr>
          <p:spPr>
            <a:xfrm>
              <a:off x="6726502" y="3048681"/>
              <a:ext cx="112430" cy="112430"/>
            </a:xfrm>
            <a:prstGeom prst="ellipse">
              <a:avLst/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  <p:sp>
          <p:nvSpPr>
            <p:cNvPr id="16" name="Shape 364"/>
            <p:cNvSpPr/>
            <p:nvPr/>
          </p:nvSpPr>
          <p:spPr>
            <a:xfrm>
              <a:off x="6726502" y="3372533"/>
              <a:ext cx="112430" cy="112429"/>
            </a:xfrm>
            <a:prstGeom prst="ellipse">
              <a:avLst/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  <p:sp>
          <p:nvSpPr>
            <p:cNvPr id="17" name="Shape 365"/>
            <p:cNvSpPr/>
            <p:nvPr/>
          </p:nvSpPr>
          <p:spPr>
            <a:xfrm>
              <a:off x="6726502" y="3696385"/>
              <a:ext cx="112430" cy="112429"/>
            </a:xfrm>
            <a:prstGeom prst="ellipse">
              <a:avLst/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  <p:sp>
          <p:nvSpPr>
            <p:cNvPr id="18" name="Shape 366"/>
            <p:cNvSpPr/>
            <p:nvPr/>
          </p:nvSpPr>
          <p:spPr>
            <a:xfrm>
              <a:off x="6567331" y="4344088"/>
              <a:ext cx="1650087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1600"/>
              </a:pPr>
              <a:r>
                <a:t>load balancer / </a:t>
              </a:r>
            </a:p>
            <a:p>
              <a:pPr>
                <a:defRPr sz="1600"/>
              </a:pPr>
              <a:r>
                <a:t>master database</a:t>
              </a:r>
            </a:p>
          </p:txBody>
        </p:sp>
        <p:sp>
          <p:nvSpPr>
            <p:cNvPr id="19" name="Shape 367"/>
            <p:cNvSpPr/>
            <p:nvPr/>
          </p:nvSpPr>
          <p:spPr>
            <a:xfrm>
              <a:off x="2044427" y="4574869"/>
              <a:ext cx="1367842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1600"/>
              </a:lvl1pPr>
            </a:lstStyle>
            <a:p>
              <a:r>
                <a:t>load balancer</a:t>
              </a:r>
            </a:p>
          </p:txBody>
        </p:sp>
        <p:grpSp>
          <p:nvGrpSpPr>
            <p:cNvPr id="20" name="Group 380"/>
            <p:cNvGrpSpPr/>
            <p:nvPr/>
          </p:nvGrpSpPr>
          <p:grpSpPr>
            <a:xfrm>
              <a:off x="3792327" y="1225488"/>
              <a:ext cx="1155375" cy="1095049"/>
              <a:chOff x="0" y="0"/>
              <a:chExt cx="1155373" cy="1095047"/>
            </a:xfrm>
          </p:grpSpPr>
          <p:sp>
            <p:nvSpPr>
              <p:cNvPr id="73" name="Shape 368"/>
              <p:cNvSpPr/>
              <p:nvPr/>
            </p:nvSpPr>
            <p:spPr>
              <a:xfrm>
                <a:off x="0" y="0"/>
                <a:ext cx="1155374" cy="1095048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74" name="Shape 369"/>
              <p:cNvSpPr/>
              <p:nvPr/>
            </p:nvSpPr>
            <p:spPr>
              <a:xfrm>
                <a:off x="69396" y="62052"/>
                <a:ext cx="251976" cy="970944"/>
              </a:xfrm>
              <a:prstGeom prst="rect">
                <a:avLst/>
              </a:prstGeom>
              <a:gradFill flip="none" rotWithShape="1">
                <a:gsLst>
                  <a:gs pos="0">
                    <a:srgbClr val="189B1A"/>
                  </a:gs>
                  <a:gs pos="100000">
                    <a:srgbClr val="235D0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75" name="Shape 370"/>
              <p:cNvSpPr/>
              <p:nvPr/>
            </p:nvSpPr>
            <p:spPr>
              <a:xfrm>
                <a:off x="139170" y="184892"/>
                <a:ext cx="112429" cy="112429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76" name="Shape 371"/>
              <p:cNvSpPr/>
              <p:nvPr/>
            </p:nvSpPr>
            <p:spPr>
              <a:xfrm>
                <a:off x="139170" y="508744"/>
                <a:ext cx="112429" cy="112429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77" name="Shape 372"/>
              <p:cNvSpPr/>
              <p:nvPr/>
            </p:nvSpPr>
            <p:spPr>
              <a:xfrm>
                <a:off x="139170" y="832596"/>
                <a:ext cx="112429" cy="112429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78" name="Shape 373"/>
              <p:cNvSpPr/>
              <p:nvPr/>
            </p:nvSpPr>
            <p:spPr>
              <a:xfrm>
                <a:off x="521472" y="421912"/>
                <a:ext cx="112429" cy="11243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79" name="Shape 374"/>
              <p:cNvSpPr/>
              <p:nvPr/>
            </p:nvSpPr>
            <p:spPr>
              <a:xfrm>
                <a:off x="689798" y="285689"/>
                <a:ext cx="112430" cy="112429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80" name="Shape 375"/>
              <p:cNvSpPr/>
              <p:nvPr/>
            </p:nvSpPr>
            <p:spPr>
              <a:xfrm>
                <a:off x="688508" y="424483"/>
                <a:ext cx="112430" cy="112429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81" name="Shape 376"/>
              <p:cNvSpPr/>
              <p:nvPr/>
            </p:nvSpPr>
            <p:spPr>
              <a:xfrm>
                <a:off x="521472" y="560706"/>
                <a:ext cx="112429" cy="11243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82" name="Shape 377"/>
              <p:cNvSpPr/>
              <p:nvPr/>
            </p:nvSpPr>
            <p:spPr>
              <a:xfrm>
                <a:off x="855544" y="421912"/>
                <a:ext cx="112430" cy="11243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83" name="Shape 378"/>
              <p:cNvSpPr/>
              <p:nvPr/>
            </p:nvSpPr>
            <p:spPr>
              <a:xfrm>
                <a:off x="855544" y="560706"/>
                <a:ext cx="112430" cy="11243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84" name="Shape 379"/>
              <p:cNvSpPr/>
              <p:nvPr/>
            </p:nvSpPr>
            <p:spPr>
              <a:xfrm>
                <a:off x="855544" y="141775"/>
                <a:ext cx="198664" cy="198663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000"/>
                </a:pPr>
                <a:endParaRPr/>
              </a:p>
            </p:txBody>
          </p:sp>
        </p:grpSp>
        <p:grpSp>
          <p:nvGrpSpPr>
            <p:cNvPr id="21" name="Group 393"/>
            <p:cNvGrpSpPr/>
            <p:nvPr/>
          </p:nvGrpSpPr>
          <p:grpSpPr>
            <a:xfrm>
              <a:off x="3792327" y="0"/>
              <a:ext cx="1155375" cy="1095048"/>
              <a:chOff x="0" y="0"/>
              <a:chExt cx="1155373" cy="1095047"/>
            </a:xfrm>
          </p:grpSpPr>
          <p:sp>
            <p:nvSpPr>
              <p:cNvPr id="61" name="Shape 381"/>
              <p:cNvSpPr/>
              <p:nvPr/>
            </p:nvSpPr>
            <p:spPr>
              <a:xfrm>
                <a:off x="0" y="0"/>
                <a:ext cx="1155374" cy="1095048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62" name="Shape 382"/>
              <p:cNvSpPr/>
              <p:nvPr/>
            </p:nvSpPr>
            <p:spPr>
              <a:xfrm>
                <a:off x="69396" y="62052"/>
                <a:ext cx="251976" cy="970944"/>
              </a:xfrm>
              <a:prstGeom prst="rect">
                <a:avLst/>
              </a:prstGeom>
              <a:gradFill flip="none" rotWithShape="1">
                <a:gsLst>
                  <a:gs pos="0">
                    <a:srgbClr val="189B1A"/>
                  </a:gs>
                  <a:gs pos="100000">
                    <a:srgbClr val="235D0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63" name="Shape 383"/>
              <p:cNvSpPr/>
              <p:nvPr/>
            </p:nvSpPr>
            <p:spPr>
              <a:xfrm>
                <a:off x="139170" y="184892"/>
                <a:ext cx="112429" cy="112429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64" name="Shape 384"/>
              <p:cNvSpPr/>
              <p:nvPr/>
            </p:nvSpPr>
            <p:spPr>
              <a:xfrm>
                <a:off x="139170" y="508744"/>
                <a:ext cx="112429" cy="112429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65" name="Shape 385"/>
              <p:cNvSpPr/>
              <p:nvPr/>
            </p:nvSpPr>
            <p:spPr>
              <a:xfrm>
                <a:off x="139170" y="832596"/>
                <a:ext cx="112429" cy="112429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66" name="Shape 386"/>
              <p:cNvSpPr/>
              <p:nvPr/>
            </p:nvSpPr>
            <p:spPr>
              <a:xfrm>
                <a:off x="521472" y="421912"/>
                <a:ext cx="112429" cy="11243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67" name="Shape 387"/>
              <p:cNvSpPr/>
              <p:nvPr/>
            </p:nvSpPr>
            <p:spPr>
              <a:xfrm>
                <a:off x="689798" y="285689"/>
                <a:ext cx="112430" cy="112429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68" name="Shape 388"/>
              <p:cNvSpPr/>
              <p:nvPr/>
            </p:nvSpPr>
            <p:spPr>
              <a:xfrm>
                <a:off x="688508" y="424483"/>
                <a:ext cx="112430" cy="112429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69" name="Shape 389"/>
              <p:cNvSpPr/>
              <p:nvPr/>
            </p:nvSpPr>
            <p:spPr>
              <a:xfrm>
                <a:off x="521472" y="560706"/>
                <a:ext cx="112429" cy="11243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70" name="Shape 390"/>
              <p:cNvSpPr/>
              <p:nvPr/>
            </p:nvSpPr>
            <p:spPr>
              <a:xfrm>
                <a:off x="855544" y="421912"/>
                <a:ext cx="112430" cy="11243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71" name="Shape 391"/>
              <p:cNvSpPr/>
              <p:nvPr/>
            </p:nvSpPr>
            <p:spPr>
              <a:xfrm>
                <a:off x="855544" y="560706"/>
                <a:ext cx="112430" cy="11243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72" name="Shape 392"/>
              <p:cNvSpPr/>
              <p:nvPr/>
            </p:nvSpPr>
            <p:spPr>
              <a:xfrm>
                <a:off x="855544" y="141775"/>
                <a:ext cx="198664" cy="198663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000"/>
                </a:pPr>
                <a:endParaRPr/>
              </a:p>
            </p:txBody>
          </p:sp>
        </p:grpSp>
        <p:grpSp>
          <p:nvGrpSpPr>
            <p:cNvPr id="22" name="Group 406"/>
            <p:cNvGrpSpPr/>
            <p:nvPr/>
          </p:nvGrpSpPr>
          <p:grpSpPr>
            <a:xfrm>
              <a:off x="3792327" y="3676466"/>
              <a:ext cx="1155375" cy="1095049"/>
              <a:chOff x="0" y="0"/>
              <a:chExt cx="1155373" cy="1095047"/>
            </a:xfrm>
          </p:grpSpPr>
          <p:sp>
            <p:nvSpPr>
              <p:cNvPr id="49" name="Shape 394"/>
              <p:cNvSpPr/>
              <p:nvPr/>
            </p:nvSpPr>
            <p:spPr>
              <a:xfrm>
                <a:off x="0" y="0"/>
                <a:ext cx="1155374" cy="1095048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50" name="Shape 395"/>
              <p:cNvSpPr/>
              <p:nvPr/>
            </p:nvSpPr>
            <p:spPr>
              <a:xfrm>
                <a:off x="69396" y="62052"/>
                <a:ext cx="251976" cy="970944"/>
              </a:xfrm>
              <a:prstGeom prst="rect">
                <a:avLst/>
              </a:prstGeom>
              <a:gradFill flip="none" rotWithShape="1">
                <a:gsLst>
                  <a:gs pos="0">
                    <a:srgbClr val="189B1A"/>
                  </a:gs>
                  <a:gs pos="100000">
                    <a:srgbClr val="235D0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51" name="Shape 396"/>
              <p:cNvSpPr/>
              <p:nvPr/>
            </p:nvSpPr>
            <p:spPr>
              <a:xfrm>
                <a:off x="139170" y="184892"/>
                <a:ext cx="112429" cy="112429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52" name="Shape 397"/>
              <p:cNvSpPr/>
              <p:nvPr/>
            </p:nvSpPr>
            <p:spPr>
              <a:xfrm>
                <a:off x="139170" y="508744"/>
                <a:ext cx="112429" cy="112429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53" name="Shape 398"/>
              <p:cNvSpPr/>
              <p:nvPr/>
            </p:nvSpPr>
            <p:spPr>
              <a:xfrm>
                <a:off x="139170" y="832596"/>
                <a:ext cx="112429" cy="112429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54" name="Shape 399"/>
              <p:cNvSpPr/>
              <p:nvPr/>
            </p:nvSpPr>
            <p:spPr>
              <a:xfrm>
                <a:off x="521472" y="421912"/>
                <a:ext cx="112429" cy="11243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55" name="Shape 400"/>
              <p:cNvSpPr/>
              <p:nvPr/>
            </p:nvSpPr>
            <p:spPr>
              <a:xfrm>
                <a:off x="689798" y="285689"/>
                <a:ext cx="112430" cy="112429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56" name="Shape 401"/>
              <p:cNvSpPr/>
              <p:nvPr/>
            </p:nvSpPr>
            <p:spPr>
              <a:xfrm>
                <a:off x="688508" y="424483"/>
                <a:ext cx="112430" cy="112429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57" name="Shape 402"/>
              <p:cNvSpPr/>
              <p:nvPr/>
            </p:nvSpPr>
            <p:spPr>
              <a:xfrm>
                <a:off x="521472" y="560706"/>
                <a:ext cx="112429" cy="11243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58" name="Shape 403"/>
              <p:cNvSpPr/>
              <p:nvPr/>
            </p:nvSpPr>
            <p:spPr>
              <a:xfrm>
                <a:off x="855544" y="421912"/>
                <a:ext cx="112430" cy="11243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59" name="Shape 404"/>
              <p:cNvSpPr/>
              <p:nvPr/>
            </p:nvSpPr>
            <p:spPr>
              <a:xfrm>
                <a:off x="855544" y="560706"/>
                <a:ext cx="112430" cy="11243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60" name="Shape 405"/>
              <p:cNvSpPr/>
              <p:nvPr/>
            </p:nvSpPr>
            <p:spPr>
              <a:xfrm>
                <a:off x="855544" y="141775"/>
                <a:ext cx="198664" cy="198663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000"/>
                </a:pPr>
                <a:endParaRPr/>
              </a:p>
            </p:txBody>
          </p:sp>
        </p:grpSp>
        <p:grpSp>
          <p:nvGrpSpPr>
            <p:cNvPr id="23" name="Group 419"/>
            <p:cNvGrpSpPr/>
            <p:nvPr/>
          </p:nvGrpSpPr>
          <p:grpSpPr>
            <a:xfrm>
              <a:off x="3792327" y="4908244"/>
              <a:ext cx="1155375" cy="1095049"/>
              <a:chOff x="0" y="0"/>
              <a:chExt cx="1155373" cy="1095047"/>
            </a:xfrm>
          </p:grpSpPr>
          <p:sp>
            <p:nvSpPr>
              <p:cNvPr id="37" name="Shape 407"/>
              <p:cNvSpPr/>
              <p:nvPr/>
            </p:nvSpPr>
            <p:spPr>
              <a:xfrm>
                <a:off x="0" y="0"/>
                <a:ext cx="1155374" cy="1095048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38" name="Shape 408"/>
              <p:cNvSpPr/>
              <p:nvPr/>
            </p:nvSpPr>
            <p:spPr>
              <a:xfrm>
                <a:off x="69396" y="62052"/>
                <a:ext cx="251976" cy="970944"/>
              </a:xfrm>
              <a:prstGeom prst="rect">
                <a:avLst/>
              </a:prstGeom>
              <a:gradFill flip="none" rotWithShape="1">
                <a:gsLst>
                  <a:gs pos="0">
                    <a:srgbClr val="189B1A"/>
                  </a:gs>
                  <a:gs pos="100000">
                    <a:srgbClr val="235D0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39" name="Shape 409"/>
              <p:cNvSpPr/>
              <p:nvPr/>
            </p:nvSpPr>
            <p:spPr>
              <a:xfrm>
                <a:off x="139170" y="184892"/>
                <a:ext cx="112429" cy="112429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40" name="Shape 410"/>
              <p:cNvSpPr/>
              <p:nvPr/>
            </p:nvSpPr>
            <p:spPr>
              <a:xfrm>
                <a:off x="139170" y="508744"/>
                <a:ext cx="112429" cy="112429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41" name="Shape 411"/>
              <p:cNvSpPr/>
              <p:nvPr/>
            </p:nvSpPr>
            <p:spPr>
              <a:xfrm>
                <a:off x="139170" y="832596"/>
                <a:ext cx="112429" cy="112429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42" name="Shape 412"/>
              <p:cNvSpPr/>
              <p:nvPr/>
            </p:nvSpPr>
            <p:spPr>
              <a:xfrm>
                <a:off x="521472" y="421912"/>
                <a:ext cx="112429" cy="11243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43" name="Shape 413"/>
              <p:cNvSpPr/>
              <p:nvPr/>
            </p:nvSpPr>
            <p:spPr>
              <a:xfrm>
                <a:off x="689798" y="285689"/>
                <a:ext cx="112430" cy="112429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44" name="Shape 414"/>
              <p:cNvSpPr/>
              <p:nvPr/>
            </p:nvSpPr>
            <p:spPr>
              <a:xfrm>
                <a:off x="688508" y="424483"/>
                <a:ext cx="112430" cy="112429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45" name="Shape 415"/>
              <p:cNvSpPr/>
              <p:nvPr/>
            </p:nvSpPr>
            <p:spPr>
              <a:xfrm>
                <a:off x="521472" y="560706"/>
                <a:ext cx="112429" cy="11243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46" name="Shape 416"/>
              <p:cNvSpPr/>
              <p:nvPr/>
            </p:nvSpPr>
            <p:spPr>
              <a:xfrm>
                <a:off x="855544" y="421912"/>
                <a:ext cx="112430" cy="11243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47" name="Shape 417"/>
              <p:cNvSpPr/>
              <p:nvPr/>
            </p:nvSpPr>
            <p:spPr>
              <a:xfrm>
                <a:off x="855544" y="560706"/>
                <a:ext cx="112430" cy="11243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48" name="Shape 418"/>
              <p:cNvSpPr/>
              <p:nvPr/>
            </p:nvSpPr>
            <p:spPr>
              <a:xfrm>
                <a:off x="855544" y="141775"/>
                <a:ext cx="198664" cy="198663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000"/>
                </a:pPr>
                <a:endParaRPr/>
              </a:p>
            </p:txBody>
          </p:sp>
        </p:grpSp>
        <p:grpSp>
          <p:nvGrpSpPr>
            <p:cNvPr id="24" name="Group 432"/>
            <p:cNvGrpSpPr/>
            <p:nvPr/>
          </p:nvGrpSpPr>
          <p:grpSpPr>
            <a:xfrm>
              <a:off x="3792327" y="6140022"/>
              <a:ext cx="1155375" cy="1095049"/>
              <a:chOff x="0" y="0"/>
              <a:chExt cx="1155373" cy="1095047"/>
            </a:xfrm>
          </p:grpSpPr>
          <p:sp>
            <p:nvSpPr>
              <p:cNvPr id="25" name="Shape 420"/>
              <p:cNvSpPr/>
              <p:nvPr/>
            </p:nvSpPr>
            <p:spPr>
              <a:xfrm>
                <a:off x="0" y="0"/>
                <a:ext cx="1155374" cy="1095048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26" name="Shape 421"/>
              <p:cNvSpPr/>
              <p:nvPr/>
            </p:nvSpPr>
            <p:spPr>
              <a:xfrm>
                <a:off x="69396" y="62052"/>
                <a:ext cx="251976" cy="970944"/>
              </a:xfrm>
              <a:prstGeom prst="rect">
                <a:avLst/>
              </a:prstGeom>
              <a:gradFill flip="none" rotWithShape="1">
                <a:gsLst>
                  <a:gs pos="0">
                    <a:srgbClr val="189B1A"/>
                  </a:gs>
                  <a:gs pos="100000">
                    <a:srgbClr val="235D0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27" name="Shape 422"/>
              <p:cNvSpPr/>
              <p:nvPr/>
            </p:nvSpPr>
            <p:spPr>
              <a:xfrm>
                <a:off x="139170" y="184892"/>
                <a:ext cx="112429" cy="112429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28" name="Shape 423"/>
              <p:cNvSpPr/>
              <p:nvPr/>
            </p:nvSpPr>
            <p:spPr>
              <a:xfrm>
                <a:off x="139170" y="508744"/>
                <a:ext cx="112429" cy="112429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29" name="Shape 424"/>
              <p:cNvSpPr/>
              <p:nvPr/>
            </p:nvSpPr>
            <p:spPr>
              <a:xfrm>
                <a:off x="139170" y="832596"/>
                <a:ext cx="112429" cy="112429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30" name="Shape 425"/>
              <p:cNvSpPr/>
              <p:nvPr/>
            </p:nvSpPr>
            <p:spPr>
              <a:xfrm>
                <a:off x="521472" y="421912"/>
                <a:ext cx="112429" cy="11243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31" name="Shape 426"/>
              <p:cNvSpPr/>
              <p:nvPr/>
            </p:nvSpPr>
            <p:spPr>
              <a:xfrm>
                <a:off x="689798" y="285689"/>
                <a:ext cx="112430" cy="112429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32" name="Shape 427"/>
              <p:cNvSpPr/>
              <p:nvPr/>
            </p:nvSpPr>
            <p:spPr>
              <a:xfrm>
                <a:off x="688508" y="424483"/>
                <a:ext cx="112430" cy="112429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33" name="Shape 428"/>
              <p:cNvSpPr/>
              <p:nvPr/>
            </p:nvSpPr>
            <p:spPr>
              <a:xfrm>
                <a:off x="521472" y="560706"/>
                <a:ext cx="112429" cy="11243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34" name="Shape 429"/>
              <p:cNvSpPr/>
              <p:nvPr/>
            </p:nvSpPr>
            <p:spPr>
              <a:xfrm>
                <a:off x="855544" y="421912"/>
                <a:ext cx="112430" cy="11243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35" name="Shape 430"/>
              <p:cNvSpPr/>
              <p:nvPr/>
            </p:nvSpPr>
            <p:spPr>
              <a:xfrm>
                <a:off x="855544" y="560706"/>
                <a:ext cx="112430" cy="112430"/>
              </a:xfrm>
              <a:prstGeom prst="ellipse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36" name="Shape 431"/>
              <p:cNvSpPr/>
              <p:nvPr/>
            </p:nvSpPr>
            <p:spPr>
              <a:xfrm>
                <a:off x="855544" y="141775"/>
                <a:ext cx="198664" cy="198663"/>
              </a:xfrm>
              <a:prstGeom prst="rect">
                <a:avLst/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000"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090399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Modularization and APIs</a:t>
            </a:r>
            <a:endParaRPr lang="en-US" dirty="0"/>
          </a:p>
        </p:txBody>
      </p:sp>
      <p:grpSp>
        <p:nvGrpSpPr>
          <p:cNvPr id="3" name="Group 490"/>
          <p:cNvGrpSpPr/>
          <p:nvPr/>
        </p:nvGrpSpPr>
        <p:grpSpPr>
          <a:xfrm>
            <a:off x="4466930" y="5257046"/>
            <a:ext cx="1534676" cy="737477"/>
            <a:chOff x="412620" y="0"/>
            <a:chExt cx="1778344" cy="1062209"/>
          </a:xfrm>
        </p:grpSpPr>
        <p:sp>
          <p:nvSpPr>
            <p:cNvPr id="4" name="Shape 478"/>
            <p:cNvSpPr/>
            <p:nvPr/>
          </p:nvSpPr>
          <p:spPr>
            <a:xfrm>
              <a:off x="412620" y="0"/>
              <a:ext cx="1778344" cy="1062209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  <p:sp>
          <p:nvSpPr>
            <p:cNvPr id="5" name="Shape 479"/>
            <p:cNvSpPr/>
            <p:nvPr/>
          </p:nvSpPr>
          <p:spPr>
            <a:xfrm>
              <a:off x="695652" y="545128"/>
              <a:ext cx="109058" cy="109058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  <p:sp>
          <p:nvSpPr>
            <p:cNvPr id="6" name="Shape 480"/>
            <p:cNvSpPr/>
            <p:nvPr/>
          </p:nvSpPr>
          <p:spPr>
            <a:xfrm>
              <a:off x="858930" y="412990"/>
              <a:ext cx="109058" cy="109058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  <p:sp>
          <p:nvSpPr>
            <p:cNvPr id="7" name="Shape 481"/>
            <p:cNvSpPr/>
            <p:nvPr/>
          </p:nvSpPr>
          <p:spPr>
            <a:xfrm>
              <a:off x="857679" y="547621"/>
              <a:ext cx="109058" cy="109058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  <p:sp>
          <p:nvSpPr>
            <p:cNvPr id="8" name="Shape 482"/>
            <p:cNvSpPr/>
            <p:nvPr/>
          </p:nvSpPr>
          <p:spPr>
            <a:xfrm>
              <a:off x="695652" y="679759"/>
              <a:ext cx="109058" cy="109058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  <p:sp>
          <p:nvSpPr>
            <p:cNvPr id="9" name="Shape 483"/>
            <p:cNvSpPr/>
            <p:nvPr/>
          </p:nvSpPr>
          <p:spPr>
            <a:xfrm>
              <a:off x="1546916" y="62076"/>
              <a:ext cx="592412" cy="971880"/>
            </a:xfrm>
            <a:prstGeom prst="roundRect">
              <a:avLst>
                <a:gd name="adj" fmla="val 13569"/>
              </a:avLst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  <p:sp>
          <p:nvSpPr>
            <p:cNvPr id="10" name="Shape 484"/>
            <p:cNvSpPr/>
            <p:nvPr/>
          </p:nvSpPr>
          <p:spPr>
            <a:xfrm>
              <a:off x="1788593" y="858031"/>
              <a:ext cx="109058" cy="109058"/>
            </a:xfrm>
            <a:prstGeom prst="ellipse">
              <a:avLst/>
            </a:prstGeom>
            <a:gradFill flip="none" rotWithShape="1">
              <a:gsLst>
                <a:gs pos="0">
                  <a:srgbClr val="189B1A"/>
                </a:gs>
                <a:gs pos="100000">
                  <a:srgbClr val="235D0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  <p:sp>
          <p:nvSpPr>
            <p:cNvPr id="13" name="Shape 487"/>
            <p:cNvSpPr/>
            <p:nvPr/>
          </p:nvSpPr>
          <p:spPr>
            <a:xfrm>
              <a:off x="1019706" y="545128"/>
              <a:ext cx="109058" cy="109058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  <p:sp>
          <p:nvSpPr>
            <p:cNvPr id="14" name="Shape 488"/>
            <p:cNvSpPr/>
            <p:nvPr/>
          </p:nvSpPr>
          <p:spPr>
            <a:xfrm>
              <a:off x="1019706" y="679759"/>
              <a:ext cx="109058" cy="109058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  <p:sp>
          <p:nvSpPr>
            <p:cNvPr id="15" name="Shape 489"/>
            <p:cNvSpPr/>
            <p:nvPr/>
          </p:nvSpPr>
          <p:spPr>
            <a:xfrm>
              <a:off x="1019706" y="273392"/>
              <a:ext cx="192705" cy="192705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</p:grpSp>
      <p:grpSp>
        <p:nvGrpSpPr>
          <p:cNvPr id="16" name="Group 503"/>
          <p:cNvGrpSpPr/>
          <p:nvPr/>
        </p:nvGrpSpPr>
        <p:grpSpPr>
          <a:xfrm>
            <a:off x="6294639" y="5257046"/>
            <a:ext cx="1534675" cy="737477"/>
            <a:chOff x="412620" y="0"/>
            <a:chExt cx="1778344" cy="1062209"/>
          </a:xfrm>
        </p:grpSpPr>
        <p:sp>
          <p:nvSpPr>
            <p:cNvPr id="17" name="Shape 491"/>
            <p:cNvSpPr/>
            <p:nvPr/>
          </p:nvSpPr>
          <p:spPr>
            <a:xfrm>
              <a:off x="412620" y="0"/>
              <a:ext cx="1778344" cy="1062209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  <p:sp>
          <p:nvSpPr>
            <p:cNvPr id="18" name="Shape 492"/>
            <p:cNvSpPr/>
            <p:nvPr/>
          </p:nvSpPr>
          <p:spPr>
            <a:xfrm>
              <a:off x="695652" y="545128"/>
              <a:ext cx="109058" cy="109058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  <p:sp>
          <p:nvSpPr>
            <p:cNvPr id="19" name="Shape 493"/>
            <p:cNvSpPr/>
            <p:nvPr/>
          </p:nvSpPr>
          <p:spPr>
            <a:xfrm>
              <a:off x="858930" y="412990"/>
              <a:ext cx="109058" cy="109058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  <p:sp>
          <p:nvSpPr>
            <p:cNvPr id="20" name="Shape 494"/>
            <p:cNvSpPr/>
            <p:nvPr/>
          </p:nvSpPr>
          <p:spPr>
            <a:xfrm>
              <a:off x="857679" y="547621"/>
              <a:ext cx="109058" cy="109058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  <p:sp>
          <p:nvSpPr>
            <p:cNvPr id="21" name="Shape 495"/>
            <p:cNvSpPr/>
            <p:nvPr/>
          </p:nvSpPr>
          <p:spPr>
            <a:xfrm>
              <a:off x="695652" y="679759"/>
              <a:ext cx="109058" cy="109058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  <p:sp>
          <p:nvSpPr>
            <p:cNvPr id="22" name="Shape 496"/>
            <p:cNvSpPr/>
            <p:nvPr/>
          </p:nvSpPr>
          <p:spPr>
            <a:xfrm>
              <a:off x="1546916" y="62076"/>
              <a:ext cx="592412" cy="971880"/>
            </a:xfrm>
            <a:prstGeom prst="roundRect">
              <a:avLst>
                <a:gd name="adj" fmla="val 13569"/>
              </a:avLst>
            </a:prstGeom>
            <a:gradFill flip="none" rotWithShape="1">
              <a:gsLst>
                <a:gs pos="0">
                  <a:srgbClr val="A6AAA8"/>
                </a:gs>
                <a:gs pos="100000">
                  <a:srgbClr val="53585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  <p:sp>
          <p:nvSpPr>
            <p:cNvPr id="23" name="Shape 497"/>
            <p:cNvSpPr/>
            <p:nvPr/>
          </p:nvSpPr>
          <p:spPr>
            <a:xfrm>
              <a:off x="1788593" y="858031"/>
              <a:ext cx="109058" cy="109058"/>
            </a:xfrm>
            <a:prstGeom prst="ellipse">
              <a:avLst/>
            </a:prstGeom>
            <a:gradFill flip="none" rotWithShape="1">
              <a:gsLst>
                <a:gs pos="0">
                  <a:srgbClr val="189B1A"/>
                </a:gs>
                <a:gs pos="100000">
                  <a:srgbClr val="235D0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  <p:sp>
          <p:nvSpPr>
            <p:cNvPr id="26" name="Shape 500"/>
            <p:cNvSpPr/>
            <p:nvPr/>
          </p:nvSpPr>
          <p:spPr>
            <a:xfrm>
              <a:off x="1019706" y="545128"/>
              <a:ext cx="109058" cy="109058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  <p:sp>
          <p:nvSpPr>
            <p:cNvPr id="27" name="Shape 501"/>
            <p:cNvSpPr/>
            <p:nvPr/>
          </p:nvSpPr>
          <p:spPr>
            <a:xfrm>
              <a:off x="1019706" y="679759"/>
              <a:ext cx="109058" cy="109058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  <p:sp>
          <p:nvSpPr>
            <p:cNvPr id="28" name="Shape 502"/>
            <p:cNvSpPr/>
            <p:nvPr/>
          </p:nvSpPr>
          <p:spPr>
            <a:xfrm>
              <a:off x="1019706" y="273392"/>
              <a:ext cx="192705" cy="192705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</p:grpSp>
      <p:grpSp>
        <p:nvGrpSpPr>
          <p:cNvPr id="29" name="Group 625"/>
          <p:cNvGrpSpPr/>
          <p:nvPr/>
        </p:nvGrpSpPr>
        <p:grpSpPr>
          <a:xfrm>
            <a:off x="8240026" y="3673864"/>
            <a:ext cx="3211606" cy="2654146"/>
            <a:chOff x="102667" y="-25400"/>
            <a:chExt cx="3721532" cy="3822841"/>
          </a:xfrm>
        </p:grpSpPr>
        <p:grpSp>
          <p:nvGrpSpPr>
            <p:cNvPr id="30" name="Group 622"/>
            <p:cNvGrpSpPr/>
            <p:nvPr/>
          </p:nvGrpSpPr>
          <p:grpSpPr>
            <a:xfrm>
              <a:off x="329208" y="412205"/>
              <a:ext cx="3152907" cy="3016245"/>
              <a:chOff x="972120" y="0"/>
              <a:chExt cx="3152905" cy="3016243"/>
            </a:xfrm>
          </p:grpSpPr>
          <p:grpSp>
            <p:nvGrpSpPr>
              <p:cNvPr id="32" name="Group 509"/>
              <p:cNvGrpSpPr/>
              <p:nvPr/>
            </p:nvGrpSpPr>
            <p:grpSpPr>
              <a:xfrm>
                <a:off x="2716502" y="1101124"/>
                <a:ext cx="704353" cy="650579"/>
                <a:chOff x="-193167" y="0"/>
                <a:chExt cx="704352" cy="650577"/>
              </a:xfrm>
            </p:grpSpPr>
            <p:sp>
              <p:nvSpPr>
                <p:cNvPr id="145" name="Shape 504"/>
                <p:cNvSpPr/>
                <p:nvPr/>
              </p:nvSpPr>
              <p:spPr>
                <a:xfrm>
                  <a:off x="-193168" y="0"/>
                  <a:ext cx="704353" cy="650578"/>
                </a:xfrm>
                <a:prstGeom prst="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46" name="Shape 505"/>
                <p:cNvSpPr/>
                <p:nvPr/>
              </p:nvSpPr>
              <p:spPr>
                <a:xfrm>
                  <a:off x="74173" y="27662"/>
                  <a:ext cx="362839" cy="595254"/>
                </a:xfrm>
                <a:prstGeom prst="roundRect">
                  <a:avLst>
                    <a:gd name="adj" fmla="val 13569"/>
                  </a:avLst>
                </a:prstGeom>
                <a:gradFill flip="none" rotWithShape="1">
                  <a:gsLst>
                    <a:gs pos="0">
                      <a:srgbClr val="A6AAA8"/>
                    </a:gs>
                    <a:gs pos="100000">
                      <a:srgbClr val="53585F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47" name="Shape 506"/>
                <p:cNvSpPr/>
                <p:nvPr/>
              </p:nvSpPr>
              <p:spPr>
                <a:xfrm>
                  <a:off x="222194" y="494652"/>
                  <a:ext cx="66796" cy="6679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48" name="Shape 507"/>
                <p:cNvSpPr/>
                <p:nvPr/>
              </p:nvSpPr>
              <p:spPr>
                <a:xfrm>
                  <a:off x="142790" y="494652"/>
                  <a:ext cx="66796" cy="6679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49" name="Shape 508"/>
                <p:cNvSpPr/>
                <p:nvPr/>
              </p:nvSpPr>
              <p:spPr>
                <a:xfrm>
                  <a:off x="301599" y="494652"/>
                  <a:ext cx="66796" cy="6679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</p:grpSp>
          <p:grpSp>
            <p:nvGrpSpPr>
              <p:cNvPr id="33" name="Group 515"/>
              <p:cNvGrpSpPr/>
              <p:nvPr/>
            </p:nvGrpSpPr>
            <p:grpSpPr>
              <a:xfrm>
                <a:off x="972120" y="1002297"/>
                <a:ext cx="330613" cy="875201"/>
                <a:chOff x="0" y="0"/>
                <a:chExt cx="330612" cy="875199"/>
              </a:xfrm>
            </p:grpSpPr>
            <p:sp>
              <p:nvSpPr>
                <p:cNvPr id="140" name="Shape 510"/>
                <p:cNvSpPr/>
                <p:nvPr/>
              </p:nvSpPr>
              <p:spPr>
                <a:xfrm>
                  <a:off x="0" y="0"/>
                  <a:ext cx="330613" cy="875200"/>
                </a:xfrm>
                <a:prstGeom prst="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41" name="Shape 511"/>
                <p:cNvSpPr/>
                <p:nvPr/>
              </p:nvSpPr>
              <p:spPr>
                <a:xfrm>
                  <a:off x="55464" y="49594"/>
                  <a:ext cx="201388" cy="77601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42" name="Shape 512"/>
                <p:cNvSpPr/>
                <p:nvPr/>
              </p:nvSpPr>
              <p:spPr>
                <a:xfrm>
                  <a:off x="111229" y="147772"/>
                  <a:ext cx="89858" cy="89857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43" name="Shape 513"/>
                <p:cNvSpPr/>
                <p:nvPr/>
              </p:nvSpPr>
              <p:spPr>
                <a:xfrm>
                  <a:off x="111229" y="406605"/>
                  <a:ext cx="89858" cy="89858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44" name="Shape 514"/>
                <p:cNvSpPr/>
                <p:nvPr/>
              </p:nvSpPr>
              <p:spPr>
                <a:xfrm>
                  <a:off x="111229" y="665438"/>
                  <a:ext cx="89858" cy="89858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</p:grpSp>
          <p:grpSp>
            <p:nvGrpSpPr>
              <p:cNvPr id="34" name="Group 528"/>
              <p:cNvGrpSpPr/>
              <p:nvPr/>
            </p:nvGrpSpPr>
            <p:grpSpPr>
              <a:xfrm>
                <a:off x="1580991" y="1019171"/>
                <a:ext cx="481667" cy="456518"/>
                <a:chOff x="0" y="0"/>
                <a:chExt cx="481665" cy="456516"/>
              </a:xfrm>
            </p:grpSpPr>
            <p:sp>
              <p:nvSpPr>
                <p:cNvPr id="128" name="Shape 516"/>
                <p:cNvSpPr/>
                <p:nvPr/>
              </p:nvSpPr>
              <p:spPr>
                <a:xfrm>
                  <a:off x="0" y="0"/>
                  <a:ext cx="481667" cy="456517"/>
                </a:xfrm>
                <a:prstGeom prst="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29" name="Shape 517"/>
                <p:cNvSpPr/>
                <p:nvPr/>
              </p:nvSpPr>
              <p:spPr>
                <a:xfrm>
                  <a:off x="28930" y="25869"/>
                  <a:ext cx="105048" cy="40477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30" name="Shape 518"/>
                <p:cNvSpPr/>
                <p:nvPr/>
              </p:nvSpPr>
              <p:spPr>
                <a:xfrm>
                  <a:off x="58018" y="77080"/>
                  <a:ext cx="46872" cy="46871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31" name="Shape 519"/>
                <p:cNvSpPr/>
                <p:nvPr/>
              </p:nvSpPr>
              <p:spPr>
                <a:xfrm>
                  <a:off x="58018" y="212091"/>
                  <a:ext cx="46872" cy="46871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32" name="Shape 520"/>
                <p:cNvSpPr/>
                <p:nvPr/>
              </p:nvSpPr>
              <p:spPr>
                <a:xfrm>
                  <a:off x="58018" y="347102"/>
                  <a:ext cx="46872" cy="46872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33" name="Shape 521"/>
                <p:cNvSpPr/>
                <p:nvPr/>
              </p:nvSpPr>
              <p:spPr>
                <a:xfrm>
                  <a:off x="217397" y="175892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34" name="Shape 522"/>
                <p:cNvSpPr/>
                <p:nvPr/>
              </p:nvSpPr>
              <p:spPr>
                <a:xfrm>
                  <a:off x="287571" y="119101"/>
                  <a:ext cx="46872" cy="46872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35" name="Shape 523"/>
                <p:cNvSpPr/>
                <p:nvPr/>
              </p:nvSpPr>
              <p:spPr>
                <a:xfrm>
                  <a:off x="287033" y="176963"/>
                  <a:ext cx="46872" cy="46872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36" name="Shape 524"/>
                <p:cNvSpPr/>
                <p:nvPr/>
              </p:nvSpPr>
              <p:spPr>
                <a:xfrm>
                  <a:off x="217397" y="233754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37" name="Shape 525"/>
                <p:cNvSpPr/>
                <p:nvPr/>
              </p:nvSpPr>
              <p:spPr>
                <a:xfrm>
                  <a:off x="356669" y="175892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38" name="Shape 526"/>
                <p:cNvSpPr/>
                <p:nvPr/>
              </p:nvSpPr>
              <p:spPr>
                <a:xfrm>
                  <a:off x="356669" y="233754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39" name="Shape 527"/>
                <p:cNvSpPr/>
                <p:nvPr/>
              </p:nvSpPr>
              <p:spPr>
                <a:xfrm>
                  <a:off x="356669" y="59105"/>
                  <a:ext cx="82822" cy="82821"/>
                </a:xfrm>
                <a:prstGeom prst="rect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000"/>
                  </a:pPr>
                  <a:endParaRPr/>
                </a:p>
              </p:txBody>
            </p:sp>
          </p:grpSp>
          <p:grpSp>
            <p:nvGrpSpPr>
              <p:cNvPr id="35" name="Group 534"/>
              <p:cNvGrpSpPr/>
              <p:nvPr/>
            </p:nvGrpSpPr>
            <p:grpSpPr>
              <a:xfrm>
                <a:off x="3613842" y="47382"/>
                <a:ext cx="511185" cy="650579"/>
                <a:chOff x="0" y="0"/>
                <a:chExt cx="511184" cy="650577"/>
              </a:xfrm>
            </p:grpSpPr>
            <p:sp>
              <p:nvSpPr>
                <p:cNvPr id="123" name="Shape 529"/>
                <p:cNvSpPr/>
                <p:nvPr/>
              </p:nvSpPr>
              <p:spPr>
                <a:xfrm>
                  <a:off x="0" y="0"/>
                  <a:ext cx="511185" cy="650578"/>
                </a:xfrm>
                <a:prstGeom prst="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24" name="Shape 530"/>
                <p:cNvSpPr/>
                <p:nvPr/>
              </p:nvSpPr>
              <p:spPr>
                <a:xfrm>
                  <a:off x="74173" y="27662"/>
                  <a:ext cx="362839" cy="595254"/>
                </a:xfrm>
                <a:prstGeom prst="roundRect">
                  <a:avLst>
                    <a:gd name="adj" fmla="val 13569"/>
                  </a:avLst>
                </a:prstGeom>
                <a:gradFill flip="none" rotWithShape="1">
                  <a:gsLst>
                    <a:gs pos="0">
                      <a:srgbClr val="A6AAA8"/>
                    </a:gs>
                    <a:gs pos="100000">
                      <a:srgbClr val="53585F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25" name="Shape 531"/>
                <p:cNvSpPr/>
                <p:nvPr/>
              </p:nvSpPr>
              <p:spPr>
                <a:xfrm>
                  <a:off x="222194" y="494652"/>
                  <a:ext cx="66796" cy="6679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26" name="Shape 532"/>
                <p:cNvSpPr/>
                <p:nvPr/>
              </p:nvSpPr>
              <p:spPr>
                <a:xfrm>
                  <a:off x="142790" y="494652"/>
                  <a:ext cx="66796" cy="6679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27" name="Shape 533"/>
                <p:cNvSpPr/>
                <p:nvPr/>
              </p:nvSpPr>
              <p:spPr>
                <a:xfrm>
                  <a:off x="301599" y="494652"/>
                  <a:ext cx="66796" cy="6679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</p:grpSp>
          <p:grpSp>
            <p:nvGrpSpPr>
              <p:cNvPr id="36" name="Group 540"/>
              <p:cNvGrpSpPr/>
              <p:nvPr/>
            </p:nvGrpSpPr>
            <p:grpSpPr>
              <a:xfrm>
                <a:off x="3613842" y="752595"/>
                <a:ext cx="511185" cy="650579"/>
                <a:chOff x="0" y="0"/>
                <a:chExt cx="511184" cy="650577"/>
              </a:xfrm>
            </p:grpSpPr>
            <p:sp>
              <p:nvSpPr>
                <p:cNvPr id="118" name="Shape 535"/>
                <p:cNvSpPr/>
                <p:nvPr/>
              </p:nvSpPr>
              <p:spPr>
                <a:xfrm>
                  <a:off x="0" y="0"/>
                  <a:ext cx="511185" cy="650578"/>
                </a:xfrm>
                <a:prstGeom prst="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19" name="Shape 536"/>
                <p:cNvSpPr/>
                <p:nvPr/>
              </p:nvSpPr>
              <p:spPr>
                <a:xfrm>
                  <a:off x="74173" y="27662"/>
                  <a:ext cx="362839" cy="595254"/>
                </a:xfrm>
                <a:prstGeom prst="roundRect">
                  <a:avLst>
                    <a:gd name="adj" fmla="val 13569"/>
                  </a:avLst>
                </a:prstGeom>
                <a:gradFill flip="none" rotWithShape="1">
                  <a:gsLst>
                    <a:gs pos="0">
                      <a:srgbClr val="A6AAA8"/>
                    </a:gs>
                    <a:gs pos="100000">
                      <a:srgbClr val="53585F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20" name="Shape 537"/>
                <p:cNvSpPr/>
                <p:nvPr/>
              </p:nvSpPr>
              <p:spPr>
                <a:xfrm>
                  <a:off x="222194" y="494652"/>
                  <a:ext cx="66796" cy="6679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21" name="Shape 538"/>
                <p:cNvSpPr/>
                <p:nvPr/>
              </p:nvSpPr>
              <p:spPr>
                <a:xfrm>
                  <a:off x="142790" y="494652"/>
                  <a:ext cx="66796" cy="6679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22" name="Shape 539"/>
                <p:cNvSpPr/>
                <p:nvPr/>
              </p:nvSpPr>
              <p:spPr>
                <a:xfrm>
                  <a:off x="301599" y="494652"/>
                  <a:ext cx="66796" cy="6679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</p:grpSp>
          <p:grpSp>
            <p:nvGrpSpPr>
              <p:cNvPr id="37" name="Group 546"/>
              <p:cNvGrpSpPr/>
              <p:nvPr/>
            </p:nvGrpSpPr>
            <p:grpSpPr>
              <a:xfrm>
                <a:off x="3613842" y="1457808"/>
                <a:ext cx="511185" cy="650579"/>
                <a:chOff x="0" y="0"/>
                <a:chExt cx="511184" cy="650577"/>
              </a:xfrm>
            </p:grpSpPr>
            <p:sp>
              <p:nvSpPr>
                <p:cNvPr id="113" name="Shape 541"/>
                <p:cNvSpPr/>
                <p:nvPr/>
              </p:nvSpPr>
              <p:spPr>
                <a:xfrm>
                  <a:off x="0" y="0"/>
                  <a:ext cx="511185" cy="650578"/>
                </a:xfrm>
                <a:prstGeom prst="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14" name="Shape 542"/>
                <p:cNvSpPr/>
                <p:nvPr/>
              </p:nvSpPr>
              <p:spPr>
                <a:xfrm>
                  <a:off x="74173" y="27662"/>
                  <a:ext cx="362839" cy="595254"/>
                </a:xfrm>
                <a:prstGeom prst="roundRect">
                  <a:avLst>
                    <a:gd name="adj" fmla="val 13569"/>
                  </a:avLst>
                </a:prstGeom>
                <a:gradFill flip="none" rotWithShape="1">
                  <a:gsLst>
                    <a:gs pos="0">
                      <a:srgbClr val="A6AAA8"/>
                    </a:gs>
                    <a:gs pos="100000">
                      <a:srgbClr val="53585F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15" name="Shape 543"/>
                <p:cNvSpPr/>
                <p:nvPr/>
              </p:nvSpPr>
              <p:spPr>
                <a:xfrm>
                  <a:off x="222194" y="494652"/>
                  <a:ext cx="66796" cy="6679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16" name="Shape 544"/>
                <p:cNvSpPr/>
                <p:nvPr/>
              </p:nvSpPr>
              <p:spPr>
                <a:xfrm>
                  <a:off x="142790" y="494652"/>
                  <a:ext cx="66796" cy="6679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17" name="Shape 545"/>
                <p:cNvSpPr/>
                <p:nvPr/>
              </p:nvSpPr>
              <p:spPr>
                <a:xfrm>
                  <a:off x="301599" y="494652"/>
                  <a:ext cx="66796" cy="6679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</p:grpSp>
          <p:grpSp>
            <p:nvGrpSpPr>
              <p:cNvPr id="38" name="Group 552"/>
              <p:cNvGrpSpPr/>
              <p:nvPr/>
            </p:nvGrpSpPr>
            <p:grpSpPr>
              <a:xfrm>
                <a:off x="3613842" y="2181834"/>
                <a:ext cx="511185" cy="650579"/>
                <a:chOff x="0" y="0"/>
                <a:chExt cx="511184" cy="650577"/>
              </a:xfrm>
            </p:grpSpPr>
            <p:sp>
              <p:nvSpPr>
                <p:cNvPr id="108" name="Shape 547"/>
                <p:cNvSpPr/>
                <p:nvPr/>
              </p:nvSpPr>
              <p:spPr>
                <a:xfrm>
                  <a:off x="0" y="0"/>
                  <a:ext cx="511185" cy="650578"/>
                </a:xfrm>
                <a:prstGeom prst="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09" name="Shape 548"/>
                <p:cNvSpPr/>
                <p:nvPr/>
              </p:nvSpPr>
              <p:spPr>
                <a:xfrm>
                  <a:off x="74173" y="27662"/>
                  <a:ext cx="362839" cy="595254"/>
                </a:xfrm>
                <a:prstGeom prst="roundRect">
                  <a:avLst>
                    <a:gd name="adj" fmla="val 13569"/>
                  </a:avLst>
                </a:prstGeom>
                <a:gradFill flip="none" rotWithShape="1">
                  <a:gsLst>
                    <a:gs pos="0">
                      <a:srgbClr val="A6AAA8"/>
                    </a:gs>
                    <a:gs pos="100000">
                      <a:srgbClr val="53585F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10" name="Shape 549"/>
                <p:cNvSpPr/>
                <p:nvPr/>
              </p:nvSpPr>
              <p:spPr>
                <a:xfrm>
                  <a:off x="222194" y="494652"/>
                  <a:ext cx="66796" cy="6679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11" name="Shape 550"/>
                <p:cNvSpPr/>
                <p:nvPr/>
              </p:nvSpPr>
              <p:spPr>
                <a:xfrm>
                  <a:off x="142790" y="494652"/>
                  <a:ext cx="66796" cy="6679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12" name="Shape 551"/>
                <p:cNvSpPr/>
                <p:nvPr/>
              </p:nvSpPr>
              <p:spPr>
                <a:xfrm>
                  <a:off x="301599" y="494652"/>
                  <a:ext cx="66796" cy="6679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</p:grpSp>
          <p:sp>
            <p:nvSpPr>
              <p:cNvPr id="39" name="Shape 553"/>
              <p:cNvSpPr/>
              <p:nvPr/>
            </p:nvSpPr>
            <p:spPr>
              <a:xfrm>
                <a:off x="2775137" y="1219760"/>
                <a:ext cx="105047" cy="404779"/>
              </a:xfrm>
              <a:prstGeom prst="rect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40" name="Shape 554"/>
              <p:cNvSpPr/>
              <p:nvPr/>
            </p:nvSpPr>
            <p:spPr>
              <a:xfrm>
                <a:off x="2804225" y="1270971"/>
                <a:ext cx="46871" cy="46871"/>
              </a:xfrm>
              <a:prstGeom prst="ellipse">
                <a:avLst/>
              </a:prstGeom>
              <a:gradFill flip="none" rotWithShape="1">
                <a:gsLst>
                  <a:gs pos="0">
                    <a:srgbClr val="A6AAA8"/>
                  </a:gs>
                  <a:gs pos="100000">
                    <a:srgbClr val="53585F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41" name="Shape 555"/>
              <p:cNvSpPr/>
              <p:nvPr/>
            </p:nvSpPr>
            <p:spPr>
              <a:xfrm>
                <a:off x="2804225" y="1405982"/>
                <a:ext cx="46871" cy="46871"/>
              </a:xfrm>
              <a:prstGeom prst="ellipse">
                <a:avLst/>
              </a:prstGeom>
              <a:gradFill flip="none" rotWithShape="1">
                <a:gsLst>
                  <a:gs pos="0">
                    <a:srgbClr val="A6AAA8"/>
                  </a:gs>
                  <a:gs pos="100000">
                    <a:srgbClr val="53585F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42" name="Shape 556"/>
              <p:cNvSpPr/>
              <p:nvPr/>
            </p:nvSpPr>
            <p:spPr>
              <a:xfrm>
                <a:off x="2804225" y="1540993"/>
                <a:ext cx="46871" cy="46872"/>
              </a:xfrm>
              <a:prstGeom prst="ellipse">
                <a:avLst/>
              </a:prstGeom>
              <a:gradFill flip="none" rotWithShape="1">
                <a:gsLst>
                  <a:gs pos="0">
                    <a:srgbClr val="A6AAA8"/>
                  </a:gs>
                  <a:gs pos="100000">
                    <a:srgbClr val="53585F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grpSp>
            <p:nvGrpSpPr>
              <p:cNvPr id="43" name="Group 569"/>
              <p:cNvGrpSpPr/>
              <p:nvPr/>
            </p:nvGrpSpPr>
            <p:grpSpPr>
              <a:xfrm>
                <a:off x="1580991" y="510896"/>
                <a:ext cx="481667" cy="456518"/>
                <a:chOff x="0" y="0"/>
                <a:chExt cx="481665" cy="456516"/>
              </a:xfrm>
            </p:grpSpPr>
            <p:sp>
              <p:nvSpPr>
                <p:cNvPr id="96" name="Shape 557"/>
                <p:cNvSpPr/>
                <p:nvPr/>
              </p:nvSpPr>
              <p:spPr>
                <a:xfrm>
                  <a:off x="0" y="0"/>
                  <a:ext cx="481667" cy="456517"/>
                </a:xfrm>
                <a:prstGeom prst="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97" name="Shape 558"/>
                <p:cNvSpPr/>
                <p:nvPr/>
              </p:nvSpPr>
              <p:spPr>
                <a:xfrm>
                  <a:off x="28930" y="25869"/>
                  <a:ext cx="105048" cy="40477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98" name="Shape 559"/>
                <p:cNvSpPr/>
                <p:nvPr/>
              </p:nvSpPr>
              <p:spPr>
                <a:xfrm>
                  <a:off x="58018" y="77080"/>
                  <a:ext cx="46872" cy="46871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99" name="Shape 560"/>
                <p:cNvSpPr/>
                <p:nvPr/>
              </p:nvSpPr>
              <p:spPr>
                <a:xfrm>
                  <a:off x="58018" y="212091"/>
                  <a:ext cx="46872" cy="46871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00" name="Shape 561"/>
                <p:cNvSpPr/>
                <p:nvPr/>
              </p:nvSpPr>
              <p:spPr>
                <a:xfrm>
                  <a:off x="58018" y="347102"/>
                  <a:ext cx="46872" cy="46872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01" name="Shape 562"/>
                <p:cNvSpPr/>
                <p:nvPr/>
              </p:nvSpPr>
              <p:spPr>
                <a:xfrm>
                  <a:off x="217397" y="175892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02" name="Shape 563"/>
                <p:cNvSpPr/>
                <p:nvPr/>
              </p:nvSpPr>
              <p:spPr>
                <a:xfrm>
                  <a:off x="287571" y="119101"/>
                  <a:ext cx="46872" cy="46872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03" name="Shape 564"/>
                <p:cNvSpPr/>
                <p:nvPr/>
              </p:nvSpPr>
              <p:spPr>
                <a:xfrm>
                  <a:off x="287033" y="176963"/>
                  <a:ext cx="46872" cy="46872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04" name="Shape 565"/>
                <p:cNvSpPr/>
                <p:nvPr/>
              </p:nvSpPr>
              <p:spPr>
                <a:xfrm>
                  <a:off x="217397" y="233754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05" name="Shape 566"/>
                <p:cNvSpPr/>
                <p:nvPr/>
              </p:nvSpPr>
              <p:spPr>
                <a:xfrm>
                  <a:off x="356669" y="175892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06" name="Shape 567"/>
                <p:cNvSpPr/>
                <p:nvPr/>
              </p:nvSpPr>
              <p:spPr>
                <a:xfrm>
                  <a:off x="356669" y="233754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07" name="Shape 568"/>
                <p:cNvSpPr/>
                <p:nvPr/>
              </p:nvSpPr>
              <p:spPr>
                <a:xfrm>
                  <a:off x="356669" y="59105"/>
                  <a:ext cx="82822" cy="82821"/>
                </a:xfrm>
                <a:prstGeom prst="rect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000"/>
                  </a:pPr>
                  <a:endParaRPr/>
                </a:p>
              </p:txBody>
            </p:sp>
          </p:grpSp>
          <p:grpSp>
            <p:nvGrpSpPr>
              <p:cNvPr id="44" name="Group 582"/>
              <p:cNvGrpSpPr/>
              <p:nvPr/>
            </p:nvGrpSpPr>
            <p:grpSpPr>
              <a:xfrm>
                <a:off x="1580991" y="0"/>
                <a:ext cx="481667" cy="456517"/>
                <a:chOff x="0" y="0"/>
                <a:chExt cx="481665" cy="456516"/>
              </a:xfrm>
            </p:grpSpPr>
            <p:sp>
              <p:nvSpPr>
                <p:cNvPr id="84" name="Shape 570"/>
                <p:cNvSpPr/>
                <p:nvPr/>
              </p:nvSpPr>
              <p:spPr>
                <a:xfrm>
                  <a:off x="0" y="0"/>
                  <a:ext cx="481667" cy="456517"/>
                </a:xfrm>
                <a:prstGeom prst="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85" name="Shape 571"/>
                <p:cNvSpPr/>
                <p:nvPr/>
              </p:nvSpPr>
              <p:spPr>
                <a:xfrm>
                  <a:off x="28930" y="25869"/>
                  <a:ext cx="105048" cy="40477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86" name="Shape 572"/>
                <p:cNvSpPr/>
                <p:nvPr/>
              </p:nvSpPr>
              <p:spPr>
                <a:xfrm>
                  <a:off x="58018" y="77080"/>
                  <a:ext cx="46872" cy="46871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87" name="Shape 573"/>
                <p:cNvSpPr/>
                <p:nvPr/>
              </p:nvSpPr>
              <p:spPr>
                <a:xfrm>
                  <a:off x="58018" y="212091"/>
                  <a:ext cx="46872" cy="46871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88" name="Shape 574"/>
                <p:cNvSpPr/>
                <p:nvPr/>
              </p:nvSpPr>
              <p:spPr>
                <a:xfrm>
                  <a:off x="58018" y="347102"/>
                  <a:ext cx="46872" cy="46872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89" name="Shape 575"/>
                <p:cNvSpPr/>
                <p:nvPr/>
              </p:nvSpPr>
              <p:spPr>
                <a:xfrm>
                  <a:off x="217397" y="175892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90" name="Shape 576"/>
                <p:cNvSpPr/>
                <p:nvPr/>
              </p:nvSpPr>
              <p:spPr>
                <a:xfrm>
                  <a:off x="287571" y="119101"/>
                  <a:ext cx="46872" cy="46872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91" name="Shape 577"/>
                <p:cNvSpPr/>
                <p:nvPr/>
              </p:nvSpPr>
              <p:spPr>
                <a:xfrm>
                  <a:off x="287033" y="176963"/>
                  <a:ext cx="46872" cy="46872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92" name="Shape 578"/>
                <p:cNvSpPr/>
                <p:nvPr/>
              </p:nvSpPr>
              <p:spPr>
                <a:xfrm>
                  <a:off x="217397" y="233754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93" name="Shape 579"/>
                <p:cNvSpPr/>
                <p:nvPr/>
              </p:nvSpPr>
              <p:spPr>
                <a:xfrm>
                  <a:off x="356669" y="175892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94" name="Shape 580"/>
                <p:cNvSpPr/>
                <p:nvPr/>
              </p:nvSpPr>
              <p:spPr>
                <a:xfrm>
                  <a:off x="356669" y="233754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95" name="Shape 581"/>
                <p:cNvSpPr/>
                <p:nvPr/>
              </p:nvSpPr>
              <p:spPr>
                <a:xfrm>
                  <a:off x="356669" y="59105"/>
                  <a:ext cx="82822" cy="82821"/>
                </a:xfrm>
                <a:prstGeom prst="rect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000"/>
                  </a:pPr>
                  <a:endParaRPr/>
                </a:p>
              </p:txBody>
            </p:sp>
          </p:grpSp>
          <p:grpSp>
            <p:nvGrpSpPr>
              <p:cNvPr id="45" name="Group 595"/>
              <p:cNvGrpSpPr/>
              <p:nvPr/>
            </p:nvGrpSpPr>
            <p:grpSpPr>
              <a:xfrm>
                <a:off x="1580991" y="1532689"/>
                <a:ext cx="481667" cy="456518"/>
                <a:chOff x="0" y="0"/>
                <a:chExt cx="481665" cy="456516"/>
              </a:xfrm>
            </p:grpSpPr>
            <p:sp>
              <p:nvSpPr>
                <p:cNvPr id="72" name="Shape 583"/>
                <p:cNvSpPr/>
                <p:nvPr/>
              </p:nvSpPr>
              <p:spPr>
                <a:xfrm>
                  <a:off x="0" y="0"/>
                  <a:ext cx="481667" cy="456517"/>
                </a:xfrm>
                <a:prstGeom prst="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73" name="Shape 584"/>
                <p:cNvSpPr/>
                <p:nvPr/>
              </p:nvSpPr>
              <p:spPr>
                <a:xfrm>
                  <a:off x="28930" y="25869"/>
                  <a:ext cx="105048" cy="40477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74" name="Shape 585"/>
                <p:cNvSpPr/>
                <p:nvPr/>
              </p:nvSpPr>
              <p:spPr>
                <a:xfrm>
                  <a:off x="58018" y="77080"/>
                  <a:ext cx="46872" cy="46871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75" name="Shape 586"/>
                <p:cNvSpPr/>
                <p:nvPr/>
              </p:nvSpPr>
              <p:spPr>
                <a:xfrm>
                  <a:off x="58018" y="212091"/>
                  <a:ext cx="46872" cy="46871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76" name="Shape 587"/>
                <p:cNvSpPr/>
                <p:nvPr/>
              </p:nvSpPr>
              <p:spPr>
                <a:xfrm>
                  <a:off x="58018" y="347102"/>
                  <a:ext cx="46872" cy="46872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77" name="Shape 588"/>
                <p:cNvSpPr/>
                <p:nvPr/>
              </p:nvSpPr>
              <p:spPr>
                <a:xfrm>
                  <a:off x="217397" y="175892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78" name="Shape 589"/>
                <p:cNvSpPr/>
                <p:nvPr/>
              </p:nvSpPr>
              <p:spPr>
                <a:xfrm>
                  <a:off x="287571" y="119101"/>
                  <a:ext cx="46872" cy="46872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79" name="Shape 590"/>
                <p:cNvSpPr/>
                <p:nvPr/>
              </p:nvSpPr>
              <p:spPr>
                <a:xfrm>
                  <a:off x="287033" y="176963"/>
                  <a:ext cx="46872" cy="46872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80" name="Shape 591"/>
                <p:cNvSpPr/>
                <p:nvPr/>
              </p:nvSpPr>
              <p:spPr>
                <a:xfrm>
                  <a:off x="217397" y="233754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81" name="Shape 592"/>
                <p:cNvSpPr/>
                <p:nvPr/>
              </p:nvSpPr>
              <p:spPr>
                <a:xfrm>
                  <a:off x="356669" y="175892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82" name="Shape 593"/>
                <p:cNvSpPr/>
                <p:nvPr/>
              </p:nvSpPr>
              <p:spPr>
                <a:xfrm>
                  <a:off x="356669" y="233754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83" name="Shape 594"/>
                <p:cNvSpPr/>
                <p:nvPr/>
              </p:nvSpPr>
              <p:spPr>
                <a:xfrm>
                  <a:off x="356669" y="59105"/>
                  <a:ext cx="82822" cy="82821"/>
                </a:xfrm>
                <a:prstGeom prst="rect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000"/>
                  </a:pPr>
                  <a:endParaRPr/>
                </a:p>
              </p:txBody>
            </p:sp>
          </p:grpSp>
          <p:grpSp>
            <p:nvGrpSpPr>
              <p:cNvPr id="46" name="Group 608"/>
              <p:cNvGrpSpPr/>
              <p:nvPr/>
            </p:nvGrpSpPr>
            <p:grpSpPr>
              <a:xfrm>
                <a:off x="1580991" y="2046208"/>
                <a:ext cx="481667" cy="456517"/>
                <a:chOff x="0" y="0"/>
                <a:chExt cx="481665" cy="456516"/>
              </a:xfrm>
            </p:grpSpPr>
            <p:sp>
              <p:nvSpPr>
                <p:cNvPr id="60" name="Shape 596"/>
                <p:cNvSpPr/>
                <p:nvPr/>
              </p:nvSpPr>
              <p:spPr>
                <a:xfrm>
                  <a:off x="0" y="0"/>
                  <a:ext cx="481667" cy="456517"/>
                </a:xfrm>
                <a:prstGeom prst="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61" name="Shape 597"/>
                <p:cNvSpPr/>
                <p:nvPr/>
              </p:nvSpPr>
              <p:spPr>
                <a:xfrm>
                  <a:off x="28930" y="25869"/>
                  <a:ext cx="105048" cy="40477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62" name="Shape 598"/>
                <p:cNvSpPr/>
                <p:nvPr/>
              </p:nvSpPr>
              <p:spPr>
                <a:xfrm>
                  <a:off x="58018" y="77080"/>
                  <a:ext cx="46872" cy="46871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63" name="Shape 599"/>
                <p:cNvSpPr/>
                <p:nvPr/>
              </p:nvSpPr>
              <p:spPr>
                <a:xfrm>
                  <a:off x="58018" y="212091"/>
                  <a:ext cx="46872" cy="46871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64" name="Shape 600"/>
                <p:cNvSpPr/>
                <p:nvPr/>
              </p:nvSpPr>
              <p:spPr>
                <a:xfrm>
                  <a:off x="58018" y="347102"/>
                  <a:ext cx="46872" cy="46872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65" name="Shape 601"/>
                <p:cNvSpPr/>
                <p:nvPr/>
              </p:nvSpPr>
              <p:spPr>
                <a:xfrm>
                  <a:off x="217397" y="175892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66" name="Shape 602"/>
                <p:cNvSpPr/>
                <p:nvPr/>
              </p:nvSpPr>
              <p:spPr>
                <a:xfrm>
                  <a:off x="287571" y="119101"/>
                  <a:ext cx="46872" cy="46872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67" name="Shape 603"/>
                <p:cNvSpPr/>
                <p:nvPr/>
              </p:nvSpPr>
              <p:spPr>
                <a:xfrm>
                  <a:off x="287033" y="176963"/>
                  <a:ext cx="46872" cy="46872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68" name="Shape 604"/>
                <p:cNvSpPr/>
                <p:nvPr/>
              </p:nvSpPr>
              <p:spPr>
                <a:xfrm>
                  <a:off x="217397" y="233754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69" name="Shape 605"/>
                <p:cNvSpPr/>
                <p:nvPr/>
              </p:nvSpPr>
              <p:spPr>
                <a:xfrm>
                  <a:off x="356669" y="175892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70" name="Shape 606"/>
                <p:cNvSpPr/>
                <p:nvPr/>
              </p:nvSpPr>
              <p:spPr>
                <a:xfrm>
                  <a:off x="356669" y="233754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71" name="Shape 607"/>
                <p:cNvSpPr/>
                <p:nvPr/>
              </p:nvSpPr>
              <p:spPr>
                <a:xfrm>
                  <a:off x="356669" y="59105"/>
                  <a:ext cx="82822" cy="82821"/>
                </a:xfrm>
                <a:prstGeom prst="rect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000"/>
                  </a:pPr>
                  <a:endParaRPr/>
                </a:p>
              </p:txBody>
            </p:sp>
          </p:grpSp>
          <p:grpSp>
            <p:nvGrpSpPr>
              <p:cNvPr id="47" name="Group 621"/>
              <p:cNvGrpSpPr/>
              <p:nvPr/>
            </p:nvGrpSpPr>
            <p:grpSpPr>
              <a:xfrm>
                <a:off x="1580991" y="2559726"/>
                <a:ext cx="481667" cy="456518"/>
                <a:chOff x="0" y="0"/>
                <a:chExt cx="481665" cy="456516"/>
              </a:xfrm>
            </p:grpSpPr>
            <p:sp>
              <p:nvSpPr>
                <p:cNvPr id="48" name="Shape 609"/>
                <p:cNvSpPr/>
                <p:nvPr/>
              </p:nvSpPr>
              <p:spPr>
                <a:xfrm>
                  <a:off x="0" y="0"/>
                  <a:ext cx="481667" cy="456517"/>
                </a:xfrm>
                <a:prstGeom prst="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49" name="Shape 610"/>
                <p:cNvSpPr/>
                <p:nvPr/>
              </p:nvSpPr>
              <p:spPr>
                <a:xfrm>
                  <a:off x="28930" y="25869"/>
                  <a:ext cx="105048" cy="40477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50" name="Shape 611"/>
                <p:cNvSpPr/>
                <p:nvPr/>
              </p:nvSpPr>
              <p:spPr>
                <a:xfrm>
                  <a:off x="58018" y="77080"/>
                  <a:ext cx="46872" cy="46871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51" name="Shape 612"/>
                <p:cNvSpPr/>
                <p:nvPr/>
              </p:nvSpPr>
              <p:spPr>
                <a:xfrm>
                  <a:off x="58018" y="212091"/>
                  <a:ext cx="46872" cy="46871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52" name="Shape 613"/>
                <p:cNvSpPr/>
                <p:nvPr/>
              </p:nvSpPr>
              <p:spPr>
                <a:xfrm>
                  <a:off x="58018" y="347102"/>
                  <a:ext cx="46872" cy="46872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53" name="Shape 614"/>
                <p:cNvSpPr/>
                <p:nvPr/>
              </p:nvSpPr>
              <p:spPr>
                <a:xfrm>
                  <a:off x="217397" y="175892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54" name="Shape 615"/>
                <p:cNvSpPr/>
                <p:nvPr/>
              </p:nvSpPr>
              <p:spPr>
                <a:xfrm>
                  <a:off x="287571" y="119101"/>
                  <a:ext cx="46872" cy="46872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55" name="Shape 616"/>
                <p:cNvSpPr/>
                <p:nvPr/>
              </p:nvSpPr>
              <p:spPr>
                <a:xfrm>
                  <a:off x="287033" y="176963"/>
                  <a:ext cx="46872" cy="46872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56" name="Shape 617"/>
                <p:cNvSpPr/>
                <p:nvPr/>
              </p:nvSpPr>
              <p:spPr>
                <a:xfrm>
                  <a:off x="217397" y="233754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57" name="Shape 618"/>
                <p:cNvSpPr/>
                <p:nvPr/>
              </p:nvSpPr>
              <p:spPr>
                <a:xfrm>
                  <a:off x="356669" y="175892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58" name="Shape 619"/>
                <p:cNvSpPr/>
                <p:nvPr/>
              </p:nvSpPr>
              <p:spPr>
                <a:xfrm>
                  <a:off x="356669" y="233754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59" name="Shape 620"/>
                <p:cNvSpPr/>
                <p:nvPr/>
              </p:nvSpPr>
              <p:spPr>
                <a:xfrm>
                  <a:off x="356669" y="59105"/>
                  <a:ext cx="82822" cy="82821"/>
                </a:xfrm>
                <a:prstGeom prst="rect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000"/>
                  </a:pPr>
                  <a:endParaRPr/>
                </a:p>
              </p:txBody>
            </p:sp>
          </p:grpSp>
        </p:grpSp>
        <p:pic>
          <p:nvPicPr>
            <p:cNvPr id="31" name="Picture 30"/>
            <p:cNvPicPr>
              <a:picLocks/>
            </p:cNvPicPr>
            <p:nvPr/>
          </p:nvPicPr>
          <p:blipFill>
            <a:blip r:embed="rId5">
              <a:alphaModFix amt="71000"/>
              <a:extLst/>
            </a:blip>
            <a:stretch>
              <a:fillRect/>
            </a:stretch>
          </p:blipFill>
          <p:spPr>
            <a:xfrm>
              <a:off x="102667" y="-25400"/>
              <a:ext cx="3721533" cy="3822842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pic>
      </p:grpSp>
      <p:grpSp>
        <p:nvGrpSpPr>
          <p:cNvPr id="150" name="Group 747"/>
          <p:cNvGrpSpPr/>
          <p:nvPr/>
        </p:nvGrpSpPr>
        <p:grpSpPr>
          <a:xfrm>
            <a:off x="984208" y="3673864"/>
            <a:ext cx="3211606" cy="2654146"/>
            <a:chOff x="102667" y="-25400"/>
            <a:chExt cx="3721532" cy="3822841"/>
          </a:xfrm>
        </p:grpSpPr>
        <p:grpSp>
          <p:nvGrpSpPr>
            <p:cNvPr id="151" name="Group 744"/>
            <p:cNvGrpSpPr/>
            <p:nvPr/>
          </p:nvGrpSpPr>
          <p:grpSpPr>
            <a:xfrm>
              <a:off x="329208" y="412205"/>
              <a:ext cx="3152908" cy="3016245"/>
              <a:chOff x="972120" y="0"/>
              <a:chExt cx="3152906" cy="3016243"/>
            </a:xfrm>
          </p:grpSpPr>
          <p:grpSp>
            <p:nvGrpSpPr>
              <p:cNvPr id="153" name="Group 631"/>
              <p:cNvGrpSpPr/>
              <p:nvPr/>
            </p:nvGrpSpPr>
            <p:grpSpPr>
              <a:xfrm>
                <a:off x="2716502" y="1101124"/>
                <a:ext cx="704353" cy="650579"/>
                <a:chOff x="-193167" y="0"/>
                <a:chExt cx="704352" cy="650577"/>
              </a:xfrm>
            </p:grpSpPr>
            <p:sp>
              <p:nvSpPr>
                <p:cNvPr id="266" name="Shape 626"/>
                <p:cNvSpPr/>
                <p:nvPr/>
              </p:nvSpPr>
              <p:spPr>
                <a:xfrm>
                  <a:off x="-193168" y="0"/>
                  <a:ext cx="704353" cy="650578"/>
                </a:xfrm>
                <a:prstGeom prst="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67" name="Shape 627"/>
                <p:cNvSpPr/>
                <p:nvPr/>
              </p:nvSpPr>
              <p:spPr>
                <a:xfrm>
                  <a:off x="74173" y="27662"/>
                  <a:ext cx="362839" cy="595254"/>
                </a:xfrm>
                <a:prstGeom prst="roundRect">
                  <a:avLst>
                    <a:gd name="adj" fmla="val 13569"/>
                  </a:avLst>
                </a:prstGeom>
                <a:gradFill flip="none" rotWithShape="1">
                  <a:gsLst>
                    <a:gs pos="0">
                      <a:srgbClr val="A6AAA8"/>
                    </a:gs>
                    <a:gs pos="100000">
                      <a:srgbClr val="53585F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68" name="Shape 628"/>
                <p:cNvSpPr/>
                <p:nvPr/>
              </p:nvSpPr>
              <p:spPr>
                <a:xfrm>
                  <a:off x="222194" y="494652"/>
                  <a:ext cx="66796" cy="6679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69" name="Shape 629"/>
                <p:cNvSpPr/>
                <p:nvPr/>
              </p:nvSpPr>
              <p:spPr>
                <a:xfrm>
                  <a:off x="142790" y="494652"/>
                  <a:ext cx="66796" cy="6679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70" name="Shape 630"/>
                <p:cNvSpPr/>
                <p:nvPr/>
              </p:nvSpPr>
              <p:spPr>
                <a:xfrm>
                  <a:off x="301599" y="494652"/>
                  <a:ext cx="66796" cy="6679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</p:grpSp>
          <p:grpSp>
            <p:nvGrpSpPr>
              <p:cNvPr id="154" name="Group 637"/>
              <p:cNvGrpSpPr/>
              <p:nvPr/>
            </p:nvGrpSpPr>
            <p:grpSpPr>
              <a:xfrm>
                <a:off x="972120" y="1002298"/>
                <a:ext cx="330613" cy="875200"/>
                <a:chOff x="0" y="0"/>
                <a:chExt cx="330612" cy="875199"/>
              </a:xfrm>
            </p:grpSpPr>
            <p:sp>
              <p:nvSpPr>
                <p:cNvPr id="261" name="Shape 632"/>
                <p:cNvSpPr/>
                <p:nvPr/>
              </p:nvSpPr>
              <p:spPr>
                <a:xfrm>
                  <a:off x="0" y="0"/>
                  <a:ext cx="330613" cy="875200"/>
                </a:xfrm>
                <a:prstGeom prst="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62" name="Shape 633"/>
                <p:cNvSpPr/>
                <p:nvPr/>
              </p:nvSpPr>
              <p:spPr>
                <a:xfrm>
                  <a:off x="55464" y="49594"/>
                  <a:ext cx="201388" cy="77601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63" name="Shape 634"/>
                <p:cNvSpPr/>
                <p:nvPr/>
              </p:nvSpPr>
              <p:spPr>
                <a:xfrm>
                  <a:off x="111229" y="147772"/>
                  <a:ext cx="89858" cy="89857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64" name="Shape 635"/>
                <p:cNvSpPr/>
                <p:nvPr/>
              </p:nvSpPr>
              <p:spPr>
                <a:xfrm>
                  <a:off x="111229" y="406605"/>
                  <a:ext cx="89858" cy="89858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65" name="Shape 636"/>
                <p:cNvSpPr/>
                <p:nvPr/>
              </p:nvSpPr>
              <p:spPr>
                <a:xfrm>
                  <a:off x="111229" y="665438"/>
                  <a:ext cx="89858" cy="89858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</p:grpSp>
          <p:grpSp>
            <p:nvGrpSpPr>
              <p:cNvPr id="155" name="Group 650"/>
              <p:cNvGrpSpPr/>
              <p:nvPr/>
            </p:nvGrpSpPr>
            <p:grpSpPr>
              <a:xfrm>
                <a:off x="1580991" y="1019171"/>
                <a:ext cx="481667" cy="456518"/>
                <a:chOff x="0" y="0"/>
                <a:chExt cx="481665" cy="456516"/>
              </a:xfrm>
            </p:grpSpPr>
            <p:sp>
              <p:nvSpPr>
                <p:cNvPr id="249" name="Shape 638"/>
                <p:cNvSpPr/>
                <p:nvPr/>
              </p:nvSpPr>
              <p:spPr>
                <a:xfrm>
                  <a:off x="0" y="0"/>
                  <a:ext cx="481666" cy="456517"/>
                </a:xfrm>
                <a:prstGeom prst="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50" name="Shape 639"/>
                <p:cNvSpPr/>
                <p:nvPr/>
              </p:nvSpPr>
              <p:spPr>
                <a:xfrm>
                  <a:off x="28930" y="25869"/>
                  <a:ext cx="105048" cy="40477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51" name="Shape 640"/>
                <p:cNvSpPr/>
                <p:nvPr/>
              </p:nvSpPr>
              <p:spPr>
                <a:xfrm>
                  <a:off x="58018" y="77080"/>
                  <a:ext cx="46872" cy="46871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52" name="Shape 641"/>
                <p:cNvSpPr/>
                <p:nvPr/>
              </p:nvSpPr>
              <p:spPr>
                <a:xfrm>
                  <a:off x="58018" y="212091"/>
                  <a:ext cx="46872" cy="46871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53" name="Shape 642"/>
                <p:cNvSpPr/>
                <p:nvPr/>
              </p:nvSpPr>
              <p:spPr>
                <a:xfrm>
                  <a:off x="58018" y="347102"/>
                  <a:ext cx="46872" cy="46872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54" name="Shape 643"/>
                <p:cNvSpPr/>
                <p:nvPr/>
              </p:nvSpPr>
              <p:spPr>
                <a:xfrm>
                  <a:off x="217397" y="175892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55" name="Shape 644"/>
                <p:cNvSpPr/>
                <p:nvPr/>
              </p:nvSpPr>
              <p:spPr>
                <a:xfrm>
                  <a:off x="287571" y="119101"/>
                  <a:ext cx="46872" cy="46872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56" name="Shape 645"/>
                <p:cNvSpPr/>
                <p:nvPr/>
              </p:nvSpPr>
              <p:spPr>
                <a:xfrm>
                  <a:off x="287033" y="176963"/>
                  <a:ext cx="46872" cy="46872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57" name="Shape 646"/>
                <p:cNvSpPr/>
                <p:nvPr/>
              </p:nvSpPr>
              <p:spPr>
                <a:xfrm>
                  <a:off x="217397" y="233754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58" name="Shape 647"/>
                <p:cNvSpPr/>
                <p:nvPr/>
              </p:nvSpPr>
              <p:spPr>
                <a:xfrm>
                  <a:off x="356669" y="175892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59" name="Shape 648"/>
                <p:cNvSpPr/>
                <p:nvPr/>
              </p:nvSpPr>
              <p:spPr>
                <a:xfrm>
                  <a:off x="356669" y="233754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60" name="Shape 649"/>
                <p:cNvSpPr/>
                <p:nvPr/>
              </p:nvSpPr>
              <p:spPr>
                <a:xfrm>
                  <a:off x="356669" y="59105"/>
                  <a:ext cx="82822" cy="82821"/>
                </a:xfrm>
                <a:prstGeom prst="rect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000"/>
                  </a:pPr>
                  <a:endParaRPr/>
                </a:p>
              </p:txBody>
            </p:sp>
          </p:grpSp>
          <p:grpSp>
            <p:nvGrpSpPr>
              <p:cNvPr id="156" name="Group 656"/>
              <p:cNvGrpSpPr/>
              <p:nvPr/>
            </p:nvGrpSpPr>
            <p:grpSpPr>
              <a:xfrm>
                <a:off x="3613842" y="47382"/>
                <a:ext cx="511185" cy="650579"/>
                <a:chOff x="0" y="0"/>
                <a:chExt cx="511184" cy="650577"/>
              </a:xfrm>
            </p:grpSpPr>
            <p:sp>
              <p:nvSpPr>
                <p:cNvPr id="244" name="Shape 651"/>
                <p:cNvSpPr/>
                <p:nvPr/>
              </p:nvSpPr>
              <p:spPr>
                <a:xfrm>
                  <a:off x="0" y="0"/>
                  <a:ext cx="511185" cy="650578"/>
                </a:xfrm>
                <a:prstGeom prst="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45" name="Shape 652"/>
                <p:cNvSpPr/>
                <p:nvPr/>
              </p:nvSpPr>
              <p:spPr>
                <a:xfrm>
                  <a:off x="74173" y="27662"/>
                  <a:ext cx="362839" cy="595254"/>
                </a:xfrm>
                <a:prstGeom prst="roundRect">
                  <a:avLst>
                    <a:gd name="adj" fmla="val 13569"/>
                  </a:avLst>
                </a:prstGeom>
                <a:gradFill flip="none" rotWithShape="1">
                  <a:gsLst>
                    <a:gs pos="0">
                      <a:srgbClr val="A6AAA8"/>
                    </a:gs>
                    <a:gs pos="100000">
                      <a:srgbClr val="53585F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46" name="Shape 653"/>
                <p:cNvSpPr/>
                <p:nvPr/>
              </p:nvSpPr>
              <p:spPr>
                <a:xfrm>
                  <a:off x="222194" y="494652"/>
                  <a:ext cx="66796" cy="6679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47" name="Shape 654"/>
                <p:cNvSpPr/>
                <p:nvPr/>
              </p:nvSpPr>
              <p:spPr>
                <a:xfrm>
                  <a:off x="142790" y="494652"/>
                  <a:ext cx="66796" cy="6679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48" name="Shape 655"/>
                <p:cNvSpPr/>
                <p:nvPr/>
              </p:nvSpPr>
              <p:spPr>
                <a:xfrm>
                  <a:off x="301599" y="494652"/>
                  <a:ext cx="66796" cy="6679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</p:grpSp>
          <p:grpSp>
            <p:nvGrpSpPr>
              <p:cNvPr id="157" name="Group 662"/>
              <p:cNvGrpSpPr/>
              <p:nvPr/>
            </p:nvGrpSpPr>
            <p:grpSpPr>
              <a:xfrm>
                <a:off x="3613842" y="752595"/>
                <a:ext cx="511185" cy="650579"/>
                <a:chOff x="0" y="0"/>
                <a:chExt cx="511184" cy="650577"/>
              </a:xfrm>
            </p:grpSpPr>
            <p:sp>
              <p:nvSpPr>
                <p:cNvPr id="239" name="Shape 657"/>
                <p:cNvSpPr/>
                <p:nvPr/>
              </p:nvSpPr>
              <p:spPr>
                <a:xfrm>
                  <a:off x="0" y="0"/>
                  <a:ext cx="511185" cy="650578"/>
                </a:xfrm>
                <a:prstGeom prst="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40" name="Shape 658"/>
                <p:cNvSpPr/>
                <p:nvPr/>
              </p:nvSpPr>
              <p:spPr>
                <a:xfrm>
                  <a:off x="74173" y="27662"/>
                  <a:ext cx="362839" cy="595254"/>
                </a:xfrm>
                <a:prstGeom prst="roundRect">
                  <a:avLst>
                    <a:gd name="adj" fmla="val 13569"/>
                  </a:avLst>
                </a:prstGeom>
                <a:gradFill flip="none" rotWithShape="1">
                  <a:gsLst>
                    <a:gs pos="0">
                      <a:srgbClr val="A6AAA8"/>
                    </a:gs>
                    <a:gs pos="100000">
                      <a:srgbClr val="53585F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41" name="Shape 659"/>
                <p:cNvSpPr/>
                <p:nvPr/>
              </p:nvSpPr>
              <p:spPr>
                <a:xfrm>
                  <a:off x="222194" y="494652"/>
                  <a:ext cx="66796" cy="6679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42" name="Shape 660"/>
                <p:cNvSpPr/>
                <p:nvPr/>
              </p:nvSpPr>
              <p:spPr>
                <a:xfrm>
                  <a:off x="142790" y="494652"/>
                  <a:ext cx="66796" cy="6679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43" name="Shape 661"/>
                <p:cNvSpPr/>
                <p:nvPr/>
              </p:nvSpPr>
              <p:spPr>
                <a:xfrm>
                  <a:off x="301599" y="494652"/>
                  <a:ext cx="66796" cy="6679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</p:grpSp>
          <p:grpSp>
            <p:nvGrpSpPr>
              <p:cNvPr id="158" name="Group 668"/>
              <p:cNvGrpSpPr/>
              <p:nvPr/>
            </p:nvGrpSpPr>
            <p:grpSpPr>
              <a:xfrm>
                <a:off x="3613842" y="1457808"/>
                <a:ext cx="511185" cy="650578"/>
                <a:chOff x="0" y="0"/>
                <a:chExt cx="511184" cy="650577"/>
              </a:xfrm>
            </p:grpSpPr>
            <p:sp>
              <p:nvSpPr>
                <p:cNvPr id="234" name="Shape 663"/>
                <p:cNvSpPr/>
                <p:nvPr/>
              </p:nvSpPr>
              <p:spPr>
                <a:xfrm>
                  <a:off x="0" y="0"/>
                  <a:ext cx="511185" cy="650578"/>
                </a:xfrm>
                <a:prstGeom prst="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35" name="Shape 664"/>
                <p:cNvSpPr/>
                <p:nvPr/>
              </p:nvSpPr>
              <p:spPr>
                <a:xfrm>
                  <a:off x="74173" y="27662"/>
                  <a:ext cx="362839" cy="595254"/>
                </a:xfrm>
                <a:prstGeom prst="roundRect">
                  <a:avLst>
                    <a:gd name="adj" fmla="val 13569"/>
                  </a:avLst>
                </a:prstGeom>
                <a:gradFill flip="none" rotWithShape="1">
                  <a:gsLst>
                    <a:gs pos="0">
                      <a:srgbClr val="A6AAA8"/>
                    </a:gs>
                    <a:gs pos="100000">
                      <a:srgbClr val="53585F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36" name="Shape 665"/>
                <p:cNvSpPr/>
                <p:nvPr/>
              </p:nvSpPr>
              <p:spPr>
                <a:xfrm>
                  <a:off x="222194" y="494652"/>
                  <a:ext cx="66796" cy="6679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37" name="Shape 666"/>
                <p:cNvSpPr/>
                <p:nvPr/>
              </p:nvSpPr>
              <p:spPr>
                <a:xfrm>
                  <a:off x="142790" y="494652"/>
                  <a:ext cx="66796" cy="6679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38" name="Shape 667"/>
                <p:cNvSpPr/>
                <p:nvPr/>
              </p:nvSpPr>
              <p:spPr>
                <a:xfrm>
                  <a:off x="301599" y="494652"/>
                  <a:ext cx="66796" cy="6679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</p:grpSp>
          <p:grpSp>
            <p:nvGrpSpPr>
              <p:cNvPr id="159" name="Group 674"/>
              <p:cNvGrpSpPr/>
              <p:nvPr/>
            </p:nvGrpSpPr>
            <p:grpSpPr>
              <a:xfrm>
                <a:off x="3613842" y="2181834"/>
                <a:ext cx="511185" cy="650579"/>
                <a:chOff x="0" y="0"/>
                <a:chExt cx="511184" cy="650577"/>
              </a:xfrm>
            </p:grpSpPr>
            <p:sp>
              <p:nvSpPr>
                <p:cNvPr id="229" name="Shape 669"/>
                <p:cNvSpPr/>
                <p:nvPr/>
              </p:nvSpPr>
              <p:spPr>
                <a:xfrm>
                  <a:off x="0" y="0"/>
                  <a:ext cx="511185" cy="650578"/>
                </a:xfrm>
                <a:prstGeom prst="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30" name="Shape 670"/>
                <p:cNvSpPr/>
                <p:nvPr/>
              </p:nvSpPr>
              <p:spPr>
                <a:xfrm>
                  <a:off x="74173" y="27662"/>
                  <a:ext cx="362839" cy="595254"/>
                </a:xfrm>
                <a:prstGeom prst="roundRect">
                  <a:avLst>
                    <a:gd name="adj" fmla="val 13569"/>
                  </a:avLst>
                </a:prstGeom>
                <a:gradFill flip="none" rotWithShape="1">
                  <a:gsLst>
                    <a:gs pos="0">
                      <a:srgbClr val="A6AAA8"/>
                    </a:gs>
                    <a:gs pos="100000">
                      <a:srgbClr val="53585F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31" name="Shape 671"/>
                <p:cNvSpPr/>
                <p:nvPr/>
              </p:nvSpPr>
              <p:spPr>
                <a:xfrm>
                  <a:off x="222194" y="494652"/>
                  <a:ext cx="66796" cy="6679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32" name="Shape 672"/>
                <p:cNvSpPr/>
                <p:nvPr/>
              </p:nvSpPr>
              <p:spPr>
                <a:xfrm>
                  <a:off x="142790" y="494652"/>
                  <a:ext cx="66796" cy="6679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33" name="Shape 673"/>
                <p:cNvSpPr/>
                <p:nvPr/>
              </p:nvSpPr>
              <p:spPr>
                <a:xfrm>
                  <a:off x="301599" y="494652"/>
                  <a:ext cx="66796" cy="6679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</p:grpSp>
          <p:sp>
            <p:nvSpPr>
              <p:cNvPr id="160" name="Shape 675"/>
              <p:cNvSpPr/>
              <p:nvPr/>
            </p:nvSpPr>
            <p:spPr>
              <a:xfrm>
                <a:off x="2775137" y="1219760"/>
                <a:ext cx="105047" cy="404779"/>
              </a:xfrm>
              <a:prstGeom prst="rect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61" name="Shape 676"/>
              <p:cNvSpPr/>
              <p:nvPr/>
            </p:nvSpPr>
            <p:spPr>
              <a:xfrm>
                <a:off x="2804225" y="1270971"/>
                <a:ext cx="46871" cy="46871"/>
              </a:xfrm>
              <a:prstGeom prst="ellipse">
                <a:avLst/>
              </a:prstGeom>
              <a:gradFill flip="none" rotWithShape="1">
                <a:gsLst>
                  <a:gs pos="0">
                    <a:srgbClr val="A6AAA8"/>
                  </a:gs>
                  <a:gs pos="100000">
                    <a:srgbClr val="53585F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62" name="Shape 677"/>
              <p:cNvSpPr/>
              <p:nvPr/>
            </p:nvSpPr>
            <p:spPr>
              <a:xfrm>
                <a:off x="2804225" y="1405982"/>
                <a:ext cx="46871" cy="46871"/>
              </a:xfrm>
              <a:prstGeom prst="ellipse">
                <a:avLst/>
              </a:prstGeom>
              <a:gradFill flip="none" rotWithShape="1">
                <a:gsLst>
                  <a:gs pos="0">
                    <a:srgbClr val="A6AAA8"/>
                  </a:gs>
                  <a:gs pos="100000">
                    <a:srgbClr val="53585F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sp>
            <p:nvSpPr>
              <p:cNvPr id="163" name="Shape 678"/>
              <p:cNvSpPr/>
              <p:nvPr/>
            </p:nvSpPr>
            <p:spPr>
              <a:xfrm>
                <a:off x="2804225" y="1540993"/>
                <a:ext cx="46871" cy="46872"/>
              </a:xfrm>
              <a:prstGeom prst="ellipse">
                <a:avLst/>
              </a:prstGeom>
              <a:gradFill flip="none" rotWithShape="1">
                <a:gsLst>
                  <a:gs pos="0">
                    <a:srgbClr val="A6AAA8"/>
                  </a:gs>
                  <a:gs pos="100000">
                    <a:srgbClr val="53585F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/>
                </a:pPr>
                <a:endParaRPr/>
              </a:p>
            </p:txBody>
          </p:sp>
          <p:grpSp>
            <p:nvGrpSpPr>
              <p:cNvPr id="164" name="Group 691"/>
              <p:cNvGrpSpPr/>
              <p:nvPr/>
            </p:nvGrpSpPr>
            <p:grpSpPr>
              <a:xfrm>
                <a:off x="1580991" y="510896"/>
                <a:ext cx="481667" cy="456518"/>
                <a:chOff x="0" y="0"/>
                <a:chExt cx="481665" cy="456516"/>
              </a:xfrm>
            </p:grpSpPr>
            <p:sp>
              <p:nvSpPr>
                <p:cNvPr id="217" name="Shape 679"/>
                <p:cNvSpPr/>
                <p:nvPr/>
              </p:nvSpPr>
              <p:spPr>
                <a:xfrm>
                  <a:off x="0" y="0"/>
                  <a:ext cx="481666" cy="456517"/>
                </a:xfrm>
                <a:prstGeom prst="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18" name="Shape 680"/>
                <p:cNvSpPr/>
                <p:nvPr/>
              </p:nvSpPr>
              <p:spPr>
                <a:xfrm>
                  <a:off x="28930" y="25869"/>
                  <a:ext cx="105048" cy="40477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19" name="Shape 681"/>
                <p:cNvSpPr/>
                <p:nvPr/>
              </p:nvSpPr>
              <p:spPr>
                <a:xfrm>
                  <a:off x="58018" y="77080"/>
                  <a:ext cx="46872" cy="46871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20" name="Shape 682"/>
                <p:cNvSpPr/>
                <p:nvPr/>
              </p:nvSpPr>
              <p:spPr>
                <a:xfrm>
                  <a:off x="58018" y="212091"/>
                  <a:ext cx="46872" cy="46871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21" name="Shape 683"/>
                <p:cNvSpPr/>
                <p:nvPr/>
              </p:nvSpPr>
              <p:spPr>
                <a:xfrm>
                  <a:off x="58018" y="347102"/>
                  <a:ext cx="46872" cy="46872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22" name="Shape 684"/>
                <p:cNvSpPr/>
                <p:nvPr/>
              </p:nvSpPr>
              <p:spPr>
                <a:xfrm>
                  <a:off x="217397" y="175892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23" name="Shape 685"/>
                <p:cNvSpPr/>
                <p:nvPr/>
              </p:nvSpPr>
              <p:spPr>
                <a:xfrm>
                  <a:off x="287571" y="119101"/>
                  <a:ext cx="46872" cy="46872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24" name="Shape 686"/>
                <p:cNvSpPr/>
                <p:nvPr/>
              </p:nvSpPr>
              <p:spPr>
                <a:xfrm>
                  <a:off x="287033" y="176963"/>
                  <a:ext cx="46872" cy="46872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25" name="Shape 687"/>
                <p:cNvSpPr/>
                <p:nvPr/>
              </p:nvSpPr>
              <p:spPr>
                <a:xfrm>
                  <a:off x="217397" y="233754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26" name="Shape 688"/>
                <p:cNvSpPr/>
                <p:nvPr/>
              </p:nvSpPr>
              <p:spPr>
                <a:xfrm>
                  <a:off x="356669" y="175892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27" name="Shape 689"/>
                <p:cNvSpPr/>
                <p:nvPr/>
              </p:nvSpPr>
              <p:spPr>
                <a:xfrm>
                  <a:off x="356669" y="233754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28" name="Shape 690"/>
                <p:cNvSpPr/>
                <p:nvPr/>
              </p:nvSpPr>
              <p:spPr>
                <a:xfrm>
                  <a:off x="356669" y="59105"/>
                  <a:ext cx="82822" cy="82821"/>
                </a:xfrm>
                <a:prstGeom prst="rect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000"/>
                  </a:pPr>
                  <a:endParaRPr/>
                </a:p>
              </p:txBody>
            </p:sp>
          </p:grpSp>
          <p:grpSp>
            <p:nvGrpSpPr>
              <p:cNvPr id="165" name="Group 704"/>
              <p:cNvGrpSpPr/>
              <p:nvPr/>
            </p:nvGrpSpPr>
            <p:grpSpPr>
              <a:xfrm>
                <a:off x="1580991" y="0"/>
                <a:ext cx="481667" cy="456517"/>
                <a:chOff x="0" y="0"/>
                <a:chExt cx="481665" cy="456516"/>
              </a:xfrm>
            </p:grpSpPr>
            <p:sp>
              <p:nvSpPr>
                <p:cNvPr id="205" name="Shape 692"/>
                <p:cNvSpPr/>
                <p:nvPr/>
              </p:nvSpPr>
              <p:spPr>
                <a:xfrm>
                  <a:off x="0" y="0"/>
                  <a:ext cx="481666" cy="456517"/>
                </a:xfrm>
                <a:prstGeom prst="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06" name="Shape 693"/>
                <p:cNvSpPr/>
                <p:nvPr/>
              </p:nvSpPr>
              <p:spPr>
                <a:xfrm>
                  <a:off x="28930" y="25869"/>
                  <a:ext cx="105048" cy="40477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07" name="Shape 694"/>
                <p:cNvSpPr/>
                <p:nvPr/>
              </p:nvSpPr>
              <p:spPr>
                <a:xfrm>
                  <a:off x="58018" y="77080"/>
                  <a:ext cx="46872" cy="46871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08" name="Shape 695"/>
                <p:cNvSpPr/>
                <p:nvPr/>
              </p:nvSpPr>
              <p:spPr>
                <a:xfrm>
                  <a:off x="58018" y="212091"/>
                  <a:ext cx="46872" cy="46871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09" name="Shape 696"/>
                <p:cNvSpPr/>
                <p:nvPr/>
              </p:nvSpPr>
              <p:spPr>
                <a:xfrm>
                  <a:off x="58018" y="347102"/>
                  <a:ext cx="46872" cy="46872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10" name="Shape 697"/>
                <p:cNvSpPr/>
                <p:nvPr/>
              </p:nvSpPr>
              <p:spPr>
                <a:xfrm>
                  <a:off x="217397" y="175892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11" name="Shape 698"/>
                <p:cNvSpPr/>
                <p:nvPr/>
              </p:nvSpPr>
              <p:spPr>
                <a:xfrm>
                  <a:off x="287571" y="119101"/>
                  <a:ext cx="46872" cy="46872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12" name="Shape 699"/>
                <p:cNvSpPr/>
                <p:nvPr/>
              </p:nvSpPr>
              <p:spPr>
                <a:xfrm>
                  <a:off x="287033" y="176963"/>
                  <a:ext cx="46872" cy="46872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13" name="Shape 700"/>
                <p:cNvSpPr/>
                <p:nvPr/>
              </p:nvSpPr>
              <p:spPr>
                <a:xfrm>
                  <a:off x="217397" y="233754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14" name="Shape 701"/>
                <p:cNvSpPr/>
                <p:nvPr/>
              </p:nvSpPr>
              <p:spPr>
                <a:xfrm>
                  <a:off x="356669" y="175892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15" name="Shape 702"/>
                <p:cNvSpPr/>
                <p:nvPr/>
              </p:nvSpPr>
              <p:spPr>
                <a:xfrm>
                  <a:off x="356669" y="233754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16" name="Shape 703"/>
                <p:cNvSpPr/>
                <p:nvPr/>
              </p:nvSpPr>
              <p:spPr>
                <a:xfrm>
                  <a:off x="356669" y="59105"/>
                  <a:ext cx="82822" cy="82821"/>
                </a:xfrm>
                <a:prstGeom prst="rect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000"/>
                  </a:pPr>
                  <a:endParaRPr/>
                </a:p>
              </p:txBody>
            </p:sp>
          </p:grpSp>
          <p:grpSp>
            <p:nvGrpSpPr>
              <p:cNvPr id="166" name="Group 717"/>
              <p:cNvGrpSpPr/>
              <p:nvPr/>
            </p:nvGrpSpPr>
            <p:grpSpPr>
              <a:xfrm>
                <a:off x="1580991" y="1532689"/>
                <a:ext cx="481667" cy="456518"/>
                <a:chOff x="0" y="0"/>
                <a:chExt cx="481665" cy="456516"/>
              </a:xfrm>
            </p:grpSpPr>
            <p:sp>
              <p:nvSpPr>
                <p:cNvPr id="193" name="Shape 705"/>
                <p:cNvSpPr/>
                <p:nvPr/>
              </p:nvSpPr>
              <p:spPr>
                <a:xfrm>
                  <a:off x="0" y="0"/>
                  <a:ext cx="481666" cy="456517"/>
                </a:xfrm>
                <a:prstGeom prst="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94" name="Shape 706"/>
                <p:cNvSpPr/>
                <p:nvPr/>
              </p:nvSpPr>
              <p:spPr>
                <a:xfrm>
                  <a:off x="28930" y="25869"/>
                  <a:ext cx="105048" cy="40477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95" name="Shape 707"/>
                <p:cNvSpPr/>
                <p:nvPr/>
              </p:nvSpPr>
              <p:spPr>
                <a:xfrm>
                  <a:off x="58018" y="77080"/>
                  <a:ext cx="46872" cy="46871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96" name="Shape 708"/>
                <p:cNvSpPr/>
                <p:nvPr/>
              </p:nvSpPr>
              <p:spPr>
                <a:xfrm>
                  <a:off x="58018" y="212091"/>
                  <a:ext cx="46872" cy="46871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97" name="Shape 709"/>
                <p:cNvSpPr/>
                <p:nvPr/>
              </p:nvSpPr>
              <p:spPr>
                <a:xfrm>
                  <a:off x="58018" y="347102"/>
                  <a:ext cx="46872" cy="46872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98" name="Shape 710"/>
                <p:cNvSpPr/>
                <p:nvPr/>
              </p:nvSpPr>
              <p:spPr>
                <a:xfrm>
                  <a:off x="217397" y="175892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99" name="Shape 711"/>
                <p:cNvSpPr/>
                <p:nvPr/>
              </p:nvSpPr>
              <p:spPr>
                <a:xfrm>
                  <a:off x="287571" y="119101"/>
                  <a:ext cx="46872" cy="46872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00" name="Shape 712"/>
                <p:cNvSpPr/>
                <p:nvPr/>
              </p:nvSpPr>
              <p:spPr>
                <a:xfrm>
                  <a:off x="287033" y="176963"/>
                  <a:ext cx="46872" cy="46872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01" name="Shape 713"/>
                <p:cNvSpPr/>
                <p:nvPr/>
              </p:nvSpPr>
              <p:spPr>
                <a:xfrm>
                  <a:off x="217397" y="233754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02" name="Shape 714"/>
                <p:cNvSpPr/>
                <p:nvPr/>
              </p:nvSpPr>
              <p:spPr>
                <a:xfrm>
                  <a:off x="356669" y="175892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03" name="Shape 715"/>
                <p:cNvSpPr/>
                <p:nvPr/>
              </p:nvSpPr>
              <p:spPr>
                <a:xfrm>
                  <a:off x="356669" y="233754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204" name="Shape 716"/>
                <p:cNvSpPr/>
                <p:nvPr/>
              </p:nvSpPr>
              <p:spPr>
                <a:xfrm>
                  <a:off x="356669" y="59105"/>
                  <a:ext cx="82822" cy="82821"/>
                </a:xfrm>
                <a:prstGeom prst="rect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000"/>
                  </a:pPr>
                  <a:endParaRPr/>
                </a:p>
              </p:txBody>
            </p:sp>
          </p:grpSp>
          <p:grpSp>
            <p:nvGrpSpPr>
              <p:cNvPr id="167" name="Group 730"/>
              <p:cNvGrpSpPr/>
              <p:nvPr/>
            </p:nvGrpSpPr>
            <p:grpSpPr>
              <a:xfrm>
                <a:off x="1580991" y="2046208"/>
                <a:ext cx="481667" cy="456517"/>
                <a:chOff x="0" y="0"/>
                <a:chExt cx="481665" cy="456516"/>
              </a:xfrm>
            </p:grpSpPr>
            <p:sp>
              <p:nvSpPr>
                <p:cNvPr id="181" name="Shape 718"/>
                <p:cNvSpPr/>
                <p:nvPr/>
              </p:nvSpPr>
              <p:spPr>
                <a:xfrm>
                  <a:off x="0" y="0"/>
                  <a:ext cx="481666" cy="456517"/>
                </a:xfrm>
                <a:prstGeom prst="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82" name="Shape 719"/>
                <p:cNvSpPr/>
                <p:nvPr/>
              </p:nvSpPr>
              <p:spPr>
                <a:xfrm>
                  <a:off x="28930" y="25869"/>
                  <a:ext cx="105048" cy="40477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83" name="Shape 720"/>
                <p:cNvSpPr/>
                <p:nvPr/>
              </p:nvSpPr>
              <p:spPr>
                <a:xfrm>
                  <a:off x="58018" y="77080"/>
                  <a:ext cx="46872" cy="46871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84" name="Shape 721"/>
                <p:cNvSpPr/>
                <p:nvPr/>
              </p:nvSpPr>
              <p:spPr>
                <a:xfrm>
                  <a:off x="58018" y="212091"/>
                  <a:ext cx="46872" cy="46871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85" name="Shape 722"/>
                <p:cNvSpPr/>
                <p:nvPr/>
              </p:nvSpPr>
              <p:spPr>
                <a:xfrm>
                  <a:off x="58018" y="347102"/>
                  <a:ext cx="46872" cy="46872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86" name="Shape 723"/>
                <p:cNvSpPr/>
                <p:nvPr/>
              </p:nvSpPr>
              <p:spPr>
                <a:xfrm>
                  <a:off x="217397" y="175892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87" name="Shape 724"/>
                <p:cNvSpPr/>
                <p:nvPr/>
              </p:nvSpPr>
              <p:spPr>
                <a:xfrm>
                  <a:off x="287571" y="119101"/>
                  <a:ext cx="46872" cy="46872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88" name="Shape 725"/>
                <p:cNvSpPr/>
                <p:nvPr/>
              </p:nvSpPr>
              <p:spPr>
                <a:xfrm>
                  <a:off x="287033" y="176963"/>
                  <a:ext cx="46872" cy="46872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89" name="Shape 726"/>
                <p:cNvSpPr/>
                <p:nvPr/>
              </p:nvSpPr>
              <p:spPr>
                <a:xfrm>
                  <a:off x="217397" y="233754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90" name="Shape 727"/>
                <p:cNvSpPr/>
                <p:nvPr/>
              </p:nvSpPr>
              <p:spPr>
                <a:xfrm>
                  <a:off x="356669" y="175892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91" name="Shape 728"/>
                <p:cNvSpPr/>
                <p:nvPr/>
              </p:nvSpPr>
              <p:spPr>
                <a:xfrm>
                  <a:off x="356669" y="233754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92" name="Shape 729"/>
                <p:cNvSpPr/>
                <p:nvPr/>
              </p:nvSpPr>
              <p:spPr>
                <a:xfrm>
                  <a:off x="356669" y="59105"/>
                  <a:ext cx="82822" cy="82821"/>
                </a:xfrm>
                <a:prstGeom prst="rect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000"/>
                  </a:pPr>
                  <a:endParaRPr/>
                </a:p>
              </p:txBody>
            </p:sp>
          </p:grpSp>
          <p:grpSp>
            <p:nvGrpSpPr>
              <p:cNvPr id="168" name="Group 743"/>
              <p:cNvGrpSpPr/>
              <p:nvPr/>
            </p:nvGrpSpPr>
            <p:grpSpPr>
              <a:xfrm>
                <a:off x="1580991" y="2559726"/>
                <a:ext cx="481667" cy="456518"/>
                <a:chOff x="0" y="0"/>
                <a:chExt cx="481665" cy="456516"/>
              </a:xfrm>
            </p:grpSpPr>
            <p:sp>
              <p:nvSpPr>
                <p:cNvPr id="169" name="Shape 731"/>
                <p:cNvSpPr/>
                <p:nvPr/>
              </p:nvSpPr>
              <p:spPr>
                <a:xfrm>
                  <a:off x="0" y="0"/>
                  <a:ext cx="481666" cy="456517"/>
                </a:xfrm>
                <a:prstGeom prst="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70" name="Shape 732"/>
                <p:cNvSpPr/>
                <p:nvPr/>
              </p:nvSpPr>
              <p:spPr>
                <a:xfrm>
                  <a:off x="28930" y="25869"/>
                  <a:ext cx="105048" cy="40477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189B1A"/>
                    </a:gs>
                    <a:gs pos="100000">
                      <a:srgbClr val="235D0B"/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71" name="Shape 733"/>
                <p:cNvSpPr/>
                <p:nvPr/>
              </p:nvSpPr>
              <p:spPr>
                <a:xfrm>
                  <a:off x="58018" y="77080"/>
                  <a:ext cx="46872" cy="46871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72" name="Shape 734"/>
                <p:cNvSpPr/>
                <p:nvPr/>
              </p:nvSpPr>
              <p:spPr>
                <a:xfrm>
                  <a:off x="58018" y="212091"/>
                  <a:ext cx="46872" cy="46871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73" name="Shape 735"/>
                <p:cNvSpPr/>
                <p:nvPr/>
              </p:nvSpPr>
              <p:spPr>
                <a:xfrm>
                  <a:off x="58018" y="347102"/>
                  <a:ext cx="46872" cy="46872"/>
                </a:xfrm>
                <a:prstGeom prst="ellipse">
                  <a:avLst/>
                </a:prstGeom>
                <a:blipFill rotWithShape="1">
                  <a:blip r:embed="rId4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74" name="Shape 736"/>
                <p:cNvSpPr/>
                <p:nvPr/>
              </p:nvSpPr>
              <p:spPr>
                <a:xfrm>
                  <a:off x="217397" y="175892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75" name="Shape 737"/>
                <p:cNvSpPr/>
                <p:nvPr/>
              </p:nvSpPr>
              <p:spPr>
                <a:xfrm>
                  <a:off x="287571" y="119101"/>
                  <a:ext cx="46872" cy="46872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76" name="Shape 738"/>
                <p:cNvSpPr/>
                <p:nvPr/>
              </p:nvSpPr>
              <p:spPr>
                <a:xfrm>
                  <a:off x="287033" y="176963"/>
                  <a:ext cx="46872" cy="46872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77" name="Shape 739"/>
                <p:cNvSpPr/>
                <p:nvPr/>
              </p:nvSpPr>
              <p:spPr>
                <a:xfrm>
                  <a:off x="217397" y="233754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78" name="Shape 740"/>
                <p:cNvSpPr/>
                <p:nvPr/>
              </p:nvSpPr>
              <p:spPr>
                <a:xfrm>
                  <a:off x="356669" y="175892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79" name="Shape 741"/>
                <p:cNvSpPr/>
                <p:nvPr/>
              </p:nvSpPr>
              <p:spPr>
                <a:xfrm>
                  <a:off x="356669" y="233754"/>
                  <a:ext cx="46872" cy="46871"/>
                </a:xfrm>
                <a:prstGeom prst="ellipse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600"/>
                  </a:pPr>
                  <a:endParaRPr/>
                </a:p>
              </p:txBody>
            </p:sp>
            <p:sp>
              <p:nvSpPr>
                <p:cNvPr id="180" name="Shape 742"/>
                <p:cNvSpPr/>
                <p:nvPr/>
              </p:nvSpPr>
              <p:spPr>
                <a:xfrm>
                  <a:off x="356669" y="59105"/>
                  <a:ext cx="82822" cy="82821"/>
                </a:xfrm>
                <a:prstGeom prst="rect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000"/>
                  </a:pPr>
                  <a:endParaRPr/>
                </a:p>
              </p:txBody>
            </p:sp>
          </p:grpSp>
        </p:grpSp>
        <p:pic>
          <p:nvPicPr>
            <p:cNvPr id="152" name="Picture 151"/>
            <p:cNvPicPr>
              <a:picLocks/>
            </p:cNvPicPr>
            <p:nvPr/>
          </p:nvPicPr>
          <p:blipFill>
            <a:blip r:embed="rId5">
              <a:alphaModFix amt="71000"/>
              <a:extLst/>
            </a:blip>
            <a:stretch>
              <a:fillRect/>
            </a:stretch>
          </p:blipFill>
          <p:spPr>
            <a:xfrm>
              <a:off x="102667" y="-25400"/>
              <a:ext cx="3721533" cy="382284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pic>
      </p:grpSp>
      <p:sp>
        <p:nvSpPr>
          <p:cNvPr id="271" name="Shape 748"/>
          <p:cNvSpPr/>
          <p:nvPr/>
        </p:nvSpPr>
        <p:spPr>
          <a:xfrm flipH="1" flipV="1">
            <a:off x="4491096" y="4320051"/>
            <a:ext cx="839369" cy="67529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72" name="Shape 749"/>
          <p:cNvSpPr/>
          <p:nvPr/>
        </p:nvSpPr>
        <p:spPr>
          <a:xfrm>
            <a:off x="4416362" y="4430267"/>
            <a:ext cx="839369" cy="67529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73" name="Shape 750"/>
          <p:cNvSpPr/>
          <p:nvPr/>
        </p:nvSpPr>
        <p:spPr>
          <a:xfrm flipV="1">
            <a:off x="7189593" y="4398037"/>
            <a:ext cx="839369" cy="67529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74" name="Shape 751"/>
          <p:cNvSpPr/>
          <p:nvPr/>
        </p:nvSpPr>
        <p:spPr>
          <a:xfrm flipH="1">
            <a:off x="7296081" y="4456263"/>
            <a:ext cx="839370" cy="67529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75" name="Shape 752"/>
          <p:cNvSpPr/>
          <p:nvPr/>
        </p:nvSpPr>
        <p:spPr>
          <a:xfrm flipH="1" flipV="1">
            <a:off x="4808931" y="4046710"/>
            <a:ext cx="1812944" cy="986657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76" name="Shape 753"/>
          <p:cNvSpPr/>
          <p:nvPr/>
        </p:nvSpPr>
        <p:spPr>
          <a:xfrm>
            <a:off x="4734197" y="4156927"/>
            <a:ext cx="1893857" cy="1014864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77" name="Shape 754"/>
          <p:cNvSpPr/>
          <p:nvPr/>
        </p:nvSpPr>
        <p:spPr>
          <a:xfrm flipV="1">
            <a:off x="5730150" y="4068313"/>
            <a:ext cx="1756151" cy="89949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78" name="Shape 755"/>
          <p:cNvSpPr/>
          <p:nvPr/>
        </p:nvSpPr>
        <p:spPr>
          <a:xfrm flipH="1">
            <a:off x="5655613" y="4206639"/>
            <a:ext cx="1893654" cy="91591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79" name="Shape 756"/>
          <p:cNvSpPr/>
          <p:nvPr/>
        </p:nvSpPr>
        <p:spPr>
          <a:xfrm flipH="1">
            <a:off x="6035982" y="5510877"/>
            <a:ext cx="217698" cy="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80" name="Shape 757"/>
          <p:cNvSpPr/>
          <p:nvPr/>
        </p:nvSpPr>
        <p:spPr>
          <a:xfrm>
            <a:off x="6090782" y="5625504"/>
            <a:ext cx="217698" cy="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81" name="Shape 758"/>
          <p:cNvSpPr/>
          <p:nvPr/>
        </p:nvSpPr>
        <p:spPr>
          <a:xfrm flipH="1" flipV="1">
            <a:off x="4503597" y="3812052"/>
            <a:ext cx="3282469" cy="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82" name="Shape 759"/>
          <p:cNvSpPr/>
          <p:nvPr/>
        </p:nvSpPr>
        <p:spPr>
          <a:xfrm>
            <a:off x="4552751" y="3950543"/>
            <a:ext cx="3293758" cy="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pic>
        <p:nvPicPr>
          <p:cNvPr id="283" name="Picture 282"/>
          <p:cNvPicPr>
            <a:picLocks/>
          </p:cNvPicPr>
          <p:nvPr/>
        </p:nvPicPr>
        <p:blipFill>
          <a:blip r:embed="rId6">
            <a:alphaModFix amt="71000"/>
            <a:extLst/>
          </a:blip>
          <a:stretch>
            <a:fillRect/>
          </a:stretch>
        </p:blipFill>
        <p:spPr>
          <a:xfrm>
            <a:off x="4964450" y="1744662"/>
            <a:ext cx="2360762" cy="1559393"/>
          </a:xfrm>
          <a:prstGeom prst="rect">
            <a:avLst/>
          </a:prstGeom>
        </p:spPr>
      </p:pic>
      <p:sp>
        <p:nvSpPr>
          <p:cNvPr id="284" name="Shape 762"/>
          <p:cNvSpPr/>
          <p:nvPr/>
        </p:nvSpPr>
        <p:spPr>
          <a:xfrm>
            <a:off x="5342855" y="2645554"/>
            <a:ext cx="1582032" cy="386452"/>
          </a:xfrm>
          <a:prstGeom prst="roundRect">
            <a:avLst>
              <a:gd name="adj" fmla="val 34225"/>
            </a:avLst>
          </a:prstGeom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>
              <a:defRPr sz="2000"/>
            </a:lvl1pPr>
          </a:lstStyle>
          <a:p>
            <a:r>
              <a:t>browser</a:t>
            </a:r>
          </a:p>
        </p:txBody>
      </p:sp>
      <p:sp>
        <p:nvSpPr>
          <p:cNvPr id="285" name="Shape 763"/>
          <p:cNvSpPr/>
          <p:nvPr/>
        </p:nvSpPr>
        <p:spPr>
          <a:xfrm>
            <a:off x="5350690" y="2046081"/>
            <a:ext cx="1582033" cy="386453"/>
          </a:xfrm>
          <a:prstGeom prst="roundRect">
            <a:avLst>
              <a:gd name="adj" fmla="val 34225"/>
            </a:avLst>
          </a:prstGeom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>
              <a:defRPr sz="2000"/>
            </a:lvl1pPr>
          </a:lstStyle>
          <a:p>
            <a: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17012933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4637" y="3573462"/>
            <a:ext cx="8436348" cy="914400"/>
          </a:xfrm>
        </p:spPr>
        <p:txBody>
          <a:bodyPr/>
          <a:lstStyle/>
          <a:p>
            <a:r>
              <a:rPr lang="en-US" dirty="0" smtClean="0"/>
              <a:t>Michael Choi</a:t>
            </a:r>
          </a:p>
          <a:p>
            <a:r>
              <a:rPr lang="en-US" dirty="0" smtClean="0"/>
              <a:t>Christopher Harrison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your learning journey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Perfect for instructions with just a few steps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68880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40480"/>
            <a:ext cx="914400" cy="91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5920" y="2651760"/>
            <a:ext cx="4297680" cy="548640"/>
          </a:xfrm>
          <a:prstGeom prst="rect">
            <a:avLst/>
          </a:prstGeom>
          <a:noFill/>
        </p:spPr>
        <p:txBody>
          <a:bodyPr wrap="square" lIns="91440" tIns="91440" rIns="91440" bIns="9144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72C6"/>
                </a:solidFill>
              </a:rPr>
              <a:t>Step 1</a:t>
            </a:r>
            <a:r>
              <a:rPr lang="en-US" sz="2400" b="1" dirty="0">
                <a:solidFill>
                  <a:srgbClr val="0072C6"/>
                </a:solidFill>
              </a:rPr>
              <a:t>: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Learn the front 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5920" y="4012089"/>
            <a:ext cx="4297680" cy="571182"/>
          </a:xfrm>
          <a:prstGeom prst="rect">
            <a:avLst/>
          </a:prstGeom>
          <a:noFill/>
        </p:spPr>
        <p:txBody>
          <a:bodyPr wrap="square" lIns="91440" tIns="91440" rIns="91440" bIns="9144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72C6"/>
                </a:solidFill>
              </a:rPr>
              <a:t>Step 2: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Learn the database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5920" y="5383689"/>
            <a:ext cx="4297680" cy="571182"/>
          </a:xfrm>
          <a:prstGeom prst="rect">
            <a:avLst/>
          </a:prstGeom>
          <a:noFill/>
        </p:spPr>
        <p:txBody>
          <a:bodyPr wrap="square" lIns="91440" tIns="91440" rIns="91440" bIns="9144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72C6"/>
                </a:solidFill>
              </a:rPr>
              <a:t>Step 3: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Learn the backend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212080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237" y="2419509"/>
            <a:ext cx="3728162" cy="384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2856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the front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5130635"/>
          </a:xfrm>
        </p:spPr>
        <p:txBody>
          <a:bodyPr/>
          <a:lstStyle/>
          <a:p>
            <a:r>
              <a:rPr lang="en-US" dirty="0" smtClean="0"/>
              <a:t>HTML/HTML5</a:t>
            </a:r>
          </a:p>
          <a:p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For right now, focus on CSS</a:t>
            </a:r>
          </a:p>
          <a:p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For right now, focus on JavaScript</a:t>
            </a:r>
          </a:p>
          <a:p>
            <a:r>
              <a:rPr lang="en-US" dirty="0" smtClean="0"/>
              <a:t>jQuery</a:t>
            </a:r>
          </a:p>
          <a:p>
            <a:endParaRPr lang="en-US" dirty="0"/>
          </a:p>
          <a:p>
            <a:r>
              <a:rPr lang="en-US" dirty="0" smtClean="0"/>
              <a:t>Resources</a:t>
            </a:r>
          </a:p>
          <a:p>
            <a:pPr lvl="2"/>
            <a:r>
              <a:rPr lang="en-US" dirty="0" smtClean="0">
                <a:hlinkClick r:id="rId2"/>
              </a:rPr>
              <a:t>http://mva.microsoft.com/</a:t>
            </a:r>
            <a:endParaRPr lang="en-US" dirty="0" smtClean="0"/>
          </a:p>
          <a:p>
            <a:pPr lvl="2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://algorithm.codingdojo.com/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http://codepen.io/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8647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the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745093"/>
          </a:xfrm>
        </p:spPr>
        <p:txBody>
          <a:bodyPr/>
          <a:lstStyle/>
          <a:p>
            <a:r>
              <a:rPr lang="en-US" dirty="0" smtClean="0"/>
              <a:t>Learn SQL querying</a:t>
            </a:r>
          </a:p>
          <a:p>
            <a:r>
              <a:rPr lang="en-US" dirty="0" smtClean="0"/>
              <a:t>Learn a database product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1681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 backend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5019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Python</a:t>
            </a:r>
            <a:r>
              <a:rPr lang="en-US" dirty="0" smtClean="0"/>
              <a:t> &amp; </a:t>
            </a:r>
            <a:r>
              <a:rPr lang="en-US" dirty="0" smtClean="0">
                <a:hlinkClick r:id="rId3"/>
              </a:rPr>
              <a:t>Django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PHP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C#</a:t>
            </a:r>
            <a:r>
              <a:rPr lang="en-US" dirty="0" smtClean="0"/>
              <a:t> &amp; </a:t>
            </a:r>
            <a:r>
              <a:rPr lang="en-US" dirty="0" smtClean="0">
                <a:hlinkClick r:id="rId6"/>
              </a:rPr>
              <a:t>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168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the next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4444294"/>
          </a:xfrm>
        </p:spPr>
        <p:txBody>
          <a:bodyPr/>
          <a:lstStyle/>
          <a:p>
            <a:r>
              <a:rPr lang="en-US" dirty="0" smtClean="0"/>
              <a:t>Ajax &amp; REST for client/server communication</a:t>
            </a:r>
          </a:p>
          <a:p>
            <a:r>
              <a:rPr lang="en-US" dirty="0" smtClean="0"/>
              <a:t>JavaScript frameworks</a:t>
            </a:r>
          </a:p>
          <a:p>
            <a:pPr lvl="1"/>
            <a:r>
              <a:rPr lang="en-US" dirty="0" smtClean="0">
                <a:hlinkClick r:id="rId2"/>
              </a:rPr>
              <a:t>Angular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Knockout</a:t>
            </a:r>
            <a:endParaRPr lang="en-US" dirty="0" smtClean="0"/>
          </a:p>
          <a:p>
            <a:r>
              <a:rPr lang="en-US" dirty="0" smtClean="0"/>
              <a:t>Gain exposure to other tools</a:t>
            </a:r>
          </a:p>
          <a:p>
            <a:pPr lvl="1"/>
            <a:r>
              <a:rPr lang="en-US" dirty="0" smtClean="0"/>
              <a:t>Client side</a:t>
            </a:r>
          </a:p>
          <a:p>
            <a:pPr lvl="2"/>
            <a:r>
              <a:rPr lang="en-US" dirty="0" smtClean="0"/>
              <a:t>LESS</a:t>
            </a:r>
          </a:p>
          <a:p>
            <a:pPr lvl="2"/>
            <a:r>
              <a:rPr lang="en-US" dirty="0" smtClean="0"/>
              <a:t>SASS</a:t>
            </a:r>
          </a:p>
          <a:p>
            <a:pPr lvl="2"/>
            <a:r>
              <a:rPr lang="en-US" dirty="0" err="1" smtClean="0"/>
              <a:t>CoffeeScript</a:t>
            </a:r>
            <a:endParaRPr lang="en-US" dirty="0" smtClean="0"/>
          </a:p>
          <a:p>
            <a:pPr lvl="2"/>
            <a:r>
              <a:rPr lang="en-US" dirty="0" smtClean="0"/>
              <a:t>HAML</a:t>
            </a:r>
          </a:p>
          <a:p>
            <a:r>
              <a:rPr lang="en-US" dirty="0" smtClean="0"/>
              <a:t>Learn other backend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2700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Michael Choi</a:t>
            </a:r>
          </a:p>
          <a:p>
            <a:r>
              <a:rPr lang="en-US" dirty="0" smtClean="0"/>
              <a:t>Christopher Harrison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engineers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9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26" y="716357"/>
            <a:ext cx="3580892" cy="3580892"/>
          </a:xfrm>
          <a:prstGeom prst="ellipse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770643" y="602073"/>
            <a:ext cx="6857027" cy="77713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5999" dirty="0">
                <a:solidFill>
                  <a:schemeClr val="tx1"/>
                </a:solidFill>
              </a:rPr>
              <a:t>Christopher Harrison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770642" y="1744911"/>
            <a:ext cx="7085595" cy="3984376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199"/>
              </a:spcBef>
            </a:pPr>
            <a:r>
              <a:rPr lang="en-US" dirty="0">
                <a:solidFill>
                  <a:schemeClr val="tx1"/>
                </a:solidFill>
              </a:rPr>
              <a:t>Senior Content Producer - Microsoft Virtual Academy</a:t>
            </a:r>
          </a:p>
          <a:p>
            <a:pPr>
              <a:spcBef>
                <a:spcPts val="1199"/>
              </a:spcBef>
            </a:pPr>
            <a:r>
              <a:rPr lang="en-US" dirty="0">
                <a:solidFill>
                  <a:schemeClr val="tx1"/>
                </a:solidFill>
              </a:rPr>
              <a:t>Web guy</a:t>
            </a:r>
          </a:p>
          <a:p>
            <a:pPr>
              <a:spcBef>
                <a:spcPts val="1199"/>
              </a:spcBef>
            </a:pPr>
            <a:r>
              <a:rPr lang="en-US" dirty="0">
                <a:solidFill>
                  <a:schemeClr val="tx1"/>
                </a:solidFill>
              </a:rPr>
              <a:t>&lt;3 OSS</a:t>
            </a:r>
          </a:p>
          <a:p>
            <a:pPr>
              <a:spcBef>
                <a:spcPts val="1199"/>
              </a:spcBef>
            </a:pPr>
            <a:r>
              <a:rPr lang="en-US" dirty="0">
                <a:solidFill>
                  <a:schemeClr val="tx1"/>
                </a:solidFill>
              </a:rPr>
              <a:t>Long-time Microsoft Certified Trainer</a:t>
            </a:r>
          </a:p>
          <a:p>
            <a:pPr>
              <a:spcBef>
                <a:spcPts val="1199"/>
              </a:spcBef>
            </a:pPr>
            <a:r>
              <a:rPr lang="en-US" dirty="0">
                <a:solidFill>
                  <a:schemeClr val="tx1"/>
                </a:solidFill>
              </a:rPr>
              <a:t>Periodic blogger (blog.geektrainer.com)</a:t>
            </a:r>
          </a:p>
          <a:p>
            <a:pPr>
              <a:spcBef>
                <a:spcPts val="1199"/>
              </a:spcBef>
            </a:pPr>
            <a:r>
              <a:rPr lang="en-US" dirty="0">
                <a:solidFill>
                  <a:schemeClr val="tx1"/>
                </a:solidFill>
              </a:rPr>
              <a:t>Marathoner, husband, father of one four-legged child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6427" y="4934697"/>
            <a:ext cx="3580891" cy="77713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999" dirty="0">
                <a:solidFill>
                  <a:schemeClr val="tx1"/>
                </a:solidFill>
              </a:rPr>
              <a:t>@</a:t>
            </a:r>
            <a:r>
              <a:rPr lang="en-US" sz="3999" dirty="0" err="1">
                <a:solidFill>
                  <a:schemeClr val="tx1"/>
                </a:solidFill>
              </a:rPr>
              <a:t>geektrainer</a:t>
            </a:r>
            <a:endParaRPr lang="en-US" sz="399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0786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engineers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563779"/>
          </a:xfrm>
        </p:spPr>
        <p:txBody>
          <a:bodyPr/>
          <a:lstStyle/>
          <a:p>
            <a:r>
              <a:rPr lang="en-US" dirty="0" smtClean="0"/>
              <a:t>Friends</a:t>
            </a:r>
          </a:p>
          <a:p>
            <a:r>
              <a:rPr lang="en-US" dirty="0" smtClean="0"/>
              <a:t>Networking events</a:t>
            </a:r>
          </a:p>
          <a:p>
            <a:pPr lvl="1"/>
            <a:r>
              <a:rPr lang="en-US" dirty="0" smtClean="0"/>
              <a:t>User groups</a:t>
            </a:r>
          </a:p>
          <a:p>
            <a:pPr lvl="1"/>
            <a:r>
              <a:rPr lang="en-US" dirty="0" smtClean="0"/>
              <a:t>Code camps</a:t>
            </a:r>
          </a:p>
          <a:p>
            <a:pPr lvl="1"/>
            <a:r>
              <a:rPr lang="en-US" dirty="0" smtClean="0"/>
              <a:t>Conferences</a:t>
            </a:r>
          </a:p>
          <a:p>
            <a:r>
              <a:rPr lang="en-US" dirty="0" smtClean="0"/>
              <a:t>Job ads</a:t>
            </a:r>
          </a:p>
        </p:txBody>
      </p:sp>
    </p:spTree>
    <p:extLst>
      <p:ext uri="{BB962C8B-B14F-4D97-AF65-F5344CB8AC3E}">
        <p14:creationId xmlns:p14="http://schemas.microsoft.com/office/powerpoint/2010/main" val="13311877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right engineers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1501950"/>
          </a:xfrm>
        </p:spPr>
        <p:txBody>
          <a:bodyPr/>
          <a:lstStyle/>
          <a:p>
            <a:r>
              <a:rPr lang="en-US" dirty="0" smtClean="0"/>
              <a:t>Traditional CS degree</a:t>
            </a:r>
          </a:p>
          <a:p>
            <a:r>
              <a:rPr lang="en-US" dirty="0" smtClean="0"/>
              <a:t>Coding schools</a:t>
            </a:r>
          </a:p>
          <a:p>
            <a:r>
              <a:rPr lang="en-US" dirty="0" smtClean="0"/>
              <a:t>Self taught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2857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Michael Choi</a:t>
            </a:r>
          </a:p>
          <a:p>
            <a:r>
              <a:rPr lang="en-US" dirty="0" smtClean="0"/>
              <a:t>Christopher Harrison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do we go from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2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learn more?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917722"/>
          </a:xfrm>
        </p:spPr>
        <p:txBody>
          <a:bodyPr/>
          <a:lstStyle/>
          <a:p>
            <a:r>
              <a:rPr lang="en-US" dirty="0" err="1" smtClean="0"/>
              <a:t>CodingDojo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http://codingdojo.com</a:t>
            </a:r>
            <a:endParaRPr lang="en-US" dirty="0" smtClean="0"/>
          </a:p>
          <a:p>
            <a:pPr lvl="1"/>
            <a:r>
              <a:rPr lang="en-US" dirty="0" smtClean="0"/>
              <a:t>Algorithm app</a:t>
            </a:r>
          </a:p>
          <a:p>
            <a:r>
              <a:rPr lang="en-US" dirty="0" smtClean="0"/>
              <a:t>Microsoft Virtual Academy</a:t>
            </a:r>
          </a:p>
          <a:p>
            <a:pPr lvl="2"/>
            <a:r>
              <a:rPr lang="en-US" dirty="0" smtClean="0">
                <a:hlinkClick r:id="rId3"/>
              </a:rPr>
              <a:t>http://mva.microsoft.com</a:t>
            </a:r>
            <a:endParaRPr lang="en-US" dirty="0" smtClean="0"/>
          </a:p>
          <a:p>
            <a:r>
              <a:rPr lang="en-US" dirty="0" smtClean="0"/>
              <a:t>edX</a:t>
            </a:r>
          </a:p>
          <a:p>
            <a:pPr lvl="2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www.edx.org/school/microsoft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929707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457200" y="146304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7200" y="224028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7200" y="301752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379476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309360" y="146304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5</a:t>
            </a:r>
            <a:endParaRPr lang="en-US" sz="20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309360" y="224028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6</a:t>
            </a:r>
            <a:endParaRPr lang="en-US" sz="20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309360" y="301752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188720" y="1463040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Choosing the right web technology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188720" y="2240280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Understanding the big picture</a:t>
            </a:r>
            <a:endParaRPr lang="en-US" sz="2000" dirty="0">
              <a:solidFill>
                <a:srgbClr val="50505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188720" y="3017520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Pros and cons of different platforms</a:t>
            </a:r>
            <a:endParaRPr lang="en-US" sz="2000" dirty="0">
              <a:solidFill>
                <a:srgbClr val="50505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188720" y="3794760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Scaling basics</a:t>
            </a:r>
            <a:endParaRPr lang="en-US" sz="2000" dirty="0">
              <a:solidFill>
                <a:srgbClr val="50505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040880" y="1463040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Where do I get started?</a:t>
            </a:r>
            <a:endParaRPr lang="en-US" sz="2000" dirty="0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040880" y="2240280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How do I find engineers for my project?</a:t>
            </a:r>
            <a:endParaRPr lang="en-US" sz="2000" dirty="0">
              <a:solidFill>
                <a:srgbClr val="50505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040880" y="3017520"/>
            <a:ext cx="49377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Additional resources</a:t>
            </a:r>
            <a:endParaRPr lang="en-US" sz="2000" dirty="0">
              <a:solidFill>
                <a:srgbClr val="50505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53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7" y="3344862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Michael Choi</a:t>
            </a:r>
          </a:p>
          <a:p>
            <a:pPr lvl="0"/>
            <a:r>
              <a:rPr lang="en-US" dirty="0" smtClean="0"/>
              <a:t>Christopher Harrison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 smtClean="0"/>
              <a:t>What technologies are available?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0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4601260"/>
          </a:xfrm>
        </p:spPr>
        <p:txBody>
          <a:bodyPr/>
          <a:lstStyle/>
          <a:p>
            <a:r>
              <a:rPr lang="en-US" dirty="0" smtClean="0"/>
              <a:t>C#</a:t>
            </a:r>
          </a:p>
          <a:p>
            <a:r>
              <a:rPr lang="en-US" dirty="0" smtClean="0"/>
              <a:t>Ruby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LESS</a:t>
            </a:r>
            <a:br>
              <a:rPr lang="en-US" dirty="0" smtClean="0"/>
            </a:br>
            <a:r>
              <a:rPr lang="en-US" dirty="0" smtClean="0"/>
              <a:t>SASS</a:t>
            </a:r>
            <a:br>
              <a:rPr lang="en-US" dirty="0" smtClean="0"/>
            </a:br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8703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frameworks and libraries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Ruby on Rails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Node.js</a:t>
            </a:r>
          </a:p>
          <a:p>
            <a:r>
              <a:rPr lang="en-US" dirty="0" smtClean="0"/>
              <a:t>Django</a:t>
            </a:r>
          </a:p>
          <a:p>
            <a:r>
              <a:rPr lang="en-US" dirty="0" smtClean="0"/>
              <a:t>Flask</a:t>
            </a:r>
          </a:p>
          <a:p>
            <a:r>
              <a:rPr lang="en-US" dirty="0" smtClean="0"/>
              <a:t>ASP.NET Web Forms</a:t>
            </a:r>
          </a:p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879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frameworks and libraries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3360920"/>
          </a:xfrm>
        </p:spPr>
        <p:txBody>
          <a:bodyPr/>
          <a:lstStyle/>
          <a:p>
            <a:r>
              <a:rPr lang="en-US" dirty="0" smtClean="0"/>
              <a:t>Bootstrap</a:t>
            </a:r>
          </a:p>
          <a:p>
            <a:r>
              <a:rPr lang="en-US" dirty="0" smtClean="0"/>
              <a:t>jQuery</a:t>
            </a:r>
          </a:p>
          <a:p>
            <a:r>
              <a:rPr lang="en-US" dirty="0" smtClean="0"/>
              <a:t>Knockout</a:t>
            </a:r>
          </a:p>
          <a:p>
            <a:r>
              <a:rPr lang="en-US" dirty="0" smtClean="0"/>
              <a:t>Angular</a:t>
            </a:r>
          </a:p>
          <a:p>
            <a:r>
              <a:rPr lang="en-US" dirty="0" smtClean="0"/>
              <a:t>Ember</a:t>
            </a:r>
          </a:p>
          <a:p>
            <a:r>
              <a:rPr lang="en-US" dirty="0" smtClean="0"/>
              <a:t>Backbone</a:t>
            </a:r>
          </a:p>
          <a:p>
            <a:r>
              <a:rPr lang="en-US" dirty="0" smtClean="0"/>
              <a:t>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639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stores and technologies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3360920"/>
          </a:xfrm>
        </p:spPr>
        <p:txBody>
          <a:bodyPr/>
          <a:lstStyle/>
          <a:p>
            <a:r>
              <a:rPr lang="en-US" dirty="0" smtClean="0"/>
              <a:t>MongoDB</a:t>
            </a:r>
          </a:p>
          <a:p>
            <a:r>
              <a:rPr lang="en-US" dirty="0" smtClean="0"/>
              <a:t>SQL Server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NoSQL</a:t>
            </a:r>
          </a:p>
          <a:p>
            <a:r>
              <a:rPr lang="en-US" dirty="0" smtClean="0"/>
              <a:t>Oracle</a:t>
            </a:r>
          </a:p>
          <a:p>
            <a:r>
              <a:rPr lang="en-US" dirty="0" err="1" smtClean="0"/>
              <a:t>Postgres</a:t>
            </a:r>
            <a:endParaRPr lang="en-US" dirty="0" smtClean="0"/>
          </a:p>
          <a:p>
            <a:r>
              <a:rPr lang="en-US" dirty="0" smtClean="0"/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8133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0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1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2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4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5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6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7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8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9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20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1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3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4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5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6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7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8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9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0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1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2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3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4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5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6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7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8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9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Props1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14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83cd2334-221a-48c3-9034-bfd1542dfe28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0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2176</TotalTime>
  <Words>648</Words>
  <Application>Microsoft Office PowerPoint</Application>
  <PresentationFormat>Custom</PresentationFormat>
  <Paragraphs>213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Consolas</vt:lpstr>
      <vt:lpstr>Quattrocento Sans</vt:lpstr>
      <vt:lpstr>Segoe UI</vt:lpstr>
      <vt:lpstr>Segoe UI Light</vt:lpstr>
      <vt:lpstr>Wingdings</vt:lpstr>
      <vt:lpstr>WHITE TEMPLATE</vt:lpstr>
      <vt:lpstr>Choosing the right web technology</vt:lpstr>
      <vt:lpstr>PowerPoint Presentation</vt:lpstr>
      <vt:lpstr>PowerPoint Presentation</vt:lpstr>
      <vt:lpstr>Agenda</vt:lpstr>
      <vt:lpstr>What technologies are available?</vt:lpstr>
      <vt:lpstr>Languages</vt:lpstr>
      <vt:lpstr>Backend frameworks and libraries</vt:lpstr>
      <vt:lpstr>Frontend frameworks and libraries </vt:lpstr>
      <vt:lpstr>Data stores and technologies</vt:lpstr>
      <vt:lpstr>Communication standards</vt:lpstr>
      <vt:lpstr>Where do we get started?</vt:lpstr>
      <vt:lpstr>Understanding the big picture</vt:lpstr>
      <vt:lpstr>Furniture store</vt:lpstr>
      <vt:lpstr>Making the store more responsive</vt:lpstr>
      <vt:lpstr>Web development terminology</vt:lpstr>
      <vt:lpstr>Comparing the server frameworks</vt:lpstr>
      <vt:lpstr>The comparison</vt:lpstr>
      <vt:lpstr>Scaling concepts</vt:lpstr>
      <vt:lpstr>Separating the data store</vt:lpstr>
      <vt:lpstr>Scaling the server</vt:lpstr>
      <vt:lpstr>Scaling the data store</vt:lpstr>
      <vt:lpstr>Modularization and APIs</vt:lpstr>
      <vt:lpstr>Beginning your learning journey</vt:lpstr>
      <vt:lpstr>The path</vt:lpstr>
      <vt:lpstr>Learning the front end</vt:lpstr>
      <vt:lpstr>Learning the database</vt:lpstr>
      <vt:lpstr>Learn a backend framework</vt:lpstr>
      <vt:lpstr>Taking the next steps</vt:lpstr>
      <vt:lpstr>Finding engineers</vt:lpstr>
      <vt:lpstr>How to find engineers</vt:lpstr>
      <vt:lpstr>Finding the right engineers</vt:lpstr>
      <vt:lpstr>Where do we go from here?</vt:lpstr>
      <vt:lpstr>What to learn more?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subject>&lt;Speech title here&gt;</dc:subject>
  <dc:creator>Microsoft Office User</dc:creator>
  <cp:keywords>MSVID, Brand Guidelines, Branding, Visual Identity, grid</cp:keywords>
  <dc:description>Template: Maryfj_x000d_
Formatting: _x000d_
Audience Type:</dc:description>
  <cp:lastModifiedBy>Christopher Harrison</cp:lastModifiedBy>
  <cp:revision>205</cp:revision>
  <dcterms:created xsi:type="dcterms:W3CDTF">2015-06-04T21:40:17Z</dcterms:created>
  <dcterms:modified xsi:type="dcterms:W3CDTF">2016-02-11T18:38:04Z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