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E47D1-CAA6-47CD-82F1-64984CDAE4C6}" type="datetimeFigureOut">
              <a:rPr lang="de-DE" smtClean="0"/>
              <a:t>22.08.2013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F426-7EC1-4559-9097-82BF2D8753E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F426-7EC1-4559-9097-82BF2D8753E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F426-7EC1-4559-9097-82BF2D8753E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F426-7EC1-4559-9097-82BF2D8753E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F426-7EC1-4559-9097-82BF2D8753E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1. Introduction</a:t>
            </a:r>
            <a:endParaRPr lang="en-US" sz="1600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Swarm Robotics - Markus Koschi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1. Introduction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Swarm Robotics - Markus Koschi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‹Nr.›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smtClean="0"/>
              <a:t>Swarm</a:t>
            </a:r>
            <a:r>
              <a:rPr lang="en-US" cap="small" smtClean="0"/>
              <a:t> </a:t>
            </a:r>
            <a:r>
              <a:rPr lang="en-US" cap="small" smtClean="0"/>
              <a:t>Robots</a:t>
            </a:r>
            <a:endParaRPr lang="en-US" cap="small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small" smtClean="0"/>
              <a:t>Algorithms</a:t>
            </a:r>
            <a:endParaRPr lang="en-US" sz="2400" cap="small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Markus Koschi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Bees Algorithm (DBA) [4]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 Selected Algorithms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Multi-robot task allocation (MRTA)</a:t>
            </a:r>
          </a:p>
          <a:p>
            <a:endParaRPr lang="en-GB" dirty="0" smtClean="0"/>
          </a:p>
        </p:txBody>
      </p:sp>
      <p:pic>
        <p:nvPicPr>
          <p:cNvPr id="4098" name="Picture 2" descr="D:\VIT\01 Eigenrecherche\01 recommended\Distributed Bees Algorithm for Task Allocation in Swarm of Robots_files\6047561-fig-1-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23875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1.  DBA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Assumptions:</a:t>
            </a:r>
          </a:p>
          <a:p>
            <a:pPr lvl="1"/>
            <a:r>
              <a:rPr lang="en-GB" dirty="0" smtClean="0"/>
              <a:t>All targets available for all robots</a:t>
            </a:r>
          </a:p>
          <a:p>
            <a:pPr lvl="1"/>
            <a:r>
              <a:rPr lang="en-GB" dirty="0" smtClean="0"/>
              <a:t>Decision once every target has been found</a:t>
            </a:r>
          </a:p>
          <a:p>
            <a:pPr lvl="1"/>
            <a:r>
              <a:rPr lang="en-GB" dirty="0" smtClean="0"/>
              <a:t>No reallocation allowed</a:t>
            </a:r>
          </a:p>
          <a:p>
            <a:endParaRPr lang="en-GB" dirty="0" smtClean="0"/>
          </a:p>
          <a:p>
            <a:r>
              <a:rPr lang="en-GB" dirty="0" smtClean="0"/>
              <a:t>N number of robots</a:t>
            </a:r>
          </a:p>
          <a:p>
            <a:r>
              <a:rPr lang="en-GB" dirty="0" smtClean="0"/>
              <a:t>M number of targets </a:t>
            </a:r>
            <a:r>
              <a:rPr lang="en-GB" dirty="0" err="1" smtClean="0"/>
              <a:t>i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1.  DBA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Costs</a:t>
            </a:r>
          </a:p>
          <a:p>
            <a:pPr marL="788670" lvl="1" indent="-514350"/>
            <a:r>
              <a:rPr lang="en-GB" dirty="0" smtClean="0"/>
              <a:t>Distance</a:t>
            </a:r>
          </a:p>
          <a:p>
            <a:pPr marL="788670" lvl="1" indent="-514350"/>
            <a:r>
              <a:rPr lang="en-GB" dirty="0" smtClean="0"/>
              <a:t>Targets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Normalized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Utility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Decision-making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1.  DBA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Simulator</a:t>
            </a:r>
          </a:p>
          <a:p>
            <a:r>
              <a:rPr lang="en-GB" dirty="0" smtClean="0"/>
              <a:t>Experimental setup</a:t>
            </a:r>
          </a:p>
          <a:p>
            <a:r>
              <a:rPr lang="en-GB" dirty="0" smtClean="0"/>
              <a:t>Simulation Results and Discussion</a:t>
            </a:r>
          </a:p>
          <a:p>
            <a:pPr lvl="1"/>
            <a:r>
              <a:rPr lang="en-GB" dirty="0" smtClean="0"/>
              <a:t>Mean absolute error (MAE)</a:t>
            </a:r>
          </a:p>
          <a:p>
            <a:pPr lvl="1"/>
            <a:r>
              <a:rPr lang="en-GB" dirty="0" smtClean="0"/>
              <a:t>Successful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1.  DBA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scalability and the ability to adopt to different environments are the features of utmost importance in the case of large, autonomous </a:t>
            </a:r>
            <a:r>
              <a:rPr lang="en-GB" dirty="0" err="1" smtClean="0"/>
              <a:t>multirobot</a:t>
            </a:r>
            <a:r>
              <a:rPr lang="en-GB" dirty="0" smtClean="0"/>
              <a:t> systems.</a:t>
            </a:r>
          </a:p>
          <a:p>
            <a:r>
              <a:rPr lang="en-GB" dirty="0" smtClean="0"/>
              <a:t>The parameters </a:t>
            </a:r>
            <a:r>
              <a:rPr lang="el-GR" dirty="0" smtClean="0">
                <a:cs typeface="Times New Roman"/>
              </a:rPr>
              <a:t>α</a:t>
            </a:r>
            <a:r>
              <a:rPr lang="de-DE" dirty="0" smtClean="0">
                <a:cs typeface="Times New Roman"/>
              </a:rPr>
              <a:t> und </a:t>
            </a:r>
            <a:r>
              <a:rPr lang="el-GR" dirty="0" smtClean="0">
                <a:cs typeface="Times New Roman"/>
              </a:rPr>
              <a:t>β</a:t>
            </a:r>
            <a:r>
              <a:rPr lang="de-DE" dirty="0" smtClean="0">
                <a:cs typeface="Times New Roman"/>
              </a:rPr>
              <a:t> </a:t>
            </a:r>
            <a:r>
              <a:rPr lang="en-GB" dirty="0" smtClean="0">
                <a:cs typeface="Times New Roman"/>
              </a:rPr>
              <a:t>provide a mechanism to adjust the swarm </a:t>
            </a:r>
            <a:r>
              <a:rPr lang="en-GB" dirty="0" err="1" smtClean="0">
                <a:cs typeface="Times New Roman"/>
              </a:rPr>
              <a:t>behavoir</a:t>
            </a:r>
            <a:r>
              <a:rPr lang="en-GB" dirty="0" smtClean="0">
                <a:cs typeface="Times New Roman"/>
              </a:rPr>
              <a:t> depending on the task.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Spill detection and perimeter surveillance [5] </a:t>
            </a:r>
            <a:endParaRPr lang="en-GB" sz="2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 Selected Algorithms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Control law for a group of agents:</a:t>
            </a:r>
          </a:p>
          <a:p>
            <a:pPr lvl="1"/>
            <a:r>
              <a:rPr lang="en-GB" dirty="0" smtClean="0"/>
              <a:t>search for,</a:t>
            </a:r>
          </a:p>
          <a:p>
            <a:pPr lvl="1"/>
            <a:r>
              <a:rPr lang="en-GB" dirty="0" smtClean="0"/>
              <a:t>detect,  and</a:t>
            </a:r>
          </a:p>
          <a:p>
            <a:pPr lvl="1"/>
            <a:r>
              <a:rPr lang="en-GB" dirty="0" smtClean="0"/>
              <a:t>track</a:t>
            </a:r>
          </a:p>
          <a:p>
            <a:pPr lvl="1">
              <a:buNone/>
            </a:pPr>
            <a:r>
              <a:rPr lang="en-GB" dirty="0" smtClean="0"/>
              <a:t>a hazardous spill in an unknown environment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2.  Spill detection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dirty="0" smtClean="0"/>
              <a:t>Path planning</a:t>
            </a:r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 descr="D:\VIT\01 Eigenrecherche\01 recommended\spill detection and perimeter surveillance via distributed swarming agents_files\6016238-fig-1-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5238750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(I)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2.  Spill detection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Algorithmic state transitions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 descr="D:\VIT\01 Eigenrecherche\01 recommended\spill detection and perimeter surveillance via distributed swarming agents_files\6016238-fig-2-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4857784" cy="442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(</a:t>
            </a:r>
            <a:r>
              <a:rPr lang="en-GB" dirty="0" smtClean="0"/>
              <a:t>II) 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2.  Spill detection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Perimeter search</a:t>
            </a:r>
          </a:p>
          <a:p>
            <a:pPr lvl="1"/>
            <a:r>
              <a:rPr lang="en-GB" dirty="0" smtClean="0"/>
              <a:t>Random search technique</a:t>
            </a:r>
          </a:p>
          <a:p>
            <a:pPr lvl="1"/>
            <a:r>
              <a:rPr lang="en-GB" dirty="0" smtClean="0"/>
              <a:t>Repulsive potential field to avoid collision</a:t>
            </a:r>
          </a:p>
          <a:p>
            <a:r>
              <a:rPr lang="en-GB" dirty="0" smtClean="0"/>
              <a:t>Pursuit</a:t>
            </a:r>
          </a:p>
          <a:p>
            <a:pPr lvl="1"/>
            <a:r>
              <a:rPr lang="en-GB" dirty="0" smtClean="0"/>
              <a:t>Potential field used for navigation</a:t>
            </a:r>
          </a:p>
          <a:p>
            <a:r>
              <a:rPr lang="en-GB" dirty="0" smtClean="0"/>
              <a:t>Tracking spill boundary</a:t>
            </a:r>
          </a:p>
          <a:p>
            <a:pPr lvl="1"/>
            <a:r>
              <a:rPr lang="en-GB" dirty="0" smtClean="0"/>
              <a:t>Move along boundary</a:t>
            </a:r>
          </a:p>
          <a:p>
            <a:pPr lvl="1"/>
            <a:r>
              <a:rPr lang="en-GB" dirty="0" smtClean="0"/>
              <a:t>Measure length of perimeter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hybrid hierarchy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and experiment results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2.  Spill detection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Stability checked analytically before</a:t>
            </a:r>
          </a:p>
          <a:p>
            <a:r>
              <a:rPr lang="en-GB" dirty="0" smtClean="0"/>
              <a:t>Simulation results</a:t>
            </a:r>
          </a:p>
          <a:p>
            <a:pPr lvl="1"/>
            <a:r>
              <a:rPr lang="en-GB" dirty="0" smtClean="0"/>
              <a:t>Completion of search, pursuit, and track</a:t>
            </a:r>
          </a:p>
          <a:p>
            <a:pPr lvl="1"/>
            <a:r>
              <a:rPr lang="en-GB" dirty="0" smtClean="0"/>
              <a:t>Convergence of velocity and distance</a:t>
            </a:r>
          </a:p>
          <a:p>
            <a:r>
              <a:rPr lang="en-GB" dirty="0" smtClean="0"/>
              <a:t>Experimental results</a:t>
            </a:r>
          </a:p>
          <a:p>
            <a:pPr lvl="1"/>
            <a:endParaRPr lang="en-GB" dirty="0"/>
          </a:p>
        </p:txBody>
      </p:sp>
      <p:pic>
        <p:nvPicPr>
          <p:cNvPr id="7170" name="Picture 2" descr="D:\VIT\02 VIT Project\01 Introduction presentations\6016238-fig-6-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214554"/>
            <a:ext cx="2981325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 to Swarm Robotics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Selected Concepts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Fuzzy Logic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Evolutionary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Selected Algorithms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Distributed Bees Algorithm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Spill detection and perimeter surveillance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Teamwork in Self-organized Robot Colonies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References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Markus Koschi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2.  Spill detection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</a:t>
            </a:r>
            <a:r>
              <a:rPr lang="en-GB" dirty="0" smtClean="0"/>
              <a:t>ybrid system of finite states with feedback control</a:t>
            </a:r>
          </a:p>
          <a:p>
            <a:r>
              <a:rPr lang="en-GB" dirty="0" smtClean="0"/>
              <a:t>Successful detection and tracking of spills whose location, shape, size, and number may change over time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dirty="0" smtClean="0"/>
              <a:t>Teamwork in Self-organized Robot Colonies [6]</a:t>
            </a:r>
            <a:endParaRPr lang="en-GB" sz="27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 Selected Algorithms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First self-organized multi-robot system that displays a dynamical hierarchy of teamwork</a:t>
            </a:r>
          </a:p>
          <a:p>
            <a:r>
              <a:rPr lang="en-GB" dirty="0" smtClean="0"/>
              <a:t>Task: Retrieve the prey to the nest</a:t>
            </a:r>
          </a:p>
          <a:p>
            <a:pPr lvl="1"/>
            <a:r>
              <a:rPr lang="en-GB" dirty="0" smtClean="0"/>
              <a:t>Navigation: Path formation</a:t>
            </a:r>
          </a:p>
          <a:p>
            <a:pPr lvl="1"/>
            <a:r>
              <a:rPr lang="en-GB" dirty="0" smtClean="0"/>
              <a:t>Self-assembly: Recruitment without human interaction</a:t>
            </a:r>
          </a:p>
          <a:p>
            <a:pPr lvl="1"/>
            <a:r>
              <a:rPr lang="en-GB" dirty="0" smtClean="0"/>
              <a:t>Group transport: Conveyance of the prey by two or more robots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3.  Teamwork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</a:p>
          <a:p>
            <a:pPr lvl="1"/>
            <a:r>
              <a:rPr lang="en-GB" dirty="0" smtClean="0"/>
              <a:t>Swarm-</a:t>
            </a:r>
            <a:r>
              <a:rPr lang="en-GB" dirty="0" err="1" smtClean="0"/>
              <a:t>bot</a:t>
            </a:r>
            <a:r>
              <a:rPr lang="en-GB" dirty="0" smtClean="0"/>
              <a:t> </a:t>
            </a:r>
            <a:r>
              <a:rPr lang="en-GB" dirty="0" smtClean="0"/>
              <a:t>composed of s-bots</a:t>
            </a:r>
          </a:p>
          <a:p>
            <a:r>
              <a:rPr lang="en-GB" dirty="0" smtClean="0"/>
              <a:t>Controller</a:t>
            </a:r>
          </a:p>
          <a:p>
            <a:pPr lvl="1"/>
            <a:r>
              <a:rPr lang="en-GB" dirty="0" smtClean="0"/>
              <a:t>Finite state machine</a:t>
            </a:r>
          </a:p>
        </p:txBody>
      </p:sp>
      <p:pic>
        <p:nvPicPr>
          <p:cNvPr id="8194" name="Picture 2" descr="D:\VIT\01 Eigenrecherche\01 recommended\Teamwork in Self-Organized Robot Colonies\5208602-fig-3-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143248"/>
            <a:ext cx="5700996" cy="2643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smtClean="0"/>
              <a:t>3.  Teamwork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More agents will </a:t>
            </a:r>
            <a:r>
              <a:rPr lang="en-GB" dirty="0" smtClean="0"/>
              <a:t>significantly </a:t>
            </a:r>
            <a:r>
              <a:rPr lang="en-GB" dirty="0" smtClean="0"/>
              <a:t>decrease the time need for recruitment.</a:t>
            </a:r>
          </a:p>
          <a:p>
            <a:r>
              <a:rPr lang="en-GB" dirty="0" smtClean="0"/>
              <a:t>Decentralized control algorithm</a:t>
            </a:r>
          </a:p>
          <a:p>
            <a:r>
              <a:rPr lang="en-GB" dirty="0" smtClean="0"/>
              <a:t>Crucial mechanism: recovery</a:t>
            </a:r>
          </a:p>
          <a:p>
            <a:r>
              <a:rPr lang="en-GB" dirty="0" smtClean="0"/>
              <a:t>Dynamically changing hierarchy of teamwork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4.  Conclusion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Established Algorithms are adapted to swarm robotics resulting in:</a:t>
            </a:r>
          </a:p>
          <a:p>
            <a:pPr lvl="1"/>
            <a:r>
              <a:rPr lang="en-GB" dirty="0" smtClean="0"/>
              <a:t>New challenges</a:t>
            </a:r>
          </a:p>
          <a:p>
            <a:pPr lvl="1"/>
            <a:r>
              <a:rPr lang="en-GB" dirty="0" smtClean="0"/>
              <a:t>Satisfying results</a:t>
            </a:r>
          </a:p>
          <a:p>
            <a:pPr lvl="1"/>
            <a:r>
              <a:rPr lang="en-GB" dirty="0" smtClean="0"/>
              <a:t>Many advantages</a:t>
            </a:r>
          </a:p>
          <a:p>
            <a:pPr lvl="1"/>
            <a:r>
              <a:rPr lang="en-GB" dirty="0" smtClean="0"/>
              <a:t>Promising prospects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Future work:</a:t>
            </a:r>
          </a:p>
          <a:p>
            <a:pPr lvl="1"/>
            <a:r>
              <a:rPr lang="en-GB" dirty="0" smtClean="0"/>
              <a:t>Mathematical modelling of swarm-robots systems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(I)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5.  References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defTabSz="540000">
              <a:buNone/>
            </a:pPr>
            <a:r>
              <a:rPr lang="en-GB" sz="2300" dirty="0" smtClean="0"/>
              <a:t>[1]	I. Navarro, and F. </a:t>
            </a:r>
            <a:r>
              <a:rPr lang="en-GB" sz="2300" dirty="0" err="1" smtClean="0"/>
              <a:t>Matia</a:t>
            </a:r>
            <a:r>
              <a:rPr lang="en-GB" sz="2300" dirty="0" smtClean="0"/>
              <a:t>, “An Introduction to Swarm Robotics</a:t>
            </a:r>
            <a:r>
              <a:rPr lang="en-US" sz="2300" dirty="0" smtClean="0"/>
              <a:t>,” 	ISRN Robotics, Vol</a:t>
            </a:r>
            <a:r>
              <a:rPr lang="en-US" sz="2300" dirty="0" smtClean="0"/>
              <a:t>. </a:t>
            </a:r>
            <a:r>
              <a:rPr lang="en-US" sz="2300" dirty="0" smtClean="0"/>
              <a:t>2013, Article ID 608164, June 2012.</a:t>
            </a:r>
            <a:endParaRPr lang="en-US" sz="2300" dirty="0" smtClean="0"/>
          </a:p>
          <a:p>
            <a:pPr defTabSz="540000">
              <a:buNone/>
            </a:pPr>
            <a:r>
              <a:rPr lang="en-US" sz="2300" dirty="0" smtClean="0"/>
              <a:t>[2]	T. Wang, H. Li, and C. </a:t>
            </a:r>
            <a:r>
              <a:rPr lang="en-US" sz="2300" dirty="0" err="1" smtClean="0"/>
              <a:t>Meng</a:t>
            </a:r>
            <a:r>
              <a:rPr lang="en-US" sz="2300" dirty="0" smtClean="0"/>
              <a:t>, “Self-Assembling for Swarm 	Modular Robots using MIMO Fuzzy Control,” ISRN </a:t>
            </a:r>
            <a:r>
              <a:rPr lang="en-US" sz="2300" dirty="0" smtClean="0"/>
              <a:t>Robotics, </a:t>
            </a:r>
            <a:r>
              <a:rPr lang="en-US" sz="2300" dirty="0" smtClean="0"/>
              <a:t>	Vol</a:t>
            </a:r>
            <a:r>
              <a:rPr lang="en-US" sz="2300" dirty="0" smtClean="0"/>
              <a:t>. 2013, Article ID </a:t>
            </a:r>
            <a:r>
              <a:rPr lang="en-US" sz="2300" dirty="0" smtClean="0"/>
              <a:t>598647, June 2013.</a:t>
            </a:r>
            <a:endParaRPr lang="en-GB" sz="2300" dirty="0" smtClean="0"/>
          </a:p>
          <a:p>
            <a:pPr defTabSz="540000">
              <a:buNone/>
            </a:pPr>
            <a:r>
              <a:rPr lang="en-GB" sz="2300" dirty="0" smtClean="0"/>
              <a:t>[3]	V. </a:t>
            </a:r>
            <a:r>
              <a:rPr lang="en-GB" sz="2300" dirty="0" err="1" smtClean="0"/>
              <a:t>Trianni</a:t>
            </a:r>
            <a:r>
              <a:rPr lang="en-GB" sz="2300" dirty="0" smtClean="0"/>
              <a:t>, S. </a:t>
            </a:r>
            <a:r>
              <a:rPr lang="en-GB" sz="2300" dirty="0" err="1" smtClean="0"/>
              <a:t>Nolfi</a:t>
            </a:r>
            <a:r>
              <a:rPr lang="en-GB" sz="2300" dirty="0" smtClean="0"/>
              <a:t>, and M. </a:t>
            </a:r>
            <a:r>
              <a:rPr lang="en-GB" sz="2300" dirty="0" err="1" smtClean="0"/>
              <a:t>Dorigo</a:t>
            </a:r>
            <a:r>
              <a:rPr lang="en-GB" sz="2300" dirty="0" smtClean="0"/>
              <a:t>, “Cooperative Hole Avoidance 	in a Swarm-</a:t>
            </a:r>
            <a:r>
              <a:rPr lang="en-GB" sz="2300" dirty="0" err="1" smtClean="0"/>
              <a:t>bot</a:t>
            </a:r>
            <a:r>
              <a:rPr lang="en-US" sz="2300" dirty="0" smtClean="0"/>
              <a:t>,” Technical Report No. TR/IRIDIA/2004-22, 	October 2004.</a:t>
            </a:r>
          </a:p>
          <a:p>
            <a:pPr defTabSz="540000">
              <a:buNone/>
            </a:pPr>
            <a:r>
              <a:rPr lang="en-GB" sz="2300" dirty="0" smtClean="0"/>
              <a:t>[4]</a:t>
            </a:r>
            <a:r>
              <a:rPr lang="en-GB" sz="2300" dirty="0" smtClean="0"/>
              <a:t>	A. </a:t>
            </a:r>
            <a:r>
              <a:rPr lang="en-GB" sz="2300" dirty="0" err="1" smtClean="0"/>
              <a:t>Jevitić</a:t>
            </a:r>
            <a:r>
              <a:rPr lang="en-GB" sz="2300" dirty="0" smtClean="0"/>
              <a:t>, A. Gutierrez, D. </a:t>
            </a:r>
            <a:r>
              <a:rPr lang="en-GB" sz="2300" dirty="0" err="1" smtClean="0"/>
              <a:t>Andina</a:t>
            </a:r>
            <a:r>
              <a:rPr lang="en-GB" sz="2300" dirty="0" smtClean="0"/>
              <a:t>, and M. </a:t>
            </a:r>
            <a:r>
              <a:rPr lang="en-GB" sz="2300" dirty="0" err="1" smtClean="0"/>
              <a:t>Jamshidi</a:t>
            </a:r>
            <a:r>
              <a:rPr lang="en-GB" sz="2300" dirty="0" smtClean="0"/>
              <a:t>, “Distributed </a:t>
            </a:r>
            <a:r>
              <a:rPr lang="en-GB" sz="2300" dirty="0" smtClean="0"/>
              <a:t>	bees </a:t>
            </a:r>
            <a:r>
              <a:rPr lang="en-GB" sz="2300" dirty="0" smtClean="0"/>
              <a:t>algorithm for task </a:t>
            </a:r>
            <a:r>
              <a:rPr lang="en-GB" sz="2300" dirty="0" smtClean="0"/>
              <a:t>allocation in </a:t>
            </a:r>
            <a:r>
              <a:rPr lang="en-US" sz="2300" dirty="0" smtClean="0"/>
              <a:t>swarm </a:t>
            </a:r>
            <a:r>
              <a:rPr lang="en-US" sz="2300" dirty="0" smtClean="0"/>
              <a:t>of robots,” IEEE </a:t>
            </a:r>
            <a:r>
              <a:rPr lang="en-US" sz="2300" dirty="0" smtClean="0"/>
              <a:t>	Systems </a:t>
            </a:r>
            <a:r>
              <a:rPr lang="en-US" sz="2300" dirty="0" smtClean="0"/>
              <a:t>Journal, Vol. 6, No. 2, pp. 296-304, June 2012.</a:t>
            </a:r>
            <a:endParaRPr lang="en-GB" sz="2300" dirty="0" smtClean="0"/>
          </a:p>
          <a:p>
            <a:pPr defTabSz="540000">
              <a:buNone/>
            </a:pPr>
            <a:endParaRPr lang="en-GB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(II)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5.  References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defTabSz="540000">
              <a:buNone/>
            </a:pPr>
            <a:r>
              <a:rPr lang="en-US" sz="2300" dirty="0" smtClean="0"/>
              <a:t>[5]</a:t>
            </a:r>
            <a:r>
              <a:rPr lang="en-US" sz="2300" dirty="0" smtClean="0"/>
              <a:t>	G. Zhang, G.K. Fricke, and D.P. </a:t>
            </a:r>
            <a:r>
              <a:rPr lang="en-US" sz="2300" dirty="0" err="1" smtClean="0"/>
              <a:t>Garg</a:t>
            </a:r>
            <a:r>
              <a:rPr lang="en-US" sz="2300" dirty="0" smtClean="0"/>
              <a:t>, “Spill detection and </a:t>
            </a:r>
            <a:r>
              <a:rPr lang="en-US" sz="2300" dirty="0" smtClean="0"/>
              <a:t>	perimeter </a:t>
            </a:r>
            <a:r>
              <a:rPr lang="en-US" sz="2300" dirty="0" smtClean="0"/>
              <a:t>surveillance via distributed </a:t>
            </a:r>
            <a:r>
              <a:rPr lang="en-US" sz="2300" dirty="0" smtClean="0"/>
              <a:t>swarming </a:t>
            </a:r>
            <a:r>
              <a:rPr lang="en-GB" sz="2300" dirty="0" smtClean="0"/>
              <a:t>agents</a:t>
            </a:r>
            <a:r>
              <a:rPr lang="en-GB" sz="2300" dirty="0" smtClean="0"/>
              <a:t>,” IEEE </a:t>
            </a:r>
            <a:r>
              <a:rPr lang="en-GB" sz="2300" dirty="0" smtClean="0"/>
              <a:t>	Transactions </a:t>
            </a:r>
            <a:r>
              <a:rPr lang="en-GB" sz="2300" dirty="0" smtClean="0"/>
              <a:t>on </a:t>
            </a:r>
            <a:r>
              <a:rPr lang="en-GB" sz="2300" dirty="0" err="1" smtClean="0"/>
              <a:t>Mechatronics</a:t>
            </a:r>
            <a:r>
              <a:rPr lang="en-GB" sz="2300" dirty="0" smtClean="0"/>
              <a:t>, Vol. 18, No. 1, pp. 121-129, Feb. </a:t>
            </a:r>
            <a:r>
              <a:rPr lang="en-GB" sz="2300" dirty="0" smtClean="0"/>
              <a:t>	2013</a:t>
            </a:r>
            <a:r>
              <a:rPr lang="en-GB" sz="2300" dirty="0" smtClean="0"/>
              <a:t>.</a:t>
            </a:r>
          </a:p>
          <a:p>
            <a:pPr defTabSz="540000">
              <a:buNone/>
            </a:pPr>
            <a:r>
              <a:rPr lang="en-GB" sz="2300" dirty="0" smtClean="0"/>
              <a:t>[6]	S. </a:t>
            </a:r>
            <a:r>
              <a:rPr lang="en-GB" sz="2300" dirty="0" err="1" smtClean="0"/>
              <a:t>Nouyan</a:t>
            </a:r>
            <a:r>
              <a:rPr lang="en-GB" sz="2300" dirty="0" smtClean="0"/>
              <a:t>, R. </a:t>
            </a:r>
            <a:r>
              <a:rPr lang="en-GB" sz="2300" dirty="0" err="1" smtClean="0"/>
              <a:t>Groß</a:t>
            </a:r>
            <a:r>
              <a:rPr lang="en-GB" sz="2300" dirty="0" smtClean="0"/>
              <a:t>, M. </a:t>
            </a:r>
            <a:r>
              <a:rPr lang="en-GB" sz="2300" dirty="0" err="1" smtClean="0"/>
              <a:t>Bonani</a:t>
            </a:r>
            <a:r>
              <a:rPr lang="en-GB" sz="2300" dirty="0" smtClean="0"/>
              <a:t>, F. </a:t>
            </a:r>
            <a:r>
              <a:rPr lang="en-GB" sz="2300" dirty="0" err="1" smtClean="0"/>
              <a:t>Mondada</a:t>
            </a:r>
            <a:r>
              <a:rPr lang="en-GB" sz="2300" dirty="0" smtClean="0"/>
              <a:t>, and M.  </a:t>
            </a:r>
            <a:r>
              <a:rPr lang="en-GB" sz="2300" dirty="0" err="1" smtClean="0"/>
              <a:t>Dorigo</a:t>
            </a:r>
            <a:r>
              <a:rPr lang="en-GB" sz="2300" dirty="0" smtClean="0"/>
              <a:t>, 	“Teamwork in self-organized robot </a:t>
            </a:r>
            <a:r>
              <a:rPr lang="en-US" sz="2300" dirty="0" smtClean="0"/>
              <a:t>colonies,” </a:t>
            </a:r>
            <a:r>
              <a:rPr lang="en-US" sz="2300" dirty="0" smtClean="0"/>
              <a:t>IEEE Transactions 	on </a:t>
            </a:r>
            <a:r>
              <a:rPr lang="en-US" sz="2300" dirty="0" smtClean="0"/>
              <a:t>Evolutionary </a:t>
            </a:r>
            <a:r>
              <a:rPr lang="en-US" sz="2300" dirty="0" smtClean="0"/>
              <a:t>Computation, Vol</a:t>
            </a:r>
            <a:r>
              <a:rPr lang="en-US" sz="2300" dirty="0" smtClean="0"/>
              <a:t>. </a:t>
            </a:r>
            <a:r>
              <a:rPr lang="en-US" sz="2300" dirty="0" smtClean="0"/>
              <a:t>13, No</a:t>
            </a:r>
            <a:r>
              <a:rPr lang="en-US" sz="2300" dirty="0" smtClean="0"/>
              <a:t>. 4, pp. </a:t>
            </a:r>
            <a:r>
              <a:rPr lang="en-US" sz="2300" dirty="0" smtClean="0"/>
              <a:t>695-711,  Aug</a:t>
            </a:r>
            <a:r>
              <a:rPr lang="en-US" sz="2300" dirty="0" smtClean="0"/>
              <a:t>. </a:t>
            </a:r>
            <a:r>
              <a:rPr lang="en-US" sz="2300" dirty="0" smtClean="0"/>
              <a:t>	2009.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Swarm Robotics is the study of how to coordinate a large number of autonomous and homogeneous robots in a distributed and decentralized way such that a desired collective behaviour emerges. [1] 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Decentralized control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34" y="285728"/>
            <a:ext cx="4040188" cy="6858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2"/>
                </a:solidFill>
                <a:latin typeface="+mj-lt"/>
              </a:rPr>
              <a:t>Advantages</a:t>
            </a:r>
            <a:endParaRPr lang="en-US" sz="3200" b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3438" y="285728"/>
            <a:ext cx="4041775" cy="685800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2"/>
                </a:solidFill>
                <a:latin typeface="+mj-lt"/>
              </a:rPr>
              <a:t>Disadvantages</a:t>
            </a:r>
            <a:endParaRPr lang="en-US" sz="3200" b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357298"/>
            <a:ext cx="4038600" cy="4814902"/>
          </a:xfrm>
        </p:spPr>
        <p:txBody>
          <a:bodyPr/>
          <a:lstStyle/>
          <a:p>
            <a:r>
              <a:rPr lang="en-US" dirty="0" smtClean="0"/>
              <a:t>Improved performance</a:t>
            </a:r>
          </a:p>
          <a:p>
            <a:r>
              <a:rPr lang="en-US" dirty="0" smtClean="0"/>
              <a:t>Task enablement</a:t>
            </a:r>
          </a:p>
          <a:p>
            <a:r>
              <a:rPr lang="en-US" dirty="0" smtClean="0"/>
              <a:t>Distributed sensing</a:t>
            </a:r>
          </a:p>
          <a:p>
            <a:r>
              <a:rPr lang="en-US" dirty="0" smtClean="0"/>
              <a:t>Distributed action</a:t>
            </a:r>
          </a:p>
          <a:p>
            <a:r>
              <a:rPr lang="en-US" dirty="0" smtClean="0"/>
              <a:t>High fault tolerance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1357298"/>
            <a:ext cx="4038600" cy="4814902"/>
          </a:xfrm>
        </p:spPr>
        <p:txBody>
          <a:bodyPr/>
          <a:lstStyle/>
          <a:p>
            <a:r>
              <a:rPr lang="en-US" dirty="0" smtClean="0"/>
              <a:t>Interference</a:t>
            </a:r>
          </a:p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experimental 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Dispersion</a:t>
            </a:r>
          </a:p>
          <a:p>
            <a:r>
              <a:rPr lang="en-US" dirty="0" smtClean="0"/>
              <a:t>Pattern formation</a:t>
            </a:r>
          </a:p>
          <a:p>
            <a:r>
              <a:rPr lang="en-US" dirty="0" smtClean="0"/>
              <a:t>Collective movement</a:t>
            </a:r>
          </a:p>
          <a:p>
            <a:r>
              <a:rPr lang="en-US" dirty="0" smtClean="0"/>
              <a:t>Task allocation</a:t>
            </a:r>
          </a:p>
          <a:p>
            <a:r>
              <a:rPr lang="en-US" dirty="0" smtClean="0"/>
              <a:t>Source search</a:t>
            </a:r>
          </a:p>
          <a:p>
            <a:r>
              <a:rPr lang="en-US" dirty="0" smtClean="0"/>
              <a:t>Collective transport of objects</a:t>
            </a:r>
          </a:p>
          <a:p>
            <a:r>
              <a:rPr lang="en-US" dirty="0" smtClean="0"/>
              <a:t>Collective Mapping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Real applications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</a:p>
          <a:p>
            <a:r>
              <a:rPr lang="en-US" dirty="0" smtClean="0"/>
              <a:t>Analysis and </a:t>
            </a:r>
            <a:r>
              <a:rPr lang="en-US" dirty="0" smtClean="0"/>
              <a:t>Modeling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Introduction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 of probabilistic logic</a:t>
            </a:r>
          </a:p>
          <a:p>
            <a:pPr lvl="1"/>
            <a:r>
              <a:rPr lang="en-US" dirty="0" smtClean="0"/>
              <a:t>Truth value [0;1]</a:t>
            </a:r>
          </a:p>
          <a:p>
            <a:pPr lvl="1"/>
            <a:r>
              <a:rPr lang="en-US" dirty="0" smtClean="0"/>
              <a:t>IF variable IS property THEN action</a:t>
            </a:r>
          </a:p>
          <a:p>
            <a:endParaRPr lang="en-US" dirty="0" smtClean="0"/>
          </a:p>
          <a:p>
            <a:r>
              <a:rPr lang="en-US" dirty="0" smtClean="0"/>
              <a:t>Self-Assembling for Swarm Modular Robots [2]</a:t>
            </a:r>
          </a:p>
          <a:p>
            <a:pPr lvl="1"/>
            <a:r>
              <a:rPr lang="en-US" dirty="0" smtClean="0"/>
              <a:t>MIMO Fuzzy Controller</a:t>
            </a:r>
          </a:p>
          <a:p>
            <a:pPr lvl="1"/>
            <a:r>
              <a:rPr lang="en-US" dirty="0" smtClean="0"/>
              <a:t>Input:  measured distances using five fuzzy sets</a:t>
            </a:r>
          </a:p>
          <a:p>
            <a:pPr lvl="1"/>
            <a:r>
              <a:rPr lang="en-US" dirty="0" smtClean="0"/>
              <a:t>Output:  linear and angular velocity using</a:t>
            </a:r>
            <a:r>
              <a:rPr lang="en-US" dirty="0" smtClean="0"/>
              <a:t> five fuzzy sets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2. Selected </a:t>
            </a:r>
            <a:r>
              <a:rPr lang="de-DE" dirty="0" err="1" smtClean="0"/>
              <a:t>Concepts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Genetic population-based optimization algorithm</a:t>
            </a:r>
          </a:p>
          <a:p>
            <a:pPr lvl="1"/>
            <a:r>
              <a:rPr lang="en-GB" dirty="0" smtClean="0"/>
              <a:t>Iterative, parallel </a:t>
            </a:r>
            <a:r>
              <a:rPr lang="en-GB" dirty="0" smtClean="0">
                <a:sym typeface="Wingdings" pitchFamily="2" charset="2"/>
              </a:rPr>
              <a:t> continuous &amp; combinatorial optimization</a:t>
            </a:r>
            <a:endParaRPr lang="en-GB" dirty="0" smtClean="0"/>
          </a:p>
          <a:p>
            <a:pPr lvl="1"/>
            <a:r>
              <a:rPr lang="en-GB" dirty="0" smtClean="0"/>
              <a:t>Fitness function</a:t>
            </a:r>
          </a:p>
          <a:p>
            <a:endParaRPr lang="en-GB" dirty="0" smtClean="0"/>
          </a:p>
          <a:p>
            <a:r>
              <a:rPr lang="en-GB" dirty="0" smtClean="0"/>
              <a:t>Cooperative Hole Avoidance [3]</a:t>
            </a:r>
          </a:p>
          <a:p>
            <a:pPr lvl="1"/>
            <a:r>
              <a:rPr lang="en-GB" dirty="0" smtClean="0"/>
              <a:t>Coordinated motion for swarm-</a:t>
            </a:r>
            <a:r>
              <a:rPr lang="en-GB" dirty="0" err="1" smtClean="0"/>
              <a:t>bot</a:t>
            </a:r>
            <a:endParaRPr lang="en-GB" dirty="0" smtClean="0"/>
          </a:p>
          <a:p>
            <a:pPr lvl="1"/>
            <a:r>
              <a:rPr lang="en-GB" dirty="0" smtClean="0"/>
              <a:t>Dynamic algorithm required due to many configurations</a:t>
            </a:r>
          </a:p>
          <a:p>
            <a:pPr lvl="1"/>
            <a:r>
              <a:rPr lang="en-GB" dirty="0" smtClean="0"/>
              <a:t>Problem: evolutionary algorithms are very slow!</a:t>
            </a:r>
          </a:p>
          <a:p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2. Selected </a:t>
            </a:r>
            <a:r>
              <a:rPr lang="de-DE" dirty="0" err="1" smtClean="0"/>
              <a:t>Concepts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711</Words>
  <Application>Microsoft Office PowerPoint</Application>
  <PresentationFormat>Bildschirmpräsentation (4:3)</PresentationFormat>
  <Paragraphs>207</Paragraphs>
  <Slides>26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Origin</vt:lpstr>
      <vt:lpstr>Swarm Robots</vt:lpstr>
      <vt:lpstr>Outline</vt:lpstr>
      <vt:lpstr>Definition</vt:lpstr>
      <vt:lpstr>Desirable properties</vt:lpstr>
      <vt:lpstr>Folie 5</vt:lpstr>
      <vt:lpstr>State of the Art experimental tasks</vt:lpstr>
      <vt:lpstr>Current challenges</vt:lpstr>
      <vt:lpstr>Fuzzy Logic</vt:lpstr>
      <vt:lpstr>Evolutionary Computing</vt:lpstr>
      <vt:lpstr>Distributed Bees Algorithm (DBA) [4]</vt:lpstr>
      <vt:lpstr>Problem definition</vt:lpstr>
      <vt:lpstr>Algorithm</vt:lpstr>
      <vt:lpstr>Experimental evaluation</vt:lpstr>
      <vt:lpstr>Conclusion</vt:lpstr>
      <vt:lpstr>Spill detection and perimeter surveillance [5] </vt:lpstr>
      <vt:lpstr>Problem definition</vt:lpstr>
      <vt:lpstr>Solution (I)</vt:lpstr>
      <vt:lpstr>Solution (II) </vt:lpstr>
      <vt:lpstr>Simulation and experiment results</vt:lpstr>
      <vt:lpstr>Conclusion</vt:lpstr>
      <vt:lpstr>Teamwork in Self-organized Robot Colonies [6]</vt:lpstr>
      <vt:lpstr>Solution</vt:lpstr>
      <vt:lpstr>Results</vt:lpstr>
      <vt:lpstr>Conclusion</vt:lpstr>
      <vt:lpstr>References (I)</vt:lpstr>
      <vt:lpstr>References (II)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Robots</dc:title>
  <dc:creator>Markus</dc:creator>
  <cp:lastModifiedBy>Markus</cp:lastModifiedBy>
  <cp:revision>48</cp:revision>
  <dcterms:created xsi:type="dcterms:W3CDTF">2013-08-22T04:16:46Z</dcterms:created>
  <dcterms:modified xsi:type="dcterms:W3CDTF">2013-08-23T05:13:04Z</dcterms:modified>
</cp:coreProperties>
</file>