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05" r:id="rId3"/>
    <p:sldId id="314" r:id="rId4"/>
    <p:sldId id="307" r:id="rId5"/>
    <p:sldId id="318" r:id="rId6"/>
    <p:sldId id="317" r:id="rId7"/>
    <p:sldId id="321" r:id="rId8"/>
    <p:sldId id="322" r:id="rId9"/>
    <p:sldId id="319" r:id="rId10"/>
    <p:sldId id="320" r:id="rId11"/>
    <p:sldId id="316" r:id="rId12"/>
    <p:sldId id="326" r:id="rId13"/>
    <p:sldId id="315" r:id="rId14"/>
    <p:sldId id="324" r:id="rId15"/>
    <p:sldId id="325" r:id="rId16"/>
    <p:sldId id="323" r:id="rId17"/>
    <p:sldId id="328" r:id="rId18"/>
    <p:sldId id="334" r:id="rId19"/>
    <p:sldId id="335" r:id="rId20"/>
    <p:sldId id="333" r:id="rId21"/>
    <p:sldId id="336" r:id="rId22"/>
    <p:sldId id="332" r:id="rId23"/>
    <p:sldId id="331" r:id="rId24"/>
    <p:sldId id="337" r:id="rId25"/>
    <p:sldId id="338" r:id="rId26"/>
    <p:sldId id="339" r:id="rId27"/>
    <p:sldId id="330" r:id="rId28"/>
    <p:sldId id="329" r:id="rId29"/>
    <p:sldId id="340" r:id="rId30"/>
    <p:sldId id="341" r:id="rId31"/>
    <p:sldId id="346" r:id="rId32"/>
    <p:sldId id="345" r:id="rId33"/>
    <p:sldId id="347" r:id="rId34"/>
    <p:sldId id="348" r:id="rId35"/>
    <p:sldId id="349" r:id="rId36"/>
    <p:sldId id="350" r:id="rId37"/>
    <p:sldId id="34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帳戶" initials="M帳" lastIdx="4" clrIdx="0">
    <p:extLst>
      <p:ext uri="{19B8F6BF-5375-455C-9EA6-DF929625EA0E}">
        <p15:presenceInfo xmlns:p15="http://schemas.microsoft.com/office/powerpoint/2012/main" userId="59de3e0205bdf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FD"/>
    <a:srgbClr val="0C02D0"/>
    <a:srgbClr val="0E02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2T01:10:08.77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3-03-02T01:10:12.040" idx="2">
    <p:pos x="1499" y="-40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254BB-73F2-43A1-BE74-D4C1E9C5D639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495C-D102-4320-B6F3-42F16C034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495C-D102-4320-B6F3-42F16C034D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3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EA2-4C71-4527-BC64-FBD78AF5227E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5F27-811E-4095-8E14-0D928C236E92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DAF-159B-485C-8DFE-9259B8C2150E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3784-5AA9-4A85-85B1-55C62F9E5443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A7B2-0916-4142-889C-512547A9D332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4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DA2-8626-49E4-A494-B5026E15C4CB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C783-98DF-4A8F-B0BF-5B9714F94880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16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3F40-CFDC-467D-A137-F3A806D4EF21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2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7AD-B3B8-4ED4-97E9-F24039626C3E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BDB-07CF-4D2A-B563-639C405E67FA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8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4C28-0D9F-4BAE-ABF5-3869C52A426C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7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768A-3DBA-4643-B22F-3AF2C73FC3C6}" type="datetime1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1817" y="1413711"/>
            <a:ext cx="10840451" cy="1515978"/>
          </a:xfrm>
          <a:prstGeom prst="roundRect">
            <a:avLst/>
          </a:prstGeom>
          <a:solidFill>
            <a:srgbClr val="3127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1817" y="1617702"/>
            <a:ext cx="10587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MP3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scheduling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9432" y="3101746"/>
            <a:ext cx="802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111062502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2037" y="3897138"/>
            <a:ext cx="6100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凃博允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Thread::Yield()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8" y="1737129"/>
            <a:ext cx="7271124" cy="37784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50405" y="3717758"/>
            <a:ext cx="403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r>
              <a:rPr lang="zh-TW" altLang="en-US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4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找到下一個要執行</a:t>
            </a:r>
            <a:r>
              <a:rPr lang="zh-TW" altLang="en-US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，並指派</a:t>
            </a:r>
            <a:r>
              <a:rPr lang="zh-TW" altLang="en-US" sz="14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 </a:t>
            </a:r>
            <a:r>
              <a:rPr lang="en-US" altLang="zh-TW" sz="14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endParaRPr lang="zh-TW" altLang="en-US" sz="14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21804" y="4315244"/>
            <a:ext cx="4150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若存在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會放掉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⽤權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會從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 queue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找到下⼀個 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並執⾏，而且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也會將⾃⼰放到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的末端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之後當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⼜排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使⽤權時會 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回當下放棄時的位址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並繼續執⾏之後的指令，最後將</a:t>
            </a: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的狀態設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之前的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48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FindNextToRun 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" y="2306154"/>
            <a:ext cx="6902805" cy="25464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12832" y="3290637"/>
            <a:ext cx="416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最前面的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掉，且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空，則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null</a:t>
            </a:r>
            <a:endParaRPr lang="zh-TW" altLang="en-US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1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code</a:t>
            </a:r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Scheduler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ReadyToRun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" y="2527429"/>
            <a:ext cx="8641420" cy="19362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08295" y="3179481"/>
            <a:ext cx="32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有開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4326" y="3759868"/>
            <a:ext cx="3892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將狀態設為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34326" y="4001045"/>
            <a:ext cx="317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要排隊，因此放到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readylist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的末尾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2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::Run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" y="1004637"/>
            <a:ext cx="6857540" cy="58533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14637" y="1004637"/>
            <a:ext cx="6539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這個變數來判斷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是否已完成，如果是因為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timequantum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等等的時間限制導致被迫讓出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CPU(Thread::Yield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，也因為還尚未執行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成功完成的話，會呼叫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就會被設為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會進入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terminated state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14637" y="2148356"/>
            <a:ext cx="4445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，會有自己的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前需要將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都儲存起來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6638" y="3096047"/>
            <a:ext cx="3776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判斷是否有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overflow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2818" y="3343080"/>
            <a:ext cx="725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就是在這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Switch()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的細節在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Ready→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時會更詳細解釋，此時也開始執行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2295" y="4830957"/>
            <a:ext cx="516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是被強迫放棄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的，因此此時要取回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使用權，並檢查是否有執行完成的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還尚未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ToBeDetroy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44190" y="6069932"/>
            <a:ext cx="616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上面有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提到若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，則需回復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1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SynchConsoleOutput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::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PutChar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1270569"/>
            <a:ext cx="9183463" cy="14786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1658" y="3194384"/>
            <a:ext cx="9350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Lock-&gt;Acquire()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此部分是由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實作的，目的是解決同步問題，取得該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 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才擁有使用權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consoleOutput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PutChar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consoleOutput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PutChar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PutChar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是將單個字元寫入檔案或其他輸出裝置。在寫入之前，它會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putBusy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，並在寫入後設定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putBusy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，以避免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執行多個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PutChar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操作。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適當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時候執行後續的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處理完成後會呼叫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，最後也會執行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waitFor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&gt;V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表示輸出完成。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waitFor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-&gt;P() :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等到前面的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waitFor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-&gt;V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執行結束後，則可繼續執行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(semaphore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Lock-&gt;Release() :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釋放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，可提供給其他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2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Semaphore::P() 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9" y="1646246"/>
            <a:ext cx="6191568" cy="28893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68453" y="2129588"/>
            <a:ext cx="576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atomic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 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有可用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(value&gt;0)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，則使用該資源且將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value-1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，若沒有可用資源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(value==0)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中等待，以及將該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put to sleep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全部結束的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重啟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5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List::Append(T) 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5" y="1287684"/>
            <a:ext cx="5340624" cy="113035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5" y="2526421"/>
            <a:ext cx="4502381" cy="172093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5" y="4247359"/>
            <a:ext cx="6401129" cy="143517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482389" y="1648526"/>
            <a:ext cx="48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來達到互斥存取的效果，例如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:wait(P1)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只能由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signal(P1)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來釋放，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P3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是無法做到的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50504" y="4247359"/>
            <a:ext cx="404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後，把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iten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apend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末端，結束後要做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讓其他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wake up waiter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釋放。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2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Thread::Sleep(bool) 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5" y="1428676"/>
            <a:ext cx="8261775" cy="28576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98621" y="4286323"/>
            <a:ext cx="959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finishing=True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，代表執行完成，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住，並且等到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的出現以及呼叫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CheckToBeDestroyed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，否則會一直卡在此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finishing=False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，代表執行失敗，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，因此一樣將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住，並從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中找出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並執行。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2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FindNextToRun 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" y="2306154"/>
            <a:ext cx="6902805" cy="25464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12832" y="3290637"/>
            <a:ext cx="416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最前面的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掉，且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空，則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null</a:t>
            </a:r>
            <a:endParaRPr lang="zh-TW" altLang="en-US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2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::Run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" y="1004637"/>
            <a:ext cx="6857540" cy="58533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14637" y="1004637"/>
            <a:ext cx="6539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這個變數來判斷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是否已完成，如果是因為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timequantum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等等的時間限制導致被迫讓出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CPU(Thread::Yield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，也因為還尚未執行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成功完成的話，會呼叫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就會被設為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會進入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terminated state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44190" y="2328076"/>
            <a:ext cx="4445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，會有自己的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前需要將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都儲存起來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28509" y="3045853"/>
            <a:ext cx="3776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判斷是否有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overflow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2818" y="3343080"/>
            <a:ext cx="725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就是在這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Switch()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的細節在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Ready→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時會更詳細解釋，此時也開始執行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2295" y="4830957"/>
            <a:ext cx="516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是被強迫放棄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的，因此此時要取回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使用權，並檢查是否有執行完成的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還尚未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ToBeDetroy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44190" y="6069932"/>
            <a:ext cx="616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上面有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提到若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，則需回復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3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Diagram of process state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09" y="2118474"/>
            <a:ext cx="7302875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Trace</a:t>
            </a:r>
            <a:r>
              <a:rPr lang="en-US" altLang="zh-TW" sz="36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36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code:</a:t>
            </a:r>
            <a:r>
              <a:rPr lang="en-US" altLang="zh-TW" sz="36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::V()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2" y="1331761"/>
            <a:ext cx="6470983" cy="26544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12104" y="31415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atomic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 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檢查是否有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中等待，若有則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並放入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中，使其之後能使用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value+1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重啟。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0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code: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Scheduler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ReadyToRun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" y="2527429"/>
            <a:ext cx="8641420" cy="19362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08295" y="3179481"/>
            <a:ext cx="32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有開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4326" y="3759868"/>
            <a:ext cx="3892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將狀態設為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34326" y="4001045"/>
            <a:ext cx="317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要排隊，因此放到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readylist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的末尾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4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Running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Terminated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Trace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/>
              <a:t>ExceptionHandler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ExceptionType</a:t>
            </a:r>
            <a:r>
              <a:rPr lang="en-US" altLang="zh-TW" sz="2400" dirty="0"/>
              <a:t>) case </a:t>
            </a:r>
            <a:r>
              <a:rPr lang="en-US" altLang="zh-TW" sz="2400" dirty="0" err="1"/>
              <a:t>SC_Exit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804737" y="1967163"/>
            <a:ext cx="9065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時，若需要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call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時會呼叫此程式來處理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，並且會根據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來個別處理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SC_Exit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若程式執行完畢會呼叫此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call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exceptionHandler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會來處理，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   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call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userprogram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想要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，並呼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     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叫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來結束該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9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79" y="1956215"/>
            <a:ext cx="4699242" cy="16701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18247" y="4217068"/>
            <a:ext cx="866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後，就會呼叫此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首先必須把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關掉，之後把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put to sleep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8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Thread::Sleep(bool) 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5" y="1428676"/>
            <a:ext cx="8261775" cy="285764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98621" y="4286323"/>
            <a:ext cx="959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finishing=True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，代表執行完成，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住，並且等到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的出現以及呼叫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CheckToBeDestroyed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，否則會一直卡在此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finishing=False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，代表執行失敗，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，因此一樣將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住，並從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中找出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並執行。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FindNextToRun 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" y="2306154"/>
            <a:ext cx="6902805" cy="25464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12832" y="3290637"/>
            <a:ext cx="416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最前面的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dequeue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掉，且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取得的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空，則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null</a:t>
            </a:r>
            <a:endParaRPr lang="zh-TW" altLang="en-US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0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::Run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" y="1004637"/>
            <a:ext cx="6857540" cy="58533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14637" y="1004637"/>
            <a:ext cx="6539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這個變數來判斷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是否已完成，如果是因為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timequantum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等等的時間限制導致被迫讓出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CPU(Thread::Yield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，也因為還尚未執行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成功完成的話，會呼叫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Thread::Finish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就會被設為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會進入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terminated state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762943" y="2148356"/>
            <a:ext cx="4445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，會有自己的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前需要將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都儲存起來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07305" y="3122115"/>
            <a:ext cx="3776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判斷是否有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overflow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2818" y="3343080"/>
            <a:ext cx="725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switch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就是在這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Switch()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的細節在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Ready→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時會更詳細解釋，此時也開始執行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2295" y="4830957"/>
            <a:ext cx="516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是被強迫放棄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的，因此此時要取回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使用權，並檢查是否有執行完成的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還尚未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ToBeDetroy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44190" y="6069932"/>
            <a:ext cx="616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上面有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提到若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program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，則需回復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 register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5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Ready→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SWITCH(Thread*, Thread*)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78773" y="950026"/>
            <a:ext cx="966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Scheduler::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FindNextToRun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由於前面重覆太多次，這邊就不重覆講解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6" y="1264722"/>
            <a:ext cx="4418628" cy="395266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68" y="1373031"/>
            <a:ext cx="5035686" cy="281742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02902" y="1264722"/>
            <a:ext cx="4292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是由組合語言寫的，主要目的為儲存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reg.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，並回復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reg.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93444" y="4302717"/>
            <a:ext cx="655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Step1: push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eax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當作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Step2: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reg.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向的位置，並把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address  from stack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存到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 	storage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Step3: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eax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Step4: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藉由當初存到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所指向的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位置的值，回復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reg. state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並從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 storage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中取回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return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49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depends on the previous process state, e.g., 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New,Running,Waiting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]→Ready)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25254" y="1243341"/>
            <a:ext cx="8721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→ Running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: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在第一次執行時被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，並切換到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執行，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newthread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執行完畢後，會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當初執行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9940" y="3227330"/>
            <a:ext cx="86369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 → Waiting →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時，由於遇到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中斷，被迫放到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wait queue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等待，直到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I/0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處理完畢後，會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被放回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1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 in Machine::Run()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3" y="1055122"/>
            <a:ext cx="9665803" cy="33387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05345" y="4886696"/>
            <a:ext cx="923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的目的就是為了無限循環不斷的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 and decode instr.</a:t>
            </a:r>
          </a:p>
          <a:p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OneTick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用來把時間往前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進，並檢查是否有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275" y="2594758"/>
            <a:ext cx="9573481" cy="163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2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New 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Ready  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2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Kernel::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ExecAll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26442" y="1852863"/>
            <a:ext cx="5113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迴圈將程式一一讀取進來，接著透過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Exec()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執行程式，變數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execfileNum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則是已經讀取進來的程式數量。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每次呼叫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Exec()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return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讀取到的程式，並將執行結果存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當所有程式都執行完畢後，會呼叫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-&gt;Finish()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，結束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的執行，讓其他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有機會執行</a:t>
            </a:r>
          </a:p>
          <a:p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4" y="2035636"/>
            <a:ext cx="6483948" cy="2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2-1(a)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(b)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4" y="1705541"/>
            <a:ext cx="8293526" cy="1473276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4" y="3178817"/>
            <a:ext cx="6515435" cy="337837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28312" y="3819219"/>
            <a:ext cx="385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burst time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 state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計算，因此在此處計算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(value==0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，代表進入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put to sleep)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9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2-1(c)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5" y="2563441"/>
            <a:ext cx="5620039" cy="281319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9" y="1772716"/>
            <a:ext cx="6375728" cy="3048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6000" y="1463459"/>
            <a:ext cx="39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thread.h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實作了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getRemainBurstyTick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用來計算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 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remain burst time 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此處簡稱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61413" y="2743200"/>
            <a:ext cx="4981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scheduler.cc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實作了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burst time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比較的部分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a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 &gt;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b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1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a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b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a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b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8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2-1(d)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5" y="2037062"/>
            <a:ext cx="5691984" cy="24221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45332" y="2703021"/>
            <a:ext cx="47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會計算時間，每次的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interval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⼀次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reemt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在這邊實作，判斷是否要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Preempt running thread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4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2-2(a)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9" y="1705541"/>
            <a:ext cx="4428967" cy="2420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26083" y="1656608"/>
            <a:ext cx="48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debug.h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char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dbgScheduler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=z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9" y="2167489"/>
            <a:ext cx="9624421" cy="19202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6593" y="4560125"/>
            <a:ext cx="770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ReadyToRun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此處會把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insert ready queue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[A]Tick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實作於此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5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2-2(b)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3" y="1705541"/>
            <a:ext cx="7313196" cy="14745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76506" y="1953491"/>
            <a:ext cx="387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的首端找出下一個要執行的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[B]Tick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實作於此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7310" y="4458615"/>
            <a:ext cx="3409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approximate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burst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我放在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RunningToWaiting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內計算，因此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[C]Tick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實作於此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7195" y="3271652"/>
            <a:ext cx="8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2-2(c)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5" y="4145540"/>
            <a:ext cx="7937908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7195" y="1116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2-2(d)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7195" y="3640985"/>
            <a:ext cx="8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2-2(e)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0" y="1485613"/>
            <a:ext cx="7180115" cy="203210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0125" y="1089027"/>
            <a:ext cx="706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Whenever a context switch occurs without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preemption: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代表遇到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、等待其他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釋放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 等等因素，因為取得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者會去做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以及未取得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者會等待，都算是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running-&gt;waiting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[D]Tick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實作於此處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3" y="4010317"/>
            <a:ext cx="9487388" cy="193049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772400" y="4202991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且要執行時，代表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preempt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[E]Tick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實作於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上方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51" y="961901"/>
            <a:ext cx="8473211" cy="57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Discuss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0036" y="2582883"/>
            <a:ext cx="7926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這次的作業相較於之前的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MP1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MP2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，我認為複雜度提升了許多，光是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Trace code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就花了不少時間複習組合語言，以及在實作時，各個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的切換中有非常多的細節需要注意，也因為此次的實作讓我對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Diagram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process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的流程更清晰了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2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code</a:t>
            </a:r>
            <a:r>
              <a:rPr lang="en-US" altLang="zh-TW" sz="3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Kernel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::Exec()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0" y="1808710"/>
            <a:ext cx="8374480" cy="254672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84031" y="2897271"/>
            <a:ext cx="479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為新的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配置一塊新的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addrspace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46858" y="3164686"/>
            <a:ext cx="371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讓新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ForkExecute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t[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threadNum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引數傳入。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719138" y="3935078"/>
            <a:ext cx="32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5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en-US" altLang="zh-TW" sz="36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Thread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::Fork()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2" y="1731988"/>
            <a:ext cx="7042512" cy="26715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66574" y="3335178"/>
            <a:ext cx="597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ReadytoRun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的狀態下執⾏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76237" y="3072353"/>
            <a:ext cx="3880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Allocate a stack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08195" y="3553289"/>
            <a:ext cx="382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the thread on the ready queue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48263" y="3853979"/>
            <a:ext cx="645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恢復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oldLevel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的原始狀態，以繼續執行之前可能被中斷的程式碼</a:t>
            </a:r>
          </a:p>
        </p:txBody>
      </p:sp>
    </p:spTree>
    <p:extLst>
      <p:ext uri="{BB962C8B-B14F-4D97-AF65-F5344CB8AC3E}">
        <p14:creationId xmlns:p14="http://schemas.microsoft.com/office/powerpoint/2010/main" val="8010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code</a:t>
            </a:r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Thread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StackAllocate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9" y="968542"/>
            <a:ext cx="5190893" cy="58894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1546058"/>
            <a:ext cx="534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StackAllocate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用途是為了一個新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配置一個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，用來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存該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 variable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Return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以及其他相關資訊。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AllocBoundedArray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函數配置一塊固定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，然後對不同的平台做一些特殊處理，以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正確配置。最後，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保存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到一個叫做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machineState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57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Trace code</a:t>
            </a:r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Scheduler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::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ReadyToRun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" y="2527429"/>
            <a:ext cx="8641420" cy="19362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08295" y="3179481"/>
            <a:ext cx="32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有開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4326" y="3759868"/>
            <a:ext cx="3892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將狀態設為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34326" y="4001045"/>
            <a:ext cx="317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要排隊，因此放到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readylist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的末尾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Running</a:t>
            </a:r>
            <a:r>
              <a:rPr lang="en-US" altLang="zh-TW" sz="2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Ready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2800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Trace</a:t>
            </a:r>
            <a:r>
              <a:rPr lang="en-US" altLang="zh-TW" sz="28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2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code:</a:t>
            </a:r>
            <a:r>
              <a:rPr lang="en-US" altLang="zh-TW" sz="28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::Run()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1" y="1361463"/>
            <a:ext cx="8232648" cy="431749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42511" y="3212432"/>
            <a:ext cx="48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在一個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 不斷的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 and decode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instr.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8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spc="-3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Trace</a:t>
            </a:r>
            <a:r>
              <a:rPr lang="en-US" altLang="zh-TW" sz="3600" spc="25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3600" spc="-5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code:</a:t>
            </a:r>
            <a:r>
              <a:rPr lang="en-US" altLang="zh-TW" sz="3600" spc="1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sz="3600" spc="-5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Interrupt ::OneTick()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1229867"/>
            <a:ext cx="7362800" cy="549097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062537" y="4535905"/>
            <a:ext cx="371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CheckIfDue()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檢查是否有在這段時間內待辦的的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interrupts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，如果有就處理該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endParaRPr lang="zh-TW" altLang="en-US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353936" y="5611774"/>
            <a:ext cx="35648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如果前一個</a:t>
            </a:r>
            <a:r>
              <a:rPr sz="1200" spc="-5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handler</a:t>
            </a:r>
            <a:r>
              <a:rPr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請求</a:t>
            </a:r>
            <a:r>
              <a:rPr 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thread</a:t>
            </a:r>
            <a:r>
              <a:rPr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切換</a:t>
            </a:r>
            <a:r>
              <a:rPr sz="1200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（</a:t>
            </a:r>
            <a:r>
              <a:rPr sz="1200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yieldOnReturn</a:t>
            </a:r>
            <a:r>
              <a:rPr sz="1200" spc="2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被 設為</a:t>
            </a:r>
            <a:r>
              <a:rPr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tru</a:t>
            </a:r>
            <a:r>
              <a:rPr sz="1200" spc="-1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e</a:t>
            </a:r>
            <a:r>
              <a:rPr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），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則轉成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kernel mode 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並呼叫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Yield()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將目前的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thread sleep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掉並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context switch</a:t>
            </a:r>
            <a:r>
              <a:rPr lang="zh-TW" altLang="en-US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到</a:t>
            </a:r>
            <a:r>
              <a:rPr lang="en-US" altLang="zh-TW" sz="12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next thread</a:t>
            </a:r>
            <a:endParaRPr sz="1200">
              <a:latin typeface="微軟正黑體" panose="020B0604030504040204" pitchFamily="34" charset="-120"/>
              <a:ea typeface="微軟正黑體" panose="020B0604030504040204" pitchFamily="34" charset="-12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961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21904</TotalTime>
  <Words>2250</Words>
  <Application>Microsoft Office PowerPoint</Application>
  <PresentationFormat>寬螢幕</PresentationFormat>
  <Paragraphs>197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SimSun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194</cp:revision>
  <dcterms:created xsi:type="dcterms:W3CDTF">2023-03-01T17:08:23Z</dcterms:created>
  <dcterms:modified xsi:type="dcterms:W3CDTF">2023-05-02T11:40:49Z</dcterms:modified>
</cp:coreProperties>
</file>