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01" r:id="rId3"/>
    <p:sldId id="305" r:id="rId4"/>
    <p:sldId id="314" r:id="rId5"/>
    <p:sldId id="307" r:id="rId6"/>
    <p:sldId id="313" r:id="rId7"/>
    <p:sldId id="312" r:id="rId8"/>
    <p:sldId id="311" r:id="rId9"/>
    <p:sldId id="310" r:id="rId10"/>
    <p:sldId id="277" r:id="rId11"/>
    <p:sldId id="309" r:id="rId12"/>
    <p:sldId id="308" r:id="rId13"/>
    <p:sldId id="304" r:id="rId14"/>
    <p:sldId id="303" r:id="rId15"/>
    <p:sldId id="302" r:id="rId16"/>
    <p:sldId id="299" r:id="rId17"/>
    <p:sldId id="317" r:id="rId18"/>
    <p:sldId id="318" r:id="rId19"/>
    <p:sldId id="316" r:id="rId20"/>
    <p:sldId id="321" r:id="rId21"/>
    <p:sldId id="320" r:id="rId22"/>
    <p:sldId id="319" r:id="rId23"/>
    <p:sldId id="31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帳戶" initials="M帳" lastIdx="4" clrIdx="0">
    <p:extLst>
      <p:ext uri="{19B8F6BF-5375-455C-9EA6-DF929625EA0E}">
        <p15:presenceInfo xmlns:p15="http://schemas.microsoft.com/office/powerpoint/2012/main" userId="59de3e0205bdf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7FD"/>
    <a:srgbClr val="0C02D0"/>
    <a:srgbClr val="0E02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2T01:10:08.77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3-03-02T01:10:12.040" idx="2">
    <p:pos x="1499" y="-40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254BB-73F2-43A1-BE74-D4C1E9C5D639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495C-D102-4320-B6F3-42F16C034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48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495C-D102-4320-B6F3-42F16C034D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3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8EA2-4C71-4527-BC64-FBD78AF5227E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4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5F27-811E-4095-8E14-0D928C236E92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59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EDAF-159B-485C-8DFE-9259B8C2150E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3784-5AA9-4A85-85B1-55C62F9E5443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8A7B2-0916-4142-889C-512547A9D332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64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DA2-8626-49E4-A494-B5026E15C4CB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2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C783-98DF-4A8F-B0BF-5B9714F94880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16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3F40-CFDC-467D-A137-F3A806D4EF21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2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C7AD-B3B8-4ED4-97E9-F24039626C3E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8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0BDB-07CF-4D2A-B563-639C405E67FA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8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4C28-0D9F-4BAE-ABF5-3869C52A426C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76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5768A-3DBA-4643-B22F-3AF2C73FC3C6}" type="datetime1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E347-F0EE-4613-A52D-7F58EE00F9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8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1817" y="1413711"/>
            <a:ext cx="10840451" cy="1515978"/>
          </a:xfrm>
          <a:prstGeom prst="roundRect">
            <a:avLst/>
          </a:prstGeom>
          <a:solidFill>
            <a:srgbClr val="3127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91817" y="1642311"/>
            <a:ext cx="10587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MP2</a:t>
            </a:r>
            <a:r>
              <a:rPr lang="zh-TW" alt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Multi-Programming</a:t>
            </a:r>
            <a:endParaRPr lang="zh-TW" altLang="en-US" sz="66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9432" y="3101746"/>
            <a:ext cx="802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111062502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2037" y="3897138"/>
            <a:ext cx="6100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凃博允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threads/kernel.cc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Kernel::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ExecAll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15" y="1915320"/>
            <a:ext cx="6762046" cy="268675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76147" y="2051384"/>
            <a:ext cx="4186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迴圈將程式一一讀取進來，接著透過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Exec()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執行程式，變數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execfileNum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則是已經讀取進來的程式數量。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每次呼叫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Exec()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return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到的程式，並將執行結果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存到變數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當所有程式都執行完畢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後，會呼叫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-&gt;Finish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，結束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的執行，讓其他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有機會執行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2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threads/kernel.cc Kernel::Exec()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0" y="1808710"/>
            <a:ext cx="8374480" cy="254672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17858" y="2899611"/>
            <a:ext cx="479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為新的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配置一塊新的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addrspace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64905" y="3158836"/>
            <a:ext cx="371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讓新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ForkExecute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t[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threadNum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ptr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void *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引數傳入。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719138" y="3935078"/>
            <a:ext cx="321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89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threads/kernel.cc Kernel::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ForkExecute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8" y="2054687"/>
            <a:ext cx="7500916" cy="24270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26342" y="2616869"/>
            <a:ext cx="4439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檔是否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可被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2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threads/scheduler.cc Scheduler::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ReadyToRun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4" y="2527429"/>
            <a:ext cx="8641420" cy="19362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34326" y="3759868"/>
            <a:ext cx="3892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將狀態設為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34326" y="4001045"/>
            <a:ext cx="3176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要排隊，因此放到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readylist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的末尾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08295" y="3179481"/>
            <a:ext cx="323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有開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80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threads/scheduler.cc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::Run()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" y="956511"/>
            <a:ext cx="7396533" cy="590148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973679" y="1503947"/>
            <a:ext cx="456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切換到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上運行，同時將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切換下去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5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userprog/addrspace.cc Page table building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8" y="3194155"/>
            <a:ext cx="7290175" cy="240677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3190" y="1118936"/>
            <a:ext cx="11285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nachOS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只會執行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一個可執行檔，也因此在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addrspace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table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會直接涵蓋整個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page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，所以不需要做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memery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mapping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要執行多個可執行檔時，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發現單一個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持有整個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page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因此將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table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往後移，在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executable file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後，確認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大小後，才建立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table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60758" y="4397542"/>
            <a:ext cx="632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checkAndSet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一個空的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page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number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如果整個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已經被使用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-1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1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threads/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kernel.h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data structure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4" y="2459090"/>
            <a:ext cx="7788180" cy="21189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41521" y="1570121"/>
            <a:ext cx="78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kernel.cc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中額外增加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UsePhyPage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用於記錄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有無被使用過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executable file</a:t>
            </a:r>
            <a:r>
              <a:rPr lang="zh-TW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69758" y="1016669"/>
            <a:ext cx="968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NachOS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操作系统中，當需要執行一個可執行檔時，系統需要將該檔案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內存中，以便程式可以在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上運行。每個可執行檔都被分成四個部分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readonlyData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執行檔之前，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NachOS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會先讀取可執行檔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07" y="2891528"/>
            <a:ext cx="5931205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</a:t>
            </a:r>
            <a:r>
              <a:rPr lang="zh-TW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NachOS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file loading</a:t>
            </a:r>
            <a:r>
              <a:rPr lang="zh-TW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96779" y="1045538"/>
            <a:ext cx="9685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Multithread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由多個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共用，因此在將資料從檔案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之前，需要先使用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Translate()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virtualAddr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轉換成對應的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physicalAddr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。因為有多個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中可能已經有些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被別的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External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Fragmentation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，而不能整段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 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283"/>
            <a:ext cx="5312436" cy="218816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36" y="2245867"/>
            <a:ext cx="6279990" cy="234699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4734"/>
            <a:ext cx="6922938" cy="22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05064" y="1052763"/>
            <a:ext cx="11199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does Nachos allocate the memory space for a new thread(process)?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does Nachos initialize the memory content of a thread(process), including loading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binary code in the memory?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Nachos initializes the machine status (registers,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before running a thread(process)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5064" y="2224836"/>
            <a:ext cx="1014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NachOS</a:t>
            </a:r>
            <a:r>
              <a:rPr lang="zh-TW" altLang="en-US" dirty="0" smtClean="0"/>
              <a:t>中，要執行一個程式時，會先建立一條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，並作一些初始化，再建立一個新的</a:t>
            </a:r>
            <a:r>
              <a:rPr lang="en-US" altLang="zh-TW" dirty="0" err="1" smtClean="0"/>
              <a:t>Addrspace</a:t>
            </a:r>
            <a:r>
              <a:rPr lang="zh-TW" altLang="en-US" dirty="0" smtClean="0"/>
              <a:t>給該條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，在此之後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會呼叫</a:t>
            </a:r>
            <a:r>
              <a:rPr lang="en-US" altLang="zh-TW" dirty="0" smtClean="0"/>
              <a:t>fork()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此時</a:t>
            </a:r>
            <a:r>
              <a:rPr lang="en-US" altLang="zh-TW" dirty="0"/>
              <a:t>Fork</a:t>
            </a:r>
            <a:r>
              <a:rPr lang="zh-TW" altLang="en-US" dirty="0"/>
              <a:t>接收到</a:t>
            </a:r>
            <a:r>
              <a:rPr lang="en-US" altLang="zh-TW" dirty="0" err="1" smtClean="0"/>
              <a:t>ForkExecute</a:t>
            </a:r>
            <a:r>
              <a:rPr lang="en-US" altLang="zh-TW" dirty="0" smtClean="0"/>
              <a:t>(</a:t>
            </a:r>
            <a:r>
              <a:rPr lang="zh-TW" altLang="en-US" dirty="0" smtClean="0"/>
              <a:t>現實要執行的程式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FunctionPtr</a:t>
            </a:r>
            <a:r>
              <a:rPr lang="zh-TW" altLang="en-US" dirty="0" smtClean="0"/>
              <a:t>，且這個 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會把</a:t>
            </a:r>
            <a:r>
              <a:rPr lang="en-US" altLang="zh-TW" dirty="0" smtClean="0"/>
              <a:t> </a:t>
            </a:r>
            <a:r>
              <a:rPr lang="zh-TW" altLang="en-US" dirty="0"/>
              <a:t>所要執行的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丟</a:t>
            </a:r>
            <a:r>
              <a:rPr lang="zh-TW" altLang="en-US" dirty="0"/>
              <a:t>進 </a:t>
            </a:r>
            <a:r>
              <a:rPr lang="en-US" altLang="zh-TW" dirty="0" err="1"/>
              <a:t>StackAllocate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2" y="3632691"/>
            <a:ext cx="5268178" cy="30887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64" y="3632691"/>
            <a:ext cx="5529942" cy="308878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5064" y="4989430"/>
            <a:ext cx="4950707" cy="60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26034" y="5199017"/>
            <a:ext cx="175042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8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threads/thread.cc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::Sleep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0" y="1510543"/>
            <a:ext cx="9722350" cy="34037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300037" y="2027323"/>
            <a:ext cx="3729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指向下一條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29576" y="2322644"/>
            <a:ext cx="413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就是當前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，若不是就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abort()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24664" y="2526878"/>
            <a:ext cx="354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getlevel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25578" y="3377864"/>
            <a:ext cx="275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狀態設為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blocked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30188" y="3723773"/>
            <a:ext cx="454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持續檢查是否有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執行，如果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沒有則進入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Idle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的發生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會再次檢查是否有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執行。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884821" y="4379495"/>
            <a:ext cx="448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當有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執行時，會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nextthread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去執行，且可以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finishing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 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執行。</a:t>
            </a:r>
          </a:p>
        </p:txBody>
      </p:sp>
    </p:spTree>
    <p:extLst>
      <p:ext uri="{BB962C8B-B14F-4D97-AF65-F5344CB8AC3E}">
        <p14:creationId xmlns:p14="http://schemas.microsoft.com/office/powerpoint/2010/main" val="4483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9" y="18263"/>
            <a:ext cx="6028457" cy="68397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8995" y="6226342"/>
            <a:ext cx="3789947" cy="130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30879" y="294774"/>
            <a:ext cx="4578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machineState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InitialPCState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]=(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void*)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是之後要執行的程式，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然後先將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功能關掉，在</a:t>
            </a:r>
            <a:r>
              <a:rPr lang="en-US" altLang="zh-TW" sz="1600" dirty="0" err="1" smtClean="0"/>
              <a:t>ReadyToRun</a:t>
            </a:r>
            <a:r>
              <a:rPr lang="en-US" altLang="zh-TW" sz="1600" dirty="0" smtClean="0"/>
              <a:t>()</a:t>
            </a:r>
            <a:r>
              <a:rPr lang="zh-TW" altLang="en-US" sz="1600" dirty="0" smtClean="0"/>
              <a:t>把要執行的</a:t>
            </a:r>
            <a:r>
              <a:rPr lang="en-US" altLang="zh-TW" sz="1600" dirty="0" err="1" smtClean="0"/>
              <a:t>threa</a:t>
            </a:r>
            <a:r>
              <a:rPr lang="zh-TW" altLang="en-US" sz="1600" dirty="0" smtClean="0"/>
              <a:t>放入</a:t>
            </a:r>
            <a:r>
              <a:rPr lang="en-US" altLang="zh-TW" sz="1600" dirty="0" smtClean="0"/>
              <a:t>ready queue </a:t>
            </a:r>
            <a:r>
              <a:rPr lang="zh-TW" altLang="en-US" sz="1600" dirty="0" smtClean="0"/>
              <a:t>，因為</a:t>
            </a:r>
            <a:r>
              <a:rPr lang="en-US" altLang="zh-TW" sz="1600" dirty="0" smtClean="0"/>
              <a:t>CPU</a:t>
            </a:r>
            <a:r>
              <a:rPr lang="zh-TW" altLang="en-US" sz="1600" dirty="0" smtClean="0"/>
              <a:t>會</a:t>
            </a:r>
            <a:r>
              <a:rPr lang="en-US" altLang="zh-TW" sz="1600" dirty="0" smtClean="0"/>
              <a:t>load Ready</a:t>
            </a:r>
            <a:r>
              <a:rPr lang="zh-TW" altLang="en-US" sz="1600" dirty="0" smtClean="0"/>
              <a:t>裡的程式、</a:t>
            </a:r>
            <a:r>
              <a:rPr lang="zh-TW" altLang="en-US" sz="1600" dirty="0"/>
              <a:t>讀取其</a:t>
            </a:r>
            <a:r>
              <a:rPr lang="en-US" altLang="zh-TW" sz="1600" dirty="0"/>
              <a:t>PC</a:t>
            </a:r>
            <a:r>
              <a:rPr lang="zh-TW" altLang="en-US" sz="1600" dirty="0" smtClean="0"/>
              <a:t>值。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10564" y="5329989"/>
            <a:ext cx="433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machineStates</a:t>
            </a:r>
            <a:r>
              <a:rPr lang="zh-TW" altLang="en-US" dirty="0"/>
              <a:t>主要都是</a:t>
            </a:r>
            <a:r>
              <a:rPr lang="zh-TW" altLang="en-US" dirty="0" smtClean="0"/>
              <a:t>在此時初始化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65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91104" y="1110552"/>
            <a:ext cx="968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does Nachos create and manage the page table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does Nachos translate addresses?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064" y="2063415"/>
            <a:ext cx="9261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translate.h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TranslationEntry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，例如管理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 table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會用到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dirty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UsedPhyPage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用來記錄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有無使用過，，在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addrspace.cc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pageTable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後利用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Translate()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91" y="3517759"/>
            <a:ext cx="5207268" cy="147534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4" y="3006534"/>
            <a:ext cx="5753396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80310" y="1017307"/>
            <a:ext cx="96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Which object in Nachos acts the role of process control block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31445" y="1410532"/>
            <a:ext cx="103291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PCB (process control block) </a:t>
            </a:r>
            <a:r>
              <a:rPr lang="zh-TW" altLang="en-US" sz="1600" dirty="0"/>
              <a:t>包含和 </a:t>
            </a:r>
            <a:r>
              <a:rPr lang="en-US" altLang="zh-TW" sz="1600" dirty="0"/>
              <a:t>process / thread </a:t>
            </a:r>
            <a:r>
              <a:rPr lang="zh-TW" altLang="en-US" sz="1600" dirty="0"/>
              <a:t>相關的一些資訊，例如 </a:t>
            </a:r>
            <a:r>
              <a:rPr lang="en-US" altLang="zh-TW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P</a:t>
            </a:r>
            <a:r>
              <a:rPr lang="en-US" altLang="zh-TW" sz="1600" dirty="0" smtClean="0"/>
              <a:t>rocess Number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Program </a:t>
            </a:r>
            <a:r>
              <a:rPr lang="en-US" altLang="zh-TW" sz="1600" dirty="0" smtClean="0"/>
              <a:t>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Process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CPU </a:t>
            </a:r>
            <a:r>
              <a:rPr lang="en-US" altLang="zh-TW" sz="1600" dirty="0" smtClean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CPU </a:t>
            </a:r>
            <a:r>
              <a:rPr lang="en-US" altLang="zh-TW" sz="1600" dirty="0"/>
              <a:t>Scheduling </a:t>
            </a:r>
            <a:r>
              <a:rPr lang="en-US" altLang="zh-TW" sz="1600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M</a:t>
            </a:r>
            <a:r>
              <a:rPr lang="en-US" altLang="zh-TW" sz="1600" dirty="0" smtClean="0"/>
              <a:t>emory </a:t>
            </a:r>
            <a:r>
              <a:rPr lang="en-US" altLang="zh-TW" sz="1600" dirty="0"/>
              <a:t>M</a:t>
            </a:r>
            <a:r>
              <a:rPr lang="en-US" altLang="zh-TW" sz="1600" dirty="0" smtClean="0"/>
              <a:t>anagement Information</a:t>
            </a:r>
            <a:endParaRPr lang="zh-TW" altLang="en-US" sz="1600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4559" y="3257191"/>
            <a:ext cx="502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class Thread</a:t>
            </a:r>
            <a:r>
              <a:rPr lang="zh-TW" altLang="en-US" dirty="0" smtClean="0"/>
              <a:t>中，能看到很多類似</a:t>
            </a:r>
            <a:r>
              <a:rPr lang="en-US" altLang="zh-TW" dirty="0" smtClean="0"/>
              <a:t>PCB</a:t>
            </a:r>
            <a:r>
              <a:rPr lang="zh-TW" altLang="en-US" dirty="0" smtClean="0"/>
              <a:t>的東西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4" y="1799127"/>
            <a:ext cx="6148137" cy="49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17884" y="1245269"/>
            <a:ext cx="968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When and how does a thread get added into the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ReadyToRun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queue of Nachos CPU scheduler?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9" y="3007805"/>
            <a:ext cx="5990395" cy="33485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374" y="5360068"/>
            <a:ext cx="5113421" cy="42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05238" y="2012558"/>
            <a:ext cx="587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在建好</a:t>
            </a:r>
            <a:r>
              <a:rPr lang="en-US" altLang="zh-TW" sz="1600" dirty="0" smtClean="0"/>
              <a:t>thread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stack</a:t>
            </a:r>
            <a:r>
              <a:rPr lang="zh-TW" altLang="en-US" sz="1600" dirty="0" smtClean="0"/>
              <a:t>後，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scheduler-&gt;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ReadyToRun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(this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，這會把該條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ready queue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scheduler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就會安排執行。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12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threads/thread.cc Thread::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StackAllocate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9" y="968542"/>
            <a:ext cx="5190893" cy="588945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0" y="1546058"/>
            <a:ext cx="534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StackAllocate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用途是為了一個新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配置一個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，用來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存該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 variable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Return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以及其他相關資訊。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AllocBoundedArray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函數配置一塊固定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，然後對不同的平台做一些特殊處理，以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正確配置。最後，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保存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到一個叫做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machineState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22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threads/thread.cc Thread::Finish()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0" y="2016585"/>
            <a:ext cx="7163533" cy="255541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59769" y="4824664"/>
            <a:ext cx="500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狀態設置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並且讓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機會執行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45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threads/thread.cc Thread::Fork()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2" y="1731988"/>
            <a:ext cx="7042512" cy="267157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376237" y="3072353"/>
            <a:ext cx="3880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Allocate a stack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08195" y="3553289"/>
            <a:ext cx="382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 the thread on the ready queue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8263" y="3853979"/>
            <a:ext cx="645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恢復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oldLevel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的原始狀態，以繼續執行之前可能被中斷的程式碼</a:t>
            </a:r>
          </a:p>
        </p:txBody>
      </p:sp>
    </p:spTree>
    <p:extLst>
      <p:ext uri="{BB962C8B-B14F-4D97-AF65-F5344CB8AC3E}">
        <p14:creationId xmlns:p14="http://schemas.microsoft.com/office/powerpoint/2010/main" val="39605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userprog/addrspace.cc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" y="1874196"/>
            <a:ext cx="9689590" cy="34317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43436" y="1946777"/>
            <a:ext cx="471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pagetable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physical page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到同一個，並作初始化。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0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userprog/addrspace.cc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::Execute()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5" y="1783790"/>
            <a:ext cx="7238963" cy="32607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03558" y="2598821"/>
            <a:ext cx="456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currentthread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space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caller link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起來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02378" y="3056021"/>
            <a:ext cx="4517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初始化暫存器以及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 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執行的程式所需的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page table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02378" y="3573379"/>
            <a:ext cx="1425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</a:t>
            </a:r>
          </a:p>
        </p:txBody>
      </p:sp>
    </p:spTree>
    <p:extLst>
      <p:ext uri="{BB962C8B-B14F-4D97-AF65-F5344CB8AC3E}">
        <p14:creationId xmlns:p14="http://schemas.microsoft.com/office/powerpoint/2010/main" val="21177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userprog/addrspace.cc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AddrSpace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::Load()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80"/>
            <a:ext cx="7333339" cy="58413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80973" y="1173079"/>
            <a:ext cx="287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開啟可執行檔案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74168" y="1528983"/>
            <a:ext cx="288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如果檔案不存在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，回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74168" y="1884887"/>
            <a:ext cx="2131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讀取檔案標頭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874168" y="219576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如果檔案標頭的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magic number 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不符合，則進行轉換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253163" y="3386890"/>
            <a:ext cx="280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計算要載入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程式大小</a:t>
            </a:r>
          </a:p>
        </p:txBody>
      </p:sp>
    </p:spTree>
    <p:extLst>
      <p:ext uri="{BB962C8B-B14F-4D97-AF65-F5344CB8AC3E}">
        <p14:creationId xmlns:p14="http://schemas.microsoft.com/office/powerpoint/2010/main" val="22415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6353"/>
          </a:xfrm>
          <a:prstGeom prst="rect">
            <a:avLst/>
          </a:prstGeom>
          <a:solidFill>
            <a:srgbClr val="312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threads/kernel.cc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Kernel::Kernel()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47-F0EE-4613-A52D-7F58EE00F98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" y="896353"/>
            <a:ext cx="6812646" cy="596164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19337" y="1124953"/>
            <a:ext cx="41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設置系統預設值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19337" y="2249905"/>
            <a:ext cx="622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randomSlice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，然後取下一個參數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randomseed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RandomInit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是一個初始化亂數產生器的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函數。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97868" y="2856221"/>
            <a:ext cx="265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debugUserProg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7868" y="3052152"/>
            <a:ext cx="619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表示要執行某個可執行文件，將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argv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[i+1]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的值設為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execfile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一個元素，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execfileNum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用於紀錄目前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要執行的程序數量。並在控制台上顯示該可執行文件的名稱。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074068" y="3513817"/>
            <a:ext cx="720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表示要指定輸入的控制台文件，將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argv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[i+1]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的值設為</a:t>
            </a:r>
            <a:r>
              <a:rPr lang="en-US" altLang="zh-TW" sz="1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consoleIn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變數，表示從這個文件讀取輸入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176337" y="3916279"/>
            <a:ext cx="48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指定控制台輸出文件名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97868" y="4439653"/>
            <a:ext cx="2458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 format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36695" y="5696953"/>
            <a:ext cx="30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可用的命令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26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18570</TotalTime>
  <Words>1355</Words>
  <Application>Microsoft Office PowerPoint</Application>
  <PresentationFormat>寬螢幕</PresentationFormat>
  <Paragraphs>120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Microsoft YaHei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145</cp:revision>
  <dcterms:created xsi:type="dcterms:W3CDTF">2023-03-01T17:08:23Z</dcterms:created>
  <dcterms:modified xsi:type="dcterms:W3CDTF">2023-03-27T06:01:16Z</dcterms:modified>
</cp:coreProperties>
</file>