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0705"/>
            <a:ext cx="120345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96619"/>
          </a:xfrm>
          <a:custGeom>
            <a:avLst/>
            <a:gdLst/>
            <a:ahLst/>
            <a:cxnLst/>
            <a:rect l="l" t="t" r="r" b="b"/>
            <a:pathLst>
              <a:path w="12192000" h="896619">
                <a:moveTo>
                  <a:pt x="12192000" y="0"/>
                </a:moveTo>
                <a:lnTo>
                  <a:pt x="0" y="0"/>
                </a:lnTo>
                <a:lnTo>
                  <a:pt x="0" y="896112"/>
                </a:lnTo>
                <a:lnTo>
                  <a:pt x="12192000" y="8961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02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896619"/>
          </a:xfrm>
          <a:custGeom>
            <a:avLst/>
            <a:gdLst/>
            <a:ahLst/>
            <a:cxnLst/>
            <a:rect l="l" t="t" r="r" b="b"/>
            <a:pathLst>
              <a:path w="12192000" h="896619">
                <a:moveTo>
                  <a:pt x="0" y="896112"/>
                </a:moveTo>
                <a:lnTo>
                  <a:pt x="12192000" y="896112"/>
                </a:lnTo>
                <a:lnTo>
                  <a:pt x="12192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0705"/>
            <a:ext cx="120345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9929" y="1744217"/>
            <a:ext cx="7232141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95" y="1414272"/>
            <a:ext cx="10840720" cy="1515110"/>
          </a:xfrm>
          <a:custGeom>
            <a:avLst/>
            <a:gdLst/>
            <a:ahLst/>
            <a:cxnLst/>
            <a:rect l="l" t="t" r="r" b="b"/>
            <a:pathLst>
              <a:path w="10840720" h="1515110">
                <a:moveTo>
                  <a:pt x="10587736" y="0"/>
                </a:moveTo>
                <a:lnTo>
                  <a:pt x="252476" y="0"/>
                </a:lnTo>
                <a:lnTo>
                  <a:pt x="207094" y="4067"/>
                </a:lnTo>
                <a:lnTo>
                  <a:pt x="164381" y="15794"/>
                </a:lnTo>
                <a:lnTo>
                  <a:pt x="125048" y="34468"/>
                </a:lnTo>
                <a:lnTo>
                  <a:pt x="89811" y="59376"/>
                </a:lnTo>
                <a:lnTo>
                  <a:pt x="59380" y="89805"/>
                </a:lnTo>
                <a:lnTo>
                  <a:pt x="34471" y="125043"/>
                </a:lnTo>
                <a:lnTo>
                  <a:pt x="15796" y="164375"/>
                </a:lnTo>
                <a:lnTo>
                  <a:pt x="4067" y="207091"/>
                </a:lnTo>
                <a:lnTo>
                  <a:pt x="0" y="252475"/>
                </a:lnTo>
                <a:lnTo>
                  <a:pt x="0" y="1262379"/>
                </a:lnTo>
                <a:lnTo>
                  <a:pt x="4067" y="1307764"/>
                </a:lnTo>
                <a:lnTo>
                  <a:pt x="15796" y="1350480"/>
                </a:lnTo>
                <a:lnTo>
                  <a:pt x="34471" y="1389812"/>
                </a:lnTo>
                <a:lnTo>
                  <a:pt x="59380" y="1425050"/>
                </a:lnTo>
                <a:lnTo>
                  <a:pt x="89811" y="1455479"/>
                </a:lnTo>
                <a:lnTo>
                  <a:pt x="125048" y="1480387"/>
                </a:lnTo>
                <a:lnTo>
                  <a:pt x="164381" y="1499061"/>
                </a:lnTo>
                <a:lnTo>
                  <a:pt x="207094" y="1510788"/>
                </a:lnTo>
                <a:lnTo>
                  <a:pt x="252476" y="1514855"/>
                </a:lnTo>
                <a:lnTo>
                  <a:pt x="10587736" y="1514855"/>
                </a:lnTo>
                <a:lnTo>
                  <a:pt x="10633120" y="1510788"/>
                </a:lnTo>
                <a:lnTo>
                  <a:pt x="10675836" y="1499061"/>
                </a:lnTo>
                <a:lnTo>
                  <a:pt x="10715168" y="1480387"/>
                </a:lnTo>
                <a:lnTo>
                  <a:pt x="10750406" y="1455479"/>
                </a:lnTo>
                <a:lnTo>
                  <a:pt x="10780835" y="1425050"/>
                </a:lnTo>
                <a:lnTo>
                  <a:pt x="10805743" y="1389812"/>
                </a:lnTo>
                <a:lnTo>
                  <a:pt x="10824417" y="1350480"/>
                </a:lnTo>
                <a:lnTo>
                  <a:pt x="10836144" y="1307764"/>
                </a:lnTo>
                <a:lnTo>
                  <a:pt x="10840212" y="1262379"/>
                </a:lnTo>
                <a:lnTo>
                  <a:pt x="10840212" y="252475"/>
                </a:lnTo>
                <a:lnTo>
                  <a:pt x="10836144" y="207091"/>
                </a:lnTo>
                <a:lnTo>
                  <a:pt x="10824417" y="164375"/>
                </a:lnTo>
                <a:lnTo>
                  <a:pt x="10805743" y="125043"/>
                </a:lnTo>
                <a:lnTo>
                  <a:pt x="10780835" y="89805"/>
                </a:lnTo>
                <a:lnTo>
                  <a:pt x="10750406" y="59376"/>
                </a:lnTo>
                <a:lnTo>
                  <a:pt x="10715168" y="34468"/>
                </a:lnTo>
                <a:lnTo>
                  <a:pt x="10675836" y="15794"/>
                </a:lnTo>
                <a:lnTo>
                  <a:pt x="10633120" y="4067"/>
                </a:lnTo>
                <a:lnTo>
                  <a:pt x="10587736" y="0"/>
                </a:lnTo>
                <a:close/>
              </a:path>
            </a:pathLst>
          </a:custGeom>
          <a:solidFill>
            <a:srgbClr val="302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432" y="1626565"/>
            <a:ext cx="1017460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0305" algn="l"/>
              </a:tabLst>
            </a:pPr>
            <a:r>
              <a:rPr dirty="0" sz="6600" spc="-5"/>
              <a:t>MP4	Dining-philosopher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5144261" y="3124961"/>
            <a:ext cx="1877060" cy="1308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JhengHei"/>
                <a:cs typeface="Microsoft JhengHei"/>
              </a:rPr>
              <a:t>111062502</a:t>
            </a:r>
            <a:endParaRPr sz="2800">
              <a:latin typeface="Microsoft JhengHei"/>
              <a:cs typeface="Microsoft JhengHei"/>
            </a:endParaRPr>
          </a:p>
          <a:p>
            <a:pPr algn="ctr" marL="58419">
              <a:lnSpc>
                <a:spcPct val="100000"/>
              </a:lnSpc>
              <a:spcBef>
                <a:spcPts val="2900"/>
              </a:spcBef>
            </a:pPr>
            <a:r>
              <a:rPr dirty="0" sz="3200">
                <a:latin typeface="Microsoft JhengHei"/>
                <a:cs typeface="Microsoft JhengHei"/>
              </a:rPr>
              <a:t>凃博允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1581"/>
            <a:ext cx="9584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5.</a:t>
            </a:r>
            <a:r>
              <a:rPr dirty="0" sz="2800" spc="10"/>
              <a:t> </a:t>
            </a:r>
            <a:r>
              <a:rPr dirty="0" sz="2800" spc="-5"/>
              <a:t>What</a:t>
            </a:r>
            <a:r>
              <a:rPr dirty="0" sz="2800" spc="5"/>
              <a:t> </a:t>
            </a:r>
            <a:r>
              <a:rPr dirty="0" sz="2800" spc="-5"/>
              <a:t>is</a:t>
            </a:r>
            <a:r>
              <a:rPr dirty="0" sz="2800"/>
              <a:t> </a:t>
            </a:r>
            <a:r>
              <a:rPr dirty="0" sz="2800" spc="-5"/>
              <a:t>the</a:t>
            </a:r>
            <a:r>
              <a:rPr dirty="0" sz="2800" spc="-15"/>
              <a:t> </a:t>
            </a:r>
            <a:r>
              <a:rPr dirty="0" sz="2800" spc="-10"/>
              <a:t>purpose</a:t>
            </a:r>
            <a:r>
              <a:rPr dirty="0" sz="2800" spc="15"/>
              <a:t> </a:t>
            </a:r>
            <a:r>
              <a:rPr dirty="0" sz="2800" spc="-35"/>
              <a:t>of</a:t>
            </a:r>
            <a:r>
              <a:rPr dirty="0" sz="2800" spc="20"/>
              <a:t> </a:t>
            </a:r>
            <a:r>
              <a:rPr dirty="0" sz="2800" spc="-10"/>
              <a:t>using</a:t>
            </a:r>
            <a:r>
              <a:rPr dirty="0" sz="2800" spc="35"/>
              <a:t> </a:t>
            </a:r>
            <a:r>
              <a:rPr dirty="0" sz="2800" spc="-10"/>
              <a:t>pthread_setcancelstate() </a:t>
            </a:r>
            <a:r>
              <a:rPr dirty="0" sz="2800" spc="-5"/>
              <a:t>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479929" y="1744217"/>
            <a:ext cx="590105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pthread_setcancelstate()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SimSun"/>
                <a:cs typeface="SimSun"/>
              </a:rPr>
              <a:t>函式用於在</a:t>
            </a:r>
            <a:r>
              <a:rPr dirty="0" sz="1800" spc="-5">
                <a:latin typeface="Calibri"/>
                <a:cs typeface="Calibri"/>
              </a:rPr>
              <a:t>thread</a:t>
            </a:r>
            <a:r>
              <a:rPr dirty="0" sz="1800">
                <a:latin typeface="SimSun"/>
                <a:cs typeface="SimSun"/>
              </a:rPr>
              <a:t>運</a:t>
            </a:r>
            <a:r>
              <a:rPr dirty="0" sz="1800" spc="-5">
                <a:latin typeface="SimSun"/>
                <a:cs typeface="SimSun"/>
              </a:rPr>
              <a:t>行</a:t>
            </a:r>
            <a:r>
              <a:rPr dirty="0" sz="1800">
                <a:latin typeface="SimSun"/>
                <a:cs typeface="SimSun"/>
              </a:rPr>
              <a:t>時動態地更 改取消狀態。通常情況下，可以在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ea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>
                <a:latin typeface="SimSun"/>
                <a:cs typeface="SimSun"/>
              </a:rPr>
              <a:t>的起始點或適當的 程式碼位置調用這個函式，以根據需要設置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ea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>
                <a:latin typeface="SimSun"/>
                <a:cs typeface="SimSun"/>
              </a:rPr>
              <a:t>的取消狀 態。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使</a:t>
            </a:r>
            <a:r>
              <a:rPr dirty="0" sz="1800" spc="405">
                <a:latin typeface="SimSun"/>
                <a:cs typeface="SimSun"/>
              </a:rPr>
              <a:t>用</a:t>
            </a:r>
            <a:r>
              <a:rPr dirty="0" sz="1800" spc="-10">
                <a:latin typeface="Calibri"/>
                <a:cs typeface="Calibri"/>
              </a:rPr>
              <a:t>pthread_setcancelstate()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SimSun"/>
                <a:cs typeface="SimSun"/>
              </a:rPr>
              <a:t>的目的是提供對</a:t>
            </a:r>
            <a:r>
              <a:rPr dirty="0" sz="1800" spc="-5">
                <a:latin typeface="Calibri"/>
                <a:cs typeface="Calibri"/>
              </a:rPr>
              <a:t>thread</a:t>
            </a:r>
            <a:r>
              <a:rPr dirty="0" sz="1800">
                <a:latin typeface="SimSun"/>
                <a:cs typeface="SimSun"/>
              </a:rPr>
              <a:t>取消功 </a:t>
            </a:r>
            <a:r>
              <a:rPr dirty="0" sz="1800" spc="-5">
                <a:latin typeface="SimSun"/>
                <a:cs typeface="SimSun"/>
              </a:rPr>
              <a:t>能的控制。在某些情況下，可能需</a:t>
            </a:r>
            <a:r>
              <a:rPr dirty="0" sz="1800">
                <a:latin typeface="SimSun"/>
                <a:cs typeface="SimSun"/>
              </a:rPr>
              <a:t>要</a:t>
            </a:r>
            <a:r>
              <a:rPr dirty="0" sz="1800" spc="-5">
                <a:latin typeface="SimSun"/>
                <a:cs typeface="SimSun"/>
              </a:rPr>
              <a:t>在</a:t>
            </a:r>
            <a:r>
              <a:rPr dirty="0" sz="1800" spc="-5">
                <a:latin typeface="Calibri"/>
                <a:cs typeface="Calibri"/>
              </a:rPr>
              <a:t>thread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run</a:t>
            </a:r>
            <a:r>
              <a:rPr dirty="0" sz="1800" spc="-5">
                <a:latin typeface="SimSun"/>
                <a:cs typeface="SimSun"/>
              </a:rPr>
              <a:t>的期間</a:t>
            </a:r>
            <a:r>
              <a:rPr dirty="0" sz="1800">
                <a:latin typeface="SimSun"/>
                <a:cs typeface="SimSun"/>
              </a:rPr>
              <a:t>禁 用取消，以確保特定的操作或臨界區域不會被中斷。一旦 臨界區域完成，可以恢復取消功能，使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ea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>
                <a:latin typeface="SimSun"/>
                <a:cs typeface="SimSun"/>
              </a:rPr>
              <a:t>可以被取消。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183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Explain </a:t>
            </a:r>
            <a:r>
              <a:rPr dirty="0"/>
              <a:t>the </a:t>
            </a:r>
            <a:r>
              <a:rPr dirty="0" spc="-10"/>
              <a:t>pros </a:t>
            </a:r>
            <a:r>
              <a:rPr dirty="0" spc="-5"/>
              <a:t>and cons </a:t>
            </a:r>
            <a:r>
              <a:rPr dirty="0" spc="-25"/>
              <a:t>of </a:t>
            </a:r>
            <a:r>
              <a:rPr dirty="0" spc="-5"/>
              <a:t>using monitor to </a:t>
            </a:r>
            <a:r>
              <a:rPr dirty="0" spc="-10"/>
              <a:t>solve </a:t>
            </a:r>
            <a:r>
              <a:rPr dirty="0"/>
              <a:t>a </a:t>
            </a:r>
            <a:r>
              <a:rPr dirty="0" spc="-5"/>
              <a:t>dining-philosopher problem </a:t>
            </a:r>
            <a:r>
              <a:rPr dirty="0" spc="-10"/>
              <a:t>compared </a:t>
            </a:r>
            <a:r>
              <a:rPr dirty="0" spc="-5"/>
              <a:t>to </a:t>
            </a:r>
            <a:r>
              <a:rPr dirty="0"/>
              <a:t>this </a:t>
            </a:r>
            <a:r>
              <a:rPr dirty="0" spc="-484"/>
              <a:t> </a:t>
            </a:r>
            <a:r>
              <a:rPr dirty="0"/>
              <a:t>homework</a:t>
            </a:r>
            <a:r>
              <a:rPr dirty="0" spc="-20"/>
              <a:t> </a:t>
            </a:r>
            <a:r>
              <a:rPr dirty="0"/>
              <a:t>?</a:t>
            </a:r>
            <a:r>
              <a:rPr dirty="0" spc="-5"/>
              <a:t> </a:t>
            </a:r>
            <a:r>
              <a:rPr dirty="0" spc="-50"/>
              <a:t>(You</a:t>
            </a:r>
            <a:r>
              <a:rPr dirty="0" spc="-20"/>
              <a:t> </a:t>
            </a:r>
            <a:r>
              <a:rPr dirty="0" spc="-5"/>
              <a:t>should</a:t>
            </a:r>
            <a:r>
              <a:rPr dirty="0" spc="-35"/>
              <a:t> </a:t>
            </a:r>
            <a:r>
              <a:rPr dirty="0" spc="-5"/>
              <a:t>at</a:t>
            </a:r>
            <a:r>
              <a:rPr dirty="0"/>
              <a:t> </a:t>
            </a:r>
            <a:r>
              <a:rPr dirty="0" spc="-5"/>
              <a:t>least</a:t>
            </a:r>
            <a:r>
              <a:rPr dirty="0" spc="-15"/>
              <a:t> </a:t>
            </a:r>
            <a:r>
              <a:rPr dirty="0" spc="-5"/>
              <a:t>analyze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performance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15"/>
              <a:t>scalability.)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8962" y="1090929"/>
            <a:ext cx="66630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使用</a:t>
            </a:r>
            <a:r>
              <a:rPr dirty="0" sz="1800" spc="-10">
                <a:latin typeface="Calibri"/>
                <a:cs typeface="Calibri"/>
              </a:rPr>
              <a:t>monitor</a:t>
            </a:r>
            <a:r>
              <a:rPr dirty="0" sz="1800">
                <a:latin typeface="SimSun"/>
                <a:cs typeface="SimSun"/>
              </a:rPr>
              <a:t>是另一種常見的解決</a:t>
            </a:r>
            <a:r>
              <a:rPr dirty="0" sz="1800" spc="-5">
                <a:latin typeface="Calibri"/>
                <a:cs typeface="Calibri"/>
              </a:rPr>
              <a:t>Dining-philosopher</a:t>
            </a:r>
            <a:r>
              <a:rPr dirty="0" sz="1800">
                <a:latin typeface="SimSun"/>
                <a:cs typeface="SimSun"/>
              </a:rPr>
              <a:t>問題的方法，它 提供</a:t>
            </a:r>
            <a:r>
              <a:rPr dirty="0" sz="1800" spc="-5">
                <a:latin typeface="SimSun"/>
                <a:cs typeface="SimSun"/>
              </a:rPr>
              <a:t>了</a:t>
            </a:r>
            <a:r>
              <a:rPr dirty="0" sz="1800" spc="-10">
                <a:latin typeface="Calibri"/>
                <a:cs typeface="Calibri"/>
              </a:rPr>
              <a:t>Structured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abstract</a:t>
            </a:r>
            <a:r>
              <a:rPr dirty="0" sz="1800">
                <a:latin typeface="SimSun"/>
                <a:cs typeface="SimSun"/>
              </a:rPr>
              <a:t>的方式來管理共享資源和同步線</a:t>
            </a:r>
            <a:r>
              <a:rPr dirty="0" sz="1800" spc="-25">
                <a:latin typeface="SimSun"/>
                <a:cs typeface="SimSun"/>
              </a:rPr>
              <a:t>程</a:t>
            </a:r>
            <a:r>
              <a:rPr dirty="0" sz="180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4" y="2072766"/>
            <a:ext cx="5575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JhengHei"/>
                <a:cs typeface="Microsoft JhengHei"/>
              </a:rPr>
              <a:t>優點：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Microsoft JhengHei"/>
                <a:cs typeface="Microsoft JhengHei"/>
              </a:rPr>
              <a:t>Structured</a:t>
            </a:r>
            <a:r>
              <a:rPr dirty="0" sz="1800" spc="-20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and</a:t>
            </a:r>
            <a:r>
              <a:rPr dirty="0" sz="1800" spc="-20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abstract</a:t>
            </a:r>
            <a:r>
              <a:rPr dirty="0" sz="1800">
                <a:latin typeface="Microsoft JhengHei"/>
                <a:cs typeface="Microsoft JhengHei"/>
              </a:rPr>
              <a:t> ：</a:t>
            </a:r>
            <a:r>
              <a:rPr dirty="0" sz="1800" spc="-15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monitor</a:t>
            </a:r>
            <a:r>
              <a:rPr dirty="0" sz="1800">
                <a:latin typeface="Microsoft JhengHei"/>
                <a:cs typeface="Microsoft JhengHei"/>
              </a:rPr>
              <a:t>提供了一種結構化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04" y="3718941"/>
            <a:ext cx="572579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JhengHei"/>
                <a:cs typeface="Microsoft JhengHei"/>
              </a:rPr>
              <a:t>節封裝在內部</a:t>
            </a:r>
            <a:r>
              <a:rPr dirty="0" sz="1800" spc="-15">
                <a:latin typeface="Microsoft JhengHei"/>
                <a:cs typeface="Microsoft JhengHei"/>
              </a:rPr>
              <a:t>，</a:t>
            </a:r>
            <a:r>
              <a:rPr dirty="0" sz="1800">
                <a:latin typeface="Microsoft JhengHei"/>
                <a:cs typeface="Microsoft JhengHei"/>
              </a:rPr>
              <a:t>使得</a:t>
            </a:r>
            <a:r>
              <a:rPr dirty="0" sz="1800" spc="-10">
                <a:latin typeface="Microsoft JhengHei"/>
                <a:cs typeface="Microsoft JhengHei"/>
              </a:rPr>
              <a:t>thread</a:t>
            </a:r>
            <a:r>
              <a:rPr dirty="0" sz="1800">
                <a:latin typeface="Microsoft JhengHei"/>
                <a:cs typeface="Microsoft JhengHei"/>
              </a:rPr>
              <a:t>之間的同步操作更加簡單。 開發人員只需聚焦</a:t>
            </a:r>
            <a:r>
              <a:rPr dirty="0" sz="1800" spc="-20">
                <a:latin typeface="Microsoft JhengHei"/>
                <a:cs typeface="Microsoft JhengHei"/>
              </a:rPr>
              <a:t>於</a:t>
            </a:r>
            <a:r>
              <a:rPr dirty="0" sz="1800">
                <a:latin typeface="Microsoft JhengHei"/>
                <a:cs typeface="Microsoft JhengHei"/>
              </a:rPr>
              <a:t>定義</a:t>
            </a:r>
            <a:r>
              <a:rPr dirty="0" sz="1800" spc="-5">
                <a:latin typeface="Microsoft JhengHei"/>
                <a:cs typeface="Microsoft JhengHei"/>
              </a:rPr>
              <a:t>m</a:t>
            </a:r>
            <a:r>
              <a:rPr dirty="0" sz="1800" spc="5">
                <a:latin typeface="Microsoft JhengHei"/>
                <a:cs typeface="Microsoft JhengHei"/>
              </a:rPr>
              <a:t>o</a:t>
            </a:r>
            <a:r>
              <a:rPr dirty="0" sz="1800" spc="-5">
                <a:latin typeface="Microsoft JhengHei"/>
                <a:cs typeface="Microsoft JhengHei"/>
              </a:rPr>
              <a:t>ni</a:t>
            </a:r>
            <a:r>
              <a:rPr dirty="0" sz="1800" spc="-15">
                <a:latin typeface="Microsoft JhengHei"/>
                <a:cs typeface="Microsoft JhengHei"/>
              </a:rPr>
              <a:t>t</a:t>
            </a:r>
            <a:r>
              <a:rPr dirty="0" sz="1800" spc="-5">
                <a:latin typeface="Microsoft JhengHei"/>
                <a:cs typeface="Microsoft JhengHei"/>
              </a:rPr>
              <a:t>o</a:t>
            </a:r>
            <a:r>
              <a:rPr dirty="0" sz="1800">
                <a:latin typeface="Microsoft JhengHei"/>
                <a:cs typeface="Microsoft JhengHei"/>
              </a:rPr>
              <a:t>r的方法和條件，而不必 擔心互斥鎖和條件變數的操</a:t>
            </a:r>
            <a:r>
              <a:rPr dirty="0" sz="1800" spc="-25">
                <a:latin typeface="Microsoft JhengHei"/>
                <a:cs typeface="Microsoft JhengHei"/>
              </a:rPr>
              <a:t>作</a:t>
            </a:r>
            <a:r>
              <a:rPr dirty="0" sz="1800">
                <a:latin typeface="Microsoft JhengHei"/>
                <a:cs typeface="Microsoft JhengHei"/>
              </a:rPr>
              <a:t>。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Microsoft JhengHei"/>
                <a:cs typeface="Microsoft JhengHei"/>
              </a:rPr>
              <a:t>Safety：</a:t>
            </a:r>
            <a:r>
              <a:rPr dirty="0" sz="1800" spc="-100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monitor</a:t>
            </a:r>
            <a:r>
              <a:rPr dirty="0" sz="1800">
                <a:latin typeface="Microsoft JhengHei"/>
                <a:cs typeface="Microsoft JhengHei"/>
              </a:rPr>
              <a:t>提供了一種安全的共享資源訪問機制， </a:t>
            </a:r>
            <a:r>
              <a:rPr dirty="0" sz="1800" spc="-434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避免了</a:t>
            </a:r>
            <a:r>
              <a:rPr dirty="0" sz="1800" spc="-5">
                <a:latin typeface="Microsoft JhengHei"/>
                <a:cs typeface="Microsoft JhengHei"/>
              </a:rPr>
              <a:t>race</a:t>
            </a:r>
            <a:r>
              <a:rPr dirty="0" sz="1800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conditio</a:t>
            </a:r>
            <a:r>
              <a:rPr dirty="0" sz="1800">
                <a:latin typeface="Microsoft JhengHei"/>
                <a:cs typeface="Microsoft JhengHei"/>
              </a:rPr>
              <a:t>和</a:t>
            </a:r>
            <a:r>
              <a:rPr dirty="0" sz="1800" spc="-5">
                <a:latin typeface="Microsoft JhengHei"/>
                <a:cs typeface="Microsoft JhengHei"/>
              </a:rPr>
              <a:t>deadloc</a:t>
            </a:r>
            <a:r>
              <a:rPr dirty="0" sz="1800">
                <a:latin typeface="Microsoft JhengHei"/>
                <a:cs typeface="Microsoft JhengHei"/>
              </a:rPr>
              <a:t>等</a:t>
            </a:r>
            <a:r>
              <a:rPr dirty="0" sz="1800" spc="-10">
                <a:latin typeface="Microsoft JhengHei"/>
                <a:cs typeface="Microsoft JhengHei"/>
              </a:rPr>
              <a:t>multithread </a:t>
            </a:r>
            <a:r>
              <a:rPr dirty="0" sz="1800" spc="-5">
                <a:latin typeface="Microsoft JhengHei"/>
                <a:cs typeface="Microsoft JhengHei"/>
              </a:rPr>
              <a:t>problem </a:t>
            </a:r>
            <a:r>
              <a:rPr dirty="0" sz="1800">
                <a:latin typeface="Microsoft JhengHei"/>
                <a:cs typeface="Microsoft JhengHei"/>
              </a:rPr>
              <a:t> 的發生。它確保了在任何時候只</a:t>
            </a:r>
            <a:r>
              <a:rPr dirty="0" sz="1800" spc="-30">
                <a:latin typeface="Microsoft JhengHei"/>
                <a:cs typeface="Microsoft JhengHei"/>
              </a:rPr>
              <a:t>有</a:t>
            </a:r>
            <a:r>
              <a:rPr dirty="0" sz="1800">
                <a:latin typeface="Microsoft JhengHei"/>
                <a:cs typeface="Microsoft JhengHei"/>
              </a:rPr>
              <a:t>一個</a:t>
            </a:r>
            <a:r>
              <a:rPr dirty="0" sz="1800" spc="-10">
                <a:latin typeface="Microsoft JhengHei"/>
                <a:cs typeface="Microsoft JhengHei"/>
              </a:rPr>
              <a:t>thread</a:t>
            </a:r>
            <a:r>
              <a:rPr dirty="0" sz="1800">
                <a:latin typeface="Microsoft JhengHei"/>
                <a:cs typeface="Microsoft JhengHei"/>
              </a:rPr>
              <a:t>可以訪問 </a:t>
            </a:r>
            <a:r>
              <a:rPr dirty="0" sz="1800" spc="-5">
                <a:latin typeface="Microsoft JhengHei"/>
                <a:cs typeface="Microsoft JhengHei"/>
              </a:rPr>
              <a:t>monitor</a:t>
            </a:r>
            <a:r>
              <a:rPr dirty="0" sz="1800">
                <a:latin typeface="Microsoft JhengHei"/>
                <a:cs typeface="Microsoft JhengHei"/>
              </a:rPr>
              <a:t>中的方法，從而維護了資源的一致性和完整性。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6978" y="2072766"/>
            <a:ext cx="5922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缺點：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Performance：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使用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monitor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可能引入額外的性能開銷。每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04" y="2621407"/>
            <a:ext cx="120446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9470" algn="l"/>
              </a:tabLst>
            </a:pPr>
            <a:r>
              <a:rPr dirty="0" sz="1800">
                <a:latin typeface="Microsoft JhengHei"/>
                <a:cs typeface="Microsoft JhengHei"/>
              </a:rPr>
              <a:t>的方式來組織代碼，使得共享資源的訪問和同步操作更加	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個t</a:t>
            </a:r>
            <a:r>
              <a:rPr dirty="0" sz="1800" spc="-10">
                <a:solidFill>
                  <a:srgbClr val="FF0000"/>
                </a:solidFill>
                <a:latin typeface="Microsoft JhengHei"/>
                <a:cs typeface="Microsoft JhengHei"/>
              </a:rPr>
              <a:t>h</a:t>
            </a:r>
            <a:r>
              <a:rPr dirty="0" sz="1800" spc="-25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e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ad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進入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m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ni</a:t>
            </a:r>
            <a:r>
              <a:rPr dirty="0" sz="1800" spc="-2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1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時，需要獲取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m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ni</a:t>
            </a:r>
            <a:r>
              <a:rPr dirty="0" sz="1800" spc="-2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1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的互斥鎖，這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Microsoft JhengHei"/>
                <a:cs typeface="Microsoft JhengHei"/>
              </a:rPr>
              <a:t>清晰和易於理解。這有助於提高代碼的可讀性和可維護</a:t>
            </a:r>
            <a:r>
              <a:rPr dirty="0" sz="1800" spc="-55">
                <a:latin typeface="Microsoft JhengHei"/>
                <a:cs typeface="Microsoft JhengHei"/>
              </a:rPr>
              <a:t>性</a:t>
            </a:r>
            <a:r>
              <a:rPr dirty="0" sz="1800" spc="-300">
                <a:latin typeface="Microsoft JhengHei"/>
                <a:cs typeface="Microsoft JhengHei"/>
              </a:rPr>
              <a:t>。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可能導致其他thead的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等待和上下文切換。在高並發情況下，</a:t>
            </a:r>
            <a:endParaRPr sz="1800">
              <a:latin typeface="Microsoft JhengHei"/>
              <a:cs typeface="Microsoft JhengHei"/>
            </a:endParaRPr>
          </a:p>
          <a:p>
            <a:pPr marL="591947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這可能影響系統的效能。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Microsoft JhengHei"/>
                <a:cs typeface="Microsoft JhengHei"/>
              </a:rPr>
              <a:t>Simplified</a:t>
            </a:r>
            <a:r>
              <a:rPr dirty="0" sz="1800" spc="-45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synchronization</a:t>
            </a:r>
            <a:r>
              <a:rPr dirty="0" sz="1800" spc="25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：</a:t>
            </a:r>
            <a:r>
              <a:rPr dirty="0" sz="1800" spc="-15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monitor</a:t>
            </a:r>
            <a:r>
              <a:rPr dirty="0" sz="1800">
                <a:latin typeface="Microsoft JhengHei"/>
                <a:cs typeface="Microsoft JhengHei"/>
              </a:rPr>
              <a:t>將資源的同步細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6978" y="3718941"/>
            <a:ext cx="59378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Scalability：monitor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的可擴展性可能受到限制。當多個 t</a:t>
            </a:r>
            <a:r>
              <a:rPr dirty="0" sz="1800" spc="-10">
                <a:solidFill>
                  <a:srgbClr val="FF0000"/>
                </a:solidFill>
                <a:latin typeface="Microsoft JhengHei"/>
                <a:cs typeface="Microsoft JhengHei"/>
              </a:rPr>
              <a:t>h</a:t>
            </a:r>
            <a:r>
              <a:rPr dirty="0" sz="1800" spc="-25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e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ad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需要同時訪問多個不同的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m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-5">
                <a:solidFill>
                  <a:srgbClr val="FF0000"/>
                </a:solidFill>
                <a:latin typeface="Microsoft JhengHei"/>
                <a:cs typeface="Microsoft JhengHei"/>
              </a:rPr>
              <a:t>ni</a:t>
            </a:r>
            <a:r>
              <a:rPr dirty="0" sz="1800" spc="-2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dirty="0" sz="1800" spc="1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dirty="0" sz="1800">
                <a:solidFill>
                  <a:srgbClr val="FF0000"/>
                </a:solidFill>
                <a:latin typeface="Microsoft JhengHei"/>
                <a:cs typeface="Microsoft JhengHei"/>
              </a:rPr>
              <a:t>時，可能會出現競 爭和效能瓶頸的問題。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11581"/>
            <a:ext cx="7557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5.</a:t>
            </a:r>
            <a:r>
              <a:rPr dirty="0" sz="280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Any </a:t>
            </a:r>
            <a:r>
              <a:rPr dirty="0" sz="2800" spc="-10">
                <a:solidFill>
                  <a:srgbClr val="FFFFFF"/>
                </a:solidFill>
                <a:latin typeface="Microsoft JhengHei"/>
                <a:cs typeface="Microsoft JhengHei"/>
              </a:rPr>
              <a:t>feedback</a:t>
            </a:r>
            <a:r>
              <a:rPr dirty="0" sz="2800" spc="1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Microsoft JhengHei"/>
                <a:cs typeface="Microsoft JhengHei"/>
              </a:rPr>
              <a:t>you</a:t>
            </a: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 would </a:t>
            </a:r>
            <a:r>
              <a:rPr dirty="0" sz="2800" spc="-25">
                <a:solidFill>
                  <a:srgbClr val="FFFFFF"/>
                </a:solidFill>
                <a:latin typeface="Microsoft JhengHei"/>
                <a:cs typeface="Microsoft JhengHei"/>
              </a:rPr>
              <a:t>like</a:t>
            </a: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Microsoft JhengHei"/>
                <a:cs typeface="Microsoft JhengHei"/>
              </a:rPr>
              <a:t>to</a:t>
            </a: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Microsoft JhengHei"/>
                <a:cs typeface="Microsoft JhengHei"/>
              </a:rPr>
              <a:t>let</a:t>
            </a:r>
            <a:r>
              <a:rPr dirty="0" sz="2800" spc="-5">
                <a:solidFill>
                  <a:srgbClr val="FFFFFF"/>
                </a:solidFill>
                <a:latin typeface="Microsoft JhengHei"/>
                <a:cs typeface="Microsoft JhengHei"/>
              </a:rPr>
              <a:t> us </a:t>
            </a:r>
            <a:r>
              <a:rPr dirty="0" sz="2800" spc="-10">
                <a:solidFill>
                  <a:srgbClr val="FFFFFF"/>
                </a:solidFill>
                <a:latin typeface="Microsoft JhengHei"/>
                <a:cs typeface="Microsoft JhengHei"/>
              </a:rPr>
              <a:t>know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76145" y="2014854"/>
            <a:ext cx="7698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由於以前很少接觸到，因此花了些許時間去瞭解</a:t>
            </a:r>
            <a:r>
              <a:rPr dirty="0" sz="1800" spc="-5">
                <a:latin typeface="Calibri"/>
                <a:cs typeface="Calibri"/>
              </a:rPr>
              <a:t>pthread</a:t>
            </a:r>
            <a:r>
              <a:rPr dirty="0" sz="1800">
                <a:latin typeface="SimSun"/>
                <a:cs typeface="SimSun"/>
              </a:rPr>
              <a:t>的功能以及用法， </a:t>
            </a:r>
            <a:r>
              <a:rPr dirty="0" sz="1800" spc="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以及瞭解哲學家問題</a:t>
            </a:r>
            <a:r>
              <a:rPr dirty="0" sz="1800" spc="-10">
                <a:latin typeface="SimSun"/>
                <a:cs typeface="SimSun"/>
              </a:rPr>
              <a:t>的</a:t>
            </a:r>
            <a:r>
              <a:rPr dirty="0" sz="1800">
                <a:latin typeface="SimSun"/>
                <a:cs typeface="SimSun"/>
              </a:rPr>
              <a:t>解決方法，還有比較</a:t>
            </a:r>
            <a:r>
              <a:rPr dirty="0" sz="1800">
                <a:latin typeface="Calibri"/>
                <a:cs typeface="Calibri"/>
              </a:rPr>
              <a:t>Mon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>
                <a:latin typeface="SimSun"/>
                <a:cs typeface="SimSun"/>
              </a:rPr>
              <a:t>跟</a:t>
            </a:r>
            <a:r>
              <a:rPr dirty="0" sz="1800" spc="10">
                <a:latin typeface="SimSun"/>
                <a:cs typeface="SimSun"/>
              </a:rPr>
              <a:t>使</a:t>
            </a:r>
            <a:r>
              <a:rPr dirty="0" sz="1800">
                <a:latin typeface="SimSun"/>
                <a:cs typeface="SimSun"/>
              </a:rPr>
              <a:t>用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ead</a:t>
            </a:r>
            <a:r>
              <a:rPr dirty="0" sz="1800">
                <a:latin typeface="SimSun"/>
                <a:cs typeface="SimSun"/>
              </a:rPr>
              <a:t>的差異性。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573"/>
            <a:ext cx="1897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For</a:t>
            </a:r>
            <a:r>
              <a:rPr dirty="0" sz="3600" spc="150"/>
              <a:t>k</a:t>
            </a:r>
            <a:r>
              <a:rPr dirty="0" sz="3600" spc="-5"/>
              <a:t>.cpp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1050036"/>
            <a:ext cx="6908292" cy="54406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9730" y="1719453"/>
            <a:ext cx="436880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JhengHei"/>
                <a:cs typeface="Microsoft JhengHei"/>
              </a:rPr>
              <a:t>為了避免一把叉子同時被兩個哲學家使用，</a:t>
            </a:r>
            <a:endParaRPr sz="1800">
              <a:latin typeface="Microsoft JhengHei"/>
              <a:cs typeface="Microsoft JhengHei"/>
            </a:endParaRPr>
          </a:p>
          <a:p>
            <a:pPr marL="12700" marR="196215">
              <a:lnSpc>
                <a:spcPct val="100000"/>
              </a:lnSpc>
            </a:pPr>
            <a:r>
              <a:rPr dirty="0" sz="1800" spc="-5">
                <a:latin typeface="Microsoft JhengHei"/>
                <a:cs typeface="Microsoft JhengHei"/>
              </a:rPr>
              <a:t>因此我額外使用的參</a:t>
            </a:r>
            <a:r>
              <a:rPr dirty="0" sz="1800">
                <a:latin typeface="Microsoft JhengHei"/>
                <a:cs typeface="Microsoft JhengHei"/>
              </a:rPr>
              <a:t>數</a:t>
            </a:r>
            <a:r>
              <a:rPr dirty="0" sz="1800" spc="-5">
                <a:latin typeface="Microsoft JhengHei"/>
                <a:cs typeface="Microsoft JhengHei"/>
              </a:rPr>
              <a:t>isUsed來控制。 </a:t>
            </a:r>
            <a:r>
              <a:rPr dirty="0" sz="1800">
                <a:latin typeface="Microsoft JhengHei"/>
                <a:cs typeface="Microsoft JhengHei"/>
              </a:rPr>
              <a:t> 如果叉子還尚未被使用時，則為false，之 後第一位來使用叉子的人，若取得叉子後 則將</a:t>
            </a:r>
            <a:r>
              <a:rPr dirty="0" sz="1800" spc="-5">
                <a:latin typeface="Microsoft JhengHei"/>
                <a:cs typeface="Microsoft JhengHei"/>
              </a:rPr>
              <a:t>isUsed</a:t>
            </a:r>
            <a:r>
              <a:rPr dirty="0" sz="1800">
                <a:latin typeface="Microsoft JhengHei"/>
                <a:cs typeface="Microsoft JhengHei"/>
              </a:rPr>
              <a:t>改為</a:t>
            </a:r>
            <a:r>
              <a:rPr dirty="0" sz="1800" spc="-5">
                <a:latin typeface="Microsoft JhengHei"/>
                <a:cs typeface="Microsoft JhengHei"/>
              </a:rPr>
              <a:t>true，</a:t>
            </a:r>
            <a:r>
              <a:rPr dirty="0" sz="1800">
                <a:latin typeface="Microsoft JhengHei"/>
                <a:cs typeface="Microsoft JhengHei"/>
              </a:rPr>
              <a:t>因此後面也想使用 這把叉子的哲學家就會因為</a:t>
            </a:r>
            <a:r>
              <a:rPr dirty="0" sz="1800" spc="-5">
                <a:latin typeface="Microsoft JhengHei"/>
                <a:cs typeface="Microsoft JhengHei"/>
              </a:rPr>
              <a:t>isUsed</a:t>
            </a:r>
            <a:r>
              <a:rPr dirty="0" sz="1800">
                <a:latin typeface="Microsoft JhengHei"/>
                <a:cs typeface="Microsoft JhengHei"/>
              </a:rPr>
              <a:t>為true </a:t>
            </a:r>
            <a:r>
              <a:rPr dirty="0" sz="1800" spc="-434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而被卡在while</a:t>
            </a:r>
            <a:r>
              <a:rPr dirty="0" sz="1800" spc="-5">
                <a:latin typeface="Microsoft JhengHei"/>
                <a:cs typeface="Microsoft JhengHei"/>
              </a:rPr>
              <a:t> loop</a:t>
            </a:r>
            <a:r>
              <a:rPr dirty="0" sz="1800">
                <a:latin typeface="Microsoft JhengHei"/>
                <a:cs typeface="Microsoft JhengHei"/>
              </a:rPr>
              <a:t>內等待。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Microsoft JhengHei"/>
              <a:cs typeface="Microsoft JhengHei"/>
            </a:endParaRPr>
          </a:p>
          <a:p>
            <a:pPr algn="just" marL="12700" marR="233679">
              <a:lnSpc>
                <a:spcPct val="100000"/>
              </a:lnSpc>
            </a:pPr>
            <a:r>
              <a:rPr dirty="0" sz="1800">
                <a:latin typeface="Microsoft JhengHei"/>
                <a:cs typeface="Microsoft JhengHei"/>
              </a:rPr>
              <a:t>當持有該把叉子的人使用結束後，會先把  </a:t>
            </a:r>
            <a:r>
              <a:rPr dirty="0" sz="1800" spc="-5">
                <a:latin typeface="Microsoft JhengHei"/>
                <a:cs typeface="Microsoft JhengHei"/>
              </a:rPr>
              <a:t>isU</a:t>
            </a:r>
            <a:r>
              <a:rPr dirty="0" sz="1800" spc="-10">
                <a:latin typeface="Microsoft JhengHei"/>
                <a:cs typeface="Microsoft JhengHei"/>
              </a:rPr>
              <a:t>s</a:t>
            </a:r>
            <a:r>
              <a:rPr dirty="0" sz="1800">
                <a:latin typeface="Microsoft JhengHei"/>
                <a:cs typeface="Microsoft JhengHei"/>
              </a:rPr>
              <a:t>ed改成false並</a:t>
            </a:r>
            <a:r>
              <a:rPr dirty="0" sz="1800" spc="-5">
                <a:latin typeface="Microsoft JhengHei"/>
                <a:cs typeface="Microsoft JhengHei"/>
              </a:rPr>
              <a:t>sig</a:t>
            </a:r>
            <a:r>
              <a:rPr dirty="0" sz="1800" spc="-10">
                <a:latin typeface="Microsoft JhengHei"/>
                <a:cs typeface="Microsoft JhengHei"/>
              </a:rPr>
              <a:t>n</a:t>
            </a:r>
            <a:r>
              <a:rPr dirty="0" sz="1800" spc="-5">
                <a:latin typeface="Microsoft JhengHei"/>
                <a:cs typeface="Microsoft JhengHei"/>
              </a:rPr>
              <a:t>a</a:t>
            </a:r>
            <a:r>
              <a:rPr dirty="0" sz="1800">
                <a:latin typeface="Microsoft JhengHei"/>
                <a:cs typeface="Microsoft JhengHei"/>
              </a:rPr>
              <a:t>l通知還在wai</a:t>
            </a:r>
            <a:r>
              <a:rPr dirty="0" sz="1800" spc="-10">
                <a:latin typeface="Microsoft JhengHei"/>
                <a:cs typeface="Microsoft JhengHei"/>
              </a:rPr>
              <a:t>t</a:t>
            </a:r>
            <a:r>
              <a:rPr dirty="0" sz="1800">
                <a:latin typeface="Microsoft JhengHei"/>
                <a:cs typeface="Microsoft JhengHei"/>
              </a:rPr>
              <a:t>的 </a:t>
            </a:r>
            <a:r>
              <a:rPr dirty="0" sz="1800">
                <a:latin typeface="Microsoft JhengHei"/>
                <a:cs typeface="Microsoft JhengHei"/>
              </a:rPr>
              <a:t>哲學家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573"/>
            <a:ext cx="2055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Table.cpp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010411"/>
            <a:ext cx="6475476" cy="5710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9277" y="1373504"/>
            <a:ext cx="407098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題目要求</a:t>
            </a:r>
            <a:r>
              <a:rPr dirty="0" sz="1800" spc="-10">
                <a:latin typeface="Calibri"/>
                <a:cs typeface="Calibri"/>
              </a:rPr>
              <a:t>table</a:t>
            </a:r>
            <a:r>
              <a:rPr dirty="0" sz="1800">
                <a:latin typeface="SimSun"/>
                <a:cs typeface="SimSun"/>
              </a:rPr>
              <a:t>最多只能容</a:t>
            </a:r>
            <a:r>
              <a:rPr dirty="0" sz="1800" spc="-10">
                <a:latin typeface="SimSun"/>
                <a:cs typeface="SimSun"/>
              </a:rPr>
              <a:t>納</a:t>
            </a:r>
            <a:r>
              <a:rPr dirty="0" sz="1800" spc="-5">
                <a:latin typeface="Calibri"/>
                <a:cs typeface="Calibri"/>
              </a:rPr>
              <a:t>4</a:t>
            </a:r>
            <a:r>
              <a:rPr dirty="0" sz="1800">
                <a:latin typeface="SimSun"/>
                <a:cs typeface="SimSun"/>
              </a:rPr>
              <a:t>人，因此假 設</a:t>
            </a:r>
            <a:r>
              <a:rPr dirty="0" sz="1800" spc="-5">
                <a:latin typeface="Calibri"/>
                <a:cs typeface="Calibri"/>
              </a:rPr>
              <a:t>n=4</a:t>
            </a:r>
            <a:r>
              <a:rPr dirty="0" sz="1800" spc="-5">
                <a:latin typeface="SimSun"/>
                <a:cs typeface="SimSun"/>
              </a:rPr>
              <a:t>，</a:t>
            </a:r>
            <a:r>
              <a:rPr dirty="0" sz="1800" spc="-5">
                <a:latin typeface="Calibri"/>
                <a:cs typeface="Calibri"/>
              </a:rPr>
              <a:t>table</a:t>
            </a:r>
            <a:r>
              <a:rPr dirty="0" sz="1800">
                <a:latin typeface="SimSun"/>
                <a:cs typeface="SimSun"/>
              </a:rPr>
              <a:t>每進一個人</a:t>
            </a:r>
            <a:r>
              <a:rPr dirty="0" sz="1800" spc="-10">
                <a:latin typeface="Calibri"/>
                <a:cs typeface="Calibri"/>
              </a:rPr>
              <a:t>(wait())</a:t>
            </a:r>
            <a:r>
              <a:rPr dirty="0" sz="1800" spc="-10">
                <a:latin typeface="SimSun"/>
                <a:cs typeface="SimSun"/>
              </a:rPr>
              <a:t>，</a:t>
            </a:r>
            <a:r>
              <a:rPr dirty="0" sz="1800">
                <a:latin typeface="SimSun"/>
                <a:cs typeface="SimSun"/>
              </a:rPr>
              <a:t>就會判 斷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alue</a:t>
            </a:r>
            <a:r>
              <a:rPr dirty="0" sz="1800">
                <a:latin typeface="SimSun"/>
                <a:cs typeface="SimSun"/>
              </a:rPr>
              <a:t>是否</a:t>
            </a:r>
            <a:r>
              <a:rPr dirty="0" sz="1800">
                <a:latin typeface="Calibri"/>
                <a:cs typeface="Calibri"/>
              </a:rPr>
              <a:t>&gt;=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SimSun"/>
                <a:cs typeface="SimSun"/>
              </a:rPr>
              <a:t>，若滿足則可以成功入桌 並把</a:t>
            </a:r>
            <a:r>
              <a:rPr dirty="0" sz="1800" spc="-5">
                <a:latin typeface="Calibri"/>
                <a:cs typeface="Calibri"/>
              </a:rPr>
              <a:t>value-1</a:t>
            </a:r>
            <a:r>
              <a:rPr dirty="0" sz="180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12700" marR="12192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若有人要離桌，則把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alue+1</a:t>
            </a:r>
            <a:r>
              <a:rPr dirty="0" sz="1800">
                <a:latin typeface="SimSun"/>
                <a:cs typeface="SimSun"/>
              </a:rPr>
              <a:t>即可離桌， </a:t>
            </a:r>
            <a:r>
              <a:rPr dirty="0" sz="1800">
                <a:latin typeface="SimSun"/>
                <a:cs typeface="SimSun"/>
              </a:rPr>
              <a:t>代表多一個位置。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573"/>
            <a:ext cx="3466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Philosopher.cpp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93205" y="1471116"/>
            <a:ext cx="466661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JhengHei"/>
                <a:cs typeface="Microsoft JhengHei"/>
              </a:rPr>
              <a:t>pthread_create</a:t>
            </a:r>
            <a:r>
              <a:rPr dirty="0" sz="1800" spc="-20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Microsoft JhengHei"/>
                <a:cs typeface="Microsoft JhengHei"/>
              </a:rPr>
              <a:t>可以用來建立新的執行緒，並 </a:t>
            </a:r>
            <a:r>
              <a:rPr dirty="0" sz="1800">
                <a:latin typeface="Microsoft JhengHei"/>
                <a:cs typeface="Microsoft JhengHei"/>
              </a:rPr>
              <a:t>以函數指標指定子執行緒所要執行的函數，子 執行緒在建立之後，就會以平行的方式執行， </a:t>
            </a:r>
            <a:r>
              <a:rPr dirty="0" sz="1800" spc="5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在子執行緒的執行期間，主執行緒還是可以正 常執行自己的工作，最後主執行緒再以 </a:t>
            </a:r>
            <a:r>
              <a:rPr dirty="0" sz="1800" spc="-10">
                <a:latin typeface="Microsoft JhengHei"/>
                <a:cs typeface="Microsoft JhengHei"/>
              </a:rPr>
              <a:t>pthread_join</a:t>
            </a:r>
            <a:r>
              <a:rPr dirty="0" sz="1800" spc="-20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等待子執行緒執行結束，處理後 </a:t>
            </a:r>
            <a:r>
              <a:rPr dirty="0" sz="1800" spc="-5">
                <a:latin typeface="Microsoft JhengHei"/>
                <a:cs typeface="Microsoft JhengHei"/>
              </a:rPr>
              <a:t>續收尾的動作。</a:t>
            </a:r>
            <a:endParaRPr sz="18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345691"/>
            <a:ext cx="3435680" cy="33710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2053" y="419227"/>
            <a:ext cx="383794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41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30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 spc="5">
                <a:latin typeface="Calibri"/>
                <a:cs typeface="Calibri"/>
              </a:rPr>
              <a:t>p</a:t>
            </a:r>
            <a:r>
              <a:rPr dirty="0" sz="1800">
                <a:latin typeface="SimSun"/>
                <a:cs typeface="SimSun"/>
              </a:rPr>
              <a:t>的部分由於</a:t>
            </a:r>
            <a:r>
              <a:rPr dirty="0" sz="1800" spc="-5">
                <a:latin typeface="Calibri"/>
                <a:cs typeface="Calibri"/>
              </a:rPr>
              <a:t>id</a:t>
            </a:r>
            <a:r>
              <a:rPr dirty="0" sz="1800">
                <a:latin typeface="Calibri"/>
                <a:cs typeface="Calibri"/>
              </a:rPr>
              <a:t>=0</a:t>
            </a:r>
            <a:r>
              <a:rPr dirty="0" sz="1800">
                <a:latin typeface="SimSun"/>
                <a:cs typeface="SimSun"/>
              </a:rPr>
              <a:t>的哲學家會拿到  </a:t>
            </a:r>
            <a:r>
              <a:rPr dirty="0" sz="1800" spc="-5">
                <a:latin typeface="Calibri"/>
                <a:cs typeface="Calibri"/>
              </a:rPr>
              <a:t>id=0,1</a:t>
            </a:r>
            <a:r>
              <a:rPr dirty="0" sz="1800">
                <a:latin typeface="SimSun"/>
                <a:cs typeface="SimSun"/>
              </a:rPr>
              <a:t>的叉子，以此類推，而</a:t>
            </a:r>
            <a:r>
              <a:rPr dirty="0" sz="1800" spc="-5">
                <a:latin typeface="Calibri"/>
                <a:cs typeface="Calibri"/>
              </a:rPr>
              <a:t>id=4</a:t>
            </a:r>
            <a:r>
              <a:rPr dirty="0" sz="1800">
                <a:latin typeface="SimSun"/>
                <a:cs typeface="SimSun"/>
              </a:rPr>
              <a:t>的哲 學家會拿到</a:t>
            </a:r>
            <a:r>
              <a:rPr dirty="0" sz="1800" spc="-5">
                <a:latin typeface="Calibri"/>
                <a:cs typeface="Calibri"/>
              </a:rPr>
              <a:t>4,0</a:t>
            </a:r>
            <a:r>
              <a:rPr dirty="0" sz="1800">
                <a:latin typeface="SimSun"/>
                <a:cs typeface="SimSun"/>
              </a:rPr>
              <a:t>叉子。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SimSun"/>
                <a:cs typeface="SimSun"/>
              </a:rPr>
              <a:t>為了防止</a:t>
            </a:r>
            <a:r>
              <a:rPr dirty="0" sz="1800" spc="-5">
                <a:latin typeface="Calibri"/>
                <a:cs typeface="Calibri"/>
              </a:rPr>
              <a:t>dea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5">
                <a:latin typeface="Calibri"/>
                <a:cs typeface="Calibri"/>
              </a:rPr>
              <a:t>k</a:t>
            </a:r>
            <a:r>
              <a:rPr dirty="0" sz="1800" spc="-5">
                <a:latin typeface="SimSun"/>
                <a:cs typeface="SimSun"/>
              </a:rPr>
              <a:t>，我額外使用了</a:t>
            </a:r>
            <a:endParaRPr sz="1800">
              <a:latin typeface="SimSun"/>
              <a:cs typeface="SimSun"/>
            </a:endParaRPr>
          </a:p>
          <a:p>
            <a:pPr marL="12700" marR="29209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beUsed</a:t>
            </a:r>
            <a:r>
              <a:rPr dirty="0" sz="1800">
                <a:latin typeface="SimSun"/>
                <a:cs typeface="SimSun"/>
              </a:rPr>
              <a:t>來判斷，如果已經取得左叉子 後，發現右叉子已經被拿走，則此時 該哲學家會放下左叉子，避免</a:t>
            </a:r>
            <a:r>
              <a:rPr dirty="0" sz="1800" spc="-5">
                <a:latin typeface="Calibri"/>
                <a:cs typeface="Calibri"/>
              </a:rPr>
              <a:t>hold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wait</a:t>
            </a:r>
            <a:r>
              <a:rPr dirty="0" sz="180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那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wn</a:t>
            </a:r>
            <a:r>
              <a:rPr dirty="0" sz="1800">
                <a:latin typeface="SimSun"/>
                <a:cs typeface="SimSun"/>
              </a:rPr>
              <a:t>的部分就單純的放下右叉子 </a:t>
            </a:r>
            <a:r>
              <a:rPr dirty="0" sz="1800" spc="-5">
                <a:latin typeface="SimSun"/>
                <a:cs typeface="SimSun"/>
              </a:rPr>
              <a:t>以及左叉子，並且</a:t>
            </a:r>
            <a:r>
              <a:rPr dirty="0" sz="1800">
                <a:latin typeface="SimSun"/>
                <a:cs typeface="SimSun"/>
              </a:rPr>
              <a:t>把</a:t>
            </a:r>
            <a:r>
              <a:rPr dirty="0" sz="1800" spc="-5">
                <a:latin typeface="Calibri"/>
                <a:cs typeface="Calibri"/>
              </a:rPr>
              <a:t>beUsed</a:t>
            </a:r>
            <a:r>
              <a:rPr dirty="0" sz="1800" spc="-5">
                <a:latin typeface="SimSun"/>
                <a:cs typeface="SimSun"/>
              </a:rPr>
              <a:t>設為</a:t>
            </a:r>
            <a:r>
              <a:rPr dirty="0" sz="1800" spc="-5">
                <a:latin typeface="Calibri"/>
                <a:cs typeface="Calibri"/>
              </a:rPr>
              <a:t>0</a:t>
            </a:r>
            <a:r>
              <a:rPr dirty="0" sz="1800" spc="-5">
                <a:latin typeface="SimSun"/>
                <a:cs typeface="SimSun"/>
              </a:rPr>
              <a:t>，</a:t>
            </a:r>
            <a:r>
              <a:rPr dirty="0" sz="1800">
                <a:latin typeface="SimSun"/>
                <a:cs typeface="SimSun"/>
              </a:rPr>
              <a:t>代 表沒有被使用了。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SimSun"/>
              <a:cs typeface="SimSun"/>
            </a:endParaRPr>
          </a:p>
          <a:p>
            <a:pPr marL="12700" marR="4318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底下則是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abl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SimSun"/>
                <a:cs typeface="SimSun"/>
              </a:rPr>
              <a:t>跟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iloso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>
                <a:latin typeface="SimSun"/>
                <a:cs typeface="SimSun"/>
              </a:rPr>
              <a:t>的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ace </a:t>
            </a:r>
            <a:r>
              <a:rPr dirty="0" sz="1800">
                <a:latin typeface="SimSun"/>
                <a:cs typeface="SimSun"/>
              </a:rPr>
              <a:t>以及</a:t>
            </a:r>
            <a:r>
              <a:rPr dirty="0" sz="1800" spc="-5">
                <a:latin typeface="Calibri"/>
                <a:cs typeface="Calibri"/>
              </a:rPr>
              <a:t>philosophe</a:t>
            </a:r>
            <a:r>
              <a:rPr dirty="0" sz="1800">
                <a:latin typeface="SimSun"/>
                <a:cs typeface="SimSun"/>
              </a:rPr>
              <a:t>的</a:t>
            </a:r>
            <a:r>
              <a:rPr dirty="0" sz="1800" spc="-5">
                <a:latin typeface="Calibri"/>
                <a:cs typeface="Calibri"/>
              </a:rPr>
              <a:t>thread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routine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72" y="4110226"/>
            <a:ext cx="6288024" cy="2692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372" y="344424"/>
            <a:ext cx="6259067" cy="36819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908685"/>
            <a:chOff x="-6095" y="0"/>
            <a:chExt cx="12204700" cy="9086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896619"/>
            </a:xfrm>
            <a:custGeom>
              <a:avLst/>
              <a:gdLst/>
              <a:ahLst/>
              <a:cxnLst/>
              <a:rect l="l" t="t" r="r" b="b"/>
              <a:pathLst>
                <a:path w="12192000" h="896619">
                  <a:moveTo>
                    <a:pt x="12192000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12192000" y="896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027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96619"/>
            </a:xfrm>
            <a:custGeom>
              <a:avLst/>
              <a:gdLst/>
              <a:ahLst/>
              <a:cxnLst/>
              <a:rect l="l" t="t" r="r" b="b"/>
              <a:pathLst>
                <a:path w="12192000" h="896619">
                  <a:moveTo>
                    <a:pt x="0" y="896112"/>
                  </a:moveTo>
                  <a:lnTo>
                    <a:pt x="12192000" y="8961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9611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28066" y="119329"/>
            <a:ext cx="939419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1.</a:t>
            </a:r>
            <a:r>
              <a:rPr dirty="0" sz="2000" spc="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Why</a:t>
            </a:r>
            <a:r>
              <a:rPr dirty="0" sz="2000" spc="-1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does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function</a:t>
            </a:r>
            <a:r>
              <a:rPr dirty="0" sz="2000" spc="-2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pthread_cond_wait()</a:t>
            </a:r>
            <a:r>
              <a:rPr dirty="0" sz="2000" spc="-4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need</a:t>
            </a:r>
            <a:r>
              <a:rPr dirty="0" sz="2000" spc="-1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dirty="0" sz="2000" spc="1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mutex</a:t>
            </a:r>
            <a:r>
              <a:rPr dirty="0" sz="2000" spc="-4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JhengHei"/>
                <a:cs typeface="Microsoft JhengHei"/>
              </a:rPr>
              <a:t>variable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 as</a:t>
            </a:r>
            <a:r>
              <a:rPr dirty="0" sz="2000" spc="1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second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solidFill>
                  <a:srgbClr val="FFFFFF"/>
                </a:solidFill>
                <a:latin typeface="Microsoft JhengHei"/>
                <a:cs typeface="Microsoft JhengHei"/>
              </a:rPr>
              <a:t>parameter,</a:t>
            </a:r>
            <a:r>
              <a:rPr dirty="0" sz="2000" spc="-2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while</a:t>
            </a:r>
            <a:r>
              <a:rPr dirty="0" sz="2000" spc="-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function</a:t>
            </a:r>
            <a:r>
              <a:rPr dirty="0" sz="2000" spc="-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JhengHei"/>
                <a:cs typeface="Microsoft JhengHei"/>
              </a:rPr>
              <a:t>pthread_cond_signal()</a:t>
            </a:r>
            <a:r>
              <a:rPr dirty="0" sz="2000" spc="-5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JhengHei"/>
                <a:cs typeface="Microsoft JhengHei"/>
              </a:rPr>
              <a:t>does</a:t>
            </a:r>
            <a:r>
              <a:rPr dirty="0" sz="2000" spc="-15">
                <a:solidFill>
                  <a:srgbClr val="FFFFFF"/>
                </a:solidFill>
                <a:latin typeface="Microsoft JhengHei"/>
                <a:cs typeface="Microsoft JhengHei"/>
              </a:rPr>
              <a:t> not?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123694" y="1478991"/>
            <a:ext cx="612394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Microsoft JhengHei"/>
                <a:cs typeface="Microsoft JhengHei"/>
              </a:rPr>
              <a:t>pthread_cond_wait()</a:t>
            </a:r>
            <a:r>
              <a:rPr dirty="0" sz="2000" spc="-60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:</a:t>
            </a:r>
            <a:endParaRPr sz="200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Microsoft JhengHei"/>
                <a:cs typeface="Microsoft JhengHei"/>
              </a:rPr>
              <a:t>用於等待條件變數被其</a:t>
            </a:r>
            <a:r>
              <a:rPr dirty="0" sz="2000" spc="-15">
                <a:latin typeface="Microsoft JhengHei"/>
                <a:cs typeface="Microsoft JhengHei"/>
              </a:rPr>
              <a:t>他</a:t>
            </a:r>
            <a:r>
              <a:rPr dirty="0" sz="2000">
                <a:latin typeface="Microsoft JhengHei"/>
                <a:cs typeface="Microsoft JhengHei"/>
              </a:rPr>
              <a:t>線程</a:t>
            </a:r>
            <a:r>
              <a:rPr dirty="0" sz="2000" spc="-15">
                <a:latin typeface="Microsoft JhengHei"/>
                <a:cs typeface="Microsoft JhengHei"/>
              </a:rPr>
              <a:t>訊</a:t>
            </a:r>
            <a:r>
              <a:rPr dirty="0" sz="2000">
                <a:latin typeface="Microsoft JhengHei"/>
                <a:cs typeface="Microsoft JhengHei"/>
              </a:rPr>
              <a:t>號通</a:t>
            </a:r>
            <a:r>
              <a:rPr dirty="0" sz="2000" spc="-15">
                <a:latin typeface="Microsoft JhengHei"/>
                <a:cs typeface="Microsoft JhengHei"/>
              </a:rPr>
              <a:t>知</a:t>
            </a:r>
            <a:r>
              <a:rPr dirty="0" sz="2000">
                <a:latin typeface="Microsoft JhengHei"/>
                <a:cs typeface="Microsoft JhengHei"/>
              </a:rPr>
              <a:t>。它</a:t>
            </a:r>
            <a:r>
              <a:rPr dirty="0" sz="2000" spc="-15">
                <a:latin typeface="Microsoft JhengHei"/>
                <a:cs typeface="Microsoft JhengHei"/>
              </a:rPr>
              <a:t>需</a:t>
            </a:r>
            <a:r>
              <a:rPr dirty="0" sz="2000">
                <a:latin typeface="Microsoft JhengHei"/>
                <a:cs typeface="Microsoft JhengHei"/>
              </a:rPr>
              <a:t>要一個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互斥變數作為第二個參</a:t>
            </a:r>
            <a:r>
              <a:rPr dirty="0" sz="2000" spc="-15">
                <a:latin typeface="Microsoft JhengHei"/>
                <a:cs typeface="Microsoft JhengHei"/>
              </a:rPr>
              <a:t>數</a:t>
            </a:r>
            <a:r>
              <a:rPr dirty="0" sz="2000">
                <a:latin typeface="Microsoft JhengHei"/>
                <a:cs typeface="Microsoft JhengHei"/>
              </a:rPr>
              <a:t>，是</a:t>
            </a:r>
            <a:r>
              <a:rPr dirty="0" sz="2000" spc="-15">
                <a:latin typeface="Microsoft JhengHei"/>
                <a:cs typeface="Microsoft JhengHei"/>
              </a:rPr>
              <a:t>因</a:t>
            </a:r>
            <a:r>
              <a:rPr dirty="0" sz="2000">
                <a:latin typeface="Microsoft JhengHei"/>
                <a:cs typeface="Microsoft JhengHei"/>
              </a:rPr>
              <a:t>為在</a:t>
            </a:r>
            <a:r>
              <a:rPr dirty="0" sz="2000" spc="-15">
                <a:latin typeface="Microsoft JhengHei"/>
                <a:cs typeface="Microsoft JhengHei"/>
              </a:rPr>
              <a:t>等</a:t>
            </a:r>
            <a:r>
              <a:rPr dirty="0" sz="2000">
                <a:latin typeface="Microsoft JhengHei"/>
                <a:cs typeface="Microsoft JhengHei"/>
              </a:rPr>
              <a:t>待條</a:t>
            </a:r>
            <a:r>
              <a:rPr dirty="0" sz="2000" spc="-15">
                <a:latin typeface="Microsoft JhengHei"/>
                <a:cs typeface="Microsoft JhengHei"/>
              </a:rPr>
              <a:t>件</a:t>
            </a:r>
            <a:r>
              <a:rPr dirty="0" sz="2000">
                <a:latin typeface="Microsoft JhengHei"/>
                <a:cs typeface="Microsoft JhengHei"/>
              </a:rPr>
              <a:t>變數之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前，呼叫的線程必須先</a:t>
            </a:r>
            <a:r>
              <a:rPr dirty="0" sz="2000" spc="-15">
                <a:latin typeface="Microsoft JhengHei"/>
                <a:cs typeface="Microsoft JhengHei"/>
              </a:rPr>
              <a:t>獲</a:t>
            </a:r>
            <a:r>
              <a:rPr dirty="0" sz="2000">
                <a:latin typeface="Microsoft JhengHei"/>
                <a:cs typeface="Microsoft JhengHei"/>
              </a:rPr>
              <a:t>取互</a:t>
            </a:r>
            <a:r>
              <a:rPr dirty="0" sz="2000" spc="-15">
                <a:latin typeface="Microsoft JhengHei"/>
                <a:cs typeface="Microsoft JhengHei"/>
              </a:rPr>
              <a:t>斥</a:t>
            </a:r>
            <a:r>
              <a:rPr dirty="0" sz="2000">
                <a:latin typeface="Microsoft JhengHei"/>
                <a:cs typeface="Microsoft JhengHei"/>
              </a:rPr>
              <a:t>鎖。</a:t>
            </a:r>
            <a:r>
              <a:rPr dirty="0" sz="2000" spc="-15">
                <a:latin typeface="Microsoft JhengHei"/>
                <a:cs typeface="Microsoft JhengHei"/>
              </a:rPr>
              <a:t>這</a:t>
            </a:r>
            <a:r>
              <a:rPr dirty="0" sz="2000">
                <a:latin typeface="Microsoft JhengHei"/>
                <a:cs typeface="Microsoft JhengHei"/>
              </a:rPr>
              <a:t>是為</a:t>
            </a:r>
            <a:r>
              <a:rPr dirty="0" sz="2000" spc="-15">
                <a:latin typeface="Microsoft JhengHei"/>
                <a:cs typeface="Microsoft JhengHei"/>
              </a:rPr>
              <a:t>了</a:t>
            </a:r>
            <a:r>
              <a:rPr dirty="0" sz="2000">
                <a:latin typeface="Microsoft JhengHei"/>
                <a:cs typeface="Microsoft JhengHei"/>
              </a:rPr>
              <a:t>確保對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條件變數所代表的共享</a:t>
            </a:r>
            <a:r>
              <a:rPr dirty="0" sz="2000" spc="-15">
                <a:latin typeface="Microsoft JhengHei"/>
                <a:cs typeface="Microsoft JhengHei"/>
              </a:rPr>
              <a:t>資</a:t>
            </a:r>
            <a:r>
              <a:rPr dirty="0" sz="2000">
                <a:latin typeface="Microsoft JhengHei"/>
                <a:cs typeface="Microsoft JhengHei"/>
              </a:rPr>
              <a:t>源的</a:t>
            </a:r>
            <a:r>
              <a:rPr dirty="0" sz="2000" spc="-15">
                <a:latin typeface="Microsoft JhengHei"/>
                <a:cs typeface="Microsoft JhengHei"/>
              </a:rPr>
              <a:t>獨</a:t>
            </a:r>
            <a:r>
              <a:rPr dirty="0" sz="2000">
                <a:latin typeface="Microsoft JhengHei"/>
                <a:cs typeface="Microsoft JhengHei"/>
              </a:rPr>
              <a:t>佔訪</a:t>
            </a:r>
            <a:r>
              <a:rPr dirty="0" sz="2000" spc="-15">
                <a:latin typeface="Microsoft JhengHei"/>
                <a:cs typeface="Microsoft JhengHei"/>
              </a:rPr>
              <a:t>問</a:t>
            </a:r>
            <a:r>
              <a:rPr dirty="0" sz="2000">
                <a:latin typeface="Microsoft JhengHei"/>
                <a:cs typeface="Microsoft JhengHei"/>
              </a:rPr>
              <a:t>。通</a:t>
            </a:r>
            <a:r>
              <a:rPr dirty="0" sz="2000" spc="-15">
                <a:latin typeface="Microsoft JhengHei"/>
                <a:cs typeface="Microsoft JhengHei"/>
              </a:rPr>
              <a:t>過</a:t>
            </a:r>
            <a:r>
              <a:rPr dirty="0" sz="2000">
                <a:latin typeface="Microsoft JhengHei"/>
                <a:cs typeface="Microsoft JhengHei"/>
              </a:rPr>
              <a:t>在等待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之前獲取互斥鎖，線程</a:t>
            </a:r>
            <a:r>
              <a:rPr dirty="0" sz="2000" spc="-15">
                <a:latin typeface="Microsoft JhengHei"/>
                <a:cs typeface="Microsoft JhengHei"/>
              </a:rPr>
              <a:t>避</a:t>
            </a:r>
            <a:r>
              <a:rPr dirty="0" sz="2000">
                <a:latin typeface="Microsoft JhengHei"/>
                <a:cs typeface="Microsoft JhengHei"/>
              </a:rPr>
              <a:t>免了</a:t>
            </a:r>
            <a:r>
              <a:rPr dirty="0" sz="2000" spc="-15">
                <a:latin typeface="Microsoft JhengHei"/>
                <a:cs typeface="Microsoft JhengHei"/>
              </a:rPr>
              <a:t>多</a:t>
            </a:r>
            <a:r>
              <a:rPr dirty="0" sz="2000">
                <a:latin typeface="Microsoft JhengHei"/>
                <a:cs typeface="Microsoft JhengHei"/>
              </a:rPr>
              <a:t>個線</a:t>
            </a:r>
            <a:r>
              <a:rPr dirty="0" sz="2000" spc="-15">
                <a:latin typeface="Microsoft JhengHei"/>
                <a:cs typeface="Microsoft JhengHei"/>
              </a:rPr>
              <a:t>程</a:t>
            </a:r>
            <a:r>
              <a:rPr dirty="0" sz="2000">
                <a:latin typeface="Microsoft JhengHei"/>
                <a:cs typeface="Microsoft JhengHei"/>
              </a:rPr>
              <a:t>在沒</a:t>
            </a:r>
            <a:r>
              <a:rPr dirty="0" sz="2000" spc="-15">
                <a:latin typeface="Microsoft JhengHei"/>
                <a:cs typeface="Microsoft JhengHei"/>
              </a:rPr>
              <a:t>有</a:t>
            </a:r>
            <a:r>
              <a:rPr dirty="0" sz="2000">
                <a:latin typeface="Microsoft JhengHei"/>
                <a:cs typeface="Microsoft JhengHei"/>
              </a:rPr>
              <a:t>同步的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情況下</a:t>
            </a:r>
            <a:r>
              <a:rPr dirty="0" sz="2000" spc="-15">
                <a:latin typeface="Microsoft JhengHei"/>
                <a:cs typeface="Microsoft JhengHei"/>
              </a:rPr>
              <a:t>同</a:t>
            </a:r>
            <a:r>
              <a:rPr dirty="0" sz="2000">
                <a:latin typeface="Microsoft JhengHei"/>
                <a:cs typeface="Microsoft JhengHei"/>
              </a:rPr>
              <a:t>時</a:t>
            </a:r>
            <a:r>
              <a:rPr dirty="0" sz="2000" spc="-15">
                <a:latin typeface="Microsoft JhengHei"/>
                <a:cs typeface="Microsoft JhengHei"/>
              </a:rPr>
              <a:t>等</a:t>
            </a:r>
            <a:r>
              <a:rPr dirty="0" sz="2000">
                <a:latin typeface="Microsoft JhengHei"/>
                <a:cs typeface="Microsoft JhengHei"/>
              </a:rPr>
              <a:t>待條件</a:t>
            </a:r>
            <a:r>
              <a:rPr dirty="0" sz="2000" spc="-15">
                <a:latin typeface="Microsoft JhengHei"/>
                <a:cs typeface="Microsoft JhengHei"/>
              </a:rPr>
              <a:t>變</a:t>
            </a:r>
            <a:r>
              <a:rPr dirty="0" sz="2000">
                <a:latin typeface="Microsoft JhengHei"/>
                <a:cs typeface="Microsoft JhengHei"/>
              </a:rPr>
              <a:t>數</a:t>
            </a:r>
            <a:r>
              <a:rPr dirty="0" sz="2000" spc="-15">
                <a:latin typeface="Microsoft JhengHei"/>
                <a:cs typeface="Microsoft JhengHei"/>
              </a:rPr>
              <a:t>可</a:t>
            </a:r>
            <a:r>
              <a:rPr dirty="0" sz="2000">
                <a:latin typeface="Microsoft JhengHei"/>
                <a:cs typeface="Microsoft JhengHei"/>
              </a:rPr>
              <a:t>能產生</a:t>
            </a:r>
            <a:r>
              <a:rPr dirty="0" sz="2000" spc="-15">
                <a:latin typeface="Microsoft JhengHei"/>
                <a:cs typeface="Microsoft JhengHei"/>
              </a:rPr>
              <a:t>的</a:t>
            </a:r>
            <a:r>
              <a:rPr dirty="0" sz="2000">
                <a:latin typeface="Microsoft JhengHei"/>
                <a:cs typeface="Microsoft JhengHei"/>
              </a:rPr>
              <a:t>競</a:t>
            </a:r>
            <a:r>
              <a:rPr dirty="0" sz="2000" spc="-15">
                <a:latin typeface="Microsoft JhengHei"/>
                <a:cs typeface="Microsoft JhengHei"/>
              </a:rPr>
              <a:t>爭</a:t>
            </a:r>
            <a:r>
              <a:rPr dirty="0" sz="2000">
                <a:latin typeface="Microsoft JhengHei"/>
                <a:cs typeface="Microsoft JhengHei"/>
              </a:rPr>
              <a:t>條件或</a:t>
            </a:r>
            <a:r>
              <a:rPr dirty="0" sz="2000" spc="-15">
                <a:latin typeface="Microsoft JhengHei"/>
                <a:cs typeface="Microsoft JhengHei"/>
              </a:rPr>
              <a:t>衝</a:t>
            </a:r>
            <a:r>
              <a:rPr dirty="0" sz="2000">
                <a:latin typeface="Microsoft JhengHei"/>
                <a:cs typeface="Microsoft JhengHei"/>
              </a:rPr>
              <a:t>突。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Microsoft JhengHei"/>
                <a:cs typeface="Microsoft JhengHei"/>
              </a:rPr>
              <a:t>pthread_cond_signal()</a:t>
            </a:r>
            <a:r>
              <a:rPr dirty="0" sz="2000" spc="-6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:</a:t>
            </a:r>
            <a:endParaRPr sz="200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Microsoft JhengHei"/>
                <a:cs typeface="Microsoft JhengHei"/>
              </a:rPr>
              <a:t>用於通</a:t>
            </a:r>
            <a:r>
              <a:rPr dirty="0" sz="2000" spc="-15">
                <a:latin typeface="Microsoft JhengHei"/>
                <a:cs typeface="Microsoft JhengHei"/>
              </a:rPr>
              <a:t>知</a:t>
            </a:r>
            <a:r>
              <a:rPr dirty="0" sz="2000">
                <a:latin typeface="Microsoft JhengHei"/>
                <a:cs typeface="Microsoft JhengHei"/>
              </a:rPr>
              <a:t>一</a:t>
            </a:r>
            <a:r>
              <a:rPr dirty="0" sz="2000" spc="-15">
                <a:latin typeface="Microsoft JhengHei"/>
                <a:cs typeface="Microsoft JhengHei"/>
              </a:rPr>
              <a:t>個</a:t>
            </a:r>
            <a:r>
              <a:rPr dirty="0" sz="2000">
                <a:latin typeface="Microsoft JhengHei"/>
                <a:cs typeface="Microsoft JhengHei"/>
              </a:rPr>
              <a:t>等待的</a:t>
            </a:r>
            <a:r>
              <a:rPr dirty="0" sz="2000" spc="-15">
                <a:latin typeface="Microsoft JhengHei"/>
                <a:cs typeface="Microsoft JhengHei"/>
              </a:rPr>
              <a:t>線</a:t>
            </a:r>
            <a:r>
              <a:rPr dirty="0" sz="2000">
                <a:latin typeface="Microsoft JhengHei"/>
                <a:cs typeface="Microsoft JhengHei"/>
              </a:rPr>
              <a:t>程</a:t>
            </a:r>
            <a:r>
              <a:rPr dirty="0" sz="2000" spc="-15">
                <a:latin typeface="Microsoft JhengHei"/>
                <a:cs typeface="Microsoft JhengHei"/>
              </a:rPr>
              <a:t>條</a:t>
            </a:r>
            <a:r>
              <a:rPr dirty="0" sz="2000">
                <a:latin typeface="Microsoft JhengHei"/>
                <a:cs typeface="Microsoft JhengHei"/>
              </a:rPr>
              <a:t>件發生</a:t>
            </a:r>
            <a:r>
              <a:rPr dirty="0" sz="2000" spc="-15">
                <a:latin typeface="Microsoft JhengHei"/>
                <a:cs typeface="Microsoft JhengHei"/>
              </a:rPr>
              <a:t>。</a:t>
            </a:r>
            <a:r>
              <a:rPr dirty="0" sz="2000">
                <a:latin typeface="Microsoft JhengHei"/>
                <a:cs typeface="Microsoft JhengHei"/>
              </a:rPr>
              <a:t>它</a:t>
            </a:r>
            <a:r>
              <a:rPr dirty="0" sz="2000" spc="-15">
                <a:latin typeface="Microsoft JhengHei"/>
                <a:cs typeface="Microsoft JhengHei"/>
              </a:rPr>
              <a:t>不</a:t>
            </a:r>
            <a:r>
              <a:rPr dirty="0" sz="2000">
                <a:latin typeface="Microsoft JhengHei"/>
                <a:cs typeface="Microsoft JhengHei"/>
              </a:rPr>
              <a:t>需要互</a:t>
            </a:r>
            <a:r>
              <a:rPr dirty="0" sz="2000" spc="-15">
                <a:latin typeface="Microsoft JhengHei"/>
                <a:cs typeface="Microsoft JhengHei"/>
              </a:rPr>
              <a:t>斥</a:t>
            </a:r>
            <a:r>
              <a:rPr dirty="0" sz="2000">
                <a:latin typeface="Microsoft JhengHei"/>
                <a:cs typeface="Microsoft JhengHei"/>
              </a:rPr>
              <a:t>鎖， </a:t>
            </a:r>
            <a:r>
              <a:rPr dirty="0" sz="2000" spc="-484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因為它假設在調用此函</a:t>
            </a:r>
            <a:r>
              <a:rPr dirty="0" sz="2000" spc="-10">
                <a:latin typeface="Microsoft JhengHei"/>
                <a:cs typeface="Microsoft JhengHei"/>
              </a:rPr>
              <a:t>式</a:t>
            </a:r>
            <a:r>
              <a:rPr dirty="0" sz="2000">
                <a:latin typeface="Microsoft JhengHei"/>
                <a:cs typeface="Microsoft JhengHei"/>
              </a:rPr>
              <a:t>時，</a:t>
            </a:r>
            <a:r>
              <a:rPr dirty="0" sz="2000" spc="-10">
                <a:latin typeface="Microsoft JhengHei"/>
                <a:cs typeface="Microsoft JhengHei"/>
              </a:rPr>
              <a:t>呼</a:t>
            </a:r>
            <a:r>
              <a:rPr dirty="0" sz="2000">
                <a:latin typeface="Microsoft JhengHei"/>
                <a:cs typeface="Microsoft JhengHei"/>
              </a:rPr>
              <a:t>叫的</a:t>
            </a:r>
            <a:r>
              <a:rPr dirty="0" sz="2000" spc="-10">
                <a:latin typeface="Microsoft JhengHei"/>
                <a:cs typeface="Microsoft JhengHei"/>
              </a:rPr>
              <a:t>線</a:t>
            </a:r>
            <a:r>
              <a:rPr dirty="0" sz="2000">
                <a:latin typeface="Microsoft JhengHei"/>
                <a:cs typeface="Microsoft JhengHei"/>
              </a:rPr>
              <a:t>程已</a:t>
            </a:r>
            <a:r>
              <a:rPr dirty="0" sz="2000" spc="-10">
                <a:latin typeface="Microsoft JhengHei"/>
                <a:cs typeface="Microsoft JhengHei"/>
              </a:rPr>
              <a:t>經</a:t>
            </a:r>
            <a:r>
              <a:rPr dirty="0" sz="2000">
                <a:latin typeface="Microsoft JhengHei"/>
                <a:cs typeface="Microsoft JhengHei"/>
              </a:rPr>
              <a:t>持有互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斥鎖。通常在修改由互</a:t>
            </a:r>
            <a:r>
              <a:rPr dirty="0" sz="2000" spc="-15">
                <a:latin typeface="Microsoft JhengHei"/>
                <a:cs typeface="Microsoft JhengHei"/>
              </a:rPr>
              <a:t>斥</a:t>
            </a:r>
            <a:r>
              <a:rPr dirty="0" sz="2000">
                <a:latin typeface="Microsoft JhengHei"/>
                <a:cs typeface="Microsoft JhengHei"/>
              </a:rPr>
              <a:t>鎖保</a:t>
            </a:r>
            <a:r>
              <a:rPr dirty="0" sz="2000" spc="-15">
                <a:latin typeface="Microsoft JhengHei"/>
                <a:cs typeface="Microsoft JhengHei"/>
              </a:rPr>
              <a:t>護</a:t>
            </a:r>
            <a:r>
              <a:rPr dirty="0" sz="2000">
                <a:latin typeface="Microsoft JhengHei"/>
                <a:cs typeface="Microsoft JhengHei"/>
              </a:rPr>
              <a:t>的共</a:t>
            </a:r>
            <a:r>
              <a:rPr dirty="0" sz="2000" spc="-15">
                <a:latin typeface="Microsoft JhengHei"/>
                <a:cs typeface="Microsoft JhengHei"/>
              </a:rPr>
              <a:t>享</a:t>
            </a:r>
            <a:r>
              <a:rPr dirty="0" sz="2000">
                <a:latin typeface="Microsoft JhengHei"/>
                <a:cs typeface="Microsoft JhengHei"/>
              </a:rPr>
              <a:t>資源</a:t>
            </a:r>
            <a:r>
              <a:rPr dirty="0" sz="2000" spc="-15">
                <a:latin typeface="Microsoft JhengHei"/>
                <a:cs typeface="Microsoft JhengHei"/>
              </a:rPr>
              <a:t>之</a:t>
            </a:r>
            <a:r>
              <a:rPr dirty="0" sz="2000">
                <a:latin typeface="Microsoft JhengHei"/>
                <a:cs typeface="Microsoft JhengHei"/>
              </a:rPr>
              <a:t>後，才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會發出條件信號。因此</a:t>
            </a:r>
            <a:r>
              <a:rPr dirty="0" sz="2000" spc="-15">
                <a:latin typeface="Microsoft JhengHei"/>
                <a:cs typeface="Microsoft JhengHei"/>
              </a:rPr>
              <a:t>，</a:t>
            </a:r>
            <a:r>
              <a:rPr dirty="0" sz="2000">
                <a:latin typeface="Microsoft JhengHei"/>
                <a:cs typeface="Microsoft JhengHei"/>
              </a:rPr>
              <a:t>由於</a:t>
            </a:r>
            <a:r>
              <a:rPr dirty="0" sz="2000" spc="-15">
                <a:latin typeface="Microsoft JhengHei"/>
                <a:cs typeface="Microsoft JhengHei"/>
              </a:rPr>
              <a:t>互</a:t>
            </a:r>
            <a:r>
              <a:rPr dirty="0" sz="2000">
                <a:latin typeface="Microsoft JhengHei"/>
                <a:cs typeface="Microsoft JhengHei"/>
              </a:rPr>
              <a:t>斥鎖</a:t>
            </a:r>
            <a:r>
              <a:rPr dirty="0" sz="2000" spc="-15">
                <a:latin typeface="Microsoft JhengHei"/>
                <a:cs typeface="Microsoft JhengHei"/>
              </a:rPr>
              <a:t>已</a:t>
            </a:r>
            <a:r>
              <a:rPr dirty="0" sz="2000">
                <a:latin typeface="Microsoft JhengHei"/>
                <a:cs typeface="Microsoft JhengHei"/>
              </a:rPr>
              <a:t>經持</a:t>
            </a:r>
            <a:r>
              <a:rPr dirty="0" sz="2000" spc="-15">
                <a:latin typeface="Microsoft JhengHei"/>
                <a:cs typeface="Microsoft JhengHei"/>
              </a:rPr>
              <a:t>有</a:t>
            </a:r>
            <a:r>
              <a:rPr dirty="0" sz="2000">
                <a:latin typeface="Microsoft JhengHei"/>
                <a:cs typeface="Microsoft JhengHei"/>
              </a:rPr>
              <a:t>，不需 </a:t>
            </a:r>
            <a:r>
              <a:rPr dirty="0" sz="2000" spc="5">
                <a:latin typeface="Microsoft JhengHei"/>
                <a:cs typeface="Microsoft JhengHei"/>
              </a:rPr>
              <a:t> </a:t>
            </a:r>
            <a:r>
              <a:rPr dirty="0" sz="2000">
                <a:latin typeface="Microsoft JhengHei"/>
                <a:cs typeface="Microsoft JhengHei"/>
              </a:rPr>
              <a:t>要將其作為單獨的參數</a:t>
            </a:r>
            <a:r>
              <a:rPr dirty="0" sz="2000" spc="-15">
                <a:latin typeface="Microsoft JhengHei"/>
                <a:cs typeface="Microsoft JhengHei"/>
              </a:rPr>
              <a:t>傳</a:t>
            </a:r>
            <a:r>
              <a:rPr dirty="0" sz="2000">
                <a:latin typeface="Microsoft JhengHei"/>
                <a:cs typeface="Microsoft JhengHei"/>
              </a:rPr>
              <a:t>遞給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Microsoft JhengHei"/>
                <a:cs typeface="Microsoft JhengHei"/>
              </a:rPr>
              <a:t>pthread_cond_signal()</a:t>
            </a:r>
            <a:r>
              <a:rPr dirty="0" sz="2000"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134237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2.</a:t>
            </a:r>
            <a:r>
              <a:rPr dirty="0" sz="2800" spc="10"/>
              <a:t> </a:t>
            </a:r>
            <a:r>
              <a:rPr dirty="0" sz="2800" spc="-5"/>
              <a:t>Which</a:t>
            </a:r>
            <a:r>
              <a:rPr dirty="0" sz="2800" spc="5"/>
              <a:t> part </a:t>
            </a:r>
            <a:r>
              <a:rPr dirty="0" sz="2800" spc="-35"/>
              <a:t>of</a:t>
            </a:r>
            <a:r>
              <a:rPr dirty="0" sz="2800" spc="20"/>
              <a:t> </a:t>
            </a:r>
            <a:r>
              <a:rPr dirty="0" sz="2800" spc="-5"/>
              <a:t>the</a:t>
            </a:r>
            <a:r>
              <a:rPr dirty="0" sz="2800" spc="5"/>
              <a:t> </a:t>
            </a:r>
            <a:r>
              <a:rPr dirty="0" sz="2800" spc="-10"/>
              <a:t>implementation</a:t>
            </a:r>
            <a:r>
              <a:rPr dirty="0" sz="2800" spc="5"/>
              <a:t> </a:t>
            </a:r>
            <a:r>
              <a:rPr dirty="0" sz="2800" spc="-15"/>
              <a:t>ensures</a:t>
            </a:r>
            <a:r>
              <a:rPr dirty="0" sz="2800"/>
              <a:t> </a:t>
            </a:r>
            <a:r>
              <a:rPr dirty="0" sz="2800" spc="-5"/>
              <a:t>the</a:t>
            </a:r>
            <a:r>
              <a:rPr dirty="0" sz="2800" spc="-10"/>
              <a:t> </a:t>
            </a:r>
            <a:r>
              <a:rPr dirty="0" sz="2800" spc="-5"/>
              <a:t>fork</a:t>
            </a:r>
            <a:r>
              <a:rPr dirty="0" sz="2800"/>
              <a:t> </a:t>
            </a:r>
            <a:r>
              <a:rPr dirty="0" sz="2800" spc="-5"/>
              <a:t>is</a:t>
            </a:r>
            <a:r>
              <a:rPr dirty="0" sz="2800" spc="5"/>
              <a:t> </a:t>
            </a:r>
            <a:r>
              <a:rPr dirty="0" sz="2800" spc="-5"/>
              <a:t>only</a:t>
            </a:r>
            <a:r>
              <a:rPr dirty="0" sz="2800" spc="5"/>
              <a:t> </a:t>
            </a:r>
            <a:r>
              <a:rPr dirty="0" sz="2800" spc="-10"/>
              <a:t>used</a:t>
            </a:r>
            <a:r>
              <a:rPr dirty="0" sz="2800" spc="5"/>
              <a:t> </a:t>
            </a:r>
            <a:r>
              <a:rPr dirty="0" sz="2800" spc="-10"/>
              <a:t>by </a:t>
            </a:r>
            <a:r>
              <a:rPr dirty="0" sz="2800" spc="-685"/>
              <a:t> </a:t>
            </a:r>
            <a:r>
              <a:rPr dirty="0" sz="2800" spc="-5"/>
              <a:t>one</a:t>
            </a:r>
            <a:r>
              <a:rPr dirty="0" sz="2800" spc="-10"/>
              <a:t> </a:t>
            </a:r>
            <a:r>
              <a:rPr dirty="0" sz="2800" spc="-5"/>
              <a:t>philosopher</a:t>
            </a:r>
            <a:r>
              <a:rPr dirty="0" sz="2800" spc="10"/>
              <a:t> </a:t>
            </a:r>
            <a:r>
              <a:rPr dirty="0" sz="2800" spc="-5"/>
              <a:t>at</a:t>
            </a:r>
            <a:r>
              <a:rPr dirty="0" sz="2800" spc="5"/>
              <a:t> </a:t>
            </a:r>
            <a:r>
              <a:rPr dirty="0" sz="2800" spc="-5"/>
              <a:t>a time</a:t>
            </a:r>
            <a:r>
              <a:rPr dirty="0" sz="2800"/>
              <a:t> </a:t>
            </a:r>
            <a:r>
              <a:rPr dirty="0" sz="2800" spc="-5"/>
              <a:t>?</a:t>
            </a:r>
            <a:r>
              <a:rPr dirty="0" sz="2800"/>
              <a:t> </a:t>
            </a:r>
            <a:r>
              <a:rPr dirty="0" sz="2800" spc="-5"/>
              <a:t>How</a:t>
            </a:r>
            <a:r>
              <a:rPr dirty="0" sz="2800" spc="10"/>
              <a:t> </a:t>
            </a:r>
            <a:r>
              <a:rPr dirty="0" sz="2800" spc="-5"/>
              <a:t>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1097280"/>
            <a:ext cx="6908292" cy="5442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6092" y="1773173"/>
            <a:ext cx="436880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JhengHei"/>
                <a:cs typeface="Microsoft JhengHei"/>
              </a:rPr>
              <a:t>為了避免一把叉子同時被兩個哲學家使用， </a:t>
            </a:r>
            <a:r>
              <a:rPr dirty="0" sz="1800">
                <a:latin typeface="Microsoft JhengHei"/>
                <a:cs typeface="Microsoft JhengHei"/>
              </a:rPr>
              <a:t>因此我額外使用的參數</a:t>
            </a:r>
            <a:r>
              <a:rPr dirty="0" sz="1800" spc="-5">
                <a:latin typeface="Microsoft JhengHei"/>
                <a:cs typeface="Microsoft JhengHei"/>
              </a:rPr>
              <a:t>isUsed</a:t>
            </a:r>
            <a:r>
              <a:rPr dirty="0" sz="1800">
                <a:latin typeface="Microsoft JhengHei"/>
                <a:cs typeface="Microsoft JhengHei"/>
              </a:rPr>
              <a:t>來控制。</a:t>
            </a:r>
            <a:endParaRPr sz="1800">
              <a:latin typeface="Microsoft JhengHei"/>
              <a:cs typeface="Microsoft JhengHei"/>
            </a:endParaRPr>
          </a:p>
          <a:p>
            <a:pPr algn="just" marL="12700" marR="196215">
              <a:lnSpc>
                <a:spcPct val="100000"/>
              </a:lnSpc>
            </a:pPr>
            <a:r>
              <a:rPr dirty="0" sz="1800">
                <a:latin typeface="Microsoft JhengHei"/>
                <a:cs typeface="Microsoft JhengHei"/>
              </a:rPr>
              <a:t>如果叉子還尚未被使用時，則為false，之 </a:t>
            </a:r>
            <a:r>
              <a:rPr dirty="0" sz="1800">
                <a:latin typeface="Microsoft JhengHei"/>
                <a:cs typeface="Microsoft JhengHei"/>
              </a:rPr>
              <a:t>後第一位來使用叉子的人，若取得叉子後 則將</a:t>
            </a:r>
            <a:r>
              <a:rPr dirty="0" sz="1800" spc="-5">
                <a:latin typeface="Microsoft JhengHei"/>
                <a:cs typeface="Microsoft JhengHei"/>
              </a:rPr>
              <a:t>isUsed</a:t>
            </a:r>
            <a:r>
              <a:rPr dirty="0" sz="1800">
                <a:latin typeface="Microsoft JhengHei"/>
                <a:cs typeface="Microsoft JhengHei"/>
              </a:rPr>
              <a:t>改為</a:t>
            </a:r>
            <a:r>
              <a:rPr dirty="0" sz="1800" spc="-5">
                <a:latin typeface="Microsoft JhengHei"/>
                <a:cs typeface="Microsoft JhengHei"/>
              </a:rPr>
              <a:t>true，</a:t>
            </a:r>
            <a:r>
              <a:rPr dirty="0" sz="1800">
                <a:latin typeface="Microsoft JhengHei"/>
                <a:cs typeface="Microsoft JhengHei"/>
              </a:rPr>
              <a:t>因此後面也想使用 </a:t>
            </a:r>
            <a:r>
              <a:rPr dirty="0" sz="1800" spc="-5">
                <a:latin typeface="Microsoft JhengHei"/>
                <a:cs typeface="Microsoft JhengHei"/>
              </a:rPr>
              <a:t>這把叉子的哲學家就會因為isUsed</a:t>
            </a:r>
            <a:r>
              <a:rPr dirty="0" sz="1800">
                <a:latin typeface="Microsoft JhengHei"/>
                <a:cs typeface="Microsoft JhengHei"/>
              </a:rPr>
              <a:t>為</a:t>
            </a:r>
            <a:r>
              <a:rPr dirty="0" sz="1800" spc="-5">
                <a:latin typeface="Microsoft JhengHei"/>
                <a:cs typeface="Microsoft JhengHei"/>
              </a:rPr>
              <a:t>true </a:t>
            </a:r>
            <a:r>
              <a:rPr dirty="0" sz="1800" spc="-440">
                <a:latin typeface="Microsoft JhengHei"/>
                <a:cs typeface="Microsoft JhengHei"/>
              </a:rPr>
              <a:t> </a:t>
            </a:r>
            <a:r>
              <a:rPr dirty="0" sz="1800">
                <a:latin typeface="Microsoft JhengHei"/>
                <a:cs typeface="Microsoft JhengHei"/>
              </a:rPr>
              <a:t>而被卡在</a:t>
            </a:r>
            <a:r>
              <a:rPr dirty="0" sz="1800" spc="-5">
                <a:latin typeface="Microsoft JhengHei"/>
                <a:cs typeface="Microsoft JhengHei"/>
              </a:rPr>
              <a:t>while </a:t>
            </a:r>
            <a:r>
              <a:rPr dirty="0" sz="1800">
                <a:latin typeface="Microsoft JhengHei"/>
                <a:cs typeface="Microsoft JhengHei"/>
              </a:rPr>
              <a:t>loop內等待。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JhengHei"/>
              <a:cs typeface="Microsoft JhengHei"/>
            </a:endParaRPr>
          </a:p>
          <a:p>
            <a:pPr algn="just" marL="12700" marR="233679">
              <a:lnSpc>
                <a:spcPct val="100000"/>
              </a:lnSpc>
            </a:pPr>
            <a:r>
              <a:rPr dirty="0" sz="1800">
                <a:latin typeface="Microsoft JhengHei"/>
                <a:cs typeface="Microsoft JhengHei"/>
              </a:rPr>
              <a:t>當持有該把叉子的人使用結束後，會先把  </a:t>
            </a:r>
            <a:r>
              <a:rPr dirty="0" sz="1800" spc="-5">
                <a:latin typeface="Microsoft JhengHei"/>
                <a:cs typeface="Microsoft JhengHei"/>
              </a:rPr>
              <a:t>isU</a:t>
            </a:r>
            <a:r>
              <a:rPr dirty="0" sz="1800" spc="-10">
                <a:latin typeface="Microsoft JhengHei"/>
                <a:cs typeface="Microsoft JhengHei"/>
              </a:rPr>
              <a:t>s</a:t>
            </a:r>
            <a:r>
              <a:rPr dirty="0" sz="1800">
                <a:latin typeface="Microsoft JhengHei"/>
                <a:cs typeface="Microsoft JhengHei"/>
              </a:rPr>
              <a:t>ed改成false並</a:t>
            </a:r>
            <a:r>
              <a:rPr dirty="0" sz="1800" spc="-5">
                <a:latin typeface="Microsoft JhengHei"/>
                <a:cs typeface="Microsoft JhengHei"/>
              </a:rPr>
              <a:t>sig</a:t>
            </a:r>
            <a:r>
              <a:rPr dirty="0" sz="1800" spc="-10">
                <a:latin typeface="Microsoft JhengHei"/>
                <a:cs typeface="Microsoft JhengHei"/>
              </a:rPr>
              <a:t>n</a:t>
            </a:r>
            <a:r>
              <a:rPr dirty="0" sz="1800" spc="-5">
                <a:latin typeface="Microsoft JhengHei"/>
                <a:cs typeface="Microsoft JhengHei"/>
              </a:rPr>
              <a:t>a</a:t>
            </a:r>
            <a:r>
              <a:rPr dirty="0" sz="1800">
                <a:latin typeface="Microsoft JhengHei"/>
                <a:cs typeface="Microsoft JhengHei"/>
              </a:rPr>
              <a:t>l通知還在wai</a:t>
            </a:r>
            <a:r>
              <a:rPr dirty="0" sz="1800" spc="-10">
                <a:latin typeface="Microsoft JhengHei"/>
                <a:cs typeface="Microsoft JhengHei"/>
              </a:rPr>
              <a:t>t</a:t>
            </a:r>
            <a:r>
              <a:rPr dirty="0" sz="1800">
                <a:latin typeface="Microsoft JhengHei"/>
                <a:cs typeface="Microsoft JhengHei"/>
              </a:rPr>
              <a:t>的 </a:t>
            </a:r>
            <a:r>
              <a:rPr dirty="0" sz="1800">
                <a:latin typeface="Microsoft JhengHei"/>
                <a:cs typeface="Microsoft JhengHei"/>
              </a:rPr>
              <a:t>哲學家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10"/>
              <a:t> </a:t>
            </a:r>
            <a:r>
              <a:rPr dirty="0" sz="2400"/>
              <a:t>Which</a:t>
            </a:r>
            <a:r>
              <a:rPr dirty="0" sz="2400" spc="5"/>
              <a:t> </a:t>
            </a:r>
            <a:r>
              <a:rPr dirty="0" sz="2400"/>
              <a:t>part</a:t>
            </a:r>
            <a:r>
              <a:rPr dirty="0" sz="2400" spc="15"/>
              <a:t> </a:t>
            </a:r>
            <a:r>
              <a:rPr dirty="0" sz="2400" spc="-30"/>
              <a:t>of</a:t>
            </a:r>
            <a:r>
              <a:rPr dirty="0" sz="2400"/>
              <a:t> the</a:t>
            </a:r>
            <a:r>
              <a:rPr dirty="0" sz="2400" spc="5"/>
              <a:t> </a:t>
            </a:r>
            <a:r>
              <a:rPr dirty="0" sz="2400" spc="-5"/>
              <a:t>implementation </a:t>
            </a:r>
            <a:r>
              <a:rPr dirty="0" sz="2400" spc="-10"/>
              <a:t>avoids</a:t>
            </a:r>
            <a:r>
              <a:rPr dirty="0" sz="2400" spc="-5"/>
              <a:t> </a:t>
            </a:r>
            <a:r>
              <a:rPr dirty="0" sz="2400"/>
              <a:t>the </a:t>
            </a:r>
            <a:r>
              <a:rPr dirty="0" sz="2400" spc="-5"/>
              <a:t>deadlock</a:t>
            </a:r>
            <a:r>
              <a:rPr dirty="0" sz="2400"/>
              <a:t> </a:t>
            </a:r>
            <a:r>
              <a:rPr dirty="0" sz="2400" spc="-5"/>
              <a:t>(i.e. philosophers</a:t>
            </a:r>
            <a:r>
              <a:rPr dirty="0" sz="2400" spc="5"/>
              <a:t> </a:t>
            </a:r>
            <a:r>
              <a:rPr dirty="0" sz="2400" spc="-20"/>
              <a:t>are</a:t>
            </a:r>
            <a:r>
              <a:rPr dirty="0" sz="2400" spc="-5"/>
              <a:t> all </a:t>
            </a:r>
            <a:r>
              <a:rPr dirty="0" sz="2400" spc="-585"/>
              <a:t> </a:t>
            </a:r>
            <a:r>
              <a:rPr dirty="0" sz="2400"/>
              <a:t>waiting</a:t>
            </a:r>
            <a:r>
              <a:rPr dirty="0" sz="2400" spc="5"/>
              <a:t> </a:t>
            </a:r>
            <a:r>
              <a:rPr dirty="0" sz="2400"/>
              <a:t>for</a:t>
            </a:r>
            <a:r>
              <a:rPr dirty="0" sz="2400" spc="-15"/>
              <a:t> </a:t>
            </a:r>
            <a:r>
              <a:rPr dirty="0" sz="2400"/>
              <a:t>the</a:t>
            </a:r>
            <a:r>
              <a:rPr dirty="0" sz="2400" spc="-5"/>
              <a:t> forks</a:t>
            </a:r>
            <a:r>
              <a:rPr dirty="0" sz="2400" spc="-10"/>
              <a:t> to</a:t>
            </a:r>
            <a:r>
              <a:rPr dirty="0" sz="2400"/>
              <a:t> </a:t>
            </a:r>
            <a:r>
              <a:rPr dirty="0" sz="2400" spc="-5"/>
              <a:t>eat)</a:t>
            </a:r>
            <a:r>
              <a:rPr dirty="0" sz="2400" spc="5"/>
              <a:t> </a:t>
            </a:r>
            <a:r>
              <a:rPr dirty="0" sz="2400" spc="-5"/>
              <a:t>happen?</a:t>
            </a:r>
            <a:r>
              <a:rPr dirty="0" sz="2400" spc="-10"/>
              <a:t> </a:t>
            </a:r>
            <a:r>
              <a:rPr dirty="0" sz="2400"/>
              <a:t>How</a:t>
            </a:r>
            <a:r>
              <a:rPr dirty="0" sz="2400" spc="-5"/>
              <a:t> </a:t>
            </a:r>
            <a:r>
              <a:rPr dirty="0" sz="2400"/>
              <a:t>does it </a:t>
            </a:r>
            <a:r>
              <a:rPr dirty="0" sz="2400" spc="-5"/>
              <a:t>avoid</a:t>
            </a:r>
            <a:r>
              <a:rPr dirty="0" sz="2400" spc="-10"/>
              <a:t> </a:t>
            </a:r>
            <a:r>
              <a:rPr dirty="0" sz="2400" spc="-5"/>
              <a:t>this?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1543811"/>
            <a:ext cx="5966406" cy="3986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30516" y="1660905"/>
            <a:ext cx="3834129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09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30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 spc="5">
                <a:latin typeface="Calibri"/>
                <a:cs typeface="Calibri"/>
              </a:rPr>
              <a:t>p</a:t>
            </a:r>
            <a:r>
              <a:rPr dirty="0" sz="1800">
                <a:latin typeface="SimSun"/>
                <a:cs typeface="SimSun"/>
              </a:rPr>
              <a:t>的部分由於</a:t>
            </a:r>
            <a:r>
              <a:rPr dirty="0" sz="1800" spc="-5">
                <a:latin typeface="Calibri"/>
                <a:cs typeface="Calibri"/>
              </a:rPr>
              <a:t>id</a:t>
            </a:r>
            <a:r>
              <a:rPr dirty="0" sz="1800">
                <a:latin typeface="Calibri"/>
                <a:cs typeface="Calibri"/>
              </a:rPr>
              <a:t>=0</a:t>
            </a:r>
            <a:r>
              <a:rPr dirty="0" sz="1800">
                <a:latin typeface="SimSun"/>
                <a:cs typeface="SimSun"/>
              </a:rPr>
              <a:t>的哲學家會拿到  </a:t>
            </a:r>
            <a:r>
              <a:rPr dirty="0" sz="1800" spc="-5">
                <a:latin typeface="Calibri"/>
                <a:cs typeface="Calibri"/>
              </a:rPr>
              <a:t>id=0,1</a:t>
            </a:r>
            <a:r>
              <a:rPr dirty="0" sz="1800">
                <a:latin typeface="SimSun"/>
                <a:cs typeface="SimSun"/>
              </a:rPr>
              <a:t>的叉子，以此類推，而</a:t>
            </a:r>
            <a:r>
              <a:rPr dirty="0" sz="1800" spc="-5">
                <a:latin typeface="Calibri"/>
                <a:cs typeface="Calibri"/>
              </a:rPr>
              <a:t>id=4</a:t>
            </a:r>
            <a:r>
              <a:rPr dirty="0" sz="1800">
                <a:latin typeface="SimSun"/>
                <a:cs typeface="SimSun"/>
              </a:rPr>
              <a:t>的哲 學家會拿到</a:t>
            </a:r>
            <a:r>
              <a:rPr dirty="0" sz="1800" spc="-5">
                <a:latin typeface="Calibri"/>
                <a:cs typeface="Calibri"/>
              </a:rPr>
              <a:t>4,0</a:t>
            </a:r>
            <a:r>
              <a:rPr dirty="0" sz="1800">
                <a:latin typeface="SimSun"/>
                <a:cs typeface="SimSun"/>
              </a:rPr>
              <a:t>叉子。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為了防止</a:t>
            </a:r>
            <a:r>
              <a:rPr dirty="0" sz="1800">
                <a:latin typeface="Calibri"/>
                <a:cs typeface="Calibri"/>
              </a:rPr>
              <a:t>dea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loc</a:t>
            </a:r>
            <a:r>
              <a:rPr dirty="0" sz="1800" spc="-10">
                <a:latin typeface="Calibri"/>
                <a:cs typeface="Calibri"/>
              </a:rPr>
              <a:t>k</a:t>
            </a:r>
            <a:r>
              <a:rPr dirty="0" sz="1800">
                <a:latin typeface="SimSun"/>
                <a:cs typeface="SimSun"/>
              </a:rPr>
              <a:t>，我額外使用了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beUsed</a:t>
            </a:r>
            <a:r>
              <a:rPr dirty="0" sz="1800" spc="-5">
                <a:latin typeface="SimSun"/>
                <a:cs typeface="SimSun"/>
              </a:rPr>
              <a:t>來判斷，如果已經取得左叉子</a:t>
            </a:r>
            <a:endParaRPr sz="1800">
              <a:latin typeface="SimSun"/>
              <a:cs typeface="SimSun"/>
            </a:endParaRPr>
          </a:p>
          <a:p>
            <a:pPr marL="12700" marR="26034">
              <a:lnSpc>
                <a:spcPct val="99200"/>
              </a:lnSpc>
              <a:spcBef>
                <a:spcPts val="55"/>
              </a:spcBef>
            </a:pPr>
            <a:r>
              <a:rPr dirty="0" sz="1800">
                <a:latin typeface="SimSun"/>
                <a:cs typeface="SimSun"/>
              </a:rPr>
              <a:t>後，發現右叉子已經被拿走，則此時 該哲學家會放下左叉子，避免</a:t>
            </a:r>
            <a:r>
              <a:rPr dirty="0" sz="1800" spc="-5">
                <a:latin typeface="Calibri"/>
                <a:cs typeface="Calibri"/>
              </a:rPr>
              <a:t>hold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wait</a:t>
            </a:r>
            <a:r>
              <a:rPr dirty="0" sz="180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那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wn</a:t>
            </a:r>
            <a:r>
              <a:rPr dirty="0" sz="1800">
                <a:latin typeface="SimSun"/>
                <a:cs typeface="SimSun"/>
              </a:rPr>
              <a:t>的部分就單純的放下右叉子 </a:t>
            </a:r>
            <a:r>
              <a:rPr dirty="0" sz="1800">
                <a:latin typeface="SimSun"/>
                <a:cs typeface="SimSun"/>
              </a:rPr>
              <a:t>以及左叉子，並且把</a:t>
            </a:r>
            <a:r>
              <a:rPr dirty="0" sz="1800">
                <a:latin typeface="Calibri"/>
                <a:cs typeface="Calibri"/>
              </a:rPr>
              <a:t>beUsed</a:t>
            </a:r>
            <a:r>
              <a:rPr dirty="0" sz="1800">
                <a:latin typeface="SimSun"/>
                <a:cs typeface="SimSun"/>
              </a:rPr>
              <a:t>設為</a:t>
            </a:r>
            <a:r>
              <a:rPr dirty="0" sz="1800" spc="-5">
                <a:latin typeface="Calibri"/>
                <a:cs typeface="Calibri"/>
              </a:rPr>
              <a:t>0</a:t>
            </a:r>
            <a:r>
              <a:rPr dirty="0" sz="1800" spc="-5">
                <a:latin typeface="SimSun"/>
                <a:cs typeface="SimSun"/>
              </a:rPr>
              <a:t>，</a:t>
            </a:r>
            <a:r>
              <a:rPr dirty="0" sz="1800">
                <a:latin typeface="SimSun"/>
                <a:cs typeface="SimSun"/>
              </a:rPr>
              <a:t>代 表沒有被使用了。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dirty="0" spc="5"/>
              <a:t>After </a:t>
            </a:r>
            <a:r>
              <a:rPr dirty="0" spc="-5"/>
              <a:t>finishing </a:t>
            </a:r>
            <a:r>
              <a:rPr dirty="0"/>
              <a:t>the </a:t>
            </a:r>
            <a:r>
              <a:rPr dirty="0" spc="-5"/>
              <a:t>implementation, </a:t>
            </a:r>
            <a:r>
              <a:rPr dirty="0"/>
              <a:t>does the </a:t>
            </a:r>
            <a:r>
              <a:rPr dirty="0" spc="-10"/>
              <a:t>program </a:t>
            </a:r>
            <a:r>
              <a:rPr dirty="0" spc="-5"/>
              <a:t>is </a:t>
            </a:r>
            <a:r>
              <a:rPr dirty="0"/>
              <a:t>starvation-free? Why or </a:t>
            </a:r>
            <a:r>
              <a:rPr dirty="0" spc="-585"/>
              <a:t> </a:t>
            </a:r>
            <a:r>
              <a:rPr dirty="0"/>
              <a:t>why</a:t>
            </a:r>
            <a:r>
              <a:rPr dirty="0" spc="-5"/>
              <a:t> </a:t>
            </a:r>
            <a:r>
              <a:rPr dirty="0" spc="-20"/>
              <a:t>not?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97458" y="1682241"/>
            <a:ext cx="89541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會有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r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>
                <a:latin typeface="SimSun"/>
                <a:cs typeface="SimSun"/>
              </a:rPr>
              <a:t>，舉個例子，因為當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SimSun"/>
                <a:cs typeface="SimSun"/>
              </a:rPr>
              <a:t>號哲學家要用餐時，必須等旁邊的哲學家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5">
                <a:latin typeface="Calibri"/>
                <a:cs typeface="Calibri"/>
              </a:rPr>
              <a:t>0</a:t>
            </a:r>
            <a:r>
              <a:rPr dirty="0" sz="1800">
                <a:latin typeface="SimSun"/>
                <a:cs typeface="SimSun"/>
              </a:rPr>
              <a:t>號</a:t>
            </a:r>
            <a:r>
              <a:rPr dirty="0" sz="1800" spc="-5">
                <a:latin typeface="Calibri"/>
                <a:cs typeface="Calibri"/>
              </a:rPr>
              <a:t>or2</a:t>
            </a:r>
            <a:r>
              <a:rPr dirty="0" sz="1800">
                <a:latin typeface="SimSun"/>
                <a:cs typeface="SimSun"/>
              </a:rPr>
              <a:t>號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>
                <a:latin typeface="SimSun"/>
                <a:cs typeface="SimSun"/>
              </a:rPr>
              <a:t>用 </a:t>
            </a:r>
            <a:r>
              <a:rPr dirty="0" sz="1800">
                <a:latin typeface="SimSun"/>
                <a:cs typeface="SimSun"/>
              </a:rPr>
              <a:t>完餐放下叉子，因此如果旁邊的哲學家</a:t>
            </a:r>
            <a:r>
              <a:rPr dirty="0" sz="1800" spc="-10">
                <a:latin typeface="Calibri"/>
                <a:cs typeface="Calibri"/>
              </a:rPr>
              <a:t>(0</a:t>
            </a:r>
            <a:r>
              <a:rPr dirty="0" sz="1800">
                <a:latin typeface="SimSun"/>
                <a:cs typeface="SimSun"/>
              </a:rPr>
              <a:t>號</a:t>
            </a:r>
            <a:r>
              <a:rPr dirty="0" sz="1800" spc="-5">
                <a:latin typeface="Calibri"/>
                <a:cs typeface="Calibri"/>
              </a:rPr>
              <a:t>or2</a:t>
            </a:r>
            <a:r>
              <a:rPr dirty="0" sz="1800">
                <a:latin typeface="SimSun"/>
                <a:cs typeface="SimSun"/>
              </a:rPr>
              <a:t>號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>
                <a:latin typeface="SimSun"/>
                <a:cs typeface="SimSun"/>
              </a:rPr>
              <a:t>用餐時間非常大時，那就會導致該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SimSun"/>
                <a:cs typeface="SimSun"/>
              </a:rPr>
              <a:t>號哲 學家</a:t>
            </a:r>
            <a:r>
              <a:rPr dirty="0" sz="1800" spc="-10">
                <a:latin typeface="Calibri"/>
                <a:cs typeface="Calibri"/>
              </a:rPr>
              <a:t>starvation</a:t>
            </a:r>
            <a:r>
              <a:rPr dirty="0" sz="180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帳戶</dc:creator>
  <dc:title>PowerPoint 簡報</dc:title>
  <dcterms:created xsi:type="dcterms:W3CDTF">2023-06-13T11:37:27Z</dcterms:created>
  <dcterms:modified xsi:type="dcterms:W3CDTF">2023-06-13T11:37:27Z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2023-06-13T00:00:00Z</vt:filetime>
  </property>
</Properties>
</file>