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78053"/>
            <a:ext cx="120345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896619"/>
          </a:xfrm>
          <a:custGeom>
            <a:avLst/>
            <a:gdLst/>
            <a:ahLst/>
            <a:cxnLst/>
            <a:rect l="l" t="t" r="r" b="b"/>
            <a:pathLst>
              <a:path w="12192000" h="896619">
                <a:moveTo>
                  <a:pt x="12192000" y="0"/>
                </a:moveTo>
                <a:lnTo>
                  <a:pt x="0" y="0"/>
                </a:lnTo>
                <a:lnTo>
                  <a:pt x="0" y="896112"/>
                </a:lnTo>
                <a:lnTo>
                  <a:pt x="12192000" y="8961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02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896619"/>
          </a:xfrm>
          <a:custGeom>
            <a:avLst/>
            <a:gdLst/>
            <a:ahLst/>
            <a:cxnLst/>
            <a:rect l="l" t="t" r="r" b="b"/>
            <a:pathLst>
              <a:path w="12192000" h="896619">
                <a:moveTo>
                  <a:pt x="0" y="896112"/>
                </a:moveTo>
                <a:lnTo>
                  <a:pt x="12192000" y="896112"/>
                </a:lnTo>
                <a:lnTo>
                  <a:pt x="12192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02437"/>
            <a:ext cx="12034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076" y="2212594"/>
            <a:ext cx="10975847" cy="297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895" y="1414272"/>
            <a:ext cx="10840720" cy="1515110"/>
          </a:xfrm>
          <a:custGeom>
            <a:avLst/>
            <a:gdLst/>
            <a:ahLst/>
            <a:cxnLst/>
            <a:rect l="l" t="t" r="r" b="b"/>
            <a:pathLst>
              <a:path w="10840720" h="1515110">
                <a:moveTo>
                  <a:pt x="10587736" y="0"/>
                </a:moveTo>
                <a:lnTo>
                  <a:pt x="252476" y="0"/>
                </a:lnTo>
                <a:lnTo>
                  <a:pt x="207094" y="4067"/>
                </a:lnTo>
                <a:lnTo>
                  <a:pt x="164381" y="15794"/>
                </a:lnTo>
                <a:lnTo>
                  <a:pt x="125048" y="34468"/>
                </a:lnTo>
                <a:lnTo>
                  <a:pt x="89811" y="59376"/>
                </a:lnTo>
                <a:lnTo>
                  <a:pt x="59380" y="89805"/>
                </a:lnTo>
                <a:lnTo>
                  <a:pt x="34471" y="125043"/>
                </a:lnTo>
                <a:lnTo>
                  <a:pt x="15796" y="164375"/>
                </a:lnTo>
                <a:lnTo>
                  <a:pt x="4067" y="207091"/>
                </a:lnTo>
                <a:lnTo>
                  <a:pt x="0" y="252475"/>
                </a:lnTo>
                <a:lnTo>
                  <a:pt x="0" y="1262379"/>
                </a:lnTo>
                <a:lnTo>
                  <a:pt x="4067" y="1307764"/>
                </a:lnTo>
                <a:lnTo>
                  <a:pt x="15796" y="1350480"/>
                </a:lnTo>
                <a:lnTo>
                  <a:pt x="34471" y="1389812"/>
                </a:lnTo>
                <a:lnTo>
                  <a:pt x="59380" y="1425050"/>
                </a:lnTo>
                <a:lnTo>
                  <a:pt x="89811" y="1455479"/>
                </a:lnTo>
                <a:lnTo>
                  <a:pt x="125048" y="1480387"/>
                </a:lnTo>
                <a:lnTo>
                  <a:pt x="164381" y="1499061"/>
                </a:lnTo>
                <a:lnTo>
                  <a:pt x="207094" y="1510788"/>
                </a:lnTo>
                <a:lnTo>
                  <a:pt x="252476" y="1514855"/>
                </a:lnTo>
                <a:lnTo>
                  <a:pt x="10587736" y="1514855"/>
                </a:lnTo>
                <a:lnTo>
                  <a:pt x="10633120" y="1510788"/>
                </a:lnTo>
                <a:lnTo>
                  <a:pt x="10675836" y="1499061"/>
                </a:lnTo>
                <a:lnTo>
                  <a:pt x="10715168" y="1480387"/>
                </a:lnTo>
                <a:lnTo>
                  <a:pt x="10750406" y="1455479"/>
                </a:lnTo>
                <a:lnTo>
                  <a:pt x="10780835" y="1425050"/>
                </a:lnTo>
                <a:lnTo>
                  <a:pt x="10805743" y="1389812"/>
                </a:lnTo>
                <a:lnTo>
                  <a:pt x="10824417" y="1350480"/>
                </a:lnTo>
                <a:lnTo>
                  <a:pt x="10836144" y="1307764"/>
                </a:lnTo>
                <a:lnTo>
                  <a:pt x="10840212" y="1262379"/>
                </a:lnTo>
                <a:lnTo>
                  <a:pt x="10840212" y="252475"/>
                </a:lnTo>
                <a:lnTo>
                  <a:pt x="10836144" y="207091"/>
                </a:lnTo>
                <a:lnTo>
                  <a:pt x="10824417" y="164375"/>
                </a:lnTo>
                <a:lnTo>
                  <a:pt x="10805743" y="125043"/>
                </a:lnTo>
                <a:lnTo>
                  <a:pt x="10780835" y="89805"/>
                </a:lnTo>
                <a:lnTo>
                  <a:pt x="10750406" y="59376"/>
                </a:lnTo>
                <a:lnTo>
                  <a:pt x="10715168" y="34468"/>
                </a:lnTo>
                <a:lnTo>
                  <a:pt x="10675836" y="15794"/>
                </a:lnTo>
                <a:lnTo>
                  <a:pt x="10633120" y="4067"/>
                </a:lnTo>
                <a:lnTo>
                  <a:pt x="10587736" y="0"/>
                </a:lnTo>
                <a:close/>
              </a:path>
            </a:pathLst>
          </a:custGeom>
          <a:solidFill>
            <a:srgbClr val="3027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086" y="1646935"/>
            <a:ext cx="5753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2295" algn="l"/>
                <a:tab pos="4530090" algn="l"/>
              </a:tabLst>
            </a:pPr>
            <a:r>
              <a:rPr sz="6600" spc="-5" dirty="0">
                <a:latin typeface="Times New Roman"/>
                <a:cs typeface="Times New Roman"/>
              </a:rPr>
              <a:t>MP1	System	call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1421" y="3123437"/>
            <a:ext cx="160147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/>
                <a:cs typeface="Times New Roman"/>
              </a:rPr>
              <a:t>111062502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63500" algn="ctr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凃博允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58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userprog/exception.cc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7" y="999783"/>
            <a:ext cx="10323830" cy="3321050"/>
            <a:chOff x="3347" y="999783"/>
            <a:chExt cx="10323830" cy="3321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" y="999783"/>
              <a:ext cx="8006497" cy="3320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191" y="2262041"/>
              <a:ext cx="2272704" cy="1319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767" y="1997963"/>
              <a:ext cx="10271760" cy="421005"/>
            </a:xfrm>
            <a:custGeom>
              <a:avLst/>
              <a:gdLst/>
              <a:ahLst/>
              <a:cxnLst/>
              <a:rect l="l" t="t" r="r" b="b"/>
              <a:pathLst>
                <a:path w="10271760" h="421005">
                  <a:moveTo>
                    <a:pt x="0" y="222503"/>
                  </a:moveTo>
                  <a:lnTo>
                    <a:pt x="5684520" y="222503"/>
                  </a:lnTo>
                  <a:lnTo>
                    <a:pt x="5684520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  <a:path w="10271760" h="421005">
                  <a:moveTo>
                    <a:pt x="0" y="420624"/>
                  </a:moveTo>
                  <a:lnTo>
                    <a:pt x="10271760" y="420624"/>
                  </a:lnTo>
                  <a:lnTo>
                    <a:pt x="10271760" y="222503"/>
                  </a:lnTo>
                  <a:lnTo>
                    <a:pt x="0" y="222503"/>
                  </a:lnTo>
                  <a:lnTo>
                    <a:pt x="0" y="42062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1545" y="1970278"/>
            <a:ext cx="551878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ption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類型和系統呼叫類型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6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輸出關於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、接收到的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類型和類型值，以及系統運行時間。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2461" y="3233165"/>
            <a:ext cx="4909185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顯示系統已被user</a:t>
            </a:r>
            <a:r>
              <a:rPr sz="1200" spc="-1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program關閉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如果程序執行到這裡，則會報錯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704" y="3284220"/>
            <a:ext cx="4217035" cy="771525"/>
          </a:xfrm>
          <a:custGeom>
            <a:avLst/>
            <a:gdLst/>
            <a:ahLst/>
            <a:cxnLst/>
            <a:rect l="l" t="t" r="r" b="b"/>
            <a:pathLst>
              <a:path w="4217035" h="771525">
                <a:moveTo>
                  <a:pt x="0" y="198120"/>
                </a:moveTo>
                <a:lnTo>
                  <a:pt x="4216908" y="198120"/>
                </a:lnTo>
                <a:lnTo>
                  <a:pt x="4216908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  <a:path w="4217035" h="771525">
                <a:moveTo>
                  <a:pt x="0" y="771144"/>
                </a:moveTo>
                <a:lnTo>
                  <a:pt x="1414271" y="771144"/>
                </a:lnTo>
                <a:lnTo>
                  <a:pt x="1414271" y="608076"/>
                </a:lnTo>
                <a:lnTo>
                  <a:pt x="0" y="608076"/>
                </a:lnTo>
                <a:lnTo>
                  <a:pt x="0" y="77114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10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userprog/ksyscall.h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" y="1575816"/>
            <a:ext cx="8274411" cy="1581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56626" y="2132533"/>
            <a:ext cx="3531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輸出目</a:t>
            </a:r>
            <a:r>
              <a:rPr sz="1200" spc="-10" dirty="0">
                <a:solidFill>
                  <a:srgbClr val="FF0000"/>
                </a:solidFill>
                <a:latin typeface="SimSun"/>
                <a:cs typeface="SimSun"/>
              </a:rPr>
              <a:t>前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系統運行的總時脈數，以及目前正在執行的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系統調用的相關訊息。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62985" y="2451861"/>
            <a:ext cx="859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輸出參數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161" y="2659507"/>
            <a:ext cx="334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輸出表示</a:t>
            </a:r>
            <a:r>
              <a:rPr sz="1200" spc="275" dirty="0">
                <a:solidFill>
                  <a:srgbClr val="FF0000"/>
                </a:solidFill>
                <a:latin typeface="SimSun"/>
                <a:cs typeface="SimSun"/>
              </a:rPr>
              <a:t>從</a:t>
            </a:r>
            <a:r>
              <a:rPr sz="12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ynch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12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sol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200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-&gt;P</a:t>
            </a:r>
            <a:r>
              <a:rPr sz="1200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2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中返回了，以 及目前系統運行的總時脈數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927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userprog/synchconsole.cc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97280"/>
            <a:ext cx="9646299" cy="4855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42998" y="2849117"/>
            <a:ext cx="18503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獲取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lo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，即鎖定螢幕輸出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5715" y="3607054"/>
            <a:ext cx="2388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str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中的每個字元一個一個印出來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657" y="4744339"/>
            <a:ext cx="3128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waitFor</a:t>
            </a:r>
            <a:r>
              <a:rPr sz="1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被釋放後才會繼續執行，一種同步機制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2998" y="5484063"/>
            <a:ext cx="16979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釋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放</a:t>
            </a:r>
            <a:r>
              <a:rPr sz="1200" spc="-30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loc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，解鎖螢幕輸出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888" y="2820923"/>
            <a:ext cx="2990215" cy="2959735"/>
          </a:xfrm>
          <a:custGeom>
            <a:avLst/>
            <a:gdLst/>
            <a:ahLst/>
            <a:cxnLst/>
            <a:rect l="l" t="t" r="r" b="b"/>
            <a:pathLst>
              <a:path w="2990215" h="2959735">
                <a:moveTo>
                  <a:pt x="0" y="277367"/>
                </a:moveTo>
                <a:lnTo>
                  <a:pt x="1316736" y="277367"/>
                </a:lnTo>
                <a:lnTo>
                  <a:pt x="1316736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  <a:path w="2990215" h="2959735">
                <a:moveTo>
                  <a:pt x="300227" y="987551"/>
                </a:moveTo>
                <a:lnTo>
                  <a:pt x="2990088" y="987551"/>
                </a:lnTo>
                <a:lnTo>
                  <a:pt x="2990088" y="704088"/>
                </a:lnTo>
                <a:lnTo>
                  <a:pt x="300227" y="704088"/>
                </a:lnTo>
                <a:lnTo>
                  <a:pt x="300227" y="987551"/>
                </a:lnTo>
                <a:close/>
              </a:path>
              <a:path w="2990215" h="2959735">
                <a:moveTo>
                  <a:pt x="246888" y="2171700"/>
                </a:moveTo>
                <a:lnTo>
                  <a:pt x="1510284" y="2171700"/>
                </a:lnTo>
                <a:lnTo>
                  <a:pt x="1510284" y="1926336"/>
                </a:lnTo>
                <a:lnTo>
                  <a:pt x="246888" y="1926336"/>
                </a:lnTo>
                <a:lnTo>
                  <a:pt x="246888" y="2171700"/>
                </a:lnTo>
                <a:close/>
              </a:path>
              <a:path w="2990215" h="2959735">
                <a:moveTo>
                  <a:pt x="47243" y="2959608"/>
                </a:moveTo>
                <a:lnTo>
                  <a:pt x="1316736" y="2959608"/>
                </a:lnTo>
                <a:lnTo>
                  <a:pt x="1316736" y="2634996"/>
                </a:lnTo>
                <a:lnTo>
                  <a:pt x="47243" y="2634996"/>
                </a:lnTo>
                <a:lnTo>
                  <a:pt x="47243" y="295960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150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machine/console.cc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1510283"/>
            <a:ext cx="8277960" cy="2484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1473" y="2327655"/>
            <a:ext cx="7245984" cy="17475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8620" algn="ctr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確保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onsol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可以寫入</a:t>
            </a:r>
            <a:endParaRPr sz="1200">
              <a:latin typeface="SimSun"/>
              <a:cs typeface="SimSun"/>
            </a:endParaRPr>
          </a:p>
          <a:p>
            <a:pPr marR="701040" algn="r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把字元</a:t>
            </a:r>
            <a:r>
              <a:rPr sz="1200" spc="-5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ch</a:t>
            </a:r>
            <a:r>
              <a:rPr sz="1200" spc="-5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寫入檔案中</a:t>
            </a:r>
            <a:endParaRPr sz="1200">
              <a:latin typeface="SimSun"/>
              <a:cs typeface="SimSun"/>
            </a:endParaRPr>
          </a:p>
          <a:p>
            <a:pPr marL="172085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consoleOutput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正在寫入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1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thi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代表目前這個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Console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Outpu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物件本身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, Consol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ime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是一個時間參數，表示要多久後執行這個中斷處理程序 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ConsoleWriteInt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則是要執行的中斷處理程序的名稱。當時間到</a:t>
            </a:r>
            <a:r>
              <a:rPr sz="1200" spc="-45" dirty="0">
                <a:solidFill>
                  <a:srgbClr val="FF0000"/>
                </a:solidFill>
                <a:latin typeface="SimSun"/>
                <a:cs typeface="SimSun"/>
              </a:rPr>
              <a:t>了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就會呼叫這個中斷處理程序來處理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ConsoleOutput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的寫入動作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32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machine/interrupt.cc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7" y="1616963"/>
            <a:ext cx="8970013" cy="34122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5603" y="2219452"/>
            <a:ext cx="6529705" cy="7626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計算執行中斷事件的時間。時間是從系統開始運行到現在經過的tic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k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數加上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omNow</a:t>
            </a:r>
            <a:endParaRPr sz="1200">
              <a:latin typeface="Times New Roman"/>
              <a:cs typeface="Times New Roman"/>
            </a:endParaRPr>
          </a:p>
          <a:p>
            <a:pPr marL="1943735" marR="508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創建PendingInterrupt</a:t>
            </a:r>
            <a:r>
              <a:rPr sz="1200" spc="-5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的pointer</a:t>
            </a:r>
            <a:r>
              <a:rPr sz="1200" spc="-5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toOccur，PendingInterrupt包含 回調對象、該事件要執行的時刻，以及事件類型。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32786" y="3618992"/>
            <a:ext cx="1320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確保fromNow的值&gt;0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9986" y="4288282"/>
            <a:ext cx="2953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toO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添加到待處理中斷事件的隊列中。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11" y="173863"/>
            <a:ext cx="830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machine/mipssim.cc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331" y="1193285"/>
            <a:ext cx="8312150" cy="4397375"/>
            <a:chOff x="370331" y="1193285"/>
            <a:chExt cx="8312150" cy="4397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" y="1193285"/>
              <a:ext cx="8311896" cy="4396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1" y="1200911"/>
              <a:ext cx="8232648" cy="43174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7595" y="2378963"/>
              <a:ext cx="7868920" cy="2771140"/>
            </a:xfrm>
            <a:custGeom>
              <a:avLst/>
              <a:gdLst/>
              <a:ahLst/>
              <a:cxnLst/>
              <a:rect l="l" t="t" r="r" b="b"/>
              <a:pathLst>
                <a:path w="7868920" h="2771140">
                  <a:moveTo>
                    <a:pt x="0" y="158496"/>
                  </a:moveTo>
                  <a:lnTo>
                    <a:pt x="4000500" y="158496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  <a:path w="7868920" h="2771140">
                  <a:moveTo>
                    <a:pt x="1955292" y="515112"/>
                  </a:moveTo>
                  <a:lnTo>
                    <a:pt x="6166104" y="515112"/>
                  </a:lnTo>
                  <a:lnTo>
                    <a:pt x="6166104" y="320039"/>
                  </a:lnTo>
                  <a:lnTo>
                    <a:pt x="1955292" y="320039"/>
                  </a:lnTo>
                  <a:lnTo>
                    <a:pt x="1955292" y="515112"/>
                  </a:lnTo>
                  <a:close/>
                </a:path>
                <a:path w="7868920" h="2771140">
                  <a:moveTo>
                    <a:pt x="2369820" y="720851"/>
                  </a:moveTo>
                  <a:lnTo>
                    <a:pt x="7868411" y="720851"/>
                  </a:lnTo>
                  <a:lnTo>
                    <a:pt x="7868411" y="519684"/>
                  </a:lnTo>
                  <a:lnTo>
                    <a:pt x="2369820" y="519684"/>
                  </a:lnTo>
                  <a:lnTo>
                    <a:pt x="2369820" y="720851"/>
                  </a:lnTo>
                  <a:close/>
                </a:path>
                <a:path w="7868920" h="2771140">
                  <a:moveTo>
                    <a:pt x="185928" y="935736"/>
                  </a:moveTo>
                  <a:lnTo>
                    <a:pt x="2442972" y="935736"/>
                  </a:lnTo>
                  <a:lnTo>
                    <a:pt x="2442972" y="720851"/>
                  </a:lnTo>
                  <a:lnTo>
                    <a:pt x="185928" y="720851"/>
                  </a:lnTo>
                  <a:lnTo>
                    <a:pt x="185928" y="935736"/>
                  </a:lnTo>
                  <a:close/>
                </a:path>
                <a:path w="7868920" h="2771140">
                  <a:moveTo>
                    <a:pt x="2057400" y="1097280"/>
                  </a:moveTo>
                  <a:lnTo>
                    <a:pt x="6678167" y="1097280"/>
                  </a:lnTo>
                  <a:lnTo>
                    <a:pt x="6678167" y="922020"/>
                  </a:lnTo>
                  <a:lnTo>
                    <a:pt x="2057400" y="922020"/>
                  </a:lnTo>
                  <a:lnTo>
                    <a:pt x="2057400" y="1097280"/>
                  </a:lnTo>
                  <a:close/>
                </a:path>
                <a:path w="7868920" h="2771140">
                  <a:moveTo>
                    <a:pt x="1999488" y="1680972"/>
                  </a:moveTo>
                  <a:lnTo>
                    <a:pt x="5462015" y="1680972"/>
                  </a:lnTo>
                  <a:lnTo>
                    <a:pt x="5462015" y="1467612"/>
                  </a:lnTo>
                  <a:lnTo>
                    <a:pt x="1999488" y="1467612"/>
                  </a:lnTo>
                  <a:lnTo>
                    <a:pt x="1999488" y="1680972"/>
                  </a:lnTo>
                  <a:close/>
                </a:path>
                <a:path w="7868920" h="2771140">
                  <a:moveTo>
                    <a:pt x="185928" y="2023872"/>
                  </a:moveTo>
                  <a:lnTo>
                    <a:pt x="3163823" y="2023872"/>
                  </a:lnTo>
                  <a:lnTo>
                    <a:pt x="3163823" y="1862328"/>
                  </a:lnTo>
                  <a:lnTo>
                    <a:pt x="185928" y="1862328"/>
                  </a:lnTo>
                  <a:lnTo>
                    <a:pt x="185928" y="2023872"/>
                  </a:lnTo>
                  <a:close/>
                </a:path>
                <a:path w="7868920" h="2771140">
                  <a:moveTo>
                    <a:pt x="185928" y="2770632"/>
                  </a:moveTo>
                  <a:lnTo>
                    <a:pt x="6472428" y="2770632"/>
                  </a:lnTo>
                  <a:lnTo>
                    <a:pt x="6472428" y="2385060"/>
                  </a:lnTo>
                  <a:lnTo>
                    <a:pt x="185928" y="2385060"/>
                  </a:lnTo>
                  <a:lnTo>
                    <a:pt x="185928" y="2770632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146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離開</a:t>
            </a:r>
            <a:r>
              <a:rPr spc="-5" dirty="0"/>
              <a:t>kernel</a:t>
            </a:r>
            <a:r>
              <a:rPr dirty="0"/>
              <a:t> mode</a:t>
            </a:r>
            <a:r>
              <a:rPr spc="-20" dirty="0"/>
              <a:t> </a:t>
            </a:r>
            <a:r>
              <a:rPr dirty="0">
                <a:latin typeface="SimSun"/>
                <a:cs typeface="SimSun"/>
              </a:rPr>
              <a:t>轉回</a:t>
            </a:r>
            <a:r>
              <a:rPr spc="-5" dirty="0"/>
              <a:t>user</a:t>
            </a:r>
            <a:r>
              <a:rPr spc="-20" dirty="0"/>
              <a:t> </a:t>
            </a:r>
            <a:r>
              <a:rPr dirty="0"/>
              <a:t>mode</a:t>
            </a:r>
          </a:p>
          <a:p>
            <a:pPr marL="2466340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6158865">
              <a:lnSpc>
                <a:spcPct val="100000"/>
              </a:lnSpc>
            </a:pPr>
            <a:r>
              <a:rPr spc="-5" dirty="0">
                <a:latin typeface="SimSun"/>
                <a:cs typeface="SimSun"/>
              </a:rPr>
              <a:t>表示當前正在執</a:t>
            </a:r>
            <a:r>
              <a:rPr dirty="0">
                <a:latin typeface="SimSun"/>
                <a:cs typeface="SimSun"/>
              </a:rPr>
              <a:t>行 </a:t>
            </a:r>
            <a:r>
              <a:rPr spc="-5" dirty="0"/>
              <a:t>Machine::Run()</a:t>
            </a:r>
            <a:r>
              <a:rPr spc="35" dirty="0"/>
              <a:t> </a:t>
            </a:r>
            <a:r>
              <a:rPr spc="-5" dirty="0">
                <a:latin typeface="SimSun"/>
                <a:cs typeface="SimSun"/>
              </a:rPr>
              <a:t>函數中</a:t>
            </a:r>
            <a:r>
              <a:rPr dirty="0">
                <a:latin typeface="SimSun"/>
                <a:cs typeface="SimSun"/>
              </a:rPr>
              <a:t>的</a:t>
            </a:r>
            <a:r>
              <a:rPr spc="-300" dirty="0">
                <a:latin typeface="SimSun"/>
                <a:cs typeface="SimSun"/>
              </a:rPr>
              <a:t> </a:t>
            </a:r>
            <a:r>
              <a:rPr spc="-5" dirty="0"/>
              <a:t>OneInstruction()</a:t>
            </a:r>
            <a:r>
              <a:rPr spc="40" dirty="0"/>
              <a:t> </a:t>
            </a:r>
            <a:r>
              <a:rPr spc="-5" dirty="0">
                <a:latin typeface="SimSun"/>
                <a:cs typeface="SimSun"/>
              </a:rPr>
              <a:t>子函數</a:t>
            </a:r>
          </a:p>
          <a:p>
            <a:pPr marL="7943850">
              <a:lnSpc>
                <a:spcPts val="1360"/>
              </a:lnSpc>
              <a:spcBef>
                <a:spcPts val="530"/>
              </a:spcBef>
            </a:pPr>
            <a:r>
              <a:rPr dirty="0">
                <a:latin typeface="SimSun"/>
                <a:cs typeface="SimSun"/>
              </a:rPr>
              <a:t>顯示</a:t>
            </a:r>
            <a:r>
              <a:rPr spc="-5" dirty="0"/>
              <a:t>NachOS</a:t>
            </a:r>
            <a:r>
              <a:rPr spc="-65" dirty="0"/>
              <a:t> </a:t>
            </a:r>
            <a:r>
              <a:rPr spc="-5" dirty="0"/>
              <a:t>Kernel</a:t>
            </a:r>
            <a:r>
              <a:rPr dirty="0">
                <a:latin typeface="SimSun"/>
                <a:cs typeface="SimSun"/>
              </a:rPr>
              <a:t>運行時間</a:t>
            </a:r>
          </a:p>
          <a:p>
            <a:pPr marL="2479040">
              <a:lnSpc>
                <a:spcPts val="1310"/>
              </a:lnSpc>
            </a:pPr>
            <a:r>
              <a:rPr spc="-5" dirty="0"/>
              <a:t>Execute</a:t>
            </a:r>
            <a:r>
              <a:rPr spc="25" dirty="0"/>
              <a:t> </a:t>
            </a:r>
            <a:r>
              <a:rPr dirty="0"/>
              <a:t>one</a:t>
            </a:r>
            <a:r>
              <a:rPr spc="15" dirty="0"/>
              <a:t> </a:t>
            </a:r>
            <a:r>
              <a:rPr spc="-5" dirty="0"/>
              <a:t>instruction</a:t>
            </a:r>
            <a:r>
              <a:rPr spc="15" dirty="0"/>
              <a:t> </a:t>
            </a:r>
            <a:r>
              <a:rPr spc="-5" dirty="0"/>
              <a:t>from</a:t>
            </a:r>
            <a:r>
              <a:rPr spc="30" dirty="0"/>
              <a:t> </a:t>
            </a:r>
            <a:r>
              <a:rPr spc="-5" dirty="0"/>
              <a:t>user</a:t>
            </a:r>
            <a:r>
              <a:rPr dirty="0"/>
              <a:t> </a:t>
            </a:r>
            <a:r>
              <a:rPr spc="-5" dirty="0"/>
              <a:t>mode</a:t>
            </a:r>
            <a:r>
              <a:rPr spc="-5" dirty="0">
                <a:latin typeface="SimSun"/>
                <a:cs typeface="SimSun"/>
              </a:rPr>
              <a:t>，</a:t>
            </a:r>
            <a:r>
              <a:rPr dirty="0">
                <a:latin typeface="SimSun"/>
                <a:cs typeface="SimSun"/>
              </a:rPr>
              <a:t>將</a:t>
            </a:r>
            <a:r>
              <a:rPr spc="-5" dirty="0"/>
              <a:t>Decode</a:t>
            </a:r>
            <a:r>
              <a:rPr dirty="0">
                <a:latin typeface="SimSun"/>
                <a:cs typeface="SimSun"/>
              </a:rPr>
              <a:t>後的指令存在</a:t>
            </a:r>
            <a:r>
              <a:rPr spc="-5" dirty="0"/>
              <a:t>instr</a:t>
            </a:r>
            <a:r>
              <a:rPr dirty="0">
                <a:latin typeface="SimSun"/>
                <a:cs typeface="SimSun"/>
              </a:rPr>
              <a:t>。</a:t>
            </a:r>
          </a:p>
          <a:p>
            <a:pPr marL="6720840">
              <a:lnSpc>
                <a:spcPts val="1385"/>
              </a:lnSpc>
            </a:pPr>
            <a:r>
              <a:rPr spc="-5" dirty="0"/>
              <a:t>On</a:t>
            </a:r>
            <a:r>
              <a:rPr spc="-15" dirty="0"/>
              <a:t>e</a:t>
            </a:r>
            <a:r>
              <a:rPr spc="-30" dirty="0"/>
              <a:t>I</a:t>
            </a:r>
            <a:r>
              <a:rPr dirty="0"/>
              <a:t>nstru</a:t>
            </a:r>
            <a:r>
              <a:rPr spc="-10" dirty="0"/>
              <a:t>c</a:t>
            </a:r>
            <a:r>
              <a:rPr dirty="0"/>
              <a:t>tion</a:t>
            </a:r>
            <a:r>
              <a:rPr spc="-5" dirty="0"/>
              <a:t>(</a:t>
            </a:r>
            <a:r>
              <a:rPr dirty="0"/>
              <a:t>)</a:t>
            </a:r>
            <a:r>
              <a:rPr spc="55" dirty="0"/>
              <a:t> </a:t>
            </a:r>
            <a:r>
              <a:rPr dirty="0">
                <a:latin typeface="SimSun"/>
                <a:cs typeface="SimSun"/>
              </a:rPr>
              <a:t>函數已經執行完畢，返回到</a:t>
            </a:r>
            <a:r>
              <a:rPr spc="-300" dirty="0">
                <a:latin typeface="SimSun"/>
                <a:cs typeface="SimSun"/>
              </a:rPr>
              <a:t> </a:t>
            </a:r>
            <a:r>
              <a:rPr spc="-5" dirty="0"/>
              <a:t>M</a:t>
            </a:r>
            <a:r>
              <a:rPr spc="-10" dirty="0"/>
              <a:t>a</a:t>
            </a:r>
            <a:r>
              <a:rPr spc="-5" dirty="0"/>
              <a:t>c</a:t>
            </a:r>
            <a:r>
              <a:rPr dirty="0"/>
              <a:t>hine::Run()</a:t>
            </a:r>
            <a:r>
              <a:rPr spc="15" dirty="0"/>
              <a:t> </a:t>
            </a:r>
            <a:r>
              <a:rPr dirty="0">
                <a:latin typeface="SimSun"/>
                <a:cs typeface="SimSun"/>
              </a:rPr>
              <a:t>函數</a:t>
            </a:r>
          </a:p>
          <a:p>
            <a:pPr marL="2466340"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2466340">
              <a:lnSpc>
                <a:spcPct val="100000"/>
              </a:lnSpc>
              <a:spcBef>
                <a:spcPts val="15"/>
              </a:spcBef>
            </a:pPr>
            <a:endParaRPr sz="1150">
              <a:latin typeface="SimSun"/>
              <a:cs typeface="SimSun"/>
            </a:endParaRPr>
          </a:p>
          <a:p>
            <a:pPr marL="5579110">
              <a:lnSpc>
                <a:spcPct val="100000"/>
              </a:lnSpc>
            </a:pPr>
            <a:r>
              <a:rPr dirty="0">
                <a:latin typeface="SimSun"/>
                <a:cs typeface="SimSun"/>
              </a:rPr>
              <a:t>正在執行 </a:t>
            </a:r>
            <a:r>
              <a:rPr spc="-5" dirty="0"/>
              <a:t>M</a:t>
            </a:r>
            <a:r>
              <a:rPr spc="-10" dirty="0"/>
              <a:t>a</a:t>
            </a:r>
            <a:r>
              <a:rPr spc="-5" dirty="0"/>
              <a:t>c</a:t>
            </a:r>
            <a:r>
              <a:rPr dirty="0"/>
              <a:t>hine::Run()</a:t>
            </a:r>
            <a:r>
              <a:rPr spc="30" dirty="0"/>
              <a:t> </a:t>
            </a:r>
            <a:r>
              <a:rPr dirty="0">
                <a:latin typeface="SimSun"/>
                <a:cs typeface="SimSun"/>
              </a:rPr>
              <a:t>函數中的</a:t>
            </a:r>
            <a:r>
              <a:rPr spc="-300" dirty="0">
                <a:latin typeface="SimSun"/>
                <a:cs typeface="SimSun"/>
              </a:rPr>
              <a:t> </a:t>
            </a:r>
            <a:r>
              <a:rPr spc="-5" dirty="0"/>
              <a:t>On</a:t>
            </a:r>
            <a:r>
              <a:rPr spc="-15" dirty="0"/>
              <a:t>e</a:t>
            </a:r>
            <a:r>
              <a:rPr spc="-40" dirty="0"/>
              <a:t>T</a:t>
            </a:r>
            <a:r>
              <a:rPr dirty="0"/>
              <a:t>ic</a:t>
            </a:r>
            <a:r>
              <a:rPr spc="-5" dirty="0"/>
              <a:t>k(</a:t>
            </a:r>
            <a:r>
              <a:rPr dirty="0"/>
              <a:t>)</a:t>
            </a:r>
            <a:r>
              <a:rPr spc="20" dirty="0"/>
              <a:t> </a:t>
            </a:r>
            <a:r>
              <a:rPr dirty="0">
                <a:latin typeface="SimSun"/>
                <a:cs typeface="SimSun"/>
              </a:rPr>
              <a:t>子函數</a:t>
            </a:r>
          </a:p>
          <a:p>
            <a:pPr marL="2466340">
              <a:lnSpc>
                <a:spcPct val="100000"/>
              </a:lnSpc>
              <a:spcBef>
                <a:spcPts val="50"/>
              </a:spcBef>
            </a:pPr>
            <a:endParaRPr sz="1000">
              <a:latin typeface="SimSun"/>
              <a:cs typeface="SimSun"/>
            </a:endParaRPr>
          </a:p>
          <a:p>
            <a:pPr marL="3225165">
              <a:lnSpc>
                <a:spcPct val="100000"/>
              </a:lnSpc>
            </a:pPr>
            <a:r>
              <a:rPr spc="-5" dirty="0">
                <a:latin typeface="SimSun"/>
                <a:cs typeface="SimSun"/>
              </a:rPr>
              <a:t>讓</a:t>
            </a:r>
            <a:r>
              <a:rPr spc="-5" dirty="0"/>
              <a:t>interrupt</a:t>
            </a:r>
            <a:r>
              <a:rPr spc="-5" dirty="0">
                <a:latin typeface="SimSun"/>
                <a:cs typeface="SimSun"/>
              </a:rPr>
              <a:t>處理器執行一</a:t>
            </a:r>
            <a:r>
              <a:rPr dirty="0">
                <a:latin typeface="SimSun"/>
                <a:cs typeface="SimSun"/>
              </a:rPr>
              <a:t>個</a:t>
            </a:r>
            <a:r>
              <a:rPr spc="-5" dirty="0"/>
              <a:t>clock</a:t>
            </a:r>
            <a:r>
              <a:rPr spc="-5" dirty="0">
                <a:latin typeface="SimSun"/>
                <a:cs typeface="SimSun"/>
              </a:rPr>
              <a:t>週期，以觸發中斷處理和更新系統狀態</a:t>
            </a:r>
          </a:p>
          <a:p>
            <a:pPr marL="2466340"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2466340">
              <a:lnSpc>
                <a:spcPct val="100000"/>
              </a:lnSpc>
              <a:spcBef>
                <a:spcPts val="55"/>
              </a:spcBef>
            </a:pPr>
            <a:endParaRPr sz="1250">
              <a:latin typeface="SimSun"/>
              <a:cs typeface="SimSun"/>
            </a:endParaRPr>
          </a:p>
          <a:p>
            <a:pPr marL="6576059">
              <a:lnSpc>
                <a:spcPct val="100000"/>
              </a:lnSpc>
            </a:pPr>
            <a:r>
              <a:rPr dirty="0">
                <a:latin typeface="SimSun"/>
                <a:cs typeface="SimSun"/>
              </a:rPr>
              <a:t>如果</a:t>
            </a:r>
            <a:r>
              <a:rPr dirty="0"/>
              <a:t>sin</a:t>
            </a:r>
            <a:r>
              <a:rPr spc="-10" dirty="0"/>
              <a:t>g</a:t>
            </a:r>
            <a:r>
              <a:rPr dirty="0"/>
              <a:t>leSt</a:t>
            </a:r>
            <a:r>
              <a:rPr spc="-5" dirty="0"/>
              <a:t>e</a:t>
            </a:r>
            <a:r>
              <a:rPr dirty="0"/>
              <a:t>p</a:t>
            </a:r>
            <a:r>
              <a:rPr dirty="0">
                <a:latin typeface="SimSun"/>
                <a:cs typeface="SimSun"/>
              </a:rPr>
              <a:t>啟用，且小於等於當前系統運行時</a:t>
            </a:r>
            <a:r>
              <a:rPr spc="-25" dirty="0">
                <a:latin typeface="SimSun"/>
                <a:cs typeface="SimSun"/>
              </a:rPr>
              <a:t>間</a:t>
            </a:r>
            <a:r>
              <a:rPr dirty="0">
                <a:latin typeface="SimSun"/>
                <a:cs typeface="SimSun"/>
              </a:rPr>
              <a:t>，則調用</a:t>
            </a:r>
          </a:p>
          <a:p>
            <a:pPr marL="6576059">
              <a:lnSpc>
                <a:spcPct val="100000"/>
              </a:lnSpc>
            </a:pPr>
            <a:r>
              <a:rPr spc="-10" dirty="0"/>
              <a:t>Debugger()</a:t>
            </a:r>
            <a:r>
              <a:rPr dirty="0">
                <a:latin typeface="SimSun"/>
                <a:cs typeface="SimSun"/>
              </a:rPr>
              <a:t>函數進行調試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32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machine/interrupt.cc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1229867"/>
            <a:ext cx="7362800" cy="5490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04" y="3618992"/>
            <a:ext cx="2316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在偵錯模式下，輸出目前的總時脈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353936" y="5611774"/>
            <a:ext cx="356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如果前一個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handler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請求執行緒切換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yieldOnReturn</a:t>
            </a:r>
            <a:r>
              <a:rPr sz="1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被 設為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tru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），則設定</a:t>
            </a:r>
            <a:r>
              <a:rPr sz="1200" spc="-29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為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stemMod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，執行緒進 行切換，並恢復之前的狀態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32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machine/interrupt.cc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5" y="1004315"/>
            <a:ext cx="7845060" cy="58536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7554" y="1934336"/>
            <a:ext cx="276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如果偵錯模式開啟，則印出目前中斷狀態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52702" y="4780279"/>
            <a:ext cx="441388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使用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函式來處理延遲載入的指令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正在處理中斷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5861" y="5556605"/>
            <a:ext cx="425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使用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迴圈從等待中斷佇列中移除所有已經到達時間點的中 斷，並逐一呼叫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函式，最後釋放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Pe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ndin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nte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rupt</a:t>
            </a:r>
            <a:r>
              <a:rPr sz="1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物件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150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machine/console.cc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1903476"/>
            <a:ext cx="7608542" cy="26426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4518" y="2498216"/>
            <a:ext cx="2991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已經進入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Consol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llB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k(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函數， 並顯示當前的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tot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icks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262632" y="2683002"/>
            <a:ext cx="3683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ConsoleOutput</a:t>
            </a:r>
            <a:r>
              <a:rPr sz="1200" spc="-114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現在已經可以接受另一個char進行輸出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2957" y="2869133"/>
            <a:ext cx="4883150" cy="3937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93495">
              <a:lnSpc>
                <a:spcPct val="101000"/>
              </a:lnSpc>
              <a:spcBef>
                <a:spcPts val="85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增</a:t>
            </a:r>
            <a:r>
              <a:rPr sz="1200" spc="295" dirty="0">
                <a:solidFill>
                  <a:srgbClr val="FF0000"/>
                </a:solidFill>
                <a:latin typeface="SimSun"/>
                <a:cs typeface="SimSun"/>
              </a:rPr>
              <a:t>加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nachOS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統計數據中已經寫入到控制台的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char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數量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這個</a:t>
            </a:r>
            <a:r>
              <a:rPr sz="1200" spc="-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CallBack() 函數是用於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1200" spc="-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nachOS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中實現非阻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塞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 IO</a:t>
            </a:r>
            <a:r>
              <a:rPr sz="1200" spc="-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的機制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927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SC_PrintInt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userprog/synchconsole.cc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8" y="1869948"/>
            <a:ext cx="6002854" cy="2551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4246" y="3333369"/>
            <a:ext cx="147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釋放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aphore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11" y="173863"/>
            <a:ext cx="7693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SC_Halt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machine/mipssim.cc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331" y="1193285"/>
            <a:ext cx="8312150" cy="4397375"/>
            <a:chOff x="370331" y="1193285"/>
            <a:chExt cx="8312150" cy="4397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" y="1193285"/>
              <a:ext cx="8311896" cy="4396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1" y="1200911"/>
              <a:ext cx="8232648" cy="43174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7595" y="2378963"/>
              <a:ext cx="7868920" cy="2771140"/>
            </a:xfrm>
            <a:custGeom>
              <a:avLst/>
              <a:gdLst/>
              <a:ahLst/>
              <a:cxnLst/>
              <a:rect l="l" t="t" r="r" b="b"/>
              <a:pathLst>
                <a:path w="7868920" h="2771140">
                  <a:moveTo>
                    <a:pt x="0" y="158496"/>
                  </a:moveTo>
                  <a:lnTo>
                    <a:pt x="4000500" y="158496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158496"/>
                  </a:lnTo>
                  <a:close/>
                </a:path>
                <a:path w="7868920" h="2771140">
                  <a:moveTo>
                    <a:pt x="1955292" y="515112"/>
                  </a:moveTo>
                  <a:lnTo>
                    <a:pt x="6166104" y="515112"/>
                  </a:lnTo>
                  <a:lnTo>
                    <a:pt x="6166104" y="320039"/>
                  </a:lnTo>
                  <a:lnTo>
                    <a:pt x="1955292" y="320039"/>
                  </a:lnTo>
                  <a:lnTo>
                    <a:pt x="1955292" y="515112"/>
                  </a:lnTo>
                  <a:close/>
                </a:path>
                <a:path w="7868920" h="2771140">
                  <a:moveTo>
                    <a:pt x="2369820" y="720851"/>
                  </a:moveTo>
                  <a:lnTo>
                    <a:pt x="7868411" y="720851"/>
                  </a:lnTo>
                  <a:lnTo>
                    <a:pt x="7868411" y="519684"/>
                  </a:lnTo>
                  <a:lnTo>
                    <a:pt x="2369820" y="519684"/>
                  </a:lnTo>
                  <a:lnTo>
                    <a:pt x="2369820" y="720851"/>
                  </a:lnTo>
                  <a:close/>
                </a:path>
                <a:path w="7868920" h="2771140">
                  <a:moveTo>
                    <a:pt x="185928" y="935736"/>
                  </a:moveTo>
                  <a:lnTo>
                    <a:pt x="2442972" y="935736"/>
                  </a:lnTo>
                  <a:lnTo>
                    <a:pt x="2442972" y="720851"/>
                  </a:lnTo>
                  <a:lnTo>
                    <a:pt x="185928" y="720851"/>
                  </a:lnTo>
                  <a:lnTo>
                    <a:pt x="185928" y="935736"/>
                  </a:lnTo>
                  <a:close/>
                </a:path>
                <a:path w="7868920" h="2771140">
                  <a:moveTo>
                    <a:pt x="2057400" y="1097280"/>
                  </a:moveTo>
                  <a:lnTo>
                    <a:pt x="6678167" y="1097280"/>
                  </a:lnTo>
                  <a:lnTo>
                    <a:pt x="6678167" y="922020"/>
                  </a:lnTo>
                  <a:lnTo>
                    <a:pt x="2057400" y="922020"/>
                  </a:lnTo>
                  <a:lnTo>
                    <a:pt x="2057400" y="1097280"/>
                  </a:lnTo>
                  <a:close/>
                </a:path>
                <a:path w="7868920" h="2771140">
                  <a:moveTo>
                    <a:pt x="1999488" y="1680972"/>
                  </a:moveTo>
                  <a:lnTo>
                    <a:pt x="5462015" y="1680972"/>
                  </a:lnTo>
                  <a:lnTo>
                    <a:pt x="5462015" y="1467612"/>
                  </a:lnTo>
                  <a:lnTo>
                    <a:pt x="1999488" y="1467612"/>
                  </a:lnTo>
                  <a:lnTo>
                    <a:pt x="1999488" y="1680972"/>
                  </a:lnTo>
                  <a:close/>
                </a:path>
                <a:path w="7868920" h="2771140">
                  <a:moveTo>
                    <a:pt x="185928" y="2023872"/>
                  </a:moveTo>
                  <a:lnTo>
                    <a:pt x="3163823" y="2023872"/>
                  </a:lnTo>
                  <a:lnTo>
                    <a:pt x="3163823" y="1862328"/>
                  </a:lnTo>
                  <a:lnTo>
                    <a:pt x="185928" y="1862328"/>
                  </a:lnTo>
                  <a:lnTo>
                    <a:pt x="185928" y="2023872"/>
                  </a:lnTo>
                  <a:close/>
                </a:path>
                <a:path w="7868920" h="2771140">
                  <a:moveTo>
                    <a:pt x="185928" y="2770632"/>
                  </a:moveTo>
                  <a:lnTo>
                    <a:pt x="6472428" y="2770632"/>
                  </a:lnTo>
                  <a:lnTo>
                    <a:pt x="6472428" y="2385060"/>
                  </a:lnTo>
                  <a:lnTo>
                    <a:pt x="185928" y="2385060"/>
                  </a:lnTo>
                  <a:lnTo>
                    <a:pt x="185928" y="2770632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146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離開</a:t>
            </a:r>
            <a:r>
              <a:rPr spc="-5" dirty="0"/>
              <a:t>kernel</a:t>
            </a:r>
            <a:r>
              <a:rPr dirty="0"/>
              <a:t> mode</a:t>
            </a:r>
            <a:r>
              <a:rPr spc="-20" dirty="0"/>
              <a:t> </a:t>
            </a:r>
            <a:r>
              <a:rPr dirty="0">
                <a:latin typeface="SimSun"/>
                <a:cs typeface="SimSun"/>
              </a:rPr>
              <a:t>轉回</a:t>
            </a:r>
            <a:r>
              <a:rPr spc="-5" dirty="0"/>
              <a:t>user</a:t>
            </a:r>
            <a:r>
              <a:rPr spc="-20" dirty="0"/>
              <a:t> </a:t>
            </a:r>
            <a:r>
              <a:rPr dirty="0"/>
              <a:t>mode</a:t>
            </a:r>
          </a:p>
          <a:p>
            <a:pPr marL="2466340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6158865">
              <a:lnSpc>
                <a:spcPct val="100000"/>
              </a:lnSpc>
            </a:pPr>
            <a:r>
              <a:rPr spc="-5" dirty="0">
                <a:latin typeface="SimSun"/>
                <a:cs typeface="SimSun"/>
              </a:rPr>
              <a:t>表示當前正在執</a:t>
            </a:r>
            <a:r>
              <a:rPr dirty="0">
                <a:latin typeface="SimSun"/>
                <a:cs typeface="SimSun"/>
              </a:rPr>
              <a:t>行 </a:t>
            </a:r>
            <a:r>
              <a:rPr spc="-5" dirty="0"/>
              <a:t>Machine::Run()</a:t>
            </a:r>
            <a:r>
              <a:rPr spc="35" dirty="0"/>
              <a:t> </a:t>
            </a:r>
            <a:r>
              <a:rPr spc="-5" dirty="0">
                <a:latin typeface="SimSun"/>
                <a:cs typeface="SimSun"/>
              </a:rPr>
              <a:t>函數中</a:t>
            </a:r>
            <a:r>
              <a:rPr dirty="0">
                <a:latin typeface="SimSun"/>
                <a:cs typeface="SimSun"/>
              </a:rPr>
              <a:t>的</a:t>
            </a:r>
            <a:r>
              <a:rPr spc="-300" dirty="0">
                <a:latin typeface="SimSun"/>
                <a:cs typeface="SimSun"/>
              </a:rPr>
              <a:t> </a:t>
            </a:r>
            <a:r>
              <a:rPr spc="-5" dirty="0"/>
              <a:t>OneInstruction()</a:t>
            </a:r>
            <a:r>
              <a:rPr spc="40" dirty="0"/>
              <a:t> </a:t>
            </a:r>
            <a:r>
              <a:rPr spc="-5" dirty="0">
                <a:latin typeface="SimSun"/>
                <a:cs typeface="SimSun"/>
              </a:rPr>
              <a:t>子函數</a:t>
            </a:r>
          </a:p>
          <a:p>
            <a:pPr marL="7943850">
              <a:lnSpc>
                <a:spcPts val="1360"/>
              </a:lnSpc>
              <a:spcBef>
                <a:spcPts val="530"/>
              </a:spcBef>
            </a:pPr>
            <a:r>
              <a:rPr dirty="0">
                <a:latin typeface="SimSun"/>
                <a:cs typeface="SimSun"/>
              </a:rPr>
              <a:t>顯示</a:t>
            </a:r>
            <a:r>
              <a:rPr spc="-5" dirty="0"/>
              <a:t>NachOS</a:t>
            </a:r>
            <a:r>
              <a:rPr spc="-65" dirty="0"/>
              <a:t> </a:t>
            </a:r>
            <a:r>
              <a:rPr spc="-5" dirty="0"/>
              <a:t>Kernel</a:t>
            </a:r>
            <a:r>
              <a:rPr dirty="0">
                <a:latin typeface="SimSun"/>
                <a:cs typeface="SimSun"/>
              </a:rPr>
              <a:t>運行時間</a:t>
            </a:r>
          </a:p>
          <a:p>
            <a:pPr marL="2479040">
              <a:lnSpc>
                <a:spcPts val="1310"/>
              </a:lnSpc>
            </a:pPr>
            <a:r>
              <a:rPr spc="-5" dirty="0"/>
              <a:t>Execute</a:t>
            </a:r>
            <a:r>
              <a:rPr spc="25" dirty="0"/>
              <a:t> </a:t>
            </a:r>
            <a:r>
              <a:rPr dirty="0"/>
              <a:t>one</a:t>
            </a:r>
            <a:r>
              <a:rPr spc="15" dirty="0"/>
              <a:t> </a:t>
            </a:r>
            <a:r>
              <a:rPr spc="-5" dirty="0"/>
              <a:t>instruction</a:t>
            </a:r>
            <a:r>
              <a:rPr spc="15" dirty="0"/>
              <a:t> </a:t>
            </a:r>
            <a:r>
              <a:rPr spc="-5" dirty="0"/>
              <a:t>from</a:t>
            </a:r>
            <a:r>
              <a:rPr spc="30" dirty="0"/>
              <a:t> </a:t>
            </a:r>
            <a:r>
              <a:rPr spc="-5" dirty="0"/>
              <a:t>user</a:t>
            </a:r>
            <a:r>
              <a:rPr dirty="0"/>
              <a:t> </a:t>
            </a:r>
            <a:r>
              <a:rPr spc="-5" dirty="0"/>
              <a:t>mode</a:t>
            </a:r>
            <a:r>
              <a:rPr spc="-5" dirty="0">
                <a:latin typeface="SimSun"/>
                <a:cs typeface="SimSun"/>
              </a:rPr>
              <a:t>，</a:t>
            </a:r>
            <a:r>
              <a:rPr dirty="0">
                <a:latin typeface="SimSun"/>
                <a:cs typeface="SimSun"/>
              </a:rPr>
              <a:t>將</a:t>
            </a:r>
            <a:r>
              <a:rPr spc="-5" dirty="0"/>
              <a:t>Decode</a:t>
            </a:r>
            <a:r>
              <a:rPr dirty="0">
                <a:latin typeface="SimSun"/>
                <a:cs typeface="SimSun"/>
              </a:rPr>
              <a:t>後的指令存在</a:t>
            </a:r>
            <a:r>
              <a:rPr spc="-5" dirty="0"/>
              <a:t>instr</a:t>
            </a:r>
            <a:r>
              <a:rPr dirty="0">
                <a:latin typeface="SimSun"/>
                <a:cs typeface="SimSun"/>
              </a:rPr>
              <a:t>。</a:t>
            </a:r>
          </a:p>
          <a:p>
            <a:pPr marL="6720840">
              <a:lnSpc>
                <a:spcPts val="1385"/>
              </a:lnSpc>
            </a:pPr>
            <a:r>
              <a:rPr spc="-5" dirty="0"/>
              <a:t>On</a:t>
            </a:r>
            <a:r>
              <a:rPr spc="-15" dirty="0"/>
              <a:t>e</a:t>
            </a:r>
            <a:r>
              <a:rPr spc="-30" dirty="0"/>
              <a:t>I</a:t>
            </a:r>
            <a:r>
              <a:rPr dirty="0"/>
              <a:t>nstru</a:t>
            </a:r>
            <a:r>
              <a:rPr spc="-10" dirty="0"/>
              <a:t>c</a:t>
            </a:r>
            <a:r>
              <a:rPr dirty="0"/>
              <a:t>tion</a:t>
            </a:r>
            <a:r>
              <a:rPr spc="-5" dirty="0"/>
              <a:t>(</a:t>
            </a:r>
            <a:r>
              <a:rPr dirty="0"/>
              <a:t>)</a:t>
            </a:r>
            <a:r>
              <a:rPr spc="55" dirty="0"/>
              <a:t> </a:t>
            </a:r>
            <a:r>
              <a:rPr dirty="0">
                <a:latin typeface="SimSun"/>
                <a:cs typeface="SimSun"/>
              </a:rPr>
              <a:t>函數已經執行完畢，返回到</a:t>
            </a:r>
            <a:r>
              <a:rPr spc="-300" dirty="0">
                <a:latin typeface="SimSun"/>
                <a:cs typeface="SimSun"/>
              </a:rPr>
              <a:t> </a:t>
            </a:r>
            <a:r>
              <a:rPr spc="-5" dirty="0"/>
              <a:t>M</a:t>
            </a:r>
            <a:r>
              <a:rPr spc="-10" dirty="0"/>
              <a:t>a</a:t>
            </a:r>
            <a:r>
              <a:rPr spc="-5" dirty="0"/>
              <a:t>c</a:t>
            </a:r>
            <a:r>
              <a:rPr dirty="0"/>
              <a:t>hine::Run()</a:t>
            </a:r>
            <a:r>
              <a:rPr spc="15" dirty="0"/>
              <a:t> </a:t>
            </a:r>
            <a:r>
              <a:rPr dirty="0">
                <a:latin typeface="SimSun"/>
                <a:cs typeface="SimSun"/>
              </a:rPr>
              <a:t>函數</a:t>
            </a:r>
          </a:p>
          <a:p>
            <a:pPr marL="2466340"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2466340">
              <a:lnSpc>
                <a:spcPct val="100000"/>
              </a:lnSpc>
              <a:spcBef>
                <a:spcPts val="15"/>
              </a:spcBef>
            </a:pPr>
            <a:endParaRPr sz="1150">
              <a:latin typeface="SimSun"/>
              <a:cs typeface="SimSun"/>
            </a:endParaRPr>
          </a:p>
          <a:p>
            <a:pPr marL="5579110">
              <a:lnSpc>
                <a:spcPct val="100000"/>
              </a:lnSpc>
            </a:pPr>
            <a:r>
              <a:rPr dirty="0">
                <a:latin typeface="SimSun"/>
                <a:cs typeface="SimSun"/>
              </a:rPr>
              <a:t>正在執行 </a:t>
            </a:r>
            <a:r>
              <a:rPr spc="-5" dirty="0"/>
              <a:t>M</a:t>
            </a:r>
            <a:r>
              <a:rPr spc="-10" dirty="0"/>
              <a:t>a</a:t>
            </a:r>
            <a:r>
              <a:rPr spc="-5" dirty="0"/>
              <a:t>c</a:t>
            </a:r>
            <a:r>
              <a:rPr dirty="0"/>
              <a:t>hine::Run()</a:t>
            </a:r>
            <a:r>
              <a:rPr spc="30" dirty="0"/>
              <a:t> </a:t>
            </a:r>
            <a:r>
              <a:rPr dirty="0">
                <a:latin typeface="SimSun"/>
                <a:cs typeface="SimSun"/>
              </a:rPr>
              <a:t>函數中的</a:t>
            </a:r>
            <a:r>
              <a:rPr spc="-300" dirty="0">
                <a:latin typeface="SimSun"/>
                <a:cs typeface="SimSun"/>
              </a:rPr>
              <a:t> </a:t>
            </a:r>
            <a:r>
              <a:rPr spc="-5" dirty="0"/>
              <a:t>On</a:t>
            </a:r>
            <a:r>
              <a:rPr spc="-15" dirty="0"/>
              <a:t>e</a:t>
            </a:r>
            <a:r>
              <a:rPr spc="-40" dirty="0"/>
              <a:t>T</a:t>
            </a:r>
            <a:r>
              <a:rPr dirty="0"/>
              <a:t>ic</a:t>
            </a:r>
            <a:r>
              <a:rPr spc="-5" dirty="0"/>
              <a:t>k(</a:t>
            </a:r>
            <a:r>
              <a:rPr dirty="0"/>
              <a:t>)</a:t>
            </a:r>
            <a:r>
              <a:rPr spc="20" dirty="0"/>
              <a:t> </a:t>
            </a:r>
            <a:r>
              <a:rPr dirty="0">
                <a:latin typeface="SimSun"/>
                <a:cs typeface="SimSun"/>
              </a:rPr>
              <a:t>子函數</a:t>
            </a:r>
          </a:p>
          <a:p>
            <a:pPr marL="2466340">
              <a:lnSpc>
                <a:spcPct val="100000"/>
              </a:lnSpc>
              <a:spcBef>
                <a:spcPts val="50"/>
              </a:spcBef>
            </a:pPr>
            <a:endParaRPr sz="1000">
              <a:latin typeface="SimSun"/>
              <a:cs typeface="SimSun"/>
            </a:endParaRPr>
          </a:p>
          <a:p>
            <a:pPr marL="3225165">
              <a:lnSpc>
                <a:spcPct val="100000"/>
              </a:lnSpc>
            </a:pPr>
            <a:r>
              <a:rPr spc="-5" dirty="0">
                <a:latin typeface="SimSun"/>
                <a:cs typeface="SimSun"/>
              </a:rPr>
              <a:t>讓</a:t>
            </a:r>
            <a:r>
              <a:rPr spc="-5" dirty="0"/>
              <a:t>interrupt</a:t>
            </a:r>
            <a:r>
              <a:rPr spc="-5" dirty="0">
                <a:latin typeface="SimSun"/>
                <a:cs typeface="SimSun"/>
              </a:rPr>
              <a:t>處理器執行一</a:t>
            </a:r>
            <a:r>
              <a:rPr dirty="0">
                <a:latin typeface="SimSun"/>
                <a:cs typeface="SimSun"/>
              </a:rPr>
              <a:t>個</a:t>
            </a:r>
            <a:r>
              <a:rPr spc="-5" dirty="0"/>
              <a:t>clock</a:t>
            </a:r>
            <a:r>
              <a:rPr spc="-5" dirty="0">
                <a:latin typeface="SimSun"/>
                <a:cs typeface="SimSun"/>
              </a:rPr>
              <a:t>週期，以觸發中斷處理和更新系統狀態</a:t>
            </a:r>
          </a:p>
          <a:p>
            <a:pPr marL="2466340"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2466340">
              <a:lnSpc>
                <a:spcPct val="100000"/>
              </a:lnSpc>
              <a:spcBef>
                <a:spcPts val="55"/>
              </a:spcBef>
            </a:pPr>
            <a:endParaRPr sz="1250">
              <a:latin typeface="SimSun"/>
              <a:cs typeface="SimSun"/>
            </a:endParaRPr>
          </a:p>
          <a:p>
            <a:pPr marL="6576059">
              <a:lnSpc>
                <a:spcPct val="100000"/>
              </a:lnSpc>
            </a:pPr>
            <a:r>
              <a:rPr dirty="0">
                <a:latin typeface="SimSun"/>
                <a:cs typeface="SimSun"/>
              </a:rPr>
              <a:t>如果</a:t>
            </a:r>
            <a:r>
              <a:rPr dirty="0"/>
              <a:t>sin</a:t>
            </a:r>
            <a:r>
              <a:rPr spc="-10" dirty="0"/>
              <a:t>g</a:t>
            </a:r>
            <a:r>
              <a:rPr dirty="0"/>
              <a:t>leSt</a:t>
            </a:r>
            <a:r>
              <a:rPr spc="-5" dirty="0"/>
              <a:t>e</a:t>
            </a:r>
            <a:r>
              <a:rPr dirty="0"/>
              <a:t>p</a:t>
            </a:r>
            <a:r>
              <a:rPr dirty="0">
                <a:latin typeface="SimSun"/>
                <a:cs typeface="SimSun"/>
              </a:rPr>
              <a:t>啟用，且小於等於當前系統運行時</a:t>
            </a:r>
            <a:r>
              <a:rPr spc="-25" dirty="0">
                <a:latin typeface="SimSun"/>
                <a:cs typeface="SimSun"/>
              </a:rPr>
              <a:t>間</a:t>
            </a:r>
            <a:r>
              <a:rPr dirty="0">
                <a:latin typeface="SimSun"/>
                <a:cs typeface="SimSun"/>
              </a:rPr>
              <a:t>，則調用</a:t>
            </a:r>
          </a:p>
          <a:p>
            <a:pPr marL="6576059">
              <a:lnSpc>
                <a:spcPct val="100000"/>
              </a:lnSpc>
            </a:pPr>
            <a:r>
              <a:rPr spc="-10" dirty="0"/>
              <a:t>Debugger()</a:t>
            </a:r>
            <a:r>
              <a:rPr dirty="0">
                <a:latin typeface="SimSun"/>
                <a:cs typeface="SimSun"/>
              </a:rPr>
              <a:t>函數進行調試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723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SC_</a:t>
            </a:r>
            <a:r>
              <a:rPr sz="3600" spc="-10" dirty="0"/>
              <a:t>fileIO_test1</a:t>
            </a:r>
            <a:r>
              <a:rPr sz="3600" spc="15" dirty="0"/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test/start.S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363" y="1184147"/>
            <a:ext cx="2081462" cy="5172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0085" y="1358265"/>
            <a:ext cx="333946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$v0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SC_Open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進到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12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ndler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處理</a:t>
            </a:r>
            <a:r>
              <a:rPr sz="1200" spc="-3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print</a:t>
            </a:r>
            <a:endParaRPr sz="1200">
              <a:latin typeface="Times New Roman"/>
              <a:cs typeface="Times New Roman"/>
            </a:endParaRPr>
          </a:p>
          <a:p>
            <a:pPr marL="54610">
              <a:lnSpc>
                <a:spcPts val="1400"/>
              </a:lnSpc>
            </a:pP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jump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tu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ist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-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即</a:t>
            </a:r>
            <a:r>
              <a:rPr sz="1200" spc="-30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tu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，執行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2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5382"/>
            <a:ext cx="863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SC_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fileIO_test1</a:t>
            </a:r>
            <a:r>
              <a:rPr sz="3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Trace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code: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userprog/syscall.h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504" y="2141220"/>
            <a:ext cx="4457691" cy="22509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7661" y="1533220"/>
            <a:ext cx="4514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#define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call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進入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所表示的編碼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934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SC_</a:t>
            </a:r>
            <a:r>
              <a:rPr sz="3600" spc="-10" dirty="0"/>
              <a:t>fileIO_test1</a:t>
            </a:r>
            <a:r>
              <a:rPr sz="3600" spc="25" dirty="0"/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userprog/exception.cc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68" y="992122"/>
            <a:ext cx="6128004" cy="5865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1160" y="977925"/>
            <a:ext cx="4558665" cy="774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從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r4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讀取要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打</a:t>
            </a:r>
            <a:r>
              <a:rPr sz="1000" spc="10" dirty="0">
                <a:solidFill>
                  <a:srgbClr val="FF0000"/>
                </a:solidFill>
                <a:latin typeface="SimSun"/>
                <a:cs typeface="SimSun"/>
              </a:rPr>
              <a:t>開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addr.</a:t>
            </a:r>
            <a:endParaRPr sz="1000">
              <a:latin typeface="Times New Roman"/>
              <a:cs typeface="Times New Roman"/>
            </a:endParaRPr>
          </a:p>
          <a:p>
            <a:pPr marL="638175" marR="1751964">
              <a:lnSpc>
                <a:spcPts val="969"/>
              </a:lnSpc>
              <a:spcBef>
                <a:spcPts val="560"/>
              </a:spcBef>
            </a:pP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從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m</a:t>
            </a:r>
            <a:r>
              <a:rPr sz="1000" spc="-15" dirty="0">
                <a:solidFill>
                  <a:srgbClr val="FF0000"/>
                </a:solidFill>
                <a:latin typeface="SimSun"/>
                <a:cs typeface="SimSun"/>
              </a:rPr>
              <a:t>a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in</a:t>
            </a:r>
            <a:r>
              <a:rPr sz="1000" spc="-15" dirty="0">
                <a:solidFill>
                  <a:srgbClr val="FF0000"/>
                </a:solidFill>
                <a:latin typeface="SimSun"/>
                <a:cs typeface="SimSun"/>
              </a:rPr>
              <a:t>m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em</a:t>
            </a:r>
            <a:r>
              <a:rPr sz="1000" spc="-15" dirty="0">
                <a:solidFill>
                  <a:srgbClr val="FF0000"/>
                </a:solidFill>
                <a:latin typeface="SimSun"/>
                <a:cs typeface="SimSun"/>
              </a:rPr>
              <a:t>o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r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y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獲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取要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打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開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的fil</a:t>
            </a:r>
            <a:r>
              <a:rPr sz="1000" spc="-15" dirty="0">
                <a:solidFill>
                  <a:srgbClr val="FF0000"/>
                </a:solidFill>
                <a:latin typeface="SimSun"/>
                <a:cs typeface="SimSun"/>
              </a:rPr>
              <a:t>e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位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址 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執行</a:t>
            </a: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sysOpen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的結果存</a:t>
            </a:r>
            <a:r>
              <a:rPr sz="1000" spc="10" dirty="0">
                <a:solidFill>
                  <a:srgbClr val="FF0000"/>
                </a:solidFill>
                <a:latin typeface="SimSun"/>
                <a:cs typeface="SimSun"/>
              </a:rPr>
              <a:t>於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endParaRPr sz="1000">
              <a:latin typeface="Times New Roman"/>
              <a:cs typeface="Times New Roman"/>
            </a:endParaRPr>
          </a:p>
          <a:p>
            <a:pPr marL="638175">
              <a:lnSpc>
                <a:spcPts val="825"/>
              </a:lnSpc>
            </a:pP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status中的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結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果寫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到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r2</a:t>
            </a:r>
            <a:endParaRPr sz="1000">
              <a:latin typeface="SimSun"/>
              <a:cs typeface="SimSun"/>
            </a:endParaRPr>
          </a:p>
          <a:p>
            <a:pPr marL="2050414">
              <a:lnSpc>
                <a:spcPts val="1035"/>
              </a:lnSpc>
            </a:pP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previous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</a:t>
            </a:r>
            <a:r>
              <a:rPr sz="1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counter</a:t>
            </a:r>
            <a:r>
              <a:rPr sz="1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(debugging</a:t>
            </a:r>
            <a:r>
              <a:rPr sz="1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only)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478782" y="1713102"/>
            <a:ext cx="3074670" cy="30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95"/>
              </a:lnSpc>
              <a:spcBef>
                <a:spcPts val="95"/>
              </a:spcBef>
            </a:pP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pc暫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存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器內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值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+4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寫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回pc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暫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存器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中</a:t>
            </a:r>
            <a:r>
              <a:rPr sz="1000" spc="-15" dirty="0">
                <a:solidFill>
                  <a:srgbClr val="FF0000"/>
                </a:solidFill>
                <a:latin typeface="SimSun"/>
                <a:cs typeface="SimSun"/>
              </a:rPr>
              <a:t>(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儲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存下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一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條指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令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)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095"/>
              </a:lnSpc>
            </a:pP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1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imes New Roman"/>
                <a:cs typeface="Times New Roman"/>
              </a:rPr>
              <a:t>next</a:t>
            </a:r>
            <a:r>
              <a:rPr sz="1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sz="1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counter</a:t>
            </a:r>
            <a:r>
              <a:rPr sz="1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branch</a:t>
            </a:r>
            <a:r>
              <a:rPr sz="10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316" y="2014219"/>
            <a:ext cx="913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表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示出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現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了錯誤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389" y="2580208"/>
            <a:ext cx="1533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從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r5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讀取要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寫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入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000" spc="-10" dirty="0">
                <a:solidFill>
                  <a:srgbClr val="FF0000"/>
                </a:solidFill>
                <a:latin typeface="SimSun"/>
                <a:cs typeface="SimSun"/>
              </a:rPr>
              <a:t>內</a:t>
            </a:r>
            <a:r>
              <a:rPr sz="1000" dirty="0">
                <a:solidFill>
                  <a:srgbClr val="FF0000"/>
                </a:solidFill>
                <a:latin typeface="SimSun"/>
                <a:cs typeface="SimSun"/>
              </a:rPr>
              <a:t>容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大小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5389" y="2676905"/>
            <a:ext cx="1836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從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r6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中讀取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要</a:t>
            </a:r>
            <a:r>
              <a:rPr sz="1000" spc="5" dirty="0">
                <a:solidFill>
                  <a:srgbClr val="FF0000"/>
                </a:solidFill>
                <a:latin typeface="SimSun"/>
                <a:cs typeface="SimSun"/>
              </a:rPr>
              <a:t>寫</a:t>
            </a:r>
            <a:r>
              <a:rPr sz="1000" spc="-5" dirty="0">
                <a:solidFill>
                  <a:srgbClr val="FF0000"/>
                </a:solidFill>
                <a:latin typeface="SimSun"/>
                <a:cs typeface="SimSun"/>
              </a:rPr>
              <a:t>入的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imes New Roman"/>
                <a:cs typeface="Times New Roman"/>
              </a:rPr>
              <a:t>discriptor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5055" y="1045286"/>
            <a:ext cx="3818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SysOpen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需要去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kernel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call</a:t>
            </a:r>
            <a:r>
              <a:rPr sz="1800" spc="-5" dirty="0">
                <a:solidFill>
                  <a:srgbClr val="FF0000"/>
                </a:solidFill>
                <a:latin typeface="SimSun"/>
                <a:cs typeface="SimSun"/>
              </a:rPr>
              <a:t>中處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理，開啟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userprog/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ks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sca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.h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8862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SC_</a:t>
            </a:r>
            <a:r>
              <a:rPr sz="3600" spc="-10" dirty="0"/>
              <a:t>fileIO_test1</a:t>
            </a:r>
            <a:r>
              <a:rPr sz="3600" spc="25" dirty="0"/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userprog/ksyscall.h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1274063"/>
            <a:ext cx="5829177" cy="4770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7711" y="2355596"/>
            <a:ext cx="7330440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呼叫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filesystem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內的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OpenAfile</a:t>
            </a:r>
            <a:r>
              <a:rPr sz="1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.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並返回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1or0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代表成功失敗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SimSun"/>
              <a:cs typeface="SimSun"/>
            </a:endParaRPr>
          </a:p>
          <a:p>
            <a:pPr marL="79375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呼叫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filesystem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內的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ReadFile</a:t>
            </a:r>
            <a:r>
              <a:rPr sz="1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func.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讀取指</a:t>
            </a:r>
            <a:r>
              <a:rPr sz="1200" spc="10" dirty="0">
                <a:solidFill>
                  <a:srgbClr val="FF0000"/>
                </a:solidFill>
                <a:latin typeface="SimSun"/>
                <a:cs typeface="SimSun"/>
              </a:rPr>
              <a:t>定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中的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個字到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buffer</a:t>
            </a:r>
            <a:r>
              <a:rPr sz="1200" spc="10" dirty="0">
                <a:solidFill>
                  <a:srgbClr val="FF0000"/>
                </a:solidFill>
                <a:latin typeface="SimSun"/>
                <a:cs typeface="SimSun"/>
              </a:rPr>
              <a:t>中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，並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實際讀取</a:t>
            </a:r>
            <a:r>
              <a:rPr sz="1200" spc="1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字數。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04940" y="4190745"/>
            <a:ext cx="476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呼叫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filesystem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WriteFile1</a:t>
            </a:r>
            <a:r>
              <a:rPr sz="1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func.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buffer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中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個字寫入指定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中，並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實際寫入的字數。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1446" y="5505399"/>
            <a:ext cx="4525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呼叫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filesystem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內的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CloseFile</a:t>
            </a:r>
            <a:r>
              <a:rPr sz="1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關閉指定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，並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1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表示成功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817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SC_</a:t>
            </a:r>
            <a:r>
              <a:rPr sz="3600" spc="-10" dirty="0"/>
              <a:t>fileIO_test1</a:t>
            </a:r>
            <a:r>
              <a:rPr sz="3600" spc="15" dirty="0"/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filesys/filesys.h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979932"/>
            <a:ext cx="7182412" cy="5632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33138" y="1651508"/>
            <a:ext cx="4413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fileDescriptor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為名為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的位址，若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open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失敗</a:t>
            </a:r>
            <a:r>
              <a:rPr sz="1200" spc="10" dirty="0">
                <a:solidFill>
                  <a:srgbClr val="FF0000"/>
                </a:solidFill>
                <a:latin typeface="SimSun"/>
                <a:cs typeface="SimSun"/>
              </a:rPr>
              <a:t>則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1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31694" y="2769743"/>
            <a:ext cx="381000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1110">
              <a:lnSpc>
                <a:spcPct val="1515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避免與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sd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內的</a:t>
            </a:r>
            <a:r>
              <a:rPr sz="1200" spc="-4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rit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衝突</a:t>
            </a:r>
            <a:r>
              <a:rPr sz="1200" spc="10" dirty="0">
                <a:solidFill>
                  <a:srgbClr val="FF0000"/>
                </a:solidFill>
                <a:latin typeface="SimSun"/>
                <a:cs typeface="SimSun"/>
              </a:rPr>
              <a:t>多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個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呼</a:t>
            </a:r>
            <a:r>
              <a:rPr sz="1200" spc="275" dirty="0">
                <a:solidFill>
                  <a:srgbClr val="FF0000"/>
                </a:solidFill>
                <a:latin typeface="SimSun"/>
                <a:cs typeface="SimSun"/>
              </a:rPr>
              <a:t>叫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WriteFile</a:t>
            </a:r>
            <a:r>
              <a:rPr sz="1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func.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buffer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內的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個字寫入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9052" y="4509642"/>
            <a:ext cx="577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呼叫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func.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將讀取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並存在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buffer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所指向的</a:t>
            </a:r>
            <a:r>
              <a:rPr sz="1200" spc="-15" dirty="0">
                <a:solidFill>
                  <a:srgbClr val="FF0000"/>
                </a:solidFill>
                <a:latin typeface="Times New Roman"/>
                <a:cs typeface="Times New Roman"/>
              </a:rPr>
              <a:t>addr.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中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長度為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9052" y="5931509"/>
            <a:ext cx="2651760" cy="46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為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Close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函數執行的結果，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為成功 根據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testfile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做更改，將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改為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2437"/>
            <a:ext cx="3260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imes New Roman"/>
                <a:cs typeface="Times New Roman"/>
              </a:rPr>
              <a:t>SC_</a:t>
            </a:r>
            <a:r>
              <a:rPr spc="-10" dirty="0"/>
              <a:t>fileIO_test1</a:t>
            </a:r>
            <a:r>
              <a:rPr spc="-35" dirty="0"/>
              <a:t> </a:t>
            </a:r>
            <a:r>
              <a:rPr spc="-10" dirty="0"/>
              <a:t>Demo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35" y="1491995"/>
            <a:ext cx="6926580" cy="44668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10058"/>
            <a:ext cx="10430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difficulties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did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you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encounter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when implementing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assignment?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32102" y="1804491"/>
            <a:ext cx="5009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由於</a:t>
            </a:r>
            <a:r>
              <a:rPr sz="1800" spc="-10" dirty="0">
                <a:latin typeface="SimSun"/>
                <a:cs typeface="SimSun"/>
              </a:rPr>
              <a:t>對</a:t>
            </a:r>
            <a:r>
              <a:rPr sz="1800" dirty="0">
                <a:latin typeface="Times New Roman"/>
                <a:cs typeface="Times New Roman"/>
              </a:rPr>
              <a:t>C++</a:t>
            </a:r>
            <a:r>
              <a:rPr sz="1800" spc="-5" dirty="0">
                <a:latin typeface="SimSun"/>
                <a:cs typeface="SimSun"/>
              </a:rPr>
              <a:t>有點遺忘，因此花了些許時間去複習。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8053"/>
            <a:ext cx="7305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feedback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would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us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know.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8699" y="1937384"/>
            <a:ext cx="581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感謝助教提供</a:t>
            </a:r>
            <a:r>
              <a:rPr sz="1800" spc="-3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SimSun"/>
                <a:cs typeface="SimSun"/>
              </a:rPr>
              <a:t>方便我去查詢哪些</a:t>
            </a:r>
            <a:r>
              <a:rPr sz="1800" dirty="0">
                <a:latin typeface="Times New Roman"/>
                <a:cs typeface="Times New Roman"/>
              </a:rPr>
              <a:t>Fil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SimSun"/>
                <a:cs typeface="SimSun"/>
              </a:rPr>
              <a:t>是需要更改的。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769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SC_Halt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machine/machine.cc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0308"/>
            <a:ext cx="10592435" cy="2685415"/>
            <a:chOff x="0" y="940308"/>
            <a:chExt cx="10592435" cy="2685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0308"/>
              <a:ext cx="10592051" cy="2685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9704" y="1769363"/>
              <a:ext cx="7741920" cy="276225"/>
            </a:xfrm>
            <a:custGeom>
              <a:avLst/>
              <a:gdLst/>
              <a:ahLst/>
              <a:cxnLst/>
              <a:rect l="l" t="t" r="r" b="b"/>
              <a:pathLst>
                <a:path w="7741920" h="276225">
                  <a:moveTo>
                    <a:pt x="0" y="275843"/>
                  </a:moveTo>
                  <a:lnTo>
                    <a:pt x="7741920" y="275843"/>
                  </a:lnTo>
                  <a:lnTo>
                    <a:pt x="7741920" y="0"/>
                  </a:lnTo>
                  <a:lnTo>
                    <a:pt x="0" y="0"/>
                  </a:lnTo>
                  <a:lnTo>
                    <a:pt x="0" y="27584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22283" y="1771903"/>
            <a:ext cx="1397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輸出異常類型的名稱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9704" y="2045207"/>
            <a:ext cx="5751830" cy="1318260"/>
          </a:xfrm>
          <a:custGeom>
            <a:avLst/>
            <a:gdLst/>
            <a:ahLst/>
            <a:cxnLst/>
            <a:rect l="l" t="t" r="r" b="b"/>
            <a:pathLst>
              <a:path w="5751830" h="1318260">
                <a:moveTo>
                  <a:pt x="0" y="277367"/>
                </a:moveTo>
                <a:lnTo>
                  <a:pt x="4818888" y="277367"/>
                </a:lnTo>
                <a:lnTo>
                  <a:pt x="4818888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  <a:path w="5751830" h="1318260">
                <a:moveTo>
                  <a:pt x="0" y="818388"/>
                </a:moveTo>
                <a:lnTo>
                  <a:pt x="5751576" y="818388"/>
                </a:lnTo>
                <a:lnTo>
                  <a:pt x="5751576" y="493775"/>
                </a:lnTo>
                <a:lnTo>
                  <a:pt x="0" y="493775"/>
                </a:lnTo>
                <a:lnTo>
                  <a:pt x="0" y="818388"/>
                </a:lnTo>
                <a:close/>
              </a:path>
              <a:path w="5751830" h="1318260">
                <a:moveTo>
                  <a:pt x="0" y="1318259"/>
                </a:moveTo>
                <a:lnTo>
                  <a:pt x="5462016" y="1318259"/>
                </a:lnTo>
                <a:lnTo>
                  <a:pt x="5462016" y="1016507"/>
                </a:lnTo>
                <a:lnTo>
                  <a:pt x="0" y="1016507"/>
                </a:lnTo>
                <a:lnTo>
                  <a:pt x="0" y="131825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7966" y="2072766"/>
            <a:ext cx="5405755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將發出錯誤的地址存入暫存器</a:t>
            </a:r>
            <a:endParaRPr sz="1200">
              <a:latin typeface="SimSun"/>
              <a:cs typeface="SimSun"/>
            </a:endParaRPr>
          </a:p>
          <a:p>
            <a:pPr marL="758825" marR="5080" indent="258445">
              <a:lnSpc>
                <a:spcPct val="286100"/>
              </a:lnSpc>
              <a:spcBef>
                <a:spcPts val="24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將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interrupt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狀態設置為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12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以便能夠執行異常處理程序。 將中斷狀態設置回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usermode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以便程序可以繼續正常運行。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797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SC_Halt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userprog/exception.cc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7" y="999783"/>
            <a:ext cx="10323830" cy="3321050"/>
            <a:chOff x="3347" y="999783"/>
            <a:chExt cx="10323830" cy="3321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" y="999783"/>
              <a:ext cx="8006497" cy="3320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191" y="2262041"/>
              <a:ext cx="2272704" cy="1319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767" y="1997963"/>
              <a:ext cx="10271760" cy="421005"/>
            </a:xfrm>
            <a:custGeom>
              <a:avLst/>
              <a:gdLst/>
              <a:ahLst/>
              <a:cxnLst/>
              <a:rect l="l" t="t" r="r" b="b"/>
              <a:pathLst>
                <a:path w="10271760" h="421005">
                  <a:moveTo>
                    <a:pt x="0" y="222503"/>
                  </a:moveTo>
                  <a:lnTo>
                    <a:pt x="5684520" y="222503"/>
                  </a:lnTo>
                  <a:lnTo>
                    <a:pt x="5684520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  <a:path w="10271760" h="421005">
                  <a:moveTo>
                    <a:pt x="0" y="420624"/>
                  </a:moveTo>
                  <a:lnTo>
                    <a:pt x="10271760" y="420624"/>
                  </a:lnTo>
                  <a:lnTo>
                    <a:pt x="10271760" y="222503"/>
                  </a:lnTo>
                  <a:lnTo>
                    <a:pt x="0" y="222503"/>
                  </a:lnTo>
                  <a:lnTo>
                    <a:pt x="0" y="42062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1545" y="1970278"/>
            <a:ext cx="551878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類型和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1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call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6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輸出關於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、接收到的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類型和類型值，以及系統運行時間。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2011" y="3233165"/>
            <a:ext cx="215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顯示系統已被user</a:t>
            </a:r>
            <a:r>
              <a:rPr sz="1200" spc="-1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program關閉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704" y="3284220"/>
            <a:ext cx="4217035" cy="771525"/>
          </a:xfrm>
          <a:custGeom>
            <a:avLst/>
            <a:gdLst/>
            <a:ahLst/>
            <a:cxnLst/>
            <a:rect l="l" t="t" r="r" b="b"/>
            <a:pathLst>
              <a:path w="4217035" h="771525">
                <a:moveTo>
                  <a:pt x="0" y="198120"/>
                </a:moveTo>
                <a:lnTo>
                  <a:pt x="4216908" y="198120"/>
                </a:lnTo>
                <a:lnTo>
                  <a:pt x="4216908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  <a:path w="4217035" h="771525">
                <a:moveTo>
                  <a:pt x="0" y="771144"/>
                </a:moveTo>
                <a:lnTo>
                  <a:pt x="1414271" y="771144"/>
                </a:lnTo>
                <a:lnTo>
                  <a:pt x="1414271" y="608076"/>
                </a:lnTo>
                <a:lnTo>
                  <a:pt x="0" y="608076"/>
                </a:lnTo>
                <a:lnTo>
                  <a:pt x="0" y="77114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65580" y="3460242"/>
            <a:ext cx="286639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ksyscall.h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處理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SimSun"/>
              <a:cs typeface="SimSun"/>
            </a:endParaRPr>
          </a:p>
          <a:p>
            <a:pPr marL="71945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如果程序執行到這裡，則會報錯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735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SC_Halt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/>
              <a:t>userprog/ksycall.h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1932" y="2456688"/>
            <a:ext cx="5146675" cy="1628139"/>
            <a:chOff x="1741932" y="2456688"/>
            <a:chExt cx="5146675" cy="16281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1932" y="2456688"/>
              <a:ext cx="5044266" cy="1627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9988" y="3270504"/>
              <a:ext cx="4692650" cy="401320"/>
            </a:xfrm>
            <a:custGeom>
              <a:avLst/>
              <a:gdLst/>
              <a:ahLst/>
              <a:cxnLst/>
              <a:rect l="l" t="t" r="r" b="b"/>
              <a:pathLst>
                <a:path w="4692650" h="401320">
                  <a:moveTo>
                    <a:pt x="0" y="400811"/>
                  </a:moveTo>
                  <a:lnTo>
                    <a:pt x="4692396" y="400811"/>
                  </a:lnTo>
                  <a:lnTo>
                    <a:pt x="4692396" y="0"/>
                  </a:lnTo>
                  <a:lnTo>
                    <a:pt x="0" y="0"/>
                  </a:lnTo>
                  <a:lnTo>
                    <a:pt x="0" y="400811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63867" y="3293440"/>
            <a:ext cx="2058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0000"/>
                </a:solidFill>
                <a:latin typeface="SimSun"/>
                <a:cs typeface="SimSun"/>
              </a:rPr>
              <a:t>停止</a:t>
            </a:r>
            <a:r>
              <a:rPr sz="2000" spc="-4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SimSun"/>
                <a:cs typeface="SimSun"/>
              </a:rPr>
              <a:t>NachOS</a:t>
            </a:r>
            <a:r>
              <a:rPr sz="2000" spc="-4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000" dirty="0">
                <a:solidFill>
                  <a:srgbClr val="FF0000"/>
                </a:solidFill>
                <a:latin typeface="SimSun"/>
                <a:cs typeface="SimSun"/>
              </a:rPr>
              <a:t>系統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7718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SC_Halt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machine/interrupt.cc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952" y="2409444"/>
            <a:ext cx="5908901" cy="20848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08928" y="3466338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印出統計資料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6050"/>
            <a:ext cx="838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SC_Create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userprog/exception.cc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7" y="999783"/>
            <a:ext cx="10323830" cy="3321050"/>
            <a:chOff x="3347" y="999783"/>
            <a:chExt cx="10323830" cy="3321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7" y="999783"/>
              <a:ext cx="8006497" cy="3320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191" y="2262041"/>
              <a:ext cx="2272704" cy="1319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767" y="1997963"/>
              <a:ext cx="10271760" cy="421005"/>
            </a:xfrm>
            <a:custGeom>
              <a:avLst/>
              <a:gdLst/>
              <a:ahLst/>
              <a:cxnLst/>
              <a:rect l="l" t="t" r="r" b="b"/>
              <a:pathLst>
                <a:path w="10271760" h="421005">
                  <a:moveTo>
                    <a:pt x="0" y="222503"/>
                  </a:moveTo>
                  <a:lnTo>
                    <a:pt x="5684520" y="222503"/>
                  </a:lnTo>
                  <a:lnTo>
                    <a:pt x="5684520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  <a:path w="10271760" h="421005">
                  <a:moveTo>
                    <a:pt x="0" y="420624"/>
                  </a:moveTo>
                  <a:lnTo>
                    <a:pt x="10271760" y="420624"/>
                  </a:lnTo>
                  <a:lnTo>
                    <a:pt x="10271760" y="222503"/>
                  </a:lnTo>
                  <a:lnTo>
                    <a:pt x="0" y="222503"/>
                  </a:lnTo>
                  <a:lnTo>
                    <a:pt x="0" y="42062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1545" y="1970278"/>
            <a:ext cx="551878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ption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類型和系統呼叫類型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6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輸出關於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、接收到的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exception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類型和類型值，以及系統運行時間。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2011" y="3233165"/>
            <a:ext cx="215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顯示系統已被user</a:t>
            </a:r>
            <a:r>
              <a:rPr sz="1200" spc="-1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program關閉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704" y="3284220"/>
            <a:ext cx="4217035" cy="771525"/>
          </a:xfrm>
          <a:custGeom>
            <a:avLst/>
            <a:gdLst/>
            <a:ahLst/>
            <a:cxnLst/>
            <a:rect l="l" t="t" r="r" b="b"/>
            <a:pathLst>
              <a:path w="4217035" h="771525">
                <a:moveTo>
                  <a:pt x="0" y="198120"/>
                </a:moveTo>
                <a:lnTo>
                  <a:pt x="4216908" y="198120"/>
                </a:lnTo>
                <a:lnTo>
                  <a:pt x="4216908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  <a:path w="4217035" h="771525">
                <a:moveTo>
                  <a:pt x="0" y="771144"/>
                </a:moveTo>
                <a:lnTo>
                  <a:pt x="1414271" y="771144"/>
                </a:lnTo>
                <a:lnTo>
                  <a:pt x="1414271" y="608076"/>
                </a:lnTo>
                <a:lnTo>
                  <a:pt x="0" y="608076"/>
                </a:lnTo>
                <a:lnTo>
                  <a:pt x="0" y="77114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5805" y="3458921"/>
            <a:ext cx="283591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更詳細的在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ks</a:t>
            </a: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ll.h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如果程序執行到這裡，則會報錯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7900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SC_Create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userprog/ksyscall.h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296667"/>
            <a:ext cx="7624624" cy="23713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5959" y="2725673"/>
            <a:ext cx="4878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在檔案系統中創建一個新文件。該函數接受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ch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參數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filena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，表示要創建的新文件的名稱， 函數調用返回一個整數值表示創建操作的結果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5382"/>
            <a:ext cx="721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SC_Create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Trace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code: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filesys/filesys.h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7868" y="1901951"/>
            <a:ext cx="9704070" cy="3211195"/>
            <a:chOff x="467868" y="1901951"/>
            <a:chExt cx="9704070" cy="3211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8" y="1901951"/>
              <a:ext cx="9703709" cy="32110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16508" y="4108703"/>
              <a:ext cx="5408930" cy="234950"/>
            </a:xfrm>
            <a:custGeom>
              <a:avLst/>
              <a:gdLst/>
              <a:ahLst/>
              <a:cxnLst/>
              <a:rect l="l" t="t" r="r" b="b"/>
              <a:pathLst>
                <a:path w="5408930" h="234950">
                  <a:moveTo>
                    <a:pt x="0" y="234696"/>
                  </a:moveTo>
                  <a:lnTo>
                    <a:pt x="5408676" y="234696"/>
                  </a:lnTo>
                  <a:lnTo>
                    <a:pt x="5408676" y="0"/>
                  </a:lnTo>
                  <a:lnTo>
                    <a:pt x="0" y="0"/>
                  </a:lnTo>
                  <a:lnTo>
                    <a:pt x="0" y="234696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86554" y="3943350"/>
            <a:ext cx="75107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</a:t>
            </a: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OpenForWrite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值為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表示打開文件失敗，那麼直接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return 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r>
              <a:rPr sz="1200" spc="-2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endParaRPr sz="1200">
              <a:latin typeface="SimSun"/>
              <a:cs typeface="SimSun"/>
            </a:endParaRPr>
          </a:p>
          <a:p>
            <a:pPr marL="2330450">
              <a:lnSpc>
                <a:spcPct val="100000"/>
              </a:lnSpc>
            </a:pPr>
            <a:r>
              <a:rPr sz="1200" spc="-5" dirty="0">
                <a:solidFill>
                  <a:srgbClr val="FF0000"/>
                </a:solidFill>
                <a:latin typeface="SimSun"/>
                <a:cs typeface="SimSun"/>
              </a:rPr>
              <a:t>表示創建新文件失敗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如果打開文件成功，使用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Close</a:t>
            </a:r>
            <a:r>
              <a:rPr sz="1200" dirty="0">
                <a:solidFill>
                  <a:srgbClr val="FF0000"/>
                </a:solidFill>
                <a:latin typeface="SimSun"/>
                <a:cs typeface="SimSun"/>
              </a:rPr>
              <a:t>，關閉這個文件，釋放相應的資源。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810</Words>
  <Application>Microsoft Office PowerPoint</Application>
  <PresentationFormat>寬螢幕</PresentationFormat>
  <Paragraphs>173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SimSun</vt:lpstr>
      <vt:lpstr>Calibri</vt:lpstr>
      <vt:lpstr>Times New Roman</vt:lpstr>
      <vt:lpstr>Office Theme</vt:lpstr>
      <vt:lpstr>MP1 System call</vt:lpstr>
      <vt:lpstr>SC_Halt Trace code: machine/mipssim.cc</vt:lpstr>
      <vt:lpstr>SC_Halt Trace code: machine/machine.cc</vt:lpstr>
      <vt:lpstr>SC_Halt Trace code: userprog/exception.cc</vt:lpstr>
      <vt:lpstr>SC_Halt Trace code: userprog/ksycall.h</vt:lpstr>
      <vt:lpstr>SC_Halt Trace code: machine/interrupt.cc</vt:lpstr>
      <vt:lpstr>SC_Create Trace code: userprog/exception.cc</vt:lpstr>
      <vt:lpstr>SC_Create Trace code: userprog/ksyscall.h</vt:lpstr>
      <vt:lpstr>SC_Create Trace code: filesys/filesys.h</vt:lpstr>
      <vt:lpstr>SC_PrintInt Trace code: userprog/exception.cc</vt:lpstr>
      <vt:lpstr>SC_PrintInt Trace code: userprog/ksyscall.h</vt:lpstr>
      <vt:lpstr>SC_PrintInt Trace code: userprog/synchconsole.cc</vt:lpstr>
      <vt:lpstr>SC_PrintInt Trace code: machine/console.cc</vt:lpstr>
      <vt:lpstr>SC_PrintInt Trace code: machine/interrupt.cc</vt:lpstr>
      <vt:lpstr>SC_PrintInt Trace code: machine/mipssim.cc</vt:lpstr>
      <vt:lpstr>SC_PrintInt Trace code: machine/interrupt.cc</vt:lpstr>
      <vt:lpstr>SC_PrintInt Trace code: machine/interrupt.cc</vt:lpstr>
      <vt:lpstr>SC_PrintInt Trace code: machine/console.cc</vt:lpstr>
      <vt:lpstr>SC_PrintInt Trace code: userprog/synchconsole.cc</vt:lpstr>
      <vt:lpstr>SC_fileIO_test1 Trace code: test/start.S</vt:lpstr>
      <vt:lpstr>PowerPoint 簡報</vt:lpstr>
      <vt:lpstr>SC_fileIO_test1 Trace code: userprog/exception.cc</vt:lpstr>
      <vt:lpstr>SC_fileIO_test1 Trace code: userprog/ksyscall.h</vt:lpstr>
      <vt:lpstr>SC_fileIO_test1 Trace code: filesys/filesys.h</vt:lpstr>
      <vt:lpstr>SC_fileIO_test1 Demo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2023-03-20T07:20:09Z</dcterms:created>
  <dcterms:modified xsi:type="dcterms:W3CDTF">2023-03-20T07:21:05Z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2023-03-20T00:00:00Z</vt:filetime>
  </property>
</Properties>
</file>