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79" r:id="rId4"/>
    <p:sldId id="272" r:id="rId5"/>
    <p:sldId id="277" r:id="rId6"/>
    <p:sldId id="258" r:id="rId7"/>
    <p:sldId id="259" r:id="rId8"/>
    <p:sldId id="260" r:id="rId9"/>
    <p:sldId id="261" r:id="rId10"/>
    <p:sldId id="262" r:id="rId11"/>
    <p:sldId id="263" r:id="rId12"/>
    <p:sldId id="264" r:id="rId13"/>
    <p:sldId id="266" r:id="rId14"/>
    <p:sldId id="278" r:id="rId15"/>
    <p:sldId id="271" r:id="rId16"/>
    <p:sldId id="282" r:id="rId17"/>
    <p:sldId id="267" r:id="rId18"/>
    <p:sldId id="283" r:id="rId19"/>
    <p:sldId id="280" r:id="rId20"/>
    <p:sldId id="281" r:id="rId21"/>
    <p:sldId id="273" r:id="rId22"/>
    <p:sldId id="274" r:id="rId23"/>
    <p:sldId id="275" r:id="rId24"/>
    <p:sldId id="276" r:id="rId25"/>
    <p:sldId id="28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657" autoAdjust="0"/>
  </p:normalViewPr>
  <p:slideViewPr>
    <p:cSldViewPr>
      <p:cViewPr varScale="1">
        <p:scale>
          <a:sx n="87" d="100"/>
          <a:sy n="87" d="100"/>
        </p:scale>
        <p:origin x="-229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E2604-5AC8-4AF7-8F67-ED0E692FA66E}" type="datetimeFigureOut">
              <a:rPr lang="en-GB" smtClean="0"/>
              <a:t>17/09/2015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8D5D84-2C57-426A-A11C-619C0D2652D3}" type="slidenum">
              <a:rPr lang="en-GB" smtClean="0"/>
              <a:t>‹#›</a:t>
            </a:fld>
            <a:endParaRPr lang="en-GB"/>
          </a:p>
        </p:txBody>
      </p:sp>
    </p:spTree>
    <p:extLst>
      <p:ext uri="{BB962C8B-B14F-4D97-AF65-F5344CB8AC3E}">
        <p14:creationId xmlns:p14="http://schemas.microsoft.com/office/powerpoint/2010/main" val="3396041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Take a couple</a:t>
            </a:r>
            <a:r>
              <a:rPr lang="en-GB" baseline="0" dirty="0" smtClean="0"/>
              <a:t> of minutes.</a:t>
            </a:r>
          </a:p>
          <a:p>
            <a:r>
              <a:rPr lang="en-GB" baseline="0" dirty="0" smtClean="0"/>
              <a:t>In pairs, take turns sharing your miracle and notes for one another.</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a:t>
            </a:fld>
            <a:endParaRPr lang="en-GB"/>
          </a:p>
        </p:txBody>
      </p:sp>
    </p:spTree>
    <p:extLst>
      <p:ext uri="{BB962C8B-B14F-4D97-AF65-F5344CB8AC3E}">
        <p14:creationId xmlns:p14="http://schemas.microsoft.com/office/powerpoint/2010/main" val="16307239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Shape 25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57" name="Shape 2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22</a:t>
            </a:fld>
            <a:endParaRPr lang="en-GB"/>
          </a:p>
        </p:txBody>
      </p:sp>
    </p:spTree>
    <p:extLst>
      <p:ext uri="{BB962C8B-B14F-4D97-AF65-F5344CB8AC3E}">
        <p14:creationId xmlns:p14="http://schemas.microsoft.com/office/powerpoint/2010/main" val="3481473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Team Lead:</a:t>
            </a:r>
          </a:p>
          <a:p>
            <a:r>
              <a:rPr lang="en-GB" dirty="0" smtClean="0"/>
              <a:t>The development team haven't made much progress.</a:t>
            </a:r>
          </a:p>
          <a:p>
            <a:r>
              <a:rPr lang="en-GB" dirty="0" smtClean="0"/>
              <a:t>You're going to miss the agreed deadline.</a:t>
            </a:r>
          </a:p>
          <a:p>
            <a:r>
              <a:rPr lang="en-GB" dirty="0" smtClean="0"/>
              <a:t>You don't want to tell people you're going to miss the deadline because you want to avoid confrontation.</a:t>
            </a:r>
          </a:p>
          <a:p>
            <a:r>
              <a:rPr lang="en-GB" dirty="0" smtClean="0"/>
              <a:t>   </a:t>
            </a:r>
          </a:p>
          <a:p>
            <a:r>
              <a:rPr lang="en-GB" dirty="0" smtClean="0"/>
              <a:t>Make large wearable nameplates for actors.</a:t>
            </a:r>
          </a:p>
          <a:p>
            <a:r>
              <a:rPr lang="en-GB" dirty="0" smtClean="0"/>
              <a:t>Give Values and Assumptions to actors.</a:t>
            </a:r>
          </a:p>
          <a:p>
            <a:r>
              <a:rPr lang="en-GB" dirty="0" smtClean="0"/>
              <a:t>Give Behaviours sheet to audience members.</a:t>
            </a:r>
          </a:p>
          <a:p>
            <a:r>
              <a:rPr lang="en-GB" dirty="0" smtClean="0"/>
              <a:t>Get observations on results from audience members.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23</a:t>
            </a:fld>
            <a:endParaRPr lang="en-GB"/>
          </a:p>
        </p:txBody>
      </p:sp>
    </p:spTree>
    <p:extLst>
      <p:ext uri="{BB962C8B-B14F-4D97-AF65-F5344CB8AC3E}">
        <p14:creationId xmlns:p14="http://schemas.microsoft.com/office/powerpoint/2010/main" val="3481473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24</a:t>
            </a:fld>
            <a:endParaRPr lang="en-GB"/>
          </a:p>
        </p:txBody>
      </p:sp>
    </p:spTree>
    <p:extLst>
      <p:ext uri="{BB962C8B-B14F-4D97-AF65-F5344CB8AC3E}">
        <p14:creationId xmlns:p14="http://schemas.microsoft.com/office/powerpoint/2010/main" val="348147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Wearable</a:t>
            </a:r>
            <a:r>
              <a:rPr lang="en-GB" baseline="0" dirty="0" smtClean="0"/>
              <a:t> nameplates to make and give to actors.</a:t>
            </a:r>
          </a:p>
          <a:p>
            <a:r>
              <a:rPr lang="en-GB" baseline="0" dirty="0" smtClean="0"/>
              <a:t>Why not go hands-free? Just add string so they can put it around their necks.</a:t>
            </a:r>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25</a:t>
            </a:fld>
            <a:endParaRPr lang="en-GB"/>
          </a:p>
        </p:txBody>
      </p:sp>
    </p:spTree>
    <p:extLst>
      <p:ext uri="{BB962C8B-B14F-4D97-AF65-F5344CB8AC3E}">
        <p14:creationId xmlns:p14="http://schemas.microsoft.com/office/powerpoint/2010/main" val="926470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9576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Mutual</a:t>
            </a:r>
            <a:r>
              <a:rPr lang="en-US" baseline="0" dirty="0" smtClean="0"/>
              <a:t> Learning </a:t>
            </a:r>
            <a:r>
              <a:rPr lang="en-US" dirty="0" smtClean="0"/>
              <a:t>Scale.</a:t>
            </a:r>
          </a:p>
          <a:p>
            <a:endParaRPr lang="en-US" dirty="0" smtClean="0"/>
          </a:p>
          <a:p>
            <a:r>
              <a:rPr lang="en-US" baseline="0" dirty="0" smtClean="0"/>
              <a:t>Next to each numbered statement, note down either 1, 2, 3, 4 depending on how true each statement applies to you.</a:t>
            </a:r>
          </a:p>
          <a:p>
            <a:r>
              <a:rPr lang="en-US" baseline="0" dirty="0" smtClean="0"/>
              <a:t>When you’ve completed the scale, raise your hand to help us pace the exercise.</a:t>
            </a:r>
          </a:p>
          <a:p>
            <a:endParaRPr lang="en-US" baseline="0" dirty="0" smtClean="0"/>
          </a:p>
          <a:p>
            <a:r>
              <a:rPr lang="en-US" baseline="0" dirty="0" smtClean="0"/>
              <a:t>[Everyone or majority of people has raised their hand]</a:t>
            </a:r>
          </a:p>
          <a:p>
            <a:endParaRPr lang="en-US" baseline="0" dirty="0" smtClean="0"/>
          </a:p>
          <a:p>
            <a:r>
              <a:rPr lang="en-US" dirty="0" smtClean="0"/>
              <a:t>Now it’s time for a bit of mental arithmetic.</a:t>
            </a:r>
          </a:p>
          <a:p>
            <a:endParaRPr lang="en-US" dirty="0" smtClean="0"/>
          </a:p>
          <a:p>
            <a:r>
              <a:rPr lang="en-US" dirty="0" smtClean="0"/>
              <a:t>First, add up your</a:t>
            </a:r>
            <a:r>
              <a:rPr lang="en-US" baseline="0" dirty="0" smtClean="0"/>
              <a:t> ratings for all 13 statements.</a:t>
            </a:r>
          </a:p>
          <a:p>
            <a:r>
              <a:rPr lang="en-US" baseline="0" dirty="0" smtClean="0"/>
              <a:t>Next, add up your ratings for the first 5 statements.</a:t>
            </a:r>
          </a:p>
          <a:p>
            <a:r>
              <a:rPr lang="en-US" dirty="0" smtClean="0"/>
              <a:t>Last, add up your ratings</a:t>
            </a:r>
            <a:r>
              <a:rPr lang="en-US" baseline="0" dirty="0" smtClean="0"/>
              <a:t> for the remaining 8 statements.</a:t>
            </a:r>
          </a:p>
          <a:p>
            <a:endParaRPr lang="en-US" baseline="0" dirty="0" smtClean="0"/>
          </a:p>
          <a:p>
            <a:r>
              <a:rPr lang="en-US" baseline="0" dirty="0" smtClean="0"/>
              <a:t>Keep the 3 numbers safe. We’re going to come back to them shortly.</a:t>
            </a:r>
          </a:p>
          <a:p>
            <a:endParaRPr lang="en-US"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5</a:t>
            </a:fld>
            <a:endParaRPr lang="en-US"/>
          </a:p>
        </p:txBody>
      </p:sp>
    </p:spTree>
    <p:extLst>
      <p:ext uri="{BB962C8B-B14F-4D97-AF65-F5344CB8AC3E}">
        <p14:creationId xmlns:p14="http://schemas.microsoft.com/office/powerpoint/2010/main" val="2208547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a:t>
            </a:r>
            <a:r>
              <a:rPr lang="en-GB" baseline="0" dirty="0" smtClean="0"/>
              <a:t> out</a:t>
            </a:r>
            <a:r>
              <a:rPr lang="en-GB" dirty="0" smtClean="0"/>
              <a:t> large wearable nameplates</a:t>
            </a:r>
            <a:r>
              <a:rPr lang="en-GB" baseline="0" dirty="0" smtClean="0"/>
              <a:t> to </a:t>
            </a:r>
            <a:r>
              <a:rPr lang="en-GB" dirty="0" smtClean="0"/>
              <a:t>actors.</a:t>
            </a:r>
          </a:p>
          <a:p>
            <a:r>
              <a:rPr lang="en-GB" dirty="0" smtClean="0"/>
              <a:t>Give Values and Assumptions to actors.</a:t>
            </a:r>
          </a:p>
          <a:p>
            <a:r>
              <a:rPr lang="en-GB" dirty="0" smtClean="0"/>
              <a:t>Give Behaviours sheet to audience members.</a:t>
            </a:r>
          </a:p>
          <a:p>
            <a:r>
              <a:rPr lang="en-GB" smtClean="0"/>
              <a:t>Get observations on results from audience members.</a:t>
            </a:r>
          </a:p>
          <a:p>
            <a:endParaRPr lang="en-GB"/>
          </a:p>
        </p:txBody>
      </p:sp>
      <p:sp>
        <p:nvSpPr>
          <p:cNvPr id="4" name="Slide Number Placeholder 3"/>
          <p:cNvSpPr>
            <a:spLocks noGrp="1"/>
          </p:cNvSpPr>
          <p:nvPr>
            <p:ph type="sldNum" sz="quarter" idx="10"/>
          </p:nvPr>
        </p:nvSpPr>
        <p:spPr/>
        <p:txBody>
          <a:bodyPr/>
          <a:lstStyle/>
          <a:p>
            <a:fld id="{828D5D84-2C57-426A-A11C-619C0D2652D3}" type="slidenum">
              <a:rPr lang="en-GB" smtClean="0"/>
              <a:t>6</a:t>
            </a:fld>
            <a:endParaRPr lang="en-GB"/>
          </a:p>
        </p:txBody>
      </p:sp>
    </p:spTree>
    <p:extLst>
      <p:ext uri="{BB962C8B-B14F-4D97-AF65-F5344CB8AC3E}">
        <p14:creationId xmlns:p14="http://schemas.microsoft.com/office/powerpoint/2010/main" val="80534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1 Values and Assumptions cue cards to actors.</a:t>
            </a:r>
          </a:p>
          <a:p>
            <a:r>
              <a:rPr lang="en-GB" dirty="0" smtClean="0"/>
              <a:t>Give Model 1</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7</a:t>
            </a:fld>
            <a:endParaRPr lang="en-GB"/>
          </a:p>
        </p:txBody>
      </p:sp>
    </p:spTree>
    <p:extLst>
      <p:ext uri="{BB962C8B-B14F-4D97-AF65-F5344CB8AC3E}">
        <p14:creationId xmlns:p14="http://schemas.microsoft.com/office/powerpoint/2010/main" val="3293741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Hand out large wearable nameplates for actors.</a:t>
            </a:r>
          </a:p>
          <a:p>
            <a:r>
              <a:rPr lang="en-GB" dirty="0" smtClean="0"/>
              <a:t>Give Model 2 Values and Assumptions cue cards to actors.</a:t>
            </a:r>
          </a:p>
          <a:p>
            <a:r>
              <a:rPr lang="en-GB" dirty="0" smtClean="0"/>
              <a:t>Give Model 2</a:t>
            </a:r>
            <a:r>
              <a:rPr lang="en-GB" baseline="0" dirty="0" smtClean="0"/>
              <a:t> </a:t>
            </a:r>
            <a:r>
              <a:rPr lang="en-GB" dirty="0" smtClean="0"/>
              <a:t>Behaviours bingo sheet to audience members.</a:t>
            </a:r>
          </a:p>
        </p:txBody>
      </p:sp>
      <p:sp>
        <p:nvSpPr>
          <p:cNvPr id="4" name="Slide Number Placeholder 3"/>
          <p:cNvSpPr>
            <a:spLocks noGrp="1"/>
          </p:cNvSpPr>
          <p:nvPr>
            <p:ph type="sldNum" sz="quarter" idx="10"/>
          </p:nvPr>
        </p:nvSpPr>
        <p:spPr/>
        <p:txBody>
          <a:bodyPr/>
          <a:lstStyle/>
          <a:p>
            <a:fld id="{828D5D84-2C57-426A-A11C-619C0D2652D3}" type="slidenum">
              <a:rPr lang="en-GB" smtClean="0"/>
              <a:t>10</a:t>
            </a:fld>
            <a:endParaRPr lang="en-GB"/>
          </a:p>
        </p:txBody>
      </p:sp>
    </p:spTree>
    <p:extLst>
      <p:ext uri="{BB962C8B-B14F-4D97-AF65-F5344CB8AC3E}">
        <p14:creationId xmlns:p14="http://schemas.microsoft.com/office/powerpoint/2010/main" val="3293741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28D5D84-2C57-426A-A11C-619C0D2652D3}" type="slidenum">
              <a:rPr lang="en-GB" smtClean="0"/>
              <a:t>12</a:t>
            </a:fld>
            <a:endParaRPr lang="en-GB"/>
          </a:p>
        </p:txBody>
      </p:sp>
    </p:spTree>
    <p:extLst>
      <p:ext uri="{BB962C8B-B14F-4D97-AF65-F5344CB8AC3E}">
        <p14:creationId xmlns:p14="http://schemas.microsoft.com/office/powerpoint/2010/main" val="1491409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Combine Chris </a:t>
            </a:r>
            <a:r>
              <a:rPr lang="en-GB" dirty="0" err="1" smtClean="0"/>
              <a:t>Argyris's</a:t>
            </a:r>
            <a:r>
              <a:rPr lang="en-GB" baseline="0" dirty="0" smtClean="0"/>
              <a:t> Model 1: Unilateral Control vs Model 2: Mutual Learning Model</a:t>
            </a:r>
          </a:p>
          <a:p>
            <a:r>
              <a:rPr lang="en-GB" baseline="0" dirty="0" smtClean="0"/>
              <a:t>- What people say they think – espoused theory</a:t>
            </a:r>
          </a:p>
          <a:p>
            <a:r>
              <a:rPr lang="en-GB" baseline="0" dirty="0" smtClean="0"/>
              <a:t>- What people are observed doing – theory in use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Observable behaviour reveals discrepancy between espoused theory and theory in use</a:t>
            </a:r>
            <a:endParaRPr lang="en-GB" dirty="0" smtClean="0"/>
          </a:p>
          <a:p>
            <a:endParaRPr lang="en-GB" baseline="0" dirty="0" smtClean="0"/>
          </a:p>
          <a:p>
            <a:r>
              <a:rPr lang="en-GB" baseline="0" dirty="0" smtClean="0"/>
              <a:t>With Schwarz's 8 Behaviours for Smarter Teams</a:t>
            </a:r>
          </a:p>
          <a:p>
            <a:r>
              <a:rPr lang="en-GB" baseline="0" dirty="0" smtClean="0"/>
              <a:t>- If you learn and practice these behaviours (aka skills), your theory in use can transition from Model 1 to Model 2.</a:t>
            </a:r>
          </a:p>
          <a:p>
            <a:r>
              <a:rPr lang="en-GB" baseline="0" dirty="0" smtClean="0"/>
              <a:t>- Fundamentally, it's important to change your </a:t>
            </a:r>
            <a:r>
              <a:rPr lang="en-GB" baseline="0" dirty="0" err="1" smtClean="0"/>
              <a:t>mindset</a:t>
            </a:r>
            <a:r>
              <a:rPr lang="en-GB" baseline="0" dirty="0" smtClean="0"/>
              <a:t> in order to change behaviour to have long-term results.</a:t>
            </a:r>
          </a:p>
          <a:p>
            <a:endParaRPr lang="en-GB" baseline="0" dirty="0" smtClean="0"/>
          </a:p>
          <a:p>
            <a:r>
              <a:rPr lang="en-GB" baseline="0" dirty="0" smtClean="0"/>
              <a:t>The Metaphor:</a:t>
            </a:r>
          </a:p>
          <a:p>
            <a:r>
              <a:rPr lang="en-GB" baseline="0" dirty="0" smtClean="0"/>
              <a:t>Your </a:t>
            </a:r>
            <a:r>
              <a:rPr lang="en-GB" baseline="0" dirty="0" err="1" smtClean="0"/>
              <a:t>mindset</a:t>
            </a:r>
            <a:r>
              <a:rPr lang="en-GB" baseline="0" dirty="0" smtClean="0"/>
              <a:t> = Operating system (Windows)</a:t>
            </a:r>
          </a:p>
          <a:p>
            <a:r>
              <a:rPr lang="en-GB" baseline="0" dirty="0" smtClean="0"/>
              <a:t>Your behaviours = Application software (</a:t>
            </a:r>
            <a:r>
              <a:rPr lang="en-GB" baseline="0" dirty="0" err="1" smtClean="0"/>
              <a:t>eg</a:t>
            </a:r>
            <a:r>
              <a:rPr lang="en-GB" baseline="0" dirty="0" smtClean="0"/>
              <a:t> Word)</a:t>
            </a:r>
          </a:p>
        </p:txBody>
      </p:sp>
      <p:sp>
        <p:nvSpPr>
          <p:cNvPr id="4" name="Slide Number Placeholder 3"/>
          <p:cNvSpPr>
            <a:spLocks noGrp="1"/>
          </p:cNvSpPr>
          <p:nvPr>
            <p:ph type="sldNum" sz="quarter" idx="10"/>
          </p:nvPr>
        </p:nvSpPr>
        <p:spPr/>
        <p:txBody>
          <a:bodyPr/>
          <a:lstStyle/>
          <a:p>
            <a:fld id="{828D5D84-2C57-426A-A11C-619C0D2652D3}" type="slidenum">
              <a:rPr lang="en-GB" smtClean="0"/>
              <a:t>13</a:t>
            </a:fld>
            <a:endParaRPr lang="en-GB"/>
          </a:p>
        </p:txBody>
      </p:sp>
    </p:spTree>
    <p:extLst>
      <p:ext uri="{BB962C8B-B14F-4D97-AF65-F5344CB8AC3E}">
        <p14:creationId xmlns:p14="http://schemas.microsoft.com/office/powerpoint/2010/main" val="1491409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Hypothesis can be proven by comparing expected results from Virtual Cycle of Mutual Learning.</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r>
              <a:rPr lang="en-US" baseline="0" dirty="0" smtClean="0"/>
              <a:t>About the Mutual Learning Scale:</a:t>
            </a:r>
          </a:p>
          <a:p>
            <a:pPr marL="171450" indent="-171450">
              <a:buFont typeface="Arial"/>
              <a:buChar char="•"/>
            </a:pPr>
            <a:r>
              <a:rPr lang="en-US" baseline="0" dirty="0" smtClean="0"/>
              <a:t>The first 5 statements are the assumptions from Chris </a:t>
            </a:r>
            <a:r>
              <a:rPr lang="en-US" baseline="0" dirty="0" err="1" smtClean="0"/>
              <a:t>Argyris’s</a:t>
            </a:r>
            <a:r>
              <a:rPr lang="en-US" baseline="0" dirty="0" smtClean="0"/>
              <a:t> Mutual Learning Mindset</a:t>
            </a:r>
          </a:p>
          <a:p>
            <a:pPr marL="171450" indent="-171450">
              <a:buFont typeface="Arial"/>
              <a:buChar char="•"/>
            </a:pPr>
            <a:r>
              <a:rPr lang="en-US" baseline="0" dirty="0" smtClean="0"/>
              <a:t>The next 8 statements are the </a:t>
            </a:r>
            <a:r>
              <a:rPr lang="en-US" baseline="0" dirty="0" err="1" smtClean="0"/>
              <a:t>behaviours</a:t>
            </a:r>
            <a:r>
              <a:rPr lang="en-US" baseline="0" dirty="0" smtClean="0"/>
              <a:t> from Schwarz.</a:t>
            </a:r>
          </a:p>
          <a:p>
            <a:pPr marL="171450" indent="-171450">
              <a:buFont typeface="Arial"/>
              <a:buChar char="•"/>
            </a:pPr>
            <a:endParaRPr lang="en-US" baseline="0" dirty="0" smtClean="0"/>
          </a:p>
          <a:p>
            <a:pPr marL="0" indent="0">
              <a:buFont typeface="Arial"/>
              <a:buNone/>
            </a:pPr>
            <a:r>
              <a:rPr lang="en-US" baseline="0" dirty="0" smtClean="0"/>
              <a:t>How does the scoring work?</a:t>
            </a:r>
          </a:p>
          <a:p>
            <a:pPr marL="0" indent="0">
              <a:buFont typeface="Arial"/>
              <a:buNone/>
            </a:pPr>
            <a:endParaRPr lang="en-US" baseline="0" dirty="0" smtClean="0"/>
          </a:p>
          <a:p>
            <a:pPr marL="0" indent="0">
              <a:buFont typeface="Arial"/>
              <a:buNone/>
            </a:pPr>
            <a:r>
              <a:rPr lang="en-US" baseline="0" dirty="0" smtClean="0"/>
              <a:t>Score for assumptions range from:</a:t>
            </a:r>
          </a:p>
          <a:p>
            <a:pPr marL="171450" indent="-171450">
              <a:buFont typeface="Arial"/>
              <a:buChar char="•"/>
            </a:pPr>
            <a:r>
              <a:rPr lang="en-US" baseline="0" dirty="0" smtClean="0"/>
              <a:t>5 = Don’t apply values</a:t>
            </a:r>
          </a:p>
          <a:p>
            <a:pPr marL="171450" indent="-171450">
              <a:buFont typeface="Arial"/>
              <a:buChar char="•"/>
            </a:pPr>
            <a:r>
              <a:rPr lang="en-US" baseline="0" dirty="0" smtClean="0"/>
              <a:t>10 = Rarely apply values</a:t>
            </a:r>
          </a:p>
          <a:p>
            <a:pPr marL="171450" indent="-171450">
              <a:buFont typeface="Arial"/>
              <a:buChar char="•"/>
            </a:pPr>
            <a:r>
              <a:rPr lang="en-US" baseline="0" dirty="0" smtClean="0"/>
              <a:t>15 = Mostly apply values</a:t>
            </a:r>
          </a:p>
          <a:p>
            <a:pPr marL="171450" indent="-171450">
              <a:buFont typeface="Arial"/>
              <a:buChar char="•"/>
            </a:pPr>
            <a:r>
              <a:rPr lang="en-US" baseline="0" dirty="0" smtClean="0"/>
              <a:t>20 = Always apply values</a:t>
            </a:r>
          </a:p>
          <a:p>
            <a:pPr marL="0" indent="0">
              <a:buFont typeface="Arial"/>
              <a:buNone/>
            </a:pPr>
            <a:endParaRPr lang="en-US" baseline="0" dirty="0" smtClean="0"/>
          </a:p>
          <a:p>
            <a:pPr marL="0" indent="0">
              <a:buFont typeface="Arial"/>
              <a:buNone/>
            </a:pPr>
            <a:r>
              <a:rPr lang="en-US" baseline="0" dirty="0" smtClean="0"/>
              <a:t>Score for </a:t>
            </a:r>
            <a:r>
              <a:rPr lang="en-US" baseline="0" dirty="0" err="1" smtClean="0"/>
              <a:t>behaviours</a:t>
            </a:r>
            <a:r>
              <a:rPr lang="en-US" baseline="0" dirty="0" smtClean="0"/>
              <a:t> range from:</a:t>
            </a:r>
          </a:p>
          <a:p>
            <a:pPr marL="0" indent="0">
              <a:buFont typeface="Arial"/>
              <a:buNone/>
            </a:pPr>
            <a:r>
              <a:rPr lang="en-US" baseline="0" dirty="0" smtClean="0"/>
              <a:t>8 = Don’t apply </a:t>
            </a:r>
            <a:r>
              <a:rPr lang="en-US" baseline="0" dirty="0" err="1" smtClean="0"/>
              <a:t>behaviours</a:t>
            </a:r>
            <a:endParaRPr lang="en-US" baseline="0" dirty="0" smtClean="0"/>
          </a:p>
          <a:p>
            <a:pPr marL="0" indent="0">
              <a:buFont typeface="Arial"/>
              <a:buNone/>
            </a:pPr>
            <a:r>
              <a:rPr lang="en-US" baseline="0" dirty="0" smtClean="0"/>
              <a:t>16 = Rarely apply </a:t>
            </a:r>
            <a:r>
              <a:rPr lang="en-US" baseline="0" dirty="0" err="1" smtClean="0"/>
              <a:t>behaviours</a:t>
            </a:r>
            <a:endParaRPr lang="en-US" baseline="0" dirty="0" smtClean="0"/>
          </a:p>
          <a:p>
            <a:pPr marL="0" indent="0">
              <a:buFont typeface="Arial"/>
              <a:buNone/>
            </a:pPr>
            <a:r>
              <a:rPr lang="en-US" baseline="0" dirty="0" smtClean="0"/>
              <a:t>24 = Mostly apply </a:t>
            </a:r>
            <a:r>
              <a:rPr lang="en-US" baseline="0" dirty="0" err="1" smtClean="0"/>
              <a:t>behaviours</a:t>
            </a:r>
            <a:endParaRPr lang="en-US" baseline="0" dirty="0" smtClean="0"/>
          </a:p>
          <a:p>
            <a:pPr marL="0" indent="0">
              <a:buFont typeface="Arial"/>
              <a:buNone/>
            </a:pPr>
            <a:r>
              <a:rPr lang="en-US" baseline="0" dirty="0" smtClean="0"/>
              <a:t>32 = Always apply </a:t>
            </a:r>
            <a:r>
              <a:rPr lang="en-US" baseline="0" dirty="0" err="1" smtClean="0"/>
              <a:t>behaviours</a:t>
            </a:r>
            <a:endParaRPr lang="en-US" baseline="0" dirty="0" smtClean="0"/>
          </a:p>
          <a:p>
            <a:pPr marL="0" indent="0">
              <a:buFont typeface="Arial"/>
              <a:buNone/>
            </a:pPr>
            <a:r>
              <a:rPr lang="en-US" baseline="0" dirty="0" smtClean="0"/>
              <a:t> </a:t>
            </a:r>
          </a:p>
          <a:p>
            <a:pPr marL="0" indent="0">
              <a:buFont typeface="Arial"/>
              <a:buNone/>
            </a:pPr>
            <a:r>
              <a:rPr lang="en-US" baseline="0" dirty="0" smtClean="0"/>
              <a:t>Maximum congruence scores:</a:t>
            </a:r>
          </a:p>
          <a:p>
            <a:pPr marL="0" indent="0">
              <a:buFont typeface="Arial"/>
              <a:buNone/>
            </a:pPr>
            <a:r>
              <a:rPr lang="en-US" baseline="0" dirty="0" smtClean="0"/>
              <a:t>13 = 100% UC</a:t>
            </a:r>
          </a:p>
          <a:p>
            <a:pPr marL="0" indent="0">
              <a:buFont typeface="Arial"/>
              <a:buNone/>
            </a:pPr>
            <a:r>
              <a:rPr lang="en-US" baseline="0" dirty="0" smtClean="0"/>
              <a:t>26 = Mostly UC</a:t>
            </a:r>
          </a:p>
          <a:p>
            <a:pPr marL="0" indent="0">
              <a:buFont typeface="Arial"/>
              <a:buNone/>
            </a:pPr>
            <a:r>
              <a:rPr lang="en-US" baseline="0" dirty="0" smtClean="0"/>
              <a:t>39 = Mostly ML</a:t>
            </a:r>
          </a:p>
          <a:p>
            <a:pPr marL="0" indent="0">
              <a:buFont typeface="Arial"/>
              <a:buNone/>
            </a:pPr>
            <a:r>
              <a:rPr lang="en-US" baseline="0" dirty="0" smtClean="0"/>
              <a:t>52 = 100% ML</a:t>
            </a:r>
          </a:p>
          <a:p>
            <a:pPr marL="0" marR="0" indent="0" algn="l" defTabSz="457200" rtl="0" eaLnBrk="1" fontAlgn="auto" latinLnBrk="0" hangingPunct="1">
              <a:lnSpc>
                <a:spcPct val="100000"/>
              </a:lnSpc>
              <a:spcBef>
                <a:spcPts val="0"/>
              </a:spcBef>
              <a:spcAft>
                <a:spcPts val="0"/>
              </a:spcAft>
              <a:buClrTx/>
              <a:buSzTx/>
              <a:buFontTx/>
              <a:buNone/>
              <a:tabLst/>
              <a:defRPr/>
            </a:pPr>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So how did you score on the Mutual Learning Scale?</a:t>
            </a:r>
          </a:p>
          <a:p>
            <a:endParaRPr lang="en-US" i="0" dirty="0" smtClean="0"/>
          </a:p>
          <a:p>
            <a:r>
              <a:rPr lang="en-US" i="0" dirty="0" smtClean="0"/>
              <a:t>If you scored a total of 52 points, stand up. This is</a:t>
            </a:r>
            <a:r>
              <a:rPr lang="en-US" i="0" baseline="0" dirty="0" smtClean="0"/>
              <a:t> the highest possible score on the scale and means you’re congruent in your espoused theory and theory in practice.</a:t>
            </a:r>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You believe in your ML talk AND you talk the talk and walk the walk all the time.</a:t>
            </a:r>
          </a:p>
          <a:p>
            <a:endParaRPr lang="en-US" i="0" baseline="0" dirty="0" smtClean="0"/>
          </a:p>
          <a:p>
            <a:r>
              <a:rPr lang="en-US" i="0" baseline="0" dirty="0" smtClean="0"/>
              <a:t>If you scored between 26 - 39 points, stand up. This means you apply Mutual Learning sometimes to often.</a:t>
            </a:r>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You believe somewhat in your ML talk AND you can talk the talk and do walk the walk all the time.</a:t>
            </a:r>
          </a:p>
          <a:p>
            <a:endParaRPr lang="en-US" i="0" baseline="0" dirty="0" smtClean="0"/>
          </a:p>
          <a:p>
            <a:r>
              <a:rPr lang="en-US" i="0" baseline="0" dirty="0" smtClean="0"/>
              <a:t>If you scored 26 points or lower, stand up. This means you Unilateral Control is most likely to be your default way of working.</a:t>
            </a:r>
          </a:p>
          <a:p>
            <a:r>
              <a:rPr lang="en-US" i="0" baseline="0" dirty="0" smtClean="0"/>
              <a:t>You believe in your UC talk AND you talk the talk and walk the walk all the time.</a:t>
            </a:r>
          </a:p>
          <a:p>
            <a:endParaRPr lang="en-US" i="0" baseline="0" dirty="0" smtClean="0"/>
          </a:p>
          <a:p>
            <a:r>
              <a:rPr lang="en-US" i="0" baseline="0" dirty="0" smtClean="0"/>
              <a:t>So – why did I ask you to share your score?</a:t>
            </a:r>
          </a:p>
          <a:p>
            <a:endParaRPr lang="en-US" i="0" baseline="0" dirty="0" smtClean="0"/>
          </a:p>
          <a:p>
            <a:r>
              <a:rPr lang="en-US" i="0" baseline="0" dirty="0" smtClean="0"/>
              <a:t>The main reason is to create the option for you to find the practitioners of ML during the break and get tips on how to live and breathe the Mutual Learning Model and 8 </a:t>
            </a:r>
            <a:r>
              <a:rPr lang="en-US" i="0" baseline="0" dirty="0" err="1" smtClean="0"/>
              <a:t>behaviours</a:t>
            </a:r>
            <a:r>
              <a:rPr lang="en-US" i="0" baseline="0" dirty="0" smtClean="0"/>
              <a:t>, even under stress.</a:t>
            </a:r>
          </a:p>
          <a:p>
            <a:endParaRPr lang="en-US" i="0" baseline="0" dirty="0" smtClean="0"/>
          </a:p>
          <a:p>
            <a:r>
              <a:rPr lang="en-US" i="0" baseline="0" dirty="0" smtClean="0"/>
              <a:t>Thank you. Everyone take a sit.</a:t>
            </a:r>
          </a:p>
          <a:p>
            <a:endParaRPr lang="en-US" i="0" baseline="0" dirty="0" smtClean="0"/>
          </a:p>
          <a:p>
            <a:r>
              <a:rPr lang="en-US" i="0" baseline="0" dirty="0" smtClean="0"/>
              <a:t>Let’s look at the findings in greater detail. If you scored 15 for mindset and 24 for </a:t>
            </a:r>
            <a:r>
              <a:rPr lang="en-US" i="0" baseline="0" dirty="0" err="1" smtClean="0"/>
              <a:t>behaviour</a:t>
            </a:r>
            <a:r>
              <a:rPr lang="en-US" i="0" baseline="0" dirty="0" smtClean="0"/>
              <a:t>, it means you are congruent in applying Mutual learning most of the time. The results you get from your efforts should reflect this.</a:t>
            </a:r>
          </a:p>
          <a:p>
            <a:endParaRPr lang="en-US" i="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i="0" baseline="0" dirty="0" smtClean="0"/>
              <a:t>On the one hand, if you scored higher in </a:t>
            </a:r>
            <a:r>
              <a:rPr lang="en-US" i="0" baseline="0" dirty="0" err="1" smtClean="0"/>
              <a:t>behaviour</a:t>
            </a:r>
            <a:r>
              <a:rPr lang="en-US" i="0" baseline="0" dirty="0" smtClean="0"/>
              <a:t> than mindset, it means you actively apply the Mutual Learning </a:t>
            </a:r>
            <a:r>
              <a:rPr lang="en-US" i="0" baseline="0" dirty="0" err="1" smtClean="0"/>
              <a:t>behaviours</a:t>
            </a:r>
            <a:r>
              <a:rPr lang="en-US" i="0" baseline="0" dirty="0" smtClean="0"/>
              <a:t> without really applying the mindset. You believe in your talk AND you talk the talk and walk the walk.</a:t>
            </a:r>
          </a:p>
          <a:p>
            <a:endParaRPr lang="en-US" i="0" baseline="0" dirty="0" smtClean="0"/>
          </a:p>
          <a:p>
            <a:r>
              <a:rPr lang="en-US" i="0" baseline="0" dirty="0" smtClean="0"/>
              <a:t>On the other hand, if you scored higher in mindset than </a:t>
            </a:r>
            <a:r>
              <a:rPr lang="en-US" i="0" baseline="0" dirty="0" err="1" smtClean="0"/>
              <a:t>behaviour</a:t>
            </a:r>
            <a:r>
              <a:rPr lang="en-US" i="0" baseline="0" dirty="0" smtClean="0"/>
              <a:t>, it means that you believe strongly in the Mutual Learning mindset yet rarely apply the </a:t>
            </a:r>
            <a:r>
              <a:rPr lang="en-US" i="0" baseline="0" dirty="0" err="1" smtClean="0"/>
              <a:t>behaviours</a:t>
            </a:r>
            <a:r>
              <a:rPr lang="en-US" i="0" baseline="0" dirty="0" smtClean="0"/>
              <a:t> in practice. This puts into question how much you really value the mindset and/or understand it. You believe in your talk BUT you only talk the talk and don’t walk the </a:t>
            </a:r>
            <a:r>
              <a:rPr lang="en-US" i="0" baseline="0" smtClean="0"/>
              <a:t>walk.</a:t>
            </a:r>
            <a:endParaRPr lang="en-US" i="0" baseline="0" dirty="0" smtClean="0"/>
          </a:p>
        </p:txBody>
      </p:sp>
      <p:sp>
        <p:nvSpPr>
          <p:cNvPr id="4" name="Slide Number Placeholder 3"/>
          <p:cNvSpPr>
            <a:spLocks noGrp="1"/>
          </p:cNvSpPr>
          <p:nvPr>
            <p:ph type="sldNum" sz="quarter" idx="10"/>
          </p:nvPr>
        </p:nvSpPr>
        <p:spPr/>
        <p:txBody>
          <a:bodyPr/>
          <a:lstStyle/>
          <a:p>
            <a:fld id="{7E75E9DD-8B2C-E440-9B98-CB5FAE3BBE40}" type="slidenum">
              <a:rPr lang="en-US" smtClean="0"/>
              <a:t>14</a:t>
            </a:fld>
            <a:endParaRPr lang="en-US"/>
          </a:p>
        </p:txBody>
      </p:sp>
    </p:spTree>
    <p:extLst>
      <p:ext uri="{BB962C8B-B14F-4D97-AF65-F5344CB8AC3E}">
        <p14:creationId xmlns:p14="http://schemas.microsoft.com/office/powerpoint/2010/main" val="4046996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17/09/2015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358997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17/09/2015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490336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17/09/2015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977421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74637"/>
            <a:ext cx="82296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600200"/>
            <a:ext cx="82296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1" y="6333134"/>
            <a:ext cx="548699" cy="524699"/>
          </a:xfrm>
          <a:prstGeom prst="rect">
            <a:avLst/>
          </a:prstGeom>
        </p:spPr>
        <p:txBody>
          <a:bodyPr lIns="91425" tIns="91425" rIns="91425" bIns="91425" anchor="ctr" anchorCtr="0">
            <a:noAutofit/>
          </a:bodyPr>
          <a:lstStyle>
            <a:lvl1pPr>
              <a:spcBef>
                <a:spcPts val="0"/>
              </a:spcBef>
              <a:buNone/>
              <a:defRPr/>
            </a:lvl1pPr>
          </a:lstStyle>
          <a:p>
            <a:pPr>
              <a:spcBef>
                <a:spcPts val="0"/>
              </a:spcBef>
              <a:buNone/>
            </a:pPr>
            <a:fld id="{00000000-1234-1234-1234-123412341234}" type="slidenum">
              <a:rPr lang="en"/>
              <a:t>‹#›</a:t>
            </a:fld>
            <a:endParaRPr lang="en"/>
          </a:p>
        </p:txBody>
      </p:sp>
    </p:spTree>
    <p:extLst>
      <p:ext uri="{BB962C8B-B14F-4D97-AF65-F5344CB8AC3E}">
        <p14:creationId xmlns:p14="http://schemas.microsoft.com/office/powerpoint/2010/main" val="1315384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6657BA7-24BA-4EC1-97D6-99B2CCBE5DEC}" type="datetimeFigureOut">
              <a:rPr lang="en-GB" smtClean="0"/>
              <a:t>17/09/2015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397282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57BA7-24BA-4EC1-97D6-99B2CCBE5DEC}" type="datetimeFigureOut">
              <a:rPr lang="en-GB" smtClean="0"/>
              <a:t>17/09/2015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3186333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46657BA7-24BA-4EC1-97D6-99B2CCBE5DEC}" type="datetimeFigureOut">
              <a:rPr lang="en-GB" smtClean="0"/>
              <a:t>17/09/2015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29288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46657BA7-24BA-4EC1-97D6-99B2CCBE5DEC}" type="datetimeFigureOut">
              <a:rPr lang="en-GB" smtClean="0"/>
              <a:t>17/09/2015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1821596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46657BA7-24BA-4EC1-97D6-99B2CCBE5DEC}" type="datetimeFigureOut">
              <a:rPr lang="en-GB" smtClean="0"/>
              <a:t>17/09/2015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54596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57BA7-24BA-4EC1-97D6-99B2CCBE5DEC}" type="datetimeFigureOut">
              <a:rPr lang="en-GB" smtClean="0"/>
              <a:t>17/09/2015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42772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17/09/2015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160192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57BA7-24BA-4EC1-97D6-99B2CCBE5DEC}" type="datetimeFigureOut">
              <a:rPr lang="en-GB" smtClean="0"/>
              <a:t>17/09/2015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A8811B-203F-43E1-9CCB-C4CFE25818E9}" type="slidenum">
              <a:rPr lang="en-GB" smtClean="0"/>
              <a:t>‹#›</a:t>
            </a:fld>
            <a:endParaRPr lang="en-GB"/>
          </a:p>
        </p:txBody>
      </p:sp>
    </p:spTree>
    <p:extLst>
      <p:ext uri="{BB962C8B-B14F-4D97-AF65-F5344CB8AC3E}">
        <p14:creationId xmlns:p14="http://schemas.microsoft.com/office/powerpoint/2010/main" val="27341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7BA7-24BA-4EC1-97D6-99B2CCBE5DEC}" type="datetimeFigureOut">
              <a:rPr lang="en-GB" smtClean="0"/>
              <a:t>17/09/2015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8811B-203F-43E1-9CCB-C4CFE25818E9}" type="slidenum">
              <a:rPr lang="en-GB" smtClean="0"/>
              <a:t>‹#›</a:t>
            </a:fld>
            <a:endParaRPr lang="en-GB"/>
          </a:p>
        </p:txBody>
      </p:sp>
    </p:spTree>
    <p:extLst>
      <p:ext uri="{BB962C8B-B14F-4D97-AF65-F5344CB8AC3E}">
        <p14:creationId xmlns:p14="http://schemas.microsoft.com/office/powerpoint/2010/main" val="797151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schwarzassociates.com/resources/articles/" TargetMode="External"/><Relationship Id="rId2" Type="http://schemas.openxmlformats.org/officeDocument/2006/relationships/hyperlink" Target="http://www.meetup.com/London-Action-Science-Meetup/" TargetMode="External"/><Relationship Id="rId1" Type="http://schemas.openxmlformats.org/officeDocument/2006/relationships/slideLayout" Target="../slideLayouts/slideLayout2.xml"/><Relationship Id="rId5" Type="http://schemas.openxmlformats.org/officeDocument/2006/relationships/hyperlink" Target="https://www.ted.com/talks/amy_cuddy_your_body_language_shapes_who_you_are" TargetMode="External"/><Relationship Id="rId4" Type="http://schemas.openxmlformats.org/officeDocument/2006/relationships/hyperlink" Target="http://www.actionscience.com/actinq.ht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www.selfishprogramming.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www.selfishprogramming.or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Fellowship of the Ring</a:t>
            </a:r>
            <a:br>
              <a:rPr lang="en-GB" dirty="0" smtClean="0"/>
            </a:br>
            <a:r>
              <a:rPr lang="en-GB" sz="2800" dirty="0" smtClean="0"/>
              <a:t>Personal Leadership Towards Joyful Work</a:t>
            </a:r>
            <a:endParaRPr lang="en-GB" sz="2800" dirty="0"/>
          </a:p>
        </p:txBody>
      </p:sp>
      <p:sp>
        <p:nvSpPr>
          <p:cNvPr id="3" name="Subtitle 2"/>
          <p:cNvSpPr>
            <a:spLocks noGrp="1"/>
          </p:cNvSpPr>
          <p:nvPr>
            <p:ph type="subTitle" idx="1"/>
          </p:nvPr>
        </p:nvSpPr>
        <p:spPr/>
        <p:txBody>
          <a:bodyPr>
            <a:normAutofit/>
          </a:bodyPr>
          <a:lstStyle/>
          <a:p>
            <a:r>
              <a:rPr lang="en-GB" sz="2400" dirty="0" smtClean="0"/>
              <a:t>With Joe Schmetzer &amp; Portia Tung</a:t>
            </a:r>
            <a:endParaRPr lang="en-GB" sz="2400" dirty="0"/>
          </a:p>
        </p:txBody>
      </p:sp>
    </p:spTree>
    <p:extLst>
      <p:ext uri="{BB962C8B-B14F-4D97-AF65-F5344CB8AC3E}">
        <p14:creationId xmlns:p14="http://schemas.microsoft.com/office/powerpoint/2010/main" val="41818319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II Scene I</a:t>
            </a:r>
            <a:endParaRPr lang="en-GB" dirty="0"/>
          </a:p>
        </p:txBody>
      </p:sp>
      <p:sp>
        <p:nvSpPr>
          <p:cNvPr id="3" name="Content Placeholder 2"/>
          <p:cNvSpPr>
            <a:spLocks noGrp="1"/>
          </p:cNvSpPr>
          <p:nvPr>
            <p:ph idx="1"/>
          </p:nvPr>
        </p:nvSpPr>
        <p:spPr/>
        <p:txBody>
          <a:bodyPr/>
          <a:lstStyle/>
          <a:p>
            <a:pPr marL="0" indent="0">
              <a:buNone/>
            </a:pPr>
            <a:r>
              <a:rPr lang="en-GB" dirty="0" smtClean="0"/>
              <a:t>The weekly project progress meeting.</a:t>
            </a:r>
          </a:p>
          <a:p>
            <a:pPr marL="0" indent="0">
              <a:buNone/>
            </a:pPr>
            <a:endParaRPr lang="en-GB" dirty="0"/>
          </a:p>
          <a:p>
            <a:pPr marL="0" indent="0">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1623496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been to a meeting like this?</a:t>
            </a:r>
          </a:p>
          <a:p>
            <a:r>
              <a:rPr lang="en-GB" dirty="0" smtClean="0"/>
              <a:t>Who wants their meetings to be more like this?</a:t>
            </a:r>
          </a:p>
        </p:txBody>
      </p:sp>
    </p:spTree>
    <p:extLst>
      <p:ext uri="{BB962C8B-B14F-4D97-AF65-F5344CB8AC3E}">
        <p14:creationId xmlns:p14="http://schemas.microsoft.com/office/powerpoint/2010/main" val="4176100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en-GB" dirty="0"/>
          </a:p>
        </p:txBody>
      </p:sp>
      <p:sp>
        <p:nvSpPr>
          <p:cNvPr id="3" name="Content Placeholder 2"/>
          <p:cNvSpPr>
            <a:spLocks noGrp="1"/>
          </p:cNvSpPr>
          <p:nvPr>
            <p:ph idx="1"/>
          </p:nvPr>
        </p:nvSpPr>
        <p:spPr/>
        <p:txBody>
          <a:bodyPr/>
          <a:lstStyle/>
          <a:p>
            <a:r>
              <a:rPr lang="en-GB" dirty="0" smtClean="0"/>
              <a:t>Introduce Model 2:</a:t>
            </a:r>
          </a:p>
          <a:p>
            <a:pPr lvl="1"/>
            <a:r>
              <a:rPr lang="en-GB" dirty="0" smtClean="0"/>
              <a:t>Reveal Values &amp; Assumptions</a:t>
            </a:r>
          </a:p>
          <a:p>
            <a:pPr lvl="1"/>
            <a:r>
              <a:rPr lang="en-GB" dirty="0" smtClean="0"/>
              <a:t>Reveal Behaviours</a:t>
            </a:r>
          </a:p>
          <a:p>
            <a:pPr lvl="1"/>
            <a:r>
              <a:rPr lang="en-GB" dirty="0" smtClean="0"/>
              <a:t>Recap on Results</a:t>
            </a:r>
          </a:p>
          <a:p>
            <a:pPr lvl="1"/>
            <a:endParaRPr lang="en-GB" dirty="0"/>
          </a:p>
          <a:p>
            <a:pPr marL="0" indent="0">
              <a:buNone/>
            </a:pPr>
            <a:endParaRPr lang="en-GB" dirty="0" smtClean="0"/>
          </a:p>
          <a:p>
            <a:pPr lvl="1"/>
            <a:endParaRPr lang="en-GB" dirty="0"/>
          </a:p>
          <a:p>
            <a:pPr marL="0" indent="0">
              <a:buNone/>
            </a:pPr>
            <a:endParaRPr lang="en-GB" dirty="0"/>
          </a:p>
        </p:txBody>
      </p:sp>
    </p:spTree>
    <p:extLst>
      <p:ext uri="{BB962C8B-B14F-4D97-AF65-F5344CB8AC3E}">
        <p14:creationId xmlns:p14="http://schemas.microsoft.com/office/powerpoint/2010/main" val="4083881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 in Depth</a:t>
            </a:r>
            <a:endParaRPr lang="en-GB" dirty="0"/>
          </a:p>
        </p:txBody>
      </p:sp>
      <p:sp>
        <p:nvSpPr>
          <p:cNvPr id="3" name="Content Placeholder 2"/>
          <p:cNvSpPr>
            <a:spLocks noGrp="1"/>
          </p:cNvSpPr>
          <p:nvPr>
            <p:ph idx="1"/>
          </p:nvPr>
        </p:nvSpPr>
        <p:spPr/>
        <p:txBody>
          <a:bodyPr/>
          <a:lstStyle/>
          <a:p>
            <a:r>
              <a:rPr lang="en-GB" dirty="0" smtClean="0"/>
              <a:t>Chris </a:t>
            </a:r>
            <a:r>
              <a:rPr lang="en-GB" dirty="0" err="1" smtClean="0"/>
              <a:t>Argyris's</a:t>
            </a:r>
            <a:r>
              <a:rPr lang="en-GB" baseline="0" dirty="0" smtClean="0"/>
              <a:t> Model 1</a:t>
            </a:r>
            <a:r>
              <a:rPr lang="en-GB" dirty="0" smtClean="0"/>
              <a:t> + Model 2</a:t>
            </a:r>
          </a:p>
          <a:p>
            <a:r>
              <a:rPr lang="en-GB" baseline="0" dirty="0" smtClean="0"/>
              <a:t>Plus</a:t>
            </a:r>
            <a:r>
              <a:rPr lang="en-GB" dirty="0" smtClean="0"/>
              <a:t> </a:t>
            </a:r>
            <a:r>
              <a:rPr lang="en-GB" baseline="0" dirty="0" smtClean="0"/>
              <a:t>Schwarz's 8 Behaviours for Smarter Teams</a:t>
            </a:r>
          </a:p>
          <a:p>
            <a:pPr marL="0" indent="0">
              <a:buNone/>
            </a:pPr>
            <a:endParaRPr lang="en-GB" baseline="0" dirty="0" smtClean="0"/>
          </a:p>
          <a:p>
            <a:endParaRPr lang="en-GB" dirty="0" smtClean="0"/>
          </a:p>
          <a:p>
            <a:pPr lvl="1"/>
            <a:endParaRPr lang="en-GB" dirty="0"/>
          </a:p>
          <a:p>
            <a:pPr marL="0" indent="0">
              <a:buNone/>
            </a:pPr>
            <a:endParaRPr lang="en-GB" dirty="0" smtClean="0"/>
          </a:p>
          <a:p>
            <a:pPr lvl="1"/>
            <a:endParaRPr lang="en-GB" dirty="0"/>
          </a:p>
          <a:p>
            <a:pPr marL="0" indent="0">
              <a:buNone/>
            </a:pPr>
            <a:endParaRPr lang="en-GB" dirty="0"/>
          </a:p>
        </p:txBody>
      </p:sp>
    </p:spTree>
    <p:extLst>
      <p:ext uri="{BB962C8B-B14F-4D97-AF65-F5344CB8AC3E}">
        <p14:creationId xmlns:p14="http://schemas.microsoft.com/office/powerpoint/2010/main" val="33047090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p:cNvSpPr/>
          <p:nvPr/>
        </p:nvSpPr>
        <p:spPr>
          <a:xfrm>
            <a:off x="2280072" y="2374098"/>
            <a:ext cx="2445485" cy="2456898"/>
          </a:xfrm>
          <a:prstGeom prst="rect">
            <a:avLst/>
          </a:prstGeom>
          <a:solidFill>
            <a:srgbClr val="CC0033"/>
          </a:solidFill>
          <a:ln>
            <a:solidFill>
              <a:srgbClr val="CC00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What</a:t>
            </a:r>
            <a:r>
              <a:rPr lang="fr-FR" dirty="0" smtClean="0"/>
              <a:t>’</a:t>
            </a:r>
            <a:r>
              <a:rPr lang="en-US" dirty="0" smtClean="0"/>
              <a:t>s your leadership preference?</a:t>
            </a:r>
            <a:endParaRPr lang="en-US" dirty="0"/>
          </a:p>
        </p:txBody>
      </p:sp>
      <p:sp>
        <p:nvSpPr>
          <p:cNvPr id="10" name="TextBox 9"/>
          <p:cNvSpPr txBox="1"/>
          <p:nvPr/>
        </p:nvSpPr>
        <p:spPr>
          <a:xfrm rot="16200000">
            <a:off x="685100" y="3505850"/>
            <a:ext cx="2099733" cy="369332"/>
          </a:xfrm>
          <a:prstGeom prst="rect">
            <a:avLst/>
          </a:prstGeom>
          <a:noFill/>
        </p:spPr>
        <p:txBody>
          <a:bodyPr wrap="square" rtlCol="0">
            <a:spAutoFit/>
          </a:bodyPr>
          <a:lstStyle/>
          <a:p>
            <a:pPr algn="ctr"/>
            <a:r>
              <a:rPr lang="en-US" dirty="0" smtClean="0">
                <a:solidFill>
                  <a:srgbClr val="000000"/>
                </a:solidFill>
              </a:rPr>
              <a:t>B e h a v </a:t>
            </a:r>
            <a:r>
              <a:rPr lang="en-US" dirty="0" err="1" smtClean="0">
                <a:solidFill>
                  <a:srgbClr val="000000"/>
                </a:solidFill>
              </a:rPr>
              <a:t>i</a:t>
            </a:r>
            <a:r>
              <a:rPr lang="en-US" dirty="0" smtClean="0">
                <a:solidFill>
                  <a:srgbClr val="000000"/>
                </a:solidFill>
              </a:rPr>
              <a:t> o u r</a:t>
            </a:r>
            <a:endParaRPr lang="en-US" dirty="0">
              <a:solidFill>
                <a:srgbClr val="000000"/>
              </a:solidFill>
            </a:endParaRPr>
          </a:p>
        </p:txBody>
      </p:sp>
      <p:sp>
        <p:nvSpPr>
          <p:cNvPr id="11" name="TextBox 10"/>
          <p:cNvSpPr txBox="1"/>
          <p:nvPr/>
        </p:nvSpPr>
        <p:spPr>
          <a:xfrm>
            <a:off x="2468441" y="5139924"/>
            <a:ext cx="2099733" cy="369332"/>
          </a:xfrm>
          <a:prstGeom prst="rect">
            <a:avLst/>
          </a:prstGeom>
          <a:noFill/>
        </p:spPr>
        <p:txBody>
          <a:bodyPr wrap="square" rtlCol="0">
            <a:spAutoFit/>
          </a:bodyPr>
          <a:lstStyle/>
          <a:p>
            <a:pPr algn="ctr"/>
            <a:r>
              <a:rPr lang="en-US" dirty="0" smtClean="0">
                <a:solidFill>
                  <a:srgbClr val="000000"/>
                </a:solidFill>
              </a:rPr>
              <a:t>M </a:t>
            </a:r>
            <a:r>
              <a:rPr lang="en-US" dirty="0" err="1" smtClean="0">
                <a:solidFill>
                  <a:srgbClr val="000000"/>
                </a:solidFill>
              </a:rPr>
              <a:t>i</a:t>
            </a:r>
            <a:r>
              <a:rPr lang="en-US" dirty="0" smtClean="0">
                <a:solidFill>
                  <a:srgbClr val="000000"/>
                </a:solidFill>
              </a:rPr>
              <a:t> n d s e t</a:t>
            </a:r>
            <a:endParaRPr lang="en-US" dirty="0">
              <a:solidFill>
                <a:srgbClr val="000000"/>
              </a:solidFill>
            </a:endParaRPr>
          </a:p>
        </p:txBody>
      </p:sp>
      <p:sp>
        <p:nvSpPr>
          <p:cNvPr id="57" name="TextBox 56"/>
          <p:cNvSpPr txBox="1"/>
          <p:nvPr/>
        </p:nvSpPr>
        <p:spPr>
          <a:xfrm>
            <a:off x="2032781" y="4698071"/>
            <a:ext cx="304089" cy="307777"/>
          </a:xfrm>
          <a:prstGeom prst="rect">
            <a:avLst/>
          </a:prstGeom>
          <a:noFill/>
          <a:ln>
            <a:noFill/>
          </a:ln>
        </p:spPr>
        <p:txBody>
          <a:bodyPr wrap="square" rtlCol="0">
            <a:spAutoFit/>
          </a:bodyPr>
          <a:lstStyle/>
          <a:p>
            <a:r>
              <a:rPr lang="en-US" sz="1400" dirty="0"/>
              <a:t>0</a:t>
            </a:r>
          </a:p>
        </p:txBody>
      </p:sp>
      <p:sp>
        <p:nvSpPr>
          <p:cNvPr id="58" name="TextBox 57"/>
          <p:cNvSpPr txBox="1"/>
          <p:nvPr/>
        </p:nvSpPr>
        <p:spPr>
          <a:xfrm>
            <a:off x="1885911" y="4051629"/>
            <a:ext cx="304089" cy="276999"/>
          </a:xfrm>
          <a:prstGeom prst="rect">
            <a:avLst/>
          </a:prstGeom>
          <a:noFill/>
        </p:spPr>
        <p:txBody>
          <a:bodyPr wrap="square" rtlCol="0">
            <a:spAutoFit/>
          </a:bodyPr>
          <a:lstStyle/>
          <a:p>
            <a:pPr algn="r"/>
            <a:r>
              <a:rPr lang="en-US" sz="1200" dirty="0" smtClean="0"/>
              <a:t>8</a:t>
            </a:r>
            <a:endParaRPr lang="en-US" sz="1200" dirty="0"/>
          </a:p>
        </p:txBody>
      </p:sp>
      <p:sp>
        <p:nvSpPr>
          <p:cNvPr id="60" name="TextBox 59"/>
          <p:cNvSpPr txBox="1"/>
          <p:nvPr/>
        </p:nvSpPr>
        <p:spPr>
          <a:xfrm>
            <a:off x="1792550" y="2833850"/>
            <a:ext cx="397450" cy="276999"/>
          </a:xfrm>
          <a:prstGeom prst="rect">
            <a:avLst/>
          </a:prstGeom>
          <a:noFill/>
        </p:spPr>
        <p:txBody>
          <a:bodyPr wrap="square" rtlCol="0">
            <a:spAutoFit/>
          </a:bodyPr>
          <a:lstStyle/>
          <a:p>
            <a:pPr algn="r"/>
            <a:r>
              <a:rPr lang="en-US" sz="1200" dirty="0" smtClean="0"/>
              <a:t>24</a:t>
            </a:r>
            <a:endParaRPr lang="en-US" sz="1200" dirty="0"/>
          </a:p>
        </p:txBody>
      </p:sp>
      <p:sp>
        <p:nvSpPr>
          <p:cNvPr id="61" name="TextBox 60"/>
          <p:cNvSpPr txBox="1"/>
          <p:nvPr/>
        </p:nvSpPr>
        <p:spPr>
          <a:xfrm>
            <a:off x="1792550" y="2208855"/>
            <a:ext cx="397450" cy="276999"/>
          </a:xfrm>
          <a:prstGeom prst="rect">
            <a:avLst/>
          </a:prstGeom>
          <a:noFill/>
        </p:spPr>
        <p:txBody>
          <a:bodyPr wrap="square" rtlCol="0">
            <a:spAutoFit/>
          </a:bodyPr>
          <a:lstStyle/>
          <a:p>
            <a:pPr algn="r"/>
            <a:r>
              <a:rPr lang="en-US" sz="1200" dirty="0" smtClean="0"/>
              <a:t>32</a:t>
            </a:r>
            <a:endParaRPr lang="en-US" sz="1200" dirty="0"/>
          </a:p>
        </p:txBody>
      </p:sp>
      <p:sp>
        <p:nvSpPr>
          <p:cNvPr id="62" name="TextBox 61"/>
          <p:cNvSpPr txBox="1"/>
          <p:nvPr/>
        </p:nvSpPr>
        <p:spPr>
          <a:xfrm>
            <a:off x="2733624" y="4939913"/>
            <a:ext cx="304089" cy="276999"/>
          </a:xfrm>
          <a:prstGeom prst="rect">
            <a:avLst/>
          </a:prstGeom>
          <a:noFill/>
        </p:spPr>
        <p:txBody>
          <a:bodyPr wrap="square" rtlCol="0">
            <a:spAutoFit/>
          </a:bodyPr>
          <a:lstStyle/>
          <a:p>
            <a:pPr algn="ctr"/>
            <a:r>
              <a:rPr lang="en-US" sz="1200" dirty="0"/>
              <a:t>5</a:t>
            </a:r>
          </a:p>
        </p:txBody>
      </p:sp>
      <p:sp>
        <p:nvSpPr>
          <p:cNvPr id="63" name="TextBox 62"/>
          <p:cNvSpPr txBox="1"/>
          <p:nvPr/>
        </p:nvSpPr>
        <p:spPr>
          <a:xfrm>
            <a:off x="3296011" y="4939913"/>
            <a:ext cx="397450" cy="276999"/>
          </a:xfrm>
          <a:prstGeom prst="rect">
            <a:avLst/>
          </a:prstGeom>
          <a:noFill/>
        </p:spPr>
        <p:txBody>
          <a:bodyPr wrap="square" rtlCol="0">
            <a:spAutoFit/>
          </a:bodyPr>
          <a:lstStyle/>
          <a:p>
            <a:pPr algn="ctr"/>
            <a:r>
              <a:rPr lang="en-US" sz="1200" dirty="0" smtClean="0"/>
              <a:t>10</a:t>
            </a:r>
            <a:endParaRPr lang="en-US" sz="1200" dirty="0"/>
          </a:p>
        </p:txBody>
      </p:sp>
      <p:sp>
        <p:nvSpPr>
          <p:cNvPr id="64" name="TextBox 63"/>
          <p:cNvSpPr txBox="1"/>
          <p:nvPr/>
        </p:nvSpPr>
        <p:spPr>
          <a:xfrm>
            <a:off x="3925676" y="4937884"/>
            <a:ext cx="397450" cy="276999"/>
          </a:xfrm>
          <a:prstGeom prst="rect">
            <a:avLst/>
          </a:prstGeom>
          <a:noFill/>
        </p:spPr>
        <p:txBody>
          <a:bodyPr wrap="square" rtlCol="0">
            <a:spAutoFit/>
          </a:bodyPr>
          <a:lstStyle/>
          <a:p>
            <a:pPr algn="ctr"/>
            <a:r>
              <a:rPr lang="en-US" sz="1200" dirty="0" smtClean="0"/>
              <a:t>15</a:t>
            </a:r>
            <a:endParaRPr lang="en-US" sz="1200" dirty="0"/>
          </a:p>
        </p:txBody>
      </p:sp>
      <p:cxnSp>
        <p:nvCxnSpPr>
          <p:cNvPr id="48" name="Straight Connector 47"/>
          <p:cNvCxnSpPr/>
          <p:nvPr/>
        </p:nvCxnSpPr>
        <p:spPr>
          <a:xfrm flipH="1">
            <a:off x="2269719" y="4847546"/>
            <a:ext cx="2734487"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rot="5400000" flipH="1">
            <a:off x="2452520" y="4847546"/>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rot="5400000" flipH="1">
            <a:off x="2750970"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rot="5400000" flipH="1">
            <a:off x="3064059"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rot="5400000" flipH="1">
            <a:off x="3368504" y="4847548"/>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rot="5400000" flipH="1">
            <a:off x="3672594"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rot="5400000" flipH="1">
            <a:off x="3985683"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rot="5400000" flipH="1">
            <a:off x="4290128" y="4847544"/>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rot="5400000" flipH="1">
            <a:off x="4607792" y="4846191"/>
            <a:ext cx="269399" cy="0"/>
          </a:xfrm>
          <a:prstGeom prst="line">
            <a:avLst/>
          </a:prstGeom>
          <a:ln>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2269719" y="2074333"/>
            <a:ext cx="8466" cy="2772536"/>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flipH="1">
            <a:off x="2143484" y="452936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2143486" y="4230919"/>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a:off x="2143486" y="3917830"/>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flipH="1">
            <a:off x="2143486" y="361338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flipH="1">
            <a:off x="2143482" y="3309295"/>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flipH="1">
            <a:off x="2143482" y="2996206"/>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flipH="1">
            <a:off x="2143482" y="2691761"/>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H="1">
            <a:off x="2142129" y="2374097"/>
            <a:ext cx="269399" cy="0"/>
          </a:xfrm>
          <a:prstGeom prst="line">
            <a:avLst/>
          </a:prstGeom>
          <a:ln>
            <a:solidFill>
              <a:srgbClr val="595959"/>
            </a:solidFill>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3925676" y="6392640"/>
            <a:ext cx="5039590" cy="276999"/>
          </a:xfrm>
          <a:prstGeom prst="rect">
            <a:avLst/>
          </a:prstGeom>
          <a:noFill/>
        </p:spPr>
        <p:txBody>
          <a:bodyPr wrap="square" rtlCol="0">
            <a:spAutoFit/>
          </a:bodyPr>
          <a:lstStyle/>
          <a:p>
            <a:pPr algn="r"/>
            <a:r>
              <a:rPr lang="en-US" sz="1200" i="1" dirty="0" smtClean="0"/>
              <a:t>Hypothetical results mapping by Portia Tung &amp; Joe </a:t>
            </a:r>
            <a:r>
              <a:rPr lang="en-US" sz="1200" i="1" dirty="0" err="1" smtClean="0"/>
              <a:t>Schmetzer</a:t>
            </a:r>
            <a:endParaRPr lang="en-US" sz="1200" i="1" dirty="0"/>
          </a:p>
        </p:txBody>
      </p:sp>
      <p:sp>
        <p:nvSpPr>
          <p:cNvPr id="68" name="TextBox 67"/>
          <p:cNvSpPr txBox="1"/>
          <p:nvPr/>
        </p:nvSpPr>
        <p:spPr>
          <a:xfrm>
            <a:off x="4543766" y="4937884"/>
            <a:ext cx="397450" cy="276999"/>
          </a:xfrm>
          <a:prstGeom prst="rect">
            <a:avLst/>
          </a:prstGeom>
          <a:noFill/>
        </p:spPr>
        <p:txBody>
          <a:bodyPr wrap="square" rtlCol="0">
            <a:spAutoFit/>
          </a:bodyPr>
          <a:lstStyle/>
          <a:p>
            <a:pPr algn="ctr"/>
            <a:r>
              <a:rPr lang="en-US" sz="1200" dirty="0" smtClean="0"/>
              <a:t>20</a:t>
            </a:r>
            <a:endParaRPr lang="en-US" sz="1200" dirty="0"/>
          </a:p>
        </p:txBody>
      </p:sp>
      <p:sp>
        <p:nvSpPr>
          <p:cNvPr id="69" name="TextBox 68"/>
          <p:cNvSpPr txBox="1"/>
          <p:nvPr/>
        </p:nvSpPr>
        <p:spPr>
          <a:xfrm>
            <a:off x="1792551" y="3474885"/>
            <a:ext cx="397450" cy="276999"/>
          </a:xfrm>
          <a:prstGeom prst="rect">
            <a:avLst/>
          </a:prstGeom>
          <a:noFill/>
        </p:spPr>
        <p:txBody>
          <a:bodyPr wrap="square" rtlCol="0">
            <a:spAutoFit/>
          </a:bodyPr>
          <a:lstStyle/>
          <a:p>
            <a:pPr algn="r"/>
            <a:r>
              <a:rPr lang="en-US" sz="1200" dirty="0" smtClean="0"/>
              <a:t>16</a:t>
            </a:r>
            <a:endParaRPr lang="en-US" sz="1200" dirty="0"/>
          </a:p>
        </p:txBody>
      </p:sp>
      <p:sp>
        <p:nvSpPr>
          <p:cNvPr id="66" name="Rectangle 65"/>
          <p:cNvSpPr/>
          <p:nvPr/>
        </p:nvSpPr>
        <p:spPr>
          <a:xfrm>
            <a:off x="2287071" y="2994833"/>
            <a:ext cx="1823375" cy="1834788"/>
          </a:xfrm>
          <a:prstGeom prst="rect">
            <a:avLst/>
          </a:prstGeom>
          <a:solidFill>
            <a:srgbClr val="FF3366"/>
          </a:solidFill>
          <a:ln>
            <a:solidFill>
              <a:srgbClr val="FF336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Rectangle 75"/>
          <p:cNvSpPr/>
          <p:nvPr/>
        </p:nvSpPr>
        <p:spPr>
          <a:xfrm>
            <a:off x="2291537" y="3621852"/>
            <a:ext cx="1203199" cy="1206168"/>
          </a:xfrm>
          <a:prstGeom prst="rect">
            <a:avLst/>
          </a:prstGeom>
          <a:solidFill>
            <a:srgbClr val="FF6699"/>
          </a:solidFill>
          <a:ln>
            <a:solidFill>
              <a:srgbClr val="FF66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p:nvSpPr>
        <p:spPr>
          <a:xfrm>
            <a:off x="2278187" y="4214664"/>
            <a:ext cx="615950" cy="615950"/>
          </a:xfrm>
          <a:prstGeom prst="rect">
            <a:avLst/>
          </a:prstGeom>
          <a:solidFill>
            <a:schemeClr val="accent2">
              <a:lumMod val="40000"/>
              <a:lumOff val="60000"/>
            </a:schemeClr>
          </a:solidFill>
          <a:ln>
            <a:solidFill>
              <a:srgbClr val="FF66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TextBox 100"/>
          <p:cNvSpPr txBox="1"/>
          <p:nvPr/>
        </p:nvSpPr>
        <p:spPr>
          <a:xfrm>
            <a:off x="3807293" y="2383984"/>
            <a:ext cx="935199" cy="276999"/>
          </a:xfrm>
          <a:prstGeom prst="rect">
            <a:avLst/>
          </a:prstGeom>
          <a:noFill/>
        </p:spPr>
        <p:txBody>
          <a:bodyPr wrap="square" rtlCol="0">
            <a:spAutoFit/>
          </a:bodyPr>
          <a:lstStyle/>
          <a:p>
            <a:pPr algn="ctr"/>
            <a:r>
              <a:rPr lang="en-US" sz="1200" b="1" dirty="0" smtClean="0">
                <a:solidFill>
                  <a:schemeClr val="accent2">
                    <a:lumMod val="20000"/>
                    <a:lumOff val="80000"/>
                  </a:schemeClr>
                </a:solidFill>
              </a:rPr>
              <a:t>competent</a:t>
            </a:r>
            <a:endParaRPr lang="en-US" sz="1200" b="1" dirty="0">
              <a:solidFill>
                <a:schemeClr val="accent2">
                  <a:lumMod val="20000"/>
                  <a:lumOff val="80000"/>
                </a:schemeClr>
              </a:solidFill>
            </a:endParaRPr>
          </a:p>
        </p:txBody>
      </p:sp>
      <p:sp>
        <p:nvSpPr>
          <p:cNvPr id="103" name="TextBox 102"/>
          <p:cNvSpPr txBox="1"/>
          <p:nvPr/>
        </p:nvSpPr>
        <p:spPr>
          <a:xfrm>
            <a:off x="2559537" y="3630318"/>
            <a:ext cx="935199" cy="276999"/>
          </a:xfrm>
          <a:prstGeom prst="rect">
            <a:avLst/>
          </a:prstGeom>
          <a:noFill/>
        </p:spPr>
        <p:txBody>
          <a:bodyPr wrap="square" rtlCol="0">
            <a:spAutoFit/>
          </a:bodyPr>
          <a:lstStyle/>
          <a:p>
            <a:pPr algn="r"/>
            <a:r>
              <a:rPr lang="en-US" sz="1200" b="1" dirty="0" smtClean="0">
                <a:solidFill>
                  <a:schemeClr val="accent2">
                    <a:lumMod val="20000"/>
                    <a:lumOff val="80000"/>
                  </a:schemeClr>
                </a:solidFill>
              </a:rPr>
              <a:t>novice</a:t>
            </a:r>
            <a:endParaRPr lang="en-US" sz="1200" b="1" dirty="0">
              <a:solidFill>
                <a:schemeClr val="accent2">
                  <a:lumMod val="20000"/>
                  <a:lumOff val="80000"/>
                </a:schemeClr>
              </a:solidFill>
            </a:endParaRPr>
          </a:p>
        </p:txBody>
      </p:sp>
      <p:sp>
        <p:nvSpPr>
          <p:cNvPr id="107" name="TextBox 106"/>
          <p:cNvSpPr txBox="1"/>
          <p:nvPr/>
        </p:nvSpPr>
        <p:spPr>
          <a:xfrm>
            <a:off x="2278185" y="4230919"/>
            <a:ext cx="614626" cy="215444"/>
          </a:xfrm>
          <a:prstGeom prst="rect">
            <a:avLst/>
          </a:prstGeom>
          <a:noFill/>
        </p:spPr>
        <p:txBody>
          <a:bodyPr wrap="square" rtlCol="0">
            <a:spAutoFit/>
          </a:bodyPr>
          <a:lstStyle/>
          <a:p>
            <a:pPr algn="ctr"/>
            <a:r>
              <a:rPr lang="en-US" sz="800" b="1" dirty="0" smtClean="0">
                <a:solidFill>
                  <a:srgbClr val="FF6699"/>
                </a:solidFill>
              </a:rPr>
              <a:t>100 % UC</a:t>
            </a:r>
            <a:endParaRPr lang="en-US" sz="800" b="1" dirty="0">
              <a:solidFill>
                <a:srgbClr val="FF6699"/>
              </a:solidFill>
            </a:endParaRPr>
          </a:p>
        </p:txBody>
      </p:sp>
      <p:sp>
        <p:nvSpPr>
          <p:cNvPr id="108" name="TextBox 107"/>
          <p:cNvSpPr txBox="1"/>
          <p:nvPr/>
        </p:nvSpPr>
        <p:spPr>
          <a:xfrm>
            <a:off x="3840981" y="2761591"/>
            <a:ext cx="558800" cy="400110"/>
          </a:xfrm>
          <a:prstGeom prst="rect">
            <a:avLst/>
          </a:prstGeom>
          <a:noFill/>
        </p:spPr>
        <p:txBody>
          <a:bodyPr wrap="square" rtlCol="0">
            <a:spAutoFit/>
          </a:bodyPr>
          <a:lstStyle/>
          <a:p>
            <a:pPr algn="ctr"/>
            <a:r>
              <a:rPr lang="en-US" sz="2000" dirty="0" smtClean="0">
                <a:solidFill>
                  <a:srgbClr val="FFFFFF"/>
                </a:solidFill>
              </a:rPr>
              <a:t>x</a:t>
            </a:r>
            <a:endParaRPr lang="en-US" sz="2000" dirty="0">
              <a:solidFill>
                <a:srgbClr val="FFFFFF"/>
              </a:solidFill>
            </a:endParaRPr>
          </a:p>
        </p:txBody>
      </p:sp>
      <p:sp>
        <p:nvSpPr>
          <p:cNvPr id="109" name="TextBox 108"/>
          <p:cNvSpPr txBox="1"/>
          <p:nvPr/>
        </p:nvSpPr>
        <p:spPr>
          <a:xfrm>
            <a:off x="3846590" y="3421797"/>
            <a:ext cx="558800" cy="400110"/>
          </a:xfrm>
          <a:prstGeom prst="rect">
            <a:avLst/>
          </a:prstGeom>
          <a:noFill/>
        </p:spPr>
        <p:txBody>
          <a:bodyPr wrap="square" rtlCol="0">
            <a:spAutoFit/>
          </a:bodyPr>
          <a:lstStyle/>
          <a:p>
            <a:pPr algn="ctr"/>
            <a:r>
              <a:rPr lang="en-US" sz="2000" dirty="0" smtClean="0">
                <a:solidFill>
                  <a:srgbClr val="FFFFFF"/>
                </a:solidFill>
              </a:rPr>
              <a:t>x</a:t>
            </a:r>
            <a:endParaRPr lang="en-US" sz="2000" dirty="0">
              <a:solidFill>
                <a:srgbClr val="FFFFFF"/>
              </a:solidFill>
            </a:endParaRPr>
          </a:p>
        </p:txBody>
      </p:sp>
      <p:sp>
        <p:nvSpPr>
          <p:cNvPr id="110" name="TextBox 109"/>
          <p:cNvSpPr txBox="1"/>
          <p:nvPr/>
        </p:nvSpPr>
        <p:spPr>
          <a:xfrm>
            <a:off x="3106022" y="2752443"/>
            <a:ext cx="558800" cy="400110"/>
          </a:xfrm>
          <a:prstGeom prst="rect">
            <a:avLst/>
          </a:prstGeom>
          <a:noFill/>
        </p:spPr>
        <p:txBody>
          <a:bodyPr wrap="square" rtlCol="0">
            <a:spAutoFit/>
          </a:bodyPr>
          <a:lstStyle/>
          <a:p>
            <a:pPr algn="ctr"/>
            <a:r>
              <a:rPr lang="en-US" sz="2000" dirty="0" smtClean="0">
                <a:solidFill>
                  <a:srgbClr val="FFFFFF"/>
                </a:solidFill>
              </a:rPr>
              <a:t>x</a:t>
            </a:r>
            <a:endParaRPr lang="en-US" sz="2000" dirty="0">
              <a:solidFill>
                <a:srgbClr val="FFFFFF"/>
              </a:solidFill>
            </a:endParaRPr>
          </a:p>
        </p:txBody>
      </p:sp>
      <p:sp>
        <p:nvSpPr>
          <p:cNvPr id="112" name="TextBox 111"/>
          <p:cNvSpPr txBox="1"/>
          <p:nvPr/>
        </p:nvSpPr>
        <p:spPr>
          <a:xfrm>
            <a:off x="4920049" y="2960905"/>
            <a:ext cx="3631283" cy="400110"/>
          </a:xfrm>
          <a:prstGeom prst="rect">
            <a:avLst/>
          </a:prstGeom>
          <a:noFill/>
        </p:spPr>
        <p:txBody>
          <a:bodyPr wrap="square" rtlCol="0">
            <a:spAutoFit/>
          </a:bodyPr>
          <a:lstStyle/>
          <a:p>
            <a:r>
              <a:rPr lang="en-US" sz="1000" dirty="0" smtClean="0"/>
              <a:t>Congruent in mindset and </a:t>
            </a:r>
            <a:r>
              <a:rPr lang="en-US" sz="1000" dirty="0" err="1" smtClean="0"/>
              <a:t>behaviour</a:t>
            </a:r>
            <a:r>
              <a:rPr lang="en-US" sz="1000" dirty="0" smtClean="0"/>
              <a:t> most of the time</a:t>
            </a:r>
          </a:p>
          <a:p>
            <a:r>
              <a:rPr lang="en-US" sz="1000" dirty="0" smtClean="0"/>
              <a:t>Regularly gets desired results from Virtuous Mutual Learning cycle</a:t>
            </a:r>
            <a:endParaRPr lang="en-US" sz="1000" dirty="0"/>
          </a:p>
        </p:txBody>
      </p:sp>
      <p:sp>
        <p:nvSpPr>
          <p:cNvPr id="113" name="Left Bracket 112"/>
          <p:cNvSpPr/>
          <p:nvPr/>
        </p:nvSpPr>
        <p:spPr>
          <a:xfrm>
            <a:off x="4960591" y="2991101"/>
            <a:ext cx="69421" cy="369913"/>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4" name="Straight Connector 113"/>
          <p:cNvCxnSpPr>
            <a:endCxn id="113" idx="1"/>
          </p:cNvCxnSpPr>
          <p:nvPr/>
        </p:nvCxnSpPr>
        <p:spPr>
          <a:xfrm>
            <a:off x="4211286" y="2999688"/>
            <a:ext cx="749305" cy="17637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5" name="TextBox 114"/>
          <p:cNvSpPr txBox="1"/>
          <p:nvPr/>
        </p:nvSpPr>
        <p:spPr>
          <a:xfrm>
            <a:off x="4920049" y="3454861"/>
            <a:ext cx="3191017" cy="400110"/>
          </a:xfrm>
          <a:prstGeom prst="rect">
            <a:avLst/>
          </a:prstGeom>
          <a:noFill/>
        </p:spPr>
        <p:txBody>
          <a:bodyPr wrap="square" rtlCol="0">
            <a:spAutoFit/>
          </a:bodyPr>
          <a:lstStyle/>
          <a:p>
            <a:r>
              <a:rPr lang="en-US" sz="1000" dirty="0" smtClean="0"/>
              <a:t>Claims to have strong Mutual Learning mindset</a:t>
            </a:r>
          </a:p>
          <a:p>
            <a:r>
              <a:rPr lang="en-US" sz="1000" dirty="0" smtClean="0"/>
              <a:t>Rarely apply </a:t>
            </a:r>
            <a:r>
              <a:rPr lang="en-US" sz="1000" dirty="0" err="1" smtClean="0"/>
              <a:t>behaviours</a:t>
            </a:r>
            <a:r>
              <a:rPr lang="en-US" sz="1000" dirty="0" smtClean="0"/>
              <a:t> in practice</a:t>
            </a:r>
          </a:p>
        </p:txBody>
      </p:sp>
      <p:sp>
        <p:nvSpPr>
          <p:cNvPr id="116" name="Left Bracket 115"/>
          <p:cNvSpPr/>
          <p:nvPr/>
        </p:nvSpPr>
        <p:spPr>
          <a:xfrm>
            <a:off x="4960592" y="3517158"/>
            <a:ext cx="69015" cy="296282"/>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7" name="Straight Connector 116"/>
          <p:cNvCxnSpPr>
            <a:endCxn id="116" idx="1"/>
          </p:cNvCxnSpPr>
          <p:nvPr/>
        </p:nvCxnSpPr>
        <p:spPr>
          <a:xfrm>
            <a:off x="4211286" y="3665299"/>
            <a:ext cx="749306" cy="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19" name="TextBox 118"/>
          <p:cNvSpPr txBox="1"/>
          <p:nvPr/>
        </p:nvSpPr>
        <p:spPr>
          <a:xfrm>
            <a:off x="4932232" y="2432127"/>
            <a:ext cx="3365102" cy="400110"/>
          </a:xfrm>
          <a:prstGeom prst="rect">
            <a:avLst/>
          </a:prstGeom>
          <a:noFill/>
        </p:spPr>
        <p:txBody>
          <a:bodyPr wrap="square" rtlCol="0">
            <a:spAutoFit/>
          </a:bodyPr>
          <a:lstStyle/>
          <a:p>
            <a:r>
              <a:rPr lang="en-US" sz="1000" dirty="0" smtClean="0"/>
              <a:t>Weak Mutual Learning mindset; rarely applies it</a:t>
            </a:r>
          </a:p>
          <a:p>
            <a:r>
              <a:rPr lang="en-US" sz="1000" dirty="0" smtClean="0"/>
              <a:t>Applies Mutual Learning </a:t>
            </a:r>
            <a:r>
              <a:rPr lang="en-US" sz="1000" dirty="0" err="1" smtClean="0"/>
              <a:t>behaviours</a:t>
            </a:r>
            <a:r>
              <a:rPr lang="en-US" sz="1000" dirty="0" smtClean="0"/>
              <a:t> most of the time</a:t>
            </a:r>
          </a:p>
        </p:txBody>
      </p:sp>
      <p:cxnSp>
        <p:nvCxnSpPr>
          <p:cNvPr id="120" name="Straight Connector 119"/>
          <p:cNvCxnSpPr>
            <a:endCxn id="124" idx="1"/>
          </p:cNvCxnSpPr>
          <p:nvPr/>
        </p:nvCxnSpPr>
        <p:spPr>
          <a:xfrm flipV="1">
            <a:off x="3494736" y="2645480"/>
            <a:ext cx="1466262" cy="319500"/>
          </a:xfrm>
          <a:prstGeom prst="line">
            <a:avLst/>
          </a:prstGeom>
          <a:ln w="3175"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124" name="Left Bracket 123"/>
          <p:cNvSpPr/>
          <p:nvPr/>
        </p:nvSpPr>
        <p:spPr>
          <a:xfrm>
            <a:off x="4960998" y="2465995"/>
            <a:ext cx="68609" cy="358970"/>
          </a:xfrm>
          <a:prstGeom prst="leftBracket">
            <a:avLst/>
          </a:prstGeom>
          <a:ln w="31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2" name="TextBox 101"/>
          <p:cNvSpPr txBox="1"/>
          <p:nvPr/>
        </p:nvSpPr>
        <p:spPr>
          <a:xfrm>
            <a:off x="2655686" y="2999688"/>
            <a:ext cx="1481631" cy="276999"/>
          </a:xfrm>
          <a:prstGeom prst="rect">
            <a:avLst/>
          </a:prstGeom>
          <a:noFill/>
        </p:spPr>
        <p:txBody>
          <a:bodyPr wrap="square" rtlCol="0">
            <a:spAutoFit/>
          </a:bodyPr>
          <a:lstStyle/>
          <a:p>
            <a:pPr algn="ctr"/>
            <a:r>
              <a:rPr lang="en-US" sz="1200" b="1" dirty="0">
                <a:solidFill>
                  <a:schemeClr val="accent2">
                    <a:lumMod val="20000"/>
                    <a:lumOff val="80000"/>
                  </a:schemeClr>
                </a:solidFill>
              </a:rPr>
              <a:t>a</a:t>
            </a:r>
            <a:r>
              <a:rPr lang="en-US" sz="1200" b="1" dirty="0" smtClean="0">
                <a:solidFill>
                  <a:schemeClr val="accent2">
                    <a:lumMod val="20000"/>
                    <a:lumOff val="80000"/>
                  </a:schemeClr>
                </a:solidFill>
              </a:rPr>
              <a:t>dvanced beginner</a:t>
            </a:r>
            <a:endParaRPr lang="en-US" sz="1200" b="1" dirty="0">
              <a:solidFill>
                <a:schemeClr val="accent2">
                  <a:lumMod val="20000"/>
                  <a:lumOff val="80000"/>
                </a:schemeClr>
              </a:solidFill>
            </a:endParaRPr>
          </a:p>
        </p:txBody>
      </p:sp>
    </p:spTree>
    <p:extLst>
      <p:ext uri="{BB962C8B-B14F-4D97-AF65-F5344CB8AC3E}">
        <p14:creationId xmlns:p14="http://schemas.microsoft.com/office/powerpoint/2010/main" val="2772378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6" grpId="0" animBg="1"/>
      <p:bldP spid="76" grpId="0" animBg="1"/>
      <p:bldP spid="65" grpId="0" animBg="1"/>
      <p:bldP spid="101" grpId="0"/>
      <p:bldP spid="103" grpId="0"/>
      <p:bldP spid="107" grpId="0"/>
      <p:bldP spid="108" grpId="0"/>
      <p:bldP spid="109" grpId="0"/>
      <p:bldP spid="110" grpId="0"/>
      <p:bldP spid="112" grpId="0"/>
      <p:bldP spid="113" grpId="0" animBg="1"/>
      <p:bldP spid="115" grpId="0"/>
      <p:bldP spid="116" grpId="0" animBg="1"/>
      <p:bldP spid="119" grpId="0"/>
      <p:bldP spid="124" grpId="0" animBg="1"/>
      <p:bldP spid="1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Your Turn</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In pairs:</a:t>
            </a:r>
          </a:p>
          <a:p>
            <a:r>
              <a:rPr lang="en-GB" sz="2800" dirty="0" smtClean="0"/>
              <a:t>Share your thoughts on the concepts</a:t>
            </a:r>
          </a:p>
          <a:p>
            <a:r>
              <a:rPr lang="en-GB" sz="2800" dirty="0" smtClean="0"/>
              <a:t>Discuss insights</a:t>
            </a:r>
          </a:p>
          <a:p>
            <a:r>
              <a:rPr lang="en-GB" sz="2800" dirty="0" smtClean="0"/>
              <a:t>Identify at least one personal improvement action in the way you lead</a:t>
            </a:r>
          </a:p>
          <a:p>
            <a:endParaRPr lang="en-GB" sz="2800" dirty="0" smtClean="0"/>
          </a:p>
        </p:txBody>
      </p:sp>
    </p:spTree>
    <p:extLst>
      <p:ext uri="{BB962C8B-B14F-4D97-AF65-F5344CB8AC3E}">
        <p14:creationId xmlns:p14="http://schemas.microsoft.com/office/powerpoint/2010/main" val="2466617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r>
              <a:rPr lang="en-GB" sz="2800" dirty="0" smtClean="0"/>
              <a:t>Applied the Mutual Learning Scale to ourselves</a:t>
            </a:r>
          </a:p>
          <a:p>
            <a:r>
              <a:rPr lang="en-GB" sz="2800" dirty="0" smtClean="0"/>
              <a:t>Learned abou</a:t>
            </a:r>
            <a:r>
              <a:rPr lang="en-GB" sz="2800" dirty="0" smtClean="0"/>
              <a:t>t the Mutual Learning Model</a:t>
            </a:r>
          </a:p>
          <a:p>
            <a:r>
              <a:rPr lang="en-GB" sz="2800" dirty="0" smtClean="0"/>
              <a:t>Learned abou</a:t>
            </a:r>
            <a:r>
              <a:rPr lang="en-GB" sz="2800" dirty="0" smtClean="0"/>
              <a:t>t the 8 behaviours</a:t>
            </a:r>
          </a:p>
          <a:p>
            <a:r>
              <a:rPr lang="en-GB" sz="2800" dirty="0" smtClean="0"/>
              <a:t>Identified ways we can apply the concepts</a:t>
            </a:r>
          </a:p>
        </p:txBody>
      </p:sp>
    </p:spTree>
    <p:extLst>
      <p:ext uri="{BB962C8B-B14F-4D97-AF65-F5344CB8AC3E}">
        <p14:creationId xmlns:p14="http://schemas.microsoft.com/office/powerpoint/2010/main" val="2255898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Recommended Resources</a:t>
            </a:r>
            <a:endParaRPr lang="en-GB" dirty="0"/>
          </a:p>
        </p:txBody>
      </p:sp>
      <p:sp>
        <p:nvSpPr>
          <p:cNvPr id="3" name="Content Placeholder 2"/>
          <p:cNvSpPr>
            <a:spLocks noGrp="1"/>
          </p:cNvSpPr>
          <p:nvPr>
            <p:ph idx="1"/>
          </p:nvPr>
        </p:nvSpPr>
        <p:spPr/>
        <p:txBody>
          <a:bodyPr>
            <a:normAutofit/>
          </a:bodyPr>
          <a:lstStyle/>
          <a:p>
            <a:r>
              <a:rPr lang="en-GB" sz="2000" dirty="0" smtClean="0"/>
              <a:t>London Action Science </a:t>
            </a:r>
            <a:r>
              <a:rPr lang="en-GB" sz="2000" dirty="0" err="1" smtClean="0"/>
              <a:t>Meetup</a:t>
            </a:r>
            <a:r>
              <a:rPr lang="en-GB" sz="2000" dirty="0" smtClean="0"/>
              <a:t> Group</a:t>
            </a:r>
          </a:p>
          <a:p>
            <a:pPr lvl="1"/>
            <a:r>
              <a:rPr lang="en-GB" sz="2000" dirty="0" smtClean="0">
                <a:hlinkClick r:id="rId2"/>
              </a:rPr>
              <a:t>http://www.meetup.com/London-Action-Science-Meetup/</a:t>
            </a:r>
            <a:endParaRPr lang="en-GB" sz="2000" dirty="0" smtClean="0"/>
          </a:p>
          <a:p>
            <a:r>
              <a:rPr lang="en-GB" sz="2000" dirty="0" smtClean="0"/>
              <a:t>Eight Behaviours for Smarter Teams (free download):</a:t>
            </a:r>
          </a:p>
          <a:p>
            <a:pPr lvl="1"/>
            <a:r>
              <a:rPr lang="en-GB" sz="2000" dirty="0" smtClean="0">
                <a:hlinkClick r:id="rId3"/>
              </a:rPr>
              <a:t>http://www.schwarzassociates.com/resources/articles/</a:t>
            </a:r>
            <a:endParaRPr lang="en-GB" sz="2000" dirty="0" smtClean="0"/>
          </a:p>
          <a:p>
            <a:r>
              <a:rPr lang="en-GB" sz="2000" dirty="0" smtClean="0"/>
              <a:t>Smart Leaders Smarter Teams by Roger Schwarz</a:t>
            </a:r>
          </a:p>
          <a:p>
            <a:r>
              <a:rPr lang="en-GB" sz="2000" dirty="0" smtClean="0"/>
              <a:t>More about Action Science:</a:t>
            </a:r>
          </a:p>
          <a:p>
            <a:pPr lvl="1"/>
            <a:r>
              <a:rPr lang="en-GB" sz="2000" dirty="0" smtClean="0">
                <a:hlinkClick r:id="rId4"/>
              </a:rPr>
              <a:t>http://www.actionscience.com/actinq.htm</a:t>
            </a:r>
            <a:endParaRPr lang="en-GB" sz="2000" dirty="0" smtClean="0"/>
          </a:p>
          <a:p>
            <a:r>
              <a:rPr lang="en-GB" sz="2000" dirty="0" smtClean="0"/>
              <a:t>Amy Cuddy's Power Pose Ted talk</a:t>
            </a:r>
          </a:p>
          <a:p>
            <a:pPr lvl="1"/>
            <a:r>
              <a:rPr lang="en-GB" sz="2000" dirty="0" smtClean="0">
                <a:hlinkClick r:id="rId5"/>
              </a:rPr>
              <a:t>https://www.ted.com/talks/amy_cuddy_your_body_language_shapes_who_you_are</a:t>
            </a:r>
            <a:endParaRPr lang="en-GB" sz="2000" dirty="0" smtClean="0"/>
          </a:p>
          <a:p>
            <a:pPr lvl="1"/>
            <a:endParaRPr lang="en-GB" sz="2000" dirty="0" smtClean="0"/>
          </a:p>
          <a:p>
            <a:endParaRPr lang="en-GB" sz="2000" dirty="0"/>
          </a:p>
        </p:txBody>
      </p:sp>
    </p:spTree>
    <p:extLst>
      <p:ext uri="{BB962C8B-B14F-4D97-AF65-F5344CB8AC3E}">
        <p14:creationId xmlns:p14="http://schemas.microsoft.com/office/powerpoint/2010/main" val="30826577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search of joyful work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do joyful work</a:t>
            </a:r>
          </a:p>
          <a:p>
            <a:pPr marL="0" indent="0">
              <a:buNone/>
            </a:pPr>
            <a:r>
              <a:rPr lang="en-GB" sz="2400" dirty="0" smtClean="0"/>
              <a:t>As </a:t>
            </a:r>
            <a:r>
              <a:rPr lang="en-GB" sz="2400" dirty="0" smtClean="0"/>
              <a:t>aspiring leaders</a:t>
            </a:r>
            <a:endParaRPr lang="en-GB" sz="2400" dirty="0" smtClean="0"/>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a deeper understanding of the way I lead</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2843956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 for playing!</a:t>
            </a:r>
            <a:endParaRPr lang="en-US" dirty="0"/>
          </a:p>
        </p:txBody>
      </p:sp>
      <p:pic>
        <p:nvPicPr>
          <p:cNvPr id="6" name="Picture 5" descr="Chantal-Danseu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462" y="1851293"/>
            <a:ext cx="3040728" cy="3040728"/>
          </a:xfrm>
          <a:prstGeom prst="rect">
            <a:avLst/>
          </a:prstGeom>
        </p:spPr>
      </p:pic>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144617" y="4943059"/>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040691" y="4320759"/>
            <a:ext cx="2790475" cy="369332"/>
          </a:xfrm>
          <a:prstGeom prst="rect">
            <a:avLst/>
          </a:prstGeom>
          <a:solidFill>
            <a:schemeClr val="accent6">
              <a:lumMod val="60000"/>
              <a:lumOff val="4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accent1"/>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040691" y="5949280"/>
            <a:ext cx="29134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a:t>
            </a:r>
            <a:r>
              <a:rPr lang="en-GB" dirty="0" smtClean="0">
                <a:latin typeface="+mn-lt"/>
                <a:cs typeface="Arial Unicode MS" charset="0"/>
              </a:rPr>
              <a:t>Gardener</a:t>
            </a:r>
            <a:endParaRPr lang="en-GB" dirty="0">
              <a:latin typeface="+mn-lt"/>
              <a:cs typeface="Arial Unicode MS" charset="0"/>
            </a:endParaRPr>
          </a:p>
        </p:txBody>
      </p:sp>
    </p:spTree>
    <p:extLst>
      <p:ext uri="{BB962C8B-B14F-4D97-AF65-F5344CB8AC3E}">
        <p14:creationId xmlns:p14="http://schemas.microsoft.com/office/powerpoint/2010/main" val="4131219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Dream</a:t>
            </a:r>
            <a:endParaRPr lang="en-GB" dirty="0"/>
          </a:p>
        </p:txBody>
      </p:sp>
      <p:sp>
        <p:nvSpPr>
          <p:cNvPr id="3" name="Content Placeholder 2"/>
          <p:cNvSpPr>
            <a:spLocks noGrp="1"/>
          </p:cNvSpPr>
          <p:nvPr>
            <p:ph idx="1"/>
          </p:nvPr>
        </p:nvSpPr>
        <p:spPr/>
        <p:txBody>
          <a:bodyPr/>
          <a:lstStyle/>
          <a:p>
            <a:pPr marL="0" indent="0">
              <a:buNone/>
            </a:pPr>
            <a:r>
              <a:rPr lang="en-GB" dirty="0" smtClean="0"/>
              <a:t>Suppose tonight, while you slept, a miracle occurred.</a:t>
            </a:r>
          </a:p>
          <a:p>
            <a:pPr marL="0" indent="0">
              <a:buNone/>
            </a:pPr>
            <a:endParaRPr lang="en-GB" dirty="0"/>
          </a:p>
          <a:p>
            <a:pPr marL="0" indent="0">
              <a:buNone/>
            </a:pPr>
            <a:r>
              <a:rPr lang="en-GB" dirty="0" smtClean="0"/>
              <a:t>When you awake tomorrow, what would be some of the things you would notice that would tell you that you're doing more joyful work?</a:t>
            </a:r>
          </a:p>
        </p:txBody>
      </p:sp>
    </p:spTree>
    <p:extLst>
      <p:ext uri="{BB962C8B-B14F-4D97-AF65-F5344CB8AC3E}">
        <p14:creationId xmlns:p14="http://schemas.microsoft.com/office/powerpoint/2010/main" val="24699450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Shape 253"/>
          <p:cNvSpPr txBox="1">
            <a:spLocks noGrp="1"/>
          </p:cNvSpPr>
          <p:nvPr>
            <p:ph type="title"/>
          </p:nvPr>
        </p:nvSpPr>
        <p:spPr>
          <a:xfrm>
            <a:off x="457200" y="274637"/>
            <a:ext cx="8229600" cy="1143000"/>
          </a:xfrm>
          <a:prstGeom prst="rect">
            <a:avLst/>
          </a:prstGeom>
        </p:spPr>
        <p:txBody>
          <a:bodyPr lIns="91425" tIns="91425" rIns="91425" bIns="91425" anchor="b" anchorCtr="0">
            <a:noAutofit/>
          </a:bodyPr>
          <a:lstStyle/>
          <a:p>
            <a:pPr>
              <a:spcBef>
                <a:spcPts val="0"/>
              </a:spcBef>
              <a:buNone/>
            </a:pPr>
            <a:r>
              <a:rPr lang="en"/>
              <a:t>Session Schedule</a:t>
            </a:r>
          </a:p>
        </p:txBody>
      </p:sp>
      <p:graphicFrame>
        <p:nvGraphicFramePr>
          <p:cNvPr id="254" name="Shape 254"/>
          <p:cNvGraphicFramePr/>
          <p:nvPr>
            <p:extLst>
              <p:ext uri="{D42A27DB-BD31-4B8C-83A1-F6EECF244321}">
                <p14:modId xmlns:p14="http://schemas.microsoft.com/office/powerpoint/2010/main" val="968850252"/>
              </p:ext>
            </p:extLst>
          </p:nvPr>
        </p:nvGraphicFramePr>
        <p:xfrm>
          <a:off x="952500" y="1507540"/>
          <a:ext cx="7239000" cy="4953000"/>
        </p:xfrm>
        <a:graphic>
          <a:graphicData uri="http://schemas.openxmlformats.org/drawingml/2006/table">
            <a:tbl>
              <a:tblPr>
                <a:noFill/>
              </a:tblPr>
              <a:tblGrid>
                <a:gridCol w="1512400"/>
                <a:gridCol w="5726600"/>
              </a:tblGrid>
              <a:tr h="381000">
                <a:tc>
                  <a:txBody>
                    <a:bodyPr/>
                    <a:lstStyle/>
                    <a:p>
                      <a:pPr>
                        <a:spcBef>
                          <a:spcPts val="0"/>
                        </a:spcBef>
                        <a:buNone/>
                      </a:pPr>
                      <a:r>
                        <a:rPr lang="en" sz="1200" dirty="0"/>
                        <a:t>00.00 - </a:t>
                      </a:r>
                      <a:r>
                        <a:rPr lang="en" sz="1200" dirty="0" smtClean="0"/>
                        <a:t>00.0</a:t>
                      </a:r>
                      <a:r>
                        <a:rPr lang="en-GB" sz="1200" dirty="0" smtClean="0"/>
                        <a:t>3</a:t>
                      </a:r>
                      <a:endParaRPr lang="en" sz="1200" dirty="0"/>
                    </a:p>
                  </a:txBody>
                  <a:tcPr marL="91425" marR="91425" marT="91425" marB="91425"/>
                </a:tc>
                <a:tc>
                  <a:txBody>
                    <a:bodyPr/>
                    <a:lstStyle/>
                    <a:p>
                      <a:pPr>
                        <a:spcBef>
                          <a:spcPts val="0"/>
                        </a:spcBef>
                        <a:buNone/>
                      </a:pPr>
                      <a:r>
                        <a:rPr lang="en-GB" sz="1200" dirty="0" smtClean="0"/>
                        <a:t>Ice breaker and</a:t>
                      </a:r>
                      <a:r>
                        <a:rPr lang="en-GB" sz="1200" baseline="0" dirty="0" smtClean="0"/>
                        <a:t> </a:t>
                      </a:r>
                      <a:r>
                        <a:rPr lang="en-GB" sz="1200" baseline="0" dirty="0" err="1" smtClean="0"/>
                        <a:t>i</a:t>
                      </a:r>
                      <a:r>
                        <a:rPr lang="en" sz="1200" dirty="0" smtClean="0"/>
                        <a:t>ntroductions</a:t>
                      </a:r>
                      <a:r>
                        <a:rPr lang="en-GB" sz="1200" dirty="0" smtClean="0"/>
                        <a:t> and</a:t>
                      </a:r>
                      <a:r>
                        <a:rPr lang="en-GB" sz="1200" baseline="0" dirty="0" smtClean="0"/>
                        <a:t> session goal and criteria</a:t>
                      </a:r>
                      <a:endParaRPr lang="en" sz="1200" dirty="0"/>
                    </a:p>
                  </a:txBody>
                  <a:tcPr marL="91425" marR="91425" marT="91425" marB="91425"/>
                </a:tc>
              </a:tr>
              <a:tr h="381000">
                <a:tc>
                  <a:txBody>
                    <a:bodyPr/>
                    <a:lstStyle/>
                    <a:p>
                      <a:pPr>
                        <a:spcBef>
                          <a:spcPts val="0"/>
                        </a:spcBef>
                        <a:buNone/>
                      </a:pPr>
                      <a:r>
                        <a:rPr lang="en" sz="1200" dirty="0" smtClean="0"/>
                        <a:t>00.03 </a:t>
                      </a:r>
                      <a:r>
                        <a:rPr lang="en" sz="1200" dirty="0"/>
                        <a:t>- </a:t>
                      </a:r>
                      <a:r>
                        <a:rPr lang="en" sz="1200" dirty="0" smtClean="0"/>
                        <a:t>00.05</a:t>
                      </a:r>
                      <a:endParaRPr lang="en" sz="1200" dirty="0"/>
                    </a:p>
                  </a:txBody>
                  <a:tcPr marL="91425" marR="91425" marT="91425" marB="91425"/>
                </a:tc>
                <a:tc>
                  <a:txBody>
                    <a:bodyPr/>
                    <a:lstStyle/>
                    <a:p>
                      <a:pPr>
                        <a:spcBef>
                          <a:spcPts val="0"/>
                        </a:spcBef>
                        <a:buNone/>
                      </a:pPr>
                      <a:r>
                        <a:rPr lang="en-GB" sz="1200" dirty="0" smtClean="0"/>
                        <a:t>Mutual</a:t>
                      </a:r>
                      <a:r>
                        <a:rPr lang="en-GB" sz="1200" baseline="0" dirty="0" smtClean="0"/>
                        <a:t> Learning Self-Assessment</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05</a:t>
                      </a:r>
                      <a:r>
                        <a:rPr lang="en-GB" sz="1200" baseline="0" dirty="0" smtClean="0"/>
                        <a:t> </a:t>
                      </a:r>
                      <a:r>
                        <a:rPr lang="en-GB" sz="1200" baseline="0" dirty="0" smtClean="0"/>
                        <a:t>– </a:t>
                      </a:r>
                      <a:r>
                        <a:rPr lang="en-GB" sz="1200" baseline="0" dirty="0" smtClean="0"/>
                        <a:t>00.06</a:t>
                      </a:r>
                      <a:endParaRPr lang="en" sz="1200" dirty="0"/>
                    </a:p>
                  </a:txBody>
                  <a:tcPr marL="91425" marR="91425" marT="91425" marB="91425"/>
                </a:tc>
                <a:tc>
                  <a:txBody>
                    <a:bodyPr/>
                    <a:lstStyle/>
                    <a:p>
                      <a:pPr>
                        <a:spcBef>
                          <a:spcPts val="0"/>
                        </a:spcBef>
                        <a:buNone/>
                      </a:pPr>
                      <a:r>
                        <a:rPr lang="en-GB" sz="1200" dirty="0" smtClean="0"/>
                        <a:t>Prologue</a:t>
                      </a:r>
                      <a:endParaRPr lang="en" sz="1200" dirty="0"/>
                    </a:p>
                  </a:txBody>
                  <a:tcPr marL="91425" marR="91425" marT="91425" marB="91425"/>
                </a:tc>
              </a:tr>
              <a:tr h="381000">
                <a:tc>
                  <a:txBody>
                    <a:bodyPr/>
                    <a:lstStyle/>
                    <a:p>
                      <a:pPr>
                        <a:spcBef>
                          <a:spcPts val="0"/>
                        </a:spcBef>
                        <a:buNone/>
                      </a:pPr>
                      <a:r>
                        <a:rPr lang="en-GB" sz="1200" dirty="0" smtClean="0"/>
                        <a:t>00.06 </a:t>
                      </a:r>
                      <a:r>
                        <a:rPr lang="en-GB" sz="1200" dirty="0" smtClean="0"/>
                        <a:t>– </a:t>
                      </a:r>
                      <a:r>
                        <a:rPr lang="en-GB" sz="1200" dirty="0" smtClean="0"/>
                        <a:t>00.11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11</a:t>
                      </a:r>
                      <a:r>
                        <a:rPr lang="en" sz="1200" dirty="0" smtClean="0"/>
                        <a:t> </a:t>
                      </a:r>
                      <a:r>
                        <a:rPr lang="en" sz="1200" dirty="0" smtClean="0"/>
                        <a:t>– </a:t>
                      </a:r>
                      <a:r>
                        <a:rPr lang="en" sz="1200" dirty="0" smtClean="0"/>
                        <a:t>00.</a:t>
                      </a:r>
                      <a:r>
                        <a:rPr lang="en-GB" sz="1200" dirty="0" smtClean="0"/>
                        <a:t>21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21 </a:t>
                      </a:r>
                      <a:r>
                        <a:rPr lang="en" sz="1200" dirty="0" smtClean="0"/>
                        <a:t>– 00.</a:t>
                      </a:r>
                      <a:r>
                        <a:rPr lang="en-GB" sz="1200" dirty="0" smtClean="0"/>
                        <a:t>326</a:t>
                      </a:r>
                      <a:endParaRPr lang="en" sz="1200" dirty="0"/>
                    </a:p>
                  </a:txBody>
                  <a:tcPr marL="91425" marR="91425" marT="91425" marB="91425"/>
                </a:tc>
                <a:tc>
                  <a:txBody>
                    <a:bodyPr/>
                    <a:lstStyle/>
                    <a:p>
                      <a:pPr>
                        <a:spcBef>
                          <a:spcPts val="0"/>
                        </a:spcBef>
                        <a:buNone/>
                      </a:pPr>
                      <a:r>
                        <a:rPr lang="en-GB" sz="1200" dirty="0" smtClean="0"/>
                        <a:t>Model 1 Theory</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26</a:t>
                      </a:r>
                      <a:r>
                        <a:rPr lang="en" sz="1200" dirty="0" smtClean="0"/>
                        <a:t> </a:t>
                      </a:r>
                      <a:r>
                        <a:rPr lang="en" sz="1200" dirty="0" smtClean="0"/>
                        <a:t>– </a:t>
                      </a:r>
                      <a:r>
                        <a:rPr lang="en" sz="1200" dirty="0" smtClean="0"/>
                        <a:t>00.</a:t>
                      </a:r>
                      <a:r>
                        <a:rPr lang="en-GB" sz="1200" dirty="0" smtClean="0"/>
                        <a:t>31</a:t>
                      </a:r>
                      <a:endParaRPr lang="en" sz="1200" dirty="0"/>
                    </a:p>
                  </a:txBody>
                  <a:tcPr marL="91425" marR="91425" marT="91425" marB="91425"/>
                </a:tc>
                <a:tc>
                  <a:txBody>
                    <a:bodyPr/>
                    <a:lstStyle/>
                    <a:p>
                      <a:pPr>
                        <a:spcBef>
                          <a:spcPts val="0"/>
                        </a:spcBef>
                        <a:buNone/>
                      </a:pPr>
                      <a:r>
                        <a:rPr lang="en-GB" sz="1200" dirty="0" smtClean="0"/>
                        <a:t>Act I, Sc. 1</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3</a:t>
                      </a:r>
                      <a:r>
                        <a:rPr lang="en" sz="1200" dirty="0" smtClean="0"/>
                        <a:t>1 </a:t>
                      </a:r>
                      <a:r>
                        <a:rPr lang="en" sz="1200" dirty="0"/>
                        <a:t>- </a:t>
                      </a:r>
                      <a:r>
                        <a:rPr lang="en" sz="1200" dirty="0" smtClean="0"/>
                        <a:t>00.</a:t>
                      </a:r>
                      <a:r>
                        <a:rPr lang="en-GB" sz="1200" dirty="0" smtClean="0"/>
                        <a:t>41</a:t>
                      </a:r>
                      <a:endParaRPr lang="en" sz="1200" dirty="0"/>
                    </a:p>
                  </a:txBody>
                  <a:tcPr marL="91425" marR="91425" marT="91425" marB="91425"/>
                </a:tc>
                <a:tc>
                  <a:txBody>
                    <a:bodyPr/>
                    <a:lstStyle/>
                    <a:p>
                      <a:pPr>
                        <a:spcBef>
                          <a:spcPts val="0"/>
                        </a:spcBef>
                        <a:buNone/>
                      </a:pPr>
                      <a:r>
                        <a:rPr lang="en-GB" sz="1200" dirty="0" smtClean="0"/>
                        <a:t>Reflection</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41</a:t>
                      </a:r>
                      <a:r>
                        <a:rPr lang="en" sz="1200" dirty="0" smtClean="0"/>
                        <a:t> </a:t>
                      </a:r>
                      <a:r>
                        <a:rPr lang="en" sz="1200" dirty="0" smtClean="0"/>
                        <a:t>– </a:t>
                      </a:r>
                      <a:r>
                        <a:rPr lang="en" sz="1200" dirty="0" smtClean="0"/>
                        <a:t>00.</a:t>
                      </a:r>
                      <a:r>
                        <a:rPr lang="en-GB" sz="1200" dirty="0" smtClean="0"/>
                        <a:t>46</a:t>
                      </a:r>
                      <a:endParaRPr lang="en" sz="1200" dirty="0"/>
                    </a:p>
                  </a:txBody>
                  <a:tcPr marL="91425" marR="91425" marT="91425" marB="91425"/>
                </a:tc>
                <a:tc>
                  <a:txBody>
                    <a:bodyPr/>
                    <a:lstStyle/>
                    <a:p>
                      <a:pPr>
                        <a:spcBef>
                          <a:spcPts val="0"/>
                        </a:spcBef>
                        <a:buNone/>
                      </a:pPr>
                      <a:r>
                        <a:rPr lang="en-GB" sz="1200" dirty="0" smtClean="0"/>
                        <a:t>Model 2 Theory</a:t>
                      </a:r>
                      <a:endParaRPr lang="en" sz="1200" dirty="0"/>
                    </a:p>
                  </a:txBody>
                  <a:tcPr marL="91425" marR="91425" marT="91425" marB="91425"/>
                </a:tc>
              </a:tr>
              <a:tr h="381000">
                <a:tc>
                  <a:txBody>
                    <a:bodyPr/>
                    <a:lstStyle/>
                    <a:p>
                      <a:pPr>
                        <a:spcBef>
                          <a:spcPts val="0"/>
                        </a:spcBef>
                        <a:buNone/>
                      </a:pPr>
                      <a:r>
                        <a:rPr lang="en" sz="1200" dirty="0" smtClean="0"/>
                        <a:t>00.</a:t>
                      </a:r>
                      <a:r>
                        <a:rPr lang="en-GB" sz="1200" dirty="0" smtClean="0"/>
                        <a:t>46</a:t>
                      </a:r>
                      <a:r>
                        <a:rPr lang="en" sz="1200" dirty="0" smtClean="0"/>
                        <a:t> </a:t>
                      </a:r>
                      <a:r>
                        <a:rPr lang="en" sz="1200" dirty="0"/>
                        <a:t>- </a:t>
                      </a:r>
                      <a:r>
                        <a:rPr lang="en" sz="1200" dirty="0" smtClean="0"/>
                        <a:t>00.</a:t>
                      </a:r>
                      <a:r>
                        <a:rPr lang="en-GB" sz="1200" dirty="0" smtClean="0"/>
                        <a:t>51</a:t>
                      </a:r>
                      <a:endParaRPr lang="en" sz="1200" dirty="0"/>
                    </a:p>
                  </a:txBody>
                  <a:tcPr marL="91425" marR="91425" marT="91425" marB="91425"/>
                </a:tc>
                <a:tc>
                  <a:txBody>
                    <a:bodyPr/>
                    <a:lstStyle/>
                    <a:p>
                      <a:pPr>
                        <a:spcBef>
                          <a:spcPts val="0"/>
                        </a:spcBef>
                        <a:buNone/>
                      </a:pPr>
                      <a:r>
                        <a:rPr lang="en-GB" sz="1200" dirty="0" smtClean="0"/>
                        <a:t>Theory in Depth</a:t>
                      </a:r>
                      <a:endParaRPr lang="en" sz="1200" dirty="0"/>
                    </a:p>
                  </a:txBody>
                  <a:tcPr marL="91425" marR="91425" marT="91425" marB="91425"/>
                </a:tc>
              </a:tr>
              <a:tr h="381000">
                <a:tc>
                  <a:txBody>
                    <a:bodyPr/>
                    <a:lstStyle/>
                    <a:p>
                      <a:pPr rtl="0">
                        <a:spcBef>
                          <a:spcPts val="0"/>
                        </a:spcBef>
                        <a:buNone/>
                      </a:pPr>
                      <a:r>
                        <a:rPr lang="en" sz="1200" dirty="0" smtClean="0"/>
                        <a:t>00.</a:t>
                      </a:r>
                      <a:r>
                        <a:rPr lang="en-GB" sz="1200" dirty="0" smtClean="0"/>
                        <a:t>51</a:t>
                      </a:r>
                      <a:r>
                        <a:rPr lang="en" sz="1200" dirty="0" smtClean="0"/>
                        <a:t> </a:t>
                      </a:r>
                      <a:r>
                        <a:rPr lang="en" sz="1200" dirty="0" smtClean="0"/>
                        <a:t>– </a:t>
                      </a:r>
                      <a:r>
                        <a:rPr lang="en" sz="1200" dirty="0" smtClean="0"/>
                        <a:t>00.</a:t>
                      </a:r>
                      <a:r>
                        <a:rPr lang="en-GB" sz="1200" dirty="0" smtClean="0"/>
                        <a:t>56</a:t>
                      </a:r>
                      <a:endParaRPr lang="en" sz="1200" dirty="0"/>
                    </a:p>
                  </a:txBody>
                  <a:tcPr marL="91425" marR="91425" marT="91425" marB="91425"/>
                </a:tc>
                <a:tc>
                  <a:txBody>
                    <a:bodyPr/>
                    <a:lstStyle/>
                    <a:p>
                      <a:pPr rtl="0">
                        <a:spcBef>
                          <a:spcPts val="0"/>
                        </a:spcBef>
                        <a:buNone/>
                      </a:pPr>
                      <a:r>
                        <a:rPr lang="en-GB" sz="1200" dirty="0" smtClean="0"/>
                        <a:t>Mutual</a:t>
                      </a:r>
                      <a:r>
                        <a:rPr lang="en-GB" sz="1200" baseline="0" dirty="0" smtClean="0"/>
                        <a:t> Learning Self-Assessment Results</a:t>
                      </a:r>
                      <a:endParaRPr lang="en" sz="1200" dirty="0"/>
                    </a:p>
                  </a:txBody>
                  <a:tcPr marL="91425" marR="91425" marT="91425" marB="91425"/>
                </a:tc>
              </a:tr>
              <a:tr h="381000">
                <a:tc>
                  <a:txBody>
                    <a:bodyPr/>
                    <a:lstStyle/>
                    <a:p>
                      <a:pPr rtl="0">
                        <a:spcBef>
                          <a:spcPts val="0"/>
                        </a:spcBef>
                        <a:buNone/>
                      </a:pPr>
                      <a:r>
                        <a:rPr lang="en-GB" sz="1200" dirty="0" smtClean="0"/>
                        <a:t>00.56 </a:t>
                      </a:r>
                      <a:r>
                        <a:rPr lang="en-GB" sz="1200" dirty="0" smtClean="0"/>
                        <a:t>– </a:t>
                      </a:r>
                      <a:r>
                        <a:rPr lang="en-GB" sz="1200" dirty="0" smtClean="0"/>
                        <a:t>00.59</a:t>
                      </a:r>
                      <a:endParaRPr lang="en" sz="1200" dirty="0"/>
                    </a:p>
                  </a:txBody>
                  <a:tcPr marL="91425" marR="91425" marT="91425" marB="91425"/>
                </a:tc>
                <a:tc>
                  <a:txBody>
                    <a:bodyPr/>
                    <a:lstStyle/>
                    <a:p>
                      <a:pPr rtl="0">
                        <a:spcBef>
                          <a:spcPts val="0"/>
                        </a:spcBef>
                        <a:buNone/>
                      </a:pPr>
                      <a:r>
                        <a:rPr lang="en-GB" sz="1200" dirty="0" smtClean="0"/>
                        <a:t>Sharing</a:t>
                      </a:r>
                      <a:r>
                        <a:rPr lang="en-GB" sz="1200" baseline="0" dirty="0" smtClean="0"/>
                        <a:t> and Improvement Actions</a:t>
                      </a:r>
                      <a:endParaRPr lang="en" sz="1200" dirty="0"/>
                    </a:p>
                  </a:txBody>
                  <a:tcPr marL="91425" marR="91425" marT="91425" marB="91425"/>
                </a:tc>
              </a:tr>
              <a:tr h="381000">
                <a:tc>
                  <a:txBody>
                    <a:bodyPr/>
                    <a:lstStyle/>
                    <a:p>
                      <a:pPr rtl="0">
                        <a:spcBef>
                          <a:spcPts val="0"/>
                        </a:spcBef>
                        <a:buNone/>
                      </a:pPr>
                      <a:r>
                        <a:rPr lang="en-GB" sz="1200" dirty="0" smtClean="0"/>
                        <a:t>00.59 </a:t>
                      </a:r>
                      <a:r>
                        <a:rPr lang="en-GB" sz="1200" dirty="0" smtClean="0"/>
                        <a:t>– </a:t>
                      </a:r>
                      <a:r>
                        <a:rPr lang="en-GB" sz="1200" dirty="0" smtClean="0"/>
                        <a:t>00.62</a:t>
                      </a:r>
                      <a:endParaRPr lang="en" sz="1200" dirty="0"/>
                    </a:p>
                  </a:txBody>
                  <a:tcPr marL="91425" marR="91425" marT="91425" marB="91425"/>
                </a:tc>
                <a:tc>
                  <a:txBody>
                    <a:bodyPr/>
                    <a:lstStyle/>
                    <a:p>
                      <a:pPr rtl="0">
                        <a:spcBef>
                          <a:spcPts val="0"/>
                        </a:spcBef>
                        <a:buNone/>
                      </a:pPr>
                      <a:r>
                        <a:rPr lang="en-GB" sz="1200" dirty="0" smtClean="0"/>
                        <a:t>Session summary and closing</a:t>
                      </a:r>
                      <a:endParaRPr lang="en" sz="1200" dirty="0"/>
                    </a:p>
                  </a:txBody>
                  <a:tcPr marL="91425" marR="91425" marT="91425" marB="91425"/>
                </a:tc>
              </a:tr>
            </a:tbl>
          </a:graphicData>
        </a:graphic>
      </p:graphicFrame>
    </p:spTree>
    <p:extLst>
      <p:ext uri="{BB962C8B-B14F-4D97-AF65-F5344CB8AC3E}">
        <p14:creationId xmlns:p14="http://schemas.microsoft.com/office/powerpoint/2010/main" val="420909420"/>
      </p:ext>
    </p:extLst>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Appendix</a:t>
            </a:r>
            <a:endParaRPr lang="en-GB" dirty="0"/>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365290502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 are the Product Owner</a:t>
            </a:r>
            <a:endParaRPr lang="en-GB" dirty="0"/>
          </a:p>
        </p:txBody>
      </p:sp>
      <p:sp>
        <p:nvSpPr>
          <p:cNvPr id="3" name="Content Placeholder 2"/>
          <p:cNvSpPr>
            <a:spLocks noGrp="1"/>
          </p:cNvSpPr>
          <p:nvPr>
            <p:ph idx="1"/>
          </p:nvPr>
        </p:nvSpPr>
        <p:spPr/>
        <p:txBody>
          <a:bodyPr/>
          <a:lstStyle/>
          <a:p>
            <a:pPr marL="0" indent="0">
              <a:buNone/>
            </a:pPr>
            <a:r>
              <a:rPr lang="en-GB" dirty="0" smtClean="0"/>
              <a:t>You told the development team a release must be ready for the trade show.</a:t>
            </a:r>
          </a:p>
          <a:p>
            <a:pPr marL="0" indent="0">
              <a:buNone/>
            </a:pPr>
            <a:endParaRPr lang="en-GB" dirty="0" smtClean="0"/>
          </a:p>
          <a:p>
            <a:pPr marL="0" indent="0">
              <a:buNone/>
            </a:pPr>
            <a:r>
              <a:rPr lang="en-GB" dirty="0" smtClean="0"/>
              <a:t>You want to win the best product award in 2016.</a:t>
            </a:r>
          </a:p>
          <a:p>
            <a:pPr marL="0" indent="0">
              <a:buNone/>
            </a:pPr>
            <a:endParaRPr lang="en-GB" dirty="0" smtClean="0"/>
          </a:p>
          <a:p>
            <a:pPr marL="0" indent="0">
              <a:buNone/>
            </a:pPr>
            <a:r>
              <a:rPr lang="en-GB" dirty="0" smtClean="0"/>
              <a:t>You have shares in the company.</a:t>
            </a:r>
          </a:p>
          <a:p>
            <a:pPr marL="0" indent="0">
              <a:buNone/>
            </a:pPr>
            <a:endParaRPr lang="en-GB" dirty="0"/>
          </a:p>
        </p:txBody>
      </p:sp>
    </p:spTree>
    <p:extLst>
      <p:ext uri="{BB962C8B-B14F-4D97-AF65-F5344CB8AC3E}">
        <p14:creationId xmlns:p14="http://schemas.microsoft.com/office/powerpoint/2010/main" val="41231478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 are the Project Manager</a:t>
            </a:r>
            <a:endParaRPr lang="en-GB" dirty="0"/>
          </a:p>
        </p:txBody>
      </p:sp>
      <p:sp>
        <p:nvSpPr>
          <p:cNvPr id="3" name="Content Placeholder 2"/>
          <p:cNvSpPr>
            <a:spLocks noGrp="1"/>
          </p:cNvSpPr>
          <p:nvPr>
            <p:ph idx="1"/>
          </p:nvPr>
        </p:nvSpPr>
        <p:spPr/>
        <p:txBody>
          <a:bodyPr/>
          <a:lstStyle/>
          <a:p>
            <a:pPr marL="0" indent="0">
              <a:buNone/>
            </a:pPr>
            <a:r>
              <a:rPr lang="en-GB" dirty="0" smtClean="0"/>
              <a:t>You expect the release to be ready for next week.</a:t>
            </a:r>
          </a:p>
          <a:p>
            <a:pPr marL="0" indent="0">
              <a:buNone/>
            </a:pPr>
            <a:endParaRPr lang="en-GB" dirty="0" smtClean="0"/>
          </a:p>
          <a:p>
            <a:pPr marL="0" indent="0">
              <a:buNone/>
            </a:pPr>
            <a:r>
              <a:rPr lang="en-GB" dirty="0" smtClean="0"/>
              <a:t>You're always right.</a:t>
            </a:r>
          </a:p>
          <a:p>
            <a:pPr marL="0" indent="0">
              <a:buNone/>
            </a:pPr>
            <a:endParaRPr lang="en-GB" dirty="0" smtClean="0"/>
          </a:p>
          <a:p>
            <a:pPr marL="0" indent="0">
              <a:buNone/>
            </a:pPr>
            <a:r>
              <a:rPr lang="en-GB" dirty="0" smtClean="0"/>
              <a:t>You're looking forward to positive recognition for this project.</a:t>
            </a:r>
          </a:p>
        </p:txBody>
      </p:sp>
    </p:spTree>
    <p:extLst>
      <p:ext uri="{BB962C8B-B14F-4D97-AF65-F5344CB8AC3E}">
        <p14:creationId xmlns:p14="http://schemas.microsoft.com/office/powerpoint/2010/main" val="25043542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 are the Team Lead</a:t>
            </a:r>
            <a:endParaRPr lang="en-GB" dirty="0"/>
          </a:p>
        </p:txBody>
      </p:sp>
      <p:sp>
        <p:nvSpPr>
          <p:cNvPr id="3" name="Content Placeholder 2"/>
          <p:cNvSpPr>
            <a:spLocks noGrp="1"/>
          </p:cNvSpPr>
          <p:nvPr>
            <p:ph idx="1"/>
          </p:nvPr>
        </p:nvSpPr>
        <p:spPr/>
        <p:txBody>
          <a:bodyPr/>
          <a:lstStyle/>
          <a:p>
            <a:pPr marL="0" indent="0">
              <a:buNone/>
            </a:pPr>
            <a:r>
              <a:rPr lang="en-GB" dirty="0" smtClean="0"/>
              <a:t>The development team haven't made much progress.</a:t>
            </a:r>
          </a:p>
          <a:p>
            <a:pPr marL="0" indent="0">
              <a:buNone/>
            </a:pPr>
            <a:endParaRPr lang="en-GB" dirty="0" smtClean="0"/>
          </a:p>
          <a:p>
            <a:pPr marL="0" indent="0">
              <a:buNone/>
            </a:pPr>
            <a:r>
              <a:rPr lang="en-GB" dirty="0" smtClean="0"/>
              <a:t>You're going to miss the agreed deadline.</a:t>
            </a:r>
          </a:p>
          <a:p>
            <a:pPr marL="0" indent="0">
              <a:buNone/>
            </a:pPr>
            <a:endParaRPr lang="en-GB" dirty="0" smtClean="0"/>
          </a:p>
          <a:p>
            <a:pPr marL="0" indent="0">
              <a:buNone/>
            </a:pPr>
            <a:r>
              <a:rPr lang="en-GB" dirty="0" smtClean="0"/>
              <a:t>You don't want to tell people you're going to miss the deadline because you want to avoid confrontation.</a:t>
            </a:r>
          </a:p>
        </p:txBody>
      </p:sp>
    </p:spTree>
    <p:extLst>
      <p:ext uri="{BB962C8B-B14F-4D97-AF65-F5344CB8AC3E}">
        <p14:creationId xmlns:p14="http://schemas.microsoft.com/office/powerpoint/2010/main" val="793224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143000"/>
          </a:xfrm>
        </p:spPr>
        <p:txBody>
          <a:bodyPr>
            <a:noAutofit/>
          </a:bodyPr>
          <a:lstStyle/>
          <a:p>
            <a:r>
              <a:rPr lang="en-GB" sz="8800" dirty="0" smtClean="0"/>
              <a:t>Product Owner</a:t>
            </a:r>
            <a:endParaRPr lang="en-GB" sz="8800" dirty="0"/>
          </a:p>
        </p:txBody>
      </p:sp>
      <p:sp>
        <p:nvSpPr>
          <p:cNvPr id="5" name="Title 1"/>
          <p:cNvSpPr txBox="1">
            <a:spLocks/>
          </p:cNvSpPr>
          <p:nvPr/>
        </p:nvSpPr>
        <p:spPr>
          <a:xfrm>
            <a:off x="467544" y="2862064"/>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Project Manager</a:t>
            </a:r>
            <a:endParaRPr lang="en-GB" sz="8800" dirty="0"/>
          </a:p>
        </p:txBody>
      </p:sp>
      <p:sp>
        <p:nvSpPr>
          <p:cNvPr id="6" name="Title 1"/>
          <p:cNvSpPr txBox="1">
            <a:spLocks/>
          </p:cNvSpPr>
          <p:nvPr/>
        </p:nvSpPr>
        <p:spPr>
          <a:xfrm>
            <a:off x="590802" y="5085184"/>
            <a:ext cx="8229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sz="8800" dirty="0" smtClean="0"/>
              <a:t>Team Lead</a:t>
            </a:r>
            <a:endParaRPr lang="en-GB" sz="8800" dirty="0"/>
          </a:p>
        </p:txBody>
      </p:sp>
    </p:spTree>
    <p:extLst>
      <p:ext uri="{BB962C8B-B14F-4D97-AF65-F5344CB8AC3E}">
        <p14:creationId xmlns:p14="http://schemas.microsoft.com/office/powerpoint/2010/main" val="735368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About Us</a:t>
            </a:r>
            <a:endParaRPr lang="en-US" dirty="0"/>
          </a:p>
        </p:txBody>
      </p:sp>
      <p:pic>
        <p:nvPicPr>
          <p:cNvPr id="6" name="Picture 5" descr="Chantal-Danseu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3462" y="1851293"/>
            <a:ext cx="3040728" cy="3040728"/>
          </a:xfrm>
          <a:prstGeom prst="rect">
            <a:avLst/>
          </a:prstGeom>
        </p:spPr>
      </p:pic>
      <p:sp>
        <p:nvSpPr>
          <p:cNvPr id="7" name="Text Box 19"/>
          <p:cNvSpPr txBox="1">
            <a:spLocks noChangeArrowheads="1"/>
          </p:cNvSpPr>
          <p:nvPr/>
        </p:nvSpPr>
        <p:spPr bwMode="auto">
          <a:xfrm>
            <a:off x="5269916" y="4976658"/>
            <a:ext cx="21232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Agile Coach Playmaker </a:t>
            </a:r>
          </a:p>
        </p:txBody>
      </p:sp>
      <p:sp>
        <p:nvSpPr>
          <p:cNvPr id="8" name="Text Box 19"/>
          <p:cNvSpPr txBox="1">
            <a:spLocks noChangeArrowheads="1"/>
          </p:cNvSpPr>
          <p:nvPr/>
        </p:nvSpPr>
        <p:spPr bwMode="auto">
          <a:xfrm>
            <a:off x="4155298" y="5899338"/>
            <a:ext cx="412836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a:solidFill>
                  <a:srgbClr val="558ED5"/>
                </a:solidFill>
                <a:latin typeface="+mn-lt"/>
                <a:cs typeface="Arial Unicode MS" charset="0"/>
              </a:rPr>
              <a:t>Blog: </a:t>
            </a:r>
            <a:r>
              <a:rPr lang="en-GB" sz="1200" dirty="0" smtClean="0">
                <a:solidFill>
                  <a:srgbClr val="558ED5"/>
                </a:solidFill>
                <a:latin typeface="+mn-lt"/>
                <a:cs typeface="Arial Unicode MS" charset="0"/>
                <a:hlinkClick r:id="rId4"/>
              </a:rPr>
              <a:t>www.selfishprogramming.org</a:t>
            </a:r>
            <a:endParaRPr lang="en-GB" sz="1200" dirty="0">
              <a:solidFill>
                <a:srgbClr val="558ED5"/>
              </a:solidFill>
              <a:latin typeface="+mn-lt"/>
              <a:cs typeface="Arial Unicode MS" charset="0"/>
            </a:endParaRPr>
          </a:p>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portiatung</a:t>
            </a:r>
            <a:endParaRPr lang="en-GB" sz="1200" dirty="0">
              <a:solidFill>
                <a:srgbClr val="558ED5"/>
              </a:solidFill>
              <a:latin typeface="+mn-lt"/>
              <a:cs typeface="Arial Unicode MS" charset="0"/>
            </a:endParaRPr>
          </a:p>
        </p:txBody>
      </p:sp>
      <p:sp>
        <p:nvSpPr>
          <p:cNvPr id="9" name="Text Box 19"/>
          <p:cNvSpPr txBox="1">
            <a:spLocks noChangeArrowheads="1"/>
          </p:cNvSpPr>
          <p:nvPr/>
        </p:nvSpPr>
        <p:spPr bwMode="auto">
          <a:xfrm>
            <a:off x="1144617" y="4943059"/>
            <a:ext cx="257841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Renaissance Developer Generalising specialist Coach</a:t>
            </a:r>
            <a:endParaRPr lang="en-GB" dirty="0">
              <a:latin typeface="+mn-lt"/>
              <a:cs typeface="Arial Unicode MS" charset="0"/>
            </a:endParaRPr>
          </a:p>
        </p:txBody>
      </p:sp>
      <p:pic>
        <p:nvPicPr>
          <p:cNvPr id="3" name="Picture 2" descr="Portia-Potential.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83300" y="1550681"/>
            <a:ext cx="2506684" cy="334134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0" name="Text Box 19"/>
          <p:cNvSpPr txBox="1">
            <a:spLocks noChangeArrowheads="1"/>
          </p:cNvSpPr>
          <p:nvPr/>
        </p:nvSpPr>
        <p:spPr bwMode="auto">
          <a:xfrm>
            <a:off x="1040691" y="4320759"/>
            <a:ext cx="2790475" cy="369332"/>
          </a:xfrm>
          <a:prstGeom prst="rect">
            <a:avLst/>
          </a:prstGeom>
          <a:solidFill>
            <a:schemeClr val="accent6">
              <a:lumMod val="60000"/>
              <a:lumOff val="40000"/>
            </a:schemeClr>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Joe Schmetzer</a:t>
            </a:r>
            <a:endParaRPr lang="en-GB" sz="1800" dirty="0">
              <a:solidFill>
                <a:schemeClr val="bg1"/>
              </a:solidFill>
              <a:latin typeface="+mn-lt"/>
              <a:cs typeface="Arial Unicode MS" charset="0"/>
            </a:endParaRPr>
          </a:p>
        </p:txBody>
      </p:sp>
      <p:sp>
        <p:nvSpPr>
          <p:cNvPr id="12" name="Text Box 19"/>
          <p:cNvSpPr txBox="1">
            <a:spLocks noChangeArrowheads="1"/>
          </p:cNvSpPr>
          <p:nvPr/>
        </p:nvSpPr>
        <p:spPr bwMode="auto">
          <a:xfrm>
            <a:off x="5117164" y="4403309"/>
            <a:ext cx="2428750" cy="369332"/>
          </a:xfrm>
          <a:prstGeom prst="rect">
            <a:avLst/>
          </a:prstGeom>
          <a:solidFill>
            <a:schemeClr val="accent1"/>
          </a:solidFill>
          <a:ln>
            <a:noFill/>
          </a:ln>
          <a:effectLst/>
          <a:extLst/>
        </p:spPr>
        <p:txBody>
          <a:bodyPr wrap="square">
            <a:spAutoFit/>
          </a:bodyPr>
          <a:lstStyle/>
          <a:p>
            <a:pPr algn="ctr" fontAlgn="auto">
              <a:spcBef>
                <a:spcPct val="50000"/>
              </a:spcBef>
              <a:spcAft>
                <a:spcPts val="0"/>
              </a:spcAft>
              <a:defRPr/>
            </a:pPr>
            <a:r>
              <a:rPr lang="en-GB" sz="1800" dirty="0" smtClean="0">
                <a:solidFill>
                  <a:schemeClr val="bg1"/>
                </a:solidFill>
                <a:latin typeface="+mn-lt"/>
                <a:cs typeface="Arial Unicode MS" charset="0"/>
              </a:rPr>
              <a:t>Portia Tung</a:t>
            </a:r>
            <a:endParaRPr lang="en-GB" sz="1800" dirty="0">
              <a:solidFill>
                <a:schemeClr val="bg1"/>
              </a:solidFill>
              <a:latin typeface="+mn-lt"/>
              <a:cs typeface="Arial Unicode MS" charset="0"/>
            </a:endParaRPr>
          </a:p>
        </p:txBody>
      </p:sp>
      <p:pic>
        <p:nvPicPr>
          <p:cNvPr id="11" name="Picture 7" descr="ptdream-small.jpg"/>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151740">
            <a:off x="7355001" y="2786629"/>
            <a:ext cx="1296987" cy="1946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3" name="Text Box 19"/>
          <p:cNvSpPr txBox="1">
            <a:spLocks noChangeArrowheads="1"/>
          </p:cNvSpPr>
          <p:nvPr/>
        </p:nvSpPr>
        <p:spPr bwMode="auto">
          <a:xfrm>
            <a:off x="1040691" y="5949280"/>
            <a:ext cx="29134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sz="1200" dirty="0" smtClean="0">
                <a:solidFill>
                  <a:srgbClr val="558ED5"/>
                </a:solidFill>
                <a:latin typeface="+mn-lt"/>
                <a:cs typeface="Arial Unicode MS" charset="0"/>
              </a:rPr>
              <a:t>Twitter</a:t>
            </a:r>
            <a:r>
              <a:rPr lang="en-GB" sz="1200" dirty="0">
                <a:solidFill>
                  <a:srgbClr val="558ED5"/>
                </a:solidFill>
                <a:latin typeface="+mn-lt"/>
                <a:cs typeface="Arial Unicode MS" charset="0"/>
              </a:rPr>
              <a:t>: </a:t>
            </a:r>
            <a:r>
              <a:rPr lang="en-GB" sz="1200" dirty="0" err="1" smtClean="0">
                <a:solidFill>
                  <a:srgbClr val="558ED5"/>
                </a:solidFill>
                <a:latin typeface="+mn-lt"/>
                <a:cs typeface="Arial Unicode MS" charset="0"/>
              </a:rPr>
              <a:t>tumbarumba</a:t>
            </a:r>
            <a:endParaRPr lang="en-GB" sz="1200" dirty="0">
              <a:solidFill>
                <a:srgbClr val="558ED5"/>
              </a:solidFill>
              <a:latin typeface="+mn-lt"/>
              <a:cs typeface="Arial Unicode MS" charset="0"/>
            </a:endParaRPr>
          </a:p>
        </p:txBody>
      </p:sp>
      <p:sp>
        <p:nvSpPr>
          <p:cNvPr id="14" name="Text Box 19"/>
          <p:cNvSpPr txBox="1">
            <a:spLocks noChangeArrowheads="1"/>
          </p:cNvSpPr>
          <p:nvPr/>
        </p:nvSpPr>
        <p:spPr bwMode="auto">
          <a:xfrm>
            <a:off x="5269916" y="5514935"/>
            <a:ext cx="21232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lgn="ctr" fontAlgn="auto">
              <a:spcBef>
                <a:spcPct val="50000"/>
              </a:spcBef>
              <a:spcAft>
                <a:spcPts val="0"/>
              </a:spcAft>
              <a:defRPr/>
            </a:pPr>
            <a:r>
              <a:rPr lang="en-GB" dirty="0" smtClean="0">
                <a:latin typeface="+mn-lt"/>
                <a:cs typeface="Arial Unicode MS" charset="0"/>
              </a:rPr>
              <a:t>Enterprise </a:t>
            </a:r>
            <a:r>
              <a:rPr lang="en-GB" dirty="0" smtClean="0">
                <a:latin typeface="+mn-lt"/>
                <a:cs typeface="Arial Unicode MS" charset="0"/>
              </a:rPr>
              <a:t>Gardener</a:t>
            </a:r>
            <a:endParaRPr lang="en-GB" dirty="0">
              <a:latin typeface="+mn-lt"/>
              <a:cs typeface="Arial Unicode MS" charset="0"/>
            </a:endParaRPr>
          </a:p>
        </p:txBody>
      </p:sp>
    </p:spTree>
    <p:extLst>
      <p:ext uri="{BB962C8B-B14F-4D97-AF65-F5344CB8AC3E}">
        <p14:creationId xmlns:p14="http://schemas.microsoft.com/office/powerpoint/2010/main" val="2287052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search of joyful work</a:t>
            </a:r>
            <a:endParaRPr lang="en-GB" dirty="0"/>
          </a:p>
        </p:txBody>
      </p:sp>
      <p:sp>
        <p:nvSpPr>
          <p:cNvPr id="3" name="Content Placeholder 2"/>
          <p:cNvSpPr>
            <a:spLocks noGrp="1"/>
          </p:cNvSpPr>
          <p:nvPr>
            <p:ph idx="1"/>
          </p:nvPr>
        </p:nvSpPr>
        <p:spPr/>
        <p:txBody>
          <a:bodyPr>
            <a:normAutofit/>
          </a:bodyPr>
          <a:lstStyle/>
          <a:p>
            <a:pPr marL="0" indent="0">
              <a:buNone/>
            </a:pPr>
            <a:r>
              <a:rPr lang="en-GB" sz="2400" dirty="0" smtClean="0"/>
              <a:t>To do joyful work</a:t>
            </a:r>
          </a:p>
          <a:p>
            <a:pPr marL="0" indent="0">
              <a:buNone/>
            </a:pPr>
            <a:r>
              <a:rPr lang="en-GB" sz="2400" dirty="0" smtClean="0"/>
              <a:t>As </a:t>
            </a:r>
            <a:r>
              <a:rPr lang="en-GB" sz="2400" dirty="0" smtClean="0"/>
              <a:t>aspiring leaders</a:t>
            </a:r>
            <a:endParaRPr lang="en-GB" sz="2400" dirty="0" smtClean="0"/>
          </a:p>
          <a:p>
            <a:pPr marL="0" indent="0">
              <a:buNone/>
            </a:pPr>
            <a:r>
              <a:rPr lang="en-GB" sz="2400" dirty="0" smtClean="0"/>
              <a:t>We need to practice personal leadership.</a:t>
            </a:r>
          </a:p>
          <a:p>
            <a:pPr marL="0" indent="0">
              <a:buNone/>
            </a:pPr>
            <a:endParaRPr lang="en-GB" sz="2400" dirty="0"/>
          </a:p>
          <a:p>
            <a:pPr marL="0" indent="0">
              <a:buNone/>
            </a:pPr>
            <a:r>
              <a:rPr lang="en-GB" sz="2400" b="1" dirty="0" smtClean="0"/>
              <a:t>Success Criteria</a:t>
            </a:r>
          </a:p>
          <a:p>
            <a:pPr marL="0" indent="0">
              <a:buNone/>
            </a:pPr>
            <a:r>
              <a:rPr lang="en-GB" sz="2400" dirty="0" smtClean="0"/>
              <a:t>[ ] I know what the Mutual Learning Model is</a:t>
            </a:r>
          </a:p>
          <a:p>
            <a:pPr marL="0" indent="0">
              <a:buNone/>
            </a:pPr>
            <a:r>
              <a:rPr lang="en-GB" sz="2400" dirty="0" smtClean="0"/>
              <a:t>[ ] I know what the 8 behaviours are</a:t>
            </a:r>
          </a:p>
          <a:p>
            <a:pPr marL="0" indent="0">
              <a:buNone/>
            </a:pPr>
            <a:r>
              <a:rPr lang="en-GB" sz="2400" dirty="0" smtClean="0"/>
              <a:t>[ ] I've a deeper understanding of the way I lead</a:t>
            </a:r>
          </a:p>
          <a:p>
            <a:pPr marL="0" indent="0">
              <a:buNone/>
            </a:pPr>
            <a:r>
              <a:rPr lang="en-GB" sz="2400" dirty="0" smtClean="0"/>
              <a:t>[ ] I've identified at least one personal improvement action</a:t>
            </a:r>
          </a:p>
          <a:p>
            <a:pPr marL="0" indent="0">
              <a:buNone/>
            </a:pPr>
            <a:r>
              <a:rPr lang="en-GB" sz="2400" dirty="0" smtClean="0"/>
              <a:t>[ ] We've had fun!</a:t>
            </a:r>
            <a:endParaRPr lang="en-GB" sz="2400" dirty="0"/>
          </a:p>
        </p:txBody>
      </p:sp>
    </p:spTree>
    <p:extLst>
      <p:ext uri="{BB962C8B-B14F-4D97-AF65-F5344CB8AC3E}">
        <p14:creationId xmlns:p14="http://schemas.microsoft.com/office/powerpoint/2010/main" val="422571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Mutual Learning Scale</a:t>
            </a:r>
            <a:endParaRPr lang="en-US" dirty="0"/>
          </a:p>
        </p:txBody>
      </p:sp>
      <p:sp>
        <p:nvSpPr>
          <p:cNvPr id="3" name="Content Placeholder 2"/>
          <p:cNvSpPr>
            <a:spLocks noGrp="1"/>
          </p:cNvSpPr>
          <p:nvPr>
            <p:ph idx="1"/>
          </p:nvPr>
        </p:nvSpPr>
        <p:spPr/>
        <p:txBody>
          <a:bodyPr>
            <a:normAutofit fontScale="55000" lnSpcReduction="20000"/>
          </a:bodyPr>
          <a:lstStyle/>
          <a:p>
            <a:pPr marL="0" indent="0" algn="ctr">
              <a:buNone/>
            </a:pPr>
            <a:r>
              <a:rPr lang="en-US" sz="2900" dirty="0" smtClean="0"/>
              <a:t>1 = Definitely false       2 = Mostly false       3 = Mostly true       4 = Definitely true</a:t>
            </a:r>
          </a:p>
          <a:p>
            <a:pPr marL="0" indent="0">
              <a:buNone/>
            </a:pPr>
            <a:endParaRPr lang="en-US" dirty="0" smtClean="0"/>
          </a:p>
          <a:p>
            <a:pPr marL="0" indent="0">
              <a:buNone/>
            </a:pPr>
            <a:r>
              <a:rPr lang="en-US" dirty="0" smtClean="0"/>
              <a:t>__ 1) I </a:t>
            </a:r>
            <a:r>
              <a:rPr lang="en-US" dirty="0"/>
              <a:t>have information and others do, </a:t>
            </a:r>
            <a:r>
              <a:rPr lang="en-US" dirty="0" smtClean="0"/>
              <a:t>too.</a:t>
            </a:r>
          </a:p>
          <a:p>
            <a:pPr marL="0" indent="0">
              <a:buNone/>
            </a:pPr>
            <a:r>
              <a:rPr lang="en-US" dirty="0" smtClean="0"/>
              <a:t>__ 2) Each </a:t>
            </a:r>
            <a:r>
              <a:rPr lang="en-US" dirty="0"/>
              <a:t>of us sees things others </a:t>
            </a:r>
            <a:r>
              <a:rPr lang="en-US" dirty="0" smtClean="0"/>
              <a:t>don't.</a:t>
            </a:r>
          </a:p>
          <a:p>
            <a:pPr marL="0" indent="0">
              <a:buNone/>
            </a:pPr>
            <a:r>
              <a:rPr lang="en-US" dirty="0" smtClean="0"/>
              <a:t>__ 3) People </a:t>
            </a:r>
            <a:r>
              <a:rPr lang="en-US" dirty="0"/>
              <a:t>may disagree with me but still have pure motives</a:t>
            </a:r>
            <a:r>
              <a:rPr lang="en-US" dirty="0" smtClean="0"/>
              <a:t>.</a:t>
            </a:r>
          </a:p>
          <a:p>
            <a:pPr marL="0" indent="0">
              <a:buNone/>
            </a:pPr>
            <a:r>
              <a:rPr lang="en-US" dirty="0" smtClean="0"/>
              <a:t>__ 4) Differences </a:t>
            </a:r>
            <a:r>
              <a:rPr lang="en-US" dirty="0"/>
              <a:t>are opportunities for </a:t>
            </a:r>
            <a:r>
              <a:rPr lang="en-US" dirty="0" smtClean="0"/>
              <a:t>learning.</a:t>
            </a:r>
          </a:p>
          <a:p>
            <a:pPr marL="0" indent="0">
              <a:buNone/>
            </a:pPr>
            <a:r>
              <a:rPr lang="en-US" dirty="0" smtClean="0"/>
              <a:t>__ 5) It's </a:t>
            </a:r>
            <a:r>
              <a:rPr lang="en-US" dirty="0"/>
              <a:t>possible I may be part of the </a:t>
            </a:r>
            <a:r>
              <a:rPr lang="en-US" dirty="0" smtClean="0"/>
              <a:t>problem.</a:t>
            </a:r>
          </a:p>
          <a:p>
            <a:pPr marL="0" indent="0">
              <a:buNone/>
            </a:pPr>
            <a:r>
              <a:rPr lang="en-US" dirty="0" smtClean="0"/>
              <a:t>__ 6) I </a:t>
            </a:r>
            <a:r>
              <a:rPr lang="en-US" dirty="0"/>
              <a:t>state views and ask genuine </a:t>
            </a:r>
            <a:r>
              <a:rPr lang="en-US" dirty="0" smtClean="0"/>
              <a:t>questions.</a:t>
            </a:r>
          </a:p>
          <a:p>
            <a:pPr marL="0" indent="0">
              <a:buNone/>
            </a:pPr>
            <a:r>
              <a:rPr lang="en-US" dirty="0" smtClean="0"/>
              <a:t>__ 7) I </a:t>
            </a:r>
            <a:r>
              <a:rPr lang="en-US" dirty="0"/>
              <a:t>share all relevant </a:t>
            </a:r>
            <a:r>
              <a:rPr lang="en-US" dirty="0" smtClean="0"/>
              <a:t>information.</a:t>
            </a:r>
          </a:p>
          <a:p>
            <a:pPr marL="0" indent="0">
              <a:buNone/>
            </a:pPr>
            <a:r>
              <a:rPr lang="en-US" dirty="0" smtClean="0"/>
              <a:t>__ 8) I </a:t>
            </a:r>
            <a:r>
              <a:rPr lang="en-US" dirty="0"/>
              <a:t>use specific examples and agree on what important words </a:t>
            </a:r>
            <a:r>
              <a:rPr lang="en-US" dirty="0" smtClean="0"/>
              <a:t>mean.</a:t>
            </a:r>
          </a:p>
          <a:p>
            <a:pPr marL="0" indent="0">
              <a:buNone/>
            </a:pPr>
            <a:r>
              <a:rPr lang="en-US" dirty="0" smtClean="0"/>
              <a:t>__ 9) I </a:t>
            </a:r>
            <a:r>
              <a:rPr lang="en-US" dirty="0"/>
              <a:t>explain my reasoning and </a:t>
            </a:r>
            <a:r>
              <a:rPr lang="en-US" dirty="0" smtClean="0"/>
              <a:t>intent.</a:t>
            </a:r>
          </a:p>
          <a:p>
            <a:pPr marL="0" indent="0">
              <a:buNone/>
            </a:pPr>
            <a:r>
              <a:rPr lang="en-US" dirty="0" smtClean="0"/>
              <a:t>__ 10) I </a:t>
            </a:r>
            <a:r>
              <a:rPr lang="en-US" dirty="0"/>
              <a:t>focus on interests not positions</a:t>
            </a:r>
            <a:r>
              <a:rPr lang="en-US" dirty="0" smtClean="0"/>
              <a:t>.</a:t>
            </a:r>
          </a:p>
          <a:p>
            <a:pPr marL="0" indent="0">
              <a:buNone/>
            </a:pPr>
            <a:r>
              <a:rPr lang="en-US" dirty="0" smtClean="0"/>
              <a:t>__ 11) I </a:t>
            </a:r>
            <a:r>
              <a:rPr lang="en-US" dirty="0"/>
              <a:t>test assumptions and </a:t>
            </a:r>
            <a:r>
              <a:rPr lang="en-US" dirty="0" smtClean="0"/>
              <a:t>inferences.</a:t>
            </a:r>
          </a:p>
          <a:p>
            <a:pPr marL="0" indent="0">
              <a:buNone/>
            </a:pPr>
            <a:r>
              <a:rPr lang="en-US" dirty="0" smtClean="0"/>
              <a:t>__ 12) I </a:t>
            </a:r>
            <a:r>
              <a:rPr lang="en-US" dirty="0"/>
              <a:t>jointly design next </a:t>
            </a:r>
            <a:r>
              <a:rPr lang="en-US" dirty="0" smtClean="0"/>
              <a:t>steps.</a:t>
            </a:r>
          </a:p>
          <a:p>
            <a:pPr marL="0" indent="0">
              <a:buNone/>
            </a:pPr>
            <a:r>
              <a:rPr lang="en-US" dirty="0" smtClean="0"/>
              <a:t>__ 13) I </a:t>
            </a:r>
            <a:r>
              <a:rPr lang="en-US" dirty="0"/>
              <a:t>discuss </a:t>
            </a:r>
            <a:r>
              <a:rPr lang="en-US" dirty="0" err="1"/>
              <a:t>undiscussable</a:t>
            </a:r>
            <a:r>
              <a:rPr lang="en-US" dirty="0"/>
              <a:t> issues. </a:t>
            </a:r>
          </a:p>
        </p:txBody>
      </p:sp>
      <p:sp>
        <p:nvSpPr>
          <p:cNvPr id="5" name="TextBox 4"/>
          <p:cNvSpPr txBox="1"/>
          <p:nvPr/>
        </p:nvSpPr>
        <p:spPr>
          <a:xfrm>
            <a:off x="4844143" y="6064673"/>
            <a:ext cx="4081207" cy="646331"/>
          </a:xfrm>
          <a:prstGeom prst="rect">
            <a:avLst/>
          </a:prstGeom>
          <a:noFill/>
        </p:spPr>
        <p:txBody>
          <a:bodyPr wrap="square" rtlCol="0">
            <a:spAutoFit/>
          </a:bodyPr>
          <a:lstStyle/>
          <a:p>
            <a:pPr algn="r"/>
            <a:r>
              <a:rPr lang="en-US" sz="1200" i="1" dirty="0" smtClean="0">
                <a:solidFill>
                  <a:srgbClr val="000000"/>
                </a:solidFill>
              </a:rPr>
              <a:t>Scale design by Portia Tung &amp; Joe </a:t>
            </a:r>
            <a:r>
              <a:rPr lang="en-US" sz="1200" i="1" dirty="0" err="1" smtClean="0">
                <a:solidFill>
                  <a:srgbClr val="000000"/>
                </a:solidFill>
              </a:rPr>
              <a:t>Schmetzer</a:t>
            </a:r>
            <a:endParaRPr lang="en-US" sz="1200" i="1" dirty="0" smtClean="0">
              <a:solidFill>
                <a:srgbClr val="000000"/>
              </a:solidFill>
            </a:endParaRPr>
          </a:p>
          <a:p>
            <a:pPr algn="r"/>
            <a:r>
              <a:rPr lang="en-US" sz="1200" i="1" dirty="0" smtClean="0">
                <a:solidFill>
                  <a:srgbClr val="000000"/>
                </a:solidFill>
              </a:rPr>
              <a:t>Derived from Chris </a:t>
            </a:r>
            <a:r>
              <a:rPr lang="en-US" sz="1200" i="1" dirty="0" err="1" smtClean="0">
                <a:solidFill>
                  <a:srgbClr val="000000"/>
                </a:solidFill>
              </a:rPr>
              <a:t>Argyris’s</a:t>
            </a:r>
            <a:r>
              <a:rPr lang="en-US" sz="1200" i="1" dirty="0" smtClean="0">
                <a:solidFill>
                  <a:srgbClr val="000000"/>
                </a:solidFill>
              </a:rPr>
              <a:t> Mutual Learning Model and “Smart Leaders Smarter Teams” by Roger Schwarz</a:t>
            </a:r>
            <a:endParaRPr lang="en-US" sz="1200" i="1" dirty="0">
              <a:solidFill>
                <a:srgbClr val="000000"/>
              </a:solidFill>
            </a:endParaRPr>
          </a:p>
        </p:txBody>
      </p:sp>
    </p:spTree>
    <p:extLst>
      <p:ext uri="{BB962C8B-B14F-4D97-AF65-F5344CB8AC3E}">
        <p14:creationId xmlns:p14="http://schemas.microsoft.com/office/powerpoint/2010/main" val="19461057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Prologue</a:t>
            </a:r>
            <a:endParaRPr lang="en-GB" dirty="0"/>
          </a:p>
        </p:txBody>
      </p:sp>
      <p:sp>
        <p:nvSpPr>
          <p:cNvPr id="3" name="Content Placeholder 2"/>
          <p:cNvSpPr>
            <a:spLocks noGrp="1"/>
          </p:cNvSpPr>
          <p:nvPr>
            <p:ph idx="1"/>
          </p:nvPr>
        </p:nvSpPr>
        <p:spPr/>
        <p:txBody>
          <a:bodyPr>
            <a:normAutofit/>
          </a:bodyPr>
          <a:lstStyle/>
          <a:p>
            <a:pPr marL="0" indent="0">
              <a:buNone/>
            </a:pPr>
            <a:r>
              <a:rPr lang="en-GB" sz="2800" dirty="0" smtClean="0"/>
              <a:t>A release must be ready for next week's trade show.</a:t>
            </a:r>
          </a:p>
          <a:p>
            <a:pPr marL="0" indent="0">
              <a:buNone/>
            </a:pPr>
            <a:endParaRPr lang="en-GB" sz="2800" dirty="0" smtClean="0"/>
          </a:p>
          <a:p>
            <a:pPr marL="0" indent="0">
              <a:buNone/>
            </a:pPr>
            <a:r>
              <a:rPr lang="en-GB" sz="2800" dirty="0" smtClean="0"/>
              <a:t>Three key players are meeting to discuss the progress of the release.</a:t>
            </a:r>
          </a:p>
          <a:p>
            <a:pPr marL="0" indent="0">
              <a:buNone/>
            </a:pPr>
            <a:endParaRPr lang="en-GB" sz="2800" dirty="0"/>
          </a:p>
        </p:txBody>
      </p:sp>
    </p:spTree>
    <p:extLst>
      <p:ext uri="{BB962C8B-B14F-4D97-AF65-F5344CB8AC3E}">
        <p14:creationId xmlns:p14="http://schemas.microsoft.com/office/powerpoint/2010/main" val="5493765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Act </a:t>
            </a:r>
            <a:r>
              <a:rPr lang="en-GB" dirty="0"/>
              <a:t>I</a:t>
            </a:r>
            <a:r>
              <a:rPr lang="en-GB" dirty="0" smtClean="0"/>
              <a:t> Scene I</a:t>
            </a:r>
            <a:endParaRPr lang="en-GB" dirty="0"/>
          </a:p>
        </p:txBody>
      </p:sp>
      <p:sp>
        <p:nvSpPr>
          <p:cNvPr id="3" name="Content Placeholder 2"/>
          <p:cNvSpPr>
            <a:spLocks noGrp="1"/>
          </p:cNvSpPr>
          <p:nvPr>
            <p:ph idx="1"/>
          </p:nvPr>
        </p:nvSpPr>
        <p:spPr/>
        <p:txBody>
          <a:bodyPr/>
          <a:lstStyle/>
          <a:p>
            <a:pPr marL="0" indent="0">
              <a:buNone/>
            </a:pPr>
            <a:r>
              <a:rPr lang="en-GB" dirty="0" smtClean="0"/>
              <a:t>The weekly project progress meeting.</a:t>
            </a:r>
          </a:p>
          <a:p>
            <a:pPr marL="0" indent="0">
              <a:buNone/>
            </a:pPr>
            <a:endParaRPr lang="en-GB" dirty="0"/>
          </a:p>
          <a:p>
            <a:pPr marL="0" indent="0">
              <a:buNone/>
            </a:pPr>
            <a:r>
              <a:rPr lang="en-GB" dirty="0" smtClean="0"/>
              <a:t>Enter the product </a:t>
            </a:r>
            <a:r>
              <a:rPr lang="en-GB" dirty="0"/>
              <a:t>o</a:t>
            </a:r>
            <a:r>
              <a:rPr lang="en-GB" dirty="0" smtClean="0"/>
              <a:t>wner, project manager and team lead.</a:t>
            </a:r>
            <a:endParaRPr lang="en-GB" dirty="0"/>
          </a:p>
        </p:txBody>
      </p:sp>
    </p:spTree>
    <p:extLst>
      <p:ext uri="{BB962C8B-B14F-4D97-AF65-F5344CB8AC3E}">
        <p14:creationId xmlns:p14="http://schemas.microsoft.com/office/powerpoint/2010/main" val="4267705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Reflection</a:t>
            </a:r>
            <a:endParaRPr lang="en-GB" dirty="0"/>
          </a:p>
        </p:txBody>
      </p:sp>
      <p:sp>
        <p:nvSpPr>
          <p:cNvPr id="3" name="Content Placeholder 2"/>
          <p:cNvSpPr>
            <a:spLocks noGrp="1"/>
          </p:cNvSpPr>
          <p:nvPr>
            <p:ph idx="1"/>
          </p:nvPr>
        </p:nvSpPr>
        <p:spPr/>
        <p:txBody>
          <a:bodyPr/>
          <a:lstStyle/>
          <a:p>
            <a:r>
              <a:rPr lang="en-GB" dirty="0" smtClean="0"/>
              <a:t>What did you see and hear?</a:t>
            </a:r>
          </a:p>
          <a:p>
            <a:r>
              <a:rPr lang="en-GB" dirty="0" smtClean="0"/>
              <a:t>What were the goals of each character?</a:t>
            </a:r>
          </a:p>
          <a:p>
            <a:r>
              <a:rPr lang="en-GB" dirty="0" smtClean="0"/>
              <a:t>Who has been to a meeting like this?</a:t>
            </a:r>
          </a:p>
        </p:txBody>
      </p:sp>
    </p:spTree>
    <p:extLst>
      <p:ext uri="{BB962C8B-B14F-4D97-AF65-F5344CB8AC3E}">
        <p14:creationId xmlns:p14="http://schemas.microsoft.com/office/powerpoint/2010/main" val="3224167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Theory</a:t>
            </a:r>
            <a:endParaRPr lang="en-GB" dirty="0"/>
          </a:p>
        </p:txBody>
      </p:sp>
      <p:sp>
        <p:nvSpPr>
          <p:cNvPr id="3" name="Content Placeholder 2"/>
          <p:cNvSpPr>
            <a:spLocks noGrp="1"/>
          </p:cNvSpPr>
          <p:nvPr>
            <p:ph idx="1"/>
          </p:nvPr>
        </p:nvSpPr>
        <p:spPr/>
        <p:txBody>
          <a:bodyPr/>
          <a:lstStyle/>
          <a:p>
            <a:r>
              <a:rPr lang="en-GB" dirty="0" smtClean="0"/>
              <a:t>Introduce Model 1:</a:t>
            </a:r>
          </a:p>
          <a:p>
            <a:pPr lvl="1"/>
            <a:r>
              <a:rPr lang="en-GB" dirty="0" smtClean="0"/>
              <a:t>Reveal Values &amp; Assumptions</a:t>
            </a:r>
          </a:p>
          <a:p>
            <a:pPr lvl="1"/>
            <a:r>
              <a:rPr lang="en-GB" dirty="0" smtClean="0"/>
              <a:t>Reveal Behaviours</a:t>
            </a:r>
          </a:p>
          <a:p>
            <a:pPr lvl="1"/>
            <a:r>
              <a:rPr lang="en-GB" dirty="0" smtClean="0"/>
              <a:t>Recap on Results</a:t>
            </a:r>
          </a:p>
          <a:p>
            <a:pPr lvl="1"/>
            <a:endParaRPr lang="en-GB" dirty="0"/>
          </a:p>
          <a:p>
            <a:pPr marL="0" indent="0">
              <a:buNone/>
            </a:pPr>
            <a:endParaRPr lang="en-GB" dirty="0" smtClean="0"/>
          </a:p>
          <a:p>
            <a:pPr lvl="1"/>
            <a:endParaRPr lang="en-GB" dirty="0"/>
          </a:p>
          <a:p>
            <a:pPr marL="0" indent="0">
              <a:buNone/>
            </a:pPr>
            <a:endParaRPr lang="en-GB" dirty="0"/>
          </a:p>
        </p:txBody>
      </p:sp>
    </p:spTree>
    <p:extLst>
      <p:ext uri="{BB962C8B-B14F-4D97-AF65-F5344CB8AC3E}">
        <p14:creationId xmlns:p14="http://schemas.microsoft.com/office/powerpoint/2010/main" val="35332172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TotalTime>
  <Words>1956</Words>
  <Application>Microsoft Office PowerPoint</Application>
  <PresentationFormat>On-screen Show (4:3)</PresentationFormat>
  <Paragraphs>310</Paragraphs>
  <Slides>25</Slides>
  <Notes>15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The Fellowship of the Ring Personal Leadership Towards Joyful Work</vt:lpstr>
      <vt:lpstr>The Dream</vt:lpstr>
      <vt:lpstr>About Us</vt:lpstr>
      <vt:lpstr>In search of joyful work</vt:lpstr>
      <vt:lpstr>The Mutual Learning Scale</vt:lpstr>
      <vt:lpstr>Prologue</vt:lpstr>
      <vt:lpstr>Act I Scene I</vt:lpstr>
      <vt:lpstr>Reflection</vt:lpstr>
      <vt:lpstr>Theory</vt:lpstr>
      <vt:lpstr>Act II Scene I</vt:lpstr>
      <vt:lpstr>Reflection</vt:lpstr>
      <vt:lpstr>Theory</vt:lpstr>
      <vt:lpstr>Theory in Depth</vt:lpstr>
      <vt:lpstr>What’s your leadership preference?</vt:lpstr>
      <vt:lpstr>Your Turn</vt:lpstr>
      <vt:lpstr>Summary</vt:lpstr>
      <vt:lpstr>Recommended Resources</vt:lpstr>
      <vt:lpstr>In search of joyful work</vt:lpstr>
      <vt:lpstr>Thank you for playing!</vt:lpstr>
      <vt:lpstr>Session Schedule</vt:lpstr>
      <vt:lpstr>Appendix</vt:lpstr>
      <vt:lpstr>You are the Product Owner</vt:lpstr>
      <vt:lpstr>You are the Project Manager</vt:lpstr>
      <vt:lpstr>You are the Team Lead</vt:lpstr>
      <vt:lpstr>Product Owner</vt:lpstr>
    </vt:vector>
  </TitlesOfParts>
  <Company>UBS AG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Fellowship of the Ring</dc:title>
  <dc:creator>Tung, Portia</dc:creator>
  <cp:lastModifiedBy>Tung, Portia</cp:lastModifiedBy>
  <cp:revision>16</cp:revision>
  <dcterms:created xsi:type="dcterms:W3CDTF">2015-09-16T16:07:23Z</dcterms:created>
  <dcterms:modified xsi:type="dcterms:W3CDTF">2015-09-17T13:59:16Z</dcterms:modified>
</cp:coreProperties>
</file>