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79" r:id="rId4"/>
    <p:sldId id="272" r:id="rId5"/>
    <p:sldId id="293" r:id="rId6"/>
    <p:sldId id="277" r:id="rId7"/>
    <p:sldId id="258" r:id="rId8"/>
    <p:sldId id="259" r:id="rId9"/>
    <p:sldId id="260" r:id="rId10"/>
    <p:sldId id="261" r:id="rId11"/>
    <p:sldId id="262" r:id="rId12"/>
    <p:sldId id="263" r:id="rId13"/>
    <p:sldId id="287" r:id="rId14"/>
    <p:sldId id="295" r:id="rId15"/>
    <p:sldId id="296" r:id="rId16"/>
    <p:sldId id="278" r:id="rId17"/>
    <p:sldId id="271" r:id="rId18"/>
    <p:sldId id="297" r:id="rId19"/>
    <p:sldId id="267" r:id="rId20"/>
    <p:sldId id="283" r:id="rId21"/>
    <p:sldId id="288" r:id="rId22"/>
    <p:sldId id="281" r:id="rId23"/>
    <p:sldId id="273" r:id="rId24"/>
    <p:sldId id="289" r:id="rId25"/>
    <p:sldId id="274" r:id="rId26"/>
    <p:sldId id="275" r:id="rId27"/>
    <p:sldId id="276" r:id="rId28"/>
    <p:sldId id="284" r:id="rId29"/>
    <p:sldId id="292" r:id="rId30"/>
    <p:sldId id="291" r:id="rId31"/>
    <p:sldId id="290" r:id="rId32"/>
    <p:sldId id="285" r:id="rId33"/>
    <p:sldId id="286" r:id="rId34"/>
  </p:sldIdLst>
  <p:sldSz cx="9144000" cy="6858000" type="screen4x3"/>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FF3300"/>
    <a:srgbClr val="666633"/>
    <a:srgbClr val="999933"/>
    <a:srgbClr val="FFFF66"/>
    <a:srgbClr val="FFFF99"/>
    <a:srgbClr val="99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17" autoAdjust="0"/>
  </p:normalViewPr>
  <p:slideViewPr>
    <p:cSldViewPr>
      <p:cViewPr>
        <p:scale>
          <a:sx n="75" d="100"/>
          <a:sy n="75" d="100"/>
        </p:scale>
        <p:origin x="-2664" y="-6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5290" cy="4959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63032" y="1"/>
            <a:ext cx="2955290" cy="495935"/>
          </a:xfrm>
          <a:prstGeom prst="rect">
            <a:avLst/>
          </a:prstGeom>
        </p:spPr>
        <p:txBody>
          <a:bodyPr vert="horz" lIns="91440" tIns="45720" rIns="91440" bIns="45720" rtlCol="0"/>
          <a:lstStyle>
            <a:lvl1pPr algn="r">
              <a:defRPr sz="1200"/>
            </a:lvl1pPr>
          </a:lstStyle>
          <a:p>
            <a:fld id="{B87E2604-5AC8-4AF7-8F67-ED0E692FA66E}" type="datetimeFigureOut">
              <a:rPr lang="en-GB" smtClean="0"/>
              <a:t>28/09/2015</a:t>
            </a:fld>
            <a:endParaRPr lang="en-GB" dirty="0"/>
          </a:p>
        </p:txBody>
      </p:sp>
      <p:sp>
        <p:nvSpPr>
          <p:cNvPr id="4" name="Slide Image Placeholder 3"/>
          <p:cNvSpPr>
            <a:spLocks noGrp="1" noRot="1" noChangeAspect="1"/>
          </p:cNvSpPr>
          <p:nvPr>
            <p:ph type="sldImg" idx="2"/>
          </p:nvPr>
        </p:nvSpPr>
        <p:spPr>
          <a:xfrm>
            <a:off x="931863" y="742950"/>
            <a:ext cx="4957762" cy="371951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1045"/>
            <a:ext cx="2955290" cy="49593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63032" y="9421045"/>
            <a:ext cx="2955290" cy="495935"/>
          </a:xfrm>
          <a:prstGeom prst="rect">
            <a:avLst/>
          </a:prstGeom>
        </p:spPr>
        <p:txBody>
          <a:bodyPr vert="horz" lIns="91440" tIns="45720" rIns="91440" bIns="45720" rtlCol="0" anchor="b"/>
          <a:lstStyle>
            <a:lvl1pPr algn="r">
              <a:defRPr sz="1200"/>
            </a:lvl1pPr>
          </a:lstStyle>
          <a:p>
            <a:fld id="{828D5D84-2C57-426A-A11C-619C0D2652D3}" type="slidenum">
              <a:rPr lang="en-GB" smtClean="0"/>
              <a:t>‹#›</a:t>
            </a:fld>
            <a:endParaRPr lang="en-GB" dirty="0"/>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a:t>
            </a:fld>
            <a:endParaRPr lang="en-GB" dirty="0"/>
          </a:p>
        </p:txBody>
      </p:sp>
    </p:spTree>
    <p:extLst>
      <p:ext uri="{BB962C8B-B14F-4D97-AF65-F5344CB8AC3E}">
        <p14:creationId xmlns:p14="http://schemas.microsoft.com/office/powerpoint/2010/main" val="105916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11</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dirty="0"/>
          </a:p>
        </p:txBody>
      </p:sp>
    </p:spTree>
    <p:extLst>
      <p:ext uri="{BB962C8B-B14F-4D97-AF65-F5344CB8AC3E}">
        <p14:creationId xmlns:p14="http://schemas.microsoft.com/office/powerpoint/2010/main" val="42355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The Mutual Learning approach draws from Chris Argyris and Don Schön’s Model II work, as well as the work of Bob Putnam, Diana Smith and Phil MacArthur at Action Design, who originally used the term Mutual Learning Model.</a:t>
            </a:r>
          </a:p>
          <a:p>
            <a:endParaRPr lang="en-GB" dirty="0" smtClean="0"/>
          </a:p>
          <a:p>
            <a:r>
              <a:rPr lang="en-GB" dirty="0" smtClean="0"/>
              <a:t>Combine Chris Argyris's</a:t>
            </a:r>
            <a:r>
              <a:rPr lang="en-GB" baseline="0" dirty="0" smtClean="0"/>
              <a:t> Model 1: Unilateral Control vs Model 2: Mutual Learning Model</a:t>
            </a:r>
          </a:p>
          <a:p>
            <a:r>
              <a:rPr lang="en-GB" baseline="0" dirty="0" smtClean="0"/>
              <a:t>- What people say they think – espoused theory</a:t>
            </a:r>
          </a:p>
          <a:p>
            <a:r>
              <a:rPr lang="en-GB" baseline="0" dirty="0" smtClean="0"/>
              <a:t>- What people are observed doing – theory in use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mindset in order to change behaviour to have long-term results.</a:t>
            </a:r>
          </a:p>
          <a:p>
            <a:endParaRPr lang="en-GB" baseline="0" dirty="0" smtClean="0"/>
          </a:p>
          <a:p>
            <a:r>
              <a:rPr lang="en-GB" baseline="0" dirty="0" smtClean="0"/>
              <a:t>The Metaphor:</a:t>
            </a:r>
          </a:p>
          <a:p>
            <a:r>
              <a:rPr lang="en-GB" baseline="0" dirty="0" smtClean="0"/>
              <a:t>Your mindset = Operating system (Windows)</a:t>
            </a:r>
          </a:p>
          <a:p>
            <a:r>
              <a:rPr lang="en-GB" baseline="0" dirty="0" smtClean="0"/>
              <a:t>Your behaviours = Application software (eg Word)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13</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your score means:</a:t>
            </a:r>
          </a:p>
          <a:p>
            <a:r>
              <a:rPr lang="en-US" dirty="0" smtClean="0"/>
              <a:t>6</a:t>
            </a:r>
            <a:r>
              <a:rPr lang="en-US" baseline="0" dirty="0" smtClean="0"/>
              <a:t> = Fully Model 1</a:t>
            </a:r>
          </a:p>
          <a:p>
            <a:r>
              <a:rPr lang="en-US" baseline="0" dirty="0" smtClean="0"/>
              <a:t>12 = Mostly Model 1</a:t>
            </a:r>
          </a:p>
          <a:p>
            <a:r>
              <a:rPr lang="en-US" baseline="0" dirty="0" smtClean="0"/>
              <a:t>15 = Congruent</a:t>
            </a:r>
          </a:p>
          <a:p>
            <a:r>
              <a:rPr lang="en-US" baseline="0" dirty="0" smtClean="0"/>
              <a:t>18 = Mostly Model 2</a:t>
            </a:r>
          </a:p>
          <a:p>
            <a:r>
              <a:rPr lang="en-US" baseline="0" dirty="0" smtClean="0"/>
              <a:t>24 = Fully Model 2</a:t>
            </a:r>
            <a:endParaRPr lang="en-US"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14</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15</a:t>
            </a:fld>
            <a:endParaRPr lang="en-GB" dirty="0"/>
          </a:p>
        </p:txBody>
      </p:sp>
    </p:spTree>
    <p:extLst>
      <p:ext uri="{BB962C8B-B14F-4D97-AF65-F5344CB8AC3E}">
        <p14:creationId xmlns:p14="http://schemas.microsoft.com/office/powerpoint/2010/main" val="46678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Hypothesis can be proven by comparing expected results from Virtual Cycle of Mutual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r>
              <a:rPr lang="en-US" sz="1000" baseline="0" dirty="0" smtClean="0"/>
              <a:t>About the Mutual Learning Scale:</a:t>
            </a:r>
          </a:p>
          <a:p>
            <a:pPr marL="171450" indent="-171450">
              <a:buFont typeface="Arial"/>
              <a:buChar char="•"/>
            </a:pPr>
            <a:r>
              <a:rPr lang="en-US" sz="1000" baseline="0" dirty="0" smtClean="0"/>
              <a:t>The first 5 statements are the assumptions from Chris Argyris’s Mutual Learning Mindset</a:t>
            </a:r>
          </a:p>
          <a:p>
            <a:pPr marL="171450" indent="-171450">
              <a:buFont typeface="Arial"/>
              <a:buChar char="•"/>
            </a:pPr>
            <a:r>
              <a:rPr lang="en-US" sz="1000" baseline="0" dirty="0" smtClean="0"/>
              <a:t>The next 8 statements are the behaviours from Schwarz.</a:t>
            </a:r>
          </a:p>
          <a:p>
            <a:pPr marL="171450" indent="-171450">
              <a:buFont typeface="Arial"/>
              <a:buChar char="•"/>
            </a:pPr>
            <a:endParaRPr lang="en-US" sz="1000" baseline="0" dirty="0" smtClean="0"/>
          </a:p>
          <a:p>
            <a:pPr marL="0" indent="0">
              <a:buFont typeface="Arial"/>
              <a:buNone/>
            </a:pPr>
            <a:r>
              <a:rPr lang="en-US" sz="1000" baseline="0" dirty="0" smtClean="0"/>
              <a:t>How does the scoring work?</a:t>
            </a:r>
          </a:p>
          <a:p>
            <a:pPr marL="0" indent="0">
              <a:buFont typeface="Arial"/>
              <a:buNone/>
            </a:pPr>
            <a:endParaRPr lang="en-US" sz="1000" baseline="0" dirty="0" smtClean="0"/>
          </a:p>
          <a:p>
            <a:pPr marL="0" indent="0">
              <a:buFont typeface="Arial"/>
              <a:buNone/>
            </a:pPr>
            <a:r>
              <a:rPr lang="en-US" sz="1000" baseline="0" dirty="0" smtClean="0"/>
              <a:t>Score for mindset range from:</a:t>
            </a:r>
          </a:p>
          <a:p>
            <a:pPr marL="171450" indent="-171450">
              <a:buFont typeface="Arial"/>
              <a:buChar char="•"/>
            </a:pPr>
            <a:r>
              <a:rPr lang="en-US" sz="1000" baseline="0" dirty="0" smtClean="0"/>
              <a:t>5 = Don’t apply values</a:t>
            </a:r>
          </a:p>
          <a:p>
            <a:pPr marL="171450" indent="-171450">
              <a:buFont typeface="Arial"/>
              <a:buChar char="•"/>
            </a:pPr>
            <a:r>
              <a:rPr lang="en-US" sz="1000" baseline="0" dirty="0" smtClean="0"/>
              <a:t>10 = Rarely apply values</a:t>
            </a:r>
          </a:p>
          <a:p>
            <a:pPr marL="171450" indent="-171450">
              <a:buFont typeface="Arial"/>
              <a:buChar char="•"/>
            </a:pPr>
            <a:r>
              <a:rPr lang="en-US" sz="1000" baseline="0" dirty="0" smtClean="0"/>
              <a:t>15 = Mostly apply values</a:t>
            </a:r>
          </a:p>
          <a:p>
            <a:pPr marL="171450" indent="-171450">
              <a:buFont typeface="Arial"/>
              <a:buChar char="•"/>
            </a:pPr>
            <a:r>
              <a:rPr lang="en-US" sz="1000" baseline="0" dirty="0" smtClean="0"/>
              <a:t>20 = Always apply values</a:t>
            </a:r>
          </a:p>
          <a:p>
            <a:pPr marL="0" indent="0">
              <a:buFont typeface="Arial"/>
              <a:buNone/>
            </a:pPr>
            <a:endParaRPr lang="en-US" sz="1000" baseline="0" dirty="0" smtClean="0"/>
          </a:p>
          <a:p>
            <a:pPr marL="0" indent="0">
              <a:buFont typeface="Arial"/>
              <a:buNone/>
            </a:pPr>
            <a:r>
              <a:rPr lang="en-US" sz="1000" baseline="0" dirty="0" smtClean="0"/>
              <a:t>Score for behaviours range from:</a:t>
            </a:r>
          </a:p>
          <a:p>
            <a:pPr marL="0" indent="0">
              <a:buFont typeface="Arial"/>
              <a:buNone/>
            </a:pPr>
            <a:r>
              <a:rPr lang="en-US" sz="1000" baseline="0" dirty="0" smtClean="0"/>
              <a:t>8 = Don’t apply behaviours</a:t>
            </a:r>
          </a:p>
          <a:p>
            <a:pPr marL="0" indent="0">
              <a:buFont typeface="Arial"/>
              <a:buNone/>
            </a:pPr>
            <a:r>
              <a:rPr lang="en-US" sz="1000" baseline="0" dirty="0" smtClean="0"/>
              <a:t>16 = Rarely apply behaviours</a:t>
            </a:r>
          </a:p>
          <a:p>
            <a:pPr marL="0" indent="0">
              <a:buFont typeface="Arial"/>
              <a:buNone/>
            </a:pPr>
            <a:r>
              <a:rPr lang="en-US" sz="1000" baseline="0" dirty="0" smtClean="0"/>
              <a:t>24 = Mostly apply behaviours</a:t>
            </a:r>
          </a:p>
          <a:p>
            <a:pPr marL="0" indent="0">
              <a:buFont typeface="Arial"/>
              <a:buNone/>
            </a:pPr>
            <a:r>
              <a:rPr lang="en-US" sz="1000" baseline="0" dirty="0" smtClean="0"/>
              <a:t>32 = Always apply behaviours</a:t>
            </a:r>
          </a:p>
          <a:p>
            <a:pPr marL="0" indent="0">
              <a:buFont typeface="Arial"/>
              <a:buNone/>
            </a:pPr>
            <a:r>
              <a:rPr lang="en-US" sz="1000" baseline="0" dirty="0" smtClean="0"/>
              <a:t> </a:t>
            </a:r>
          </a:p>
          <a:p>
            <a:pPr marL="0" indent="0">
              <a:buFont typeface="Arial"/>
              <a:buNone/>
            </a:pPr>
            <a:r>
              <a:rPr lang="en-US" sz="1000" baseline="0" dirty="0" smtClean="0"/>
              <a:t>Maximum congruence scores:</a:t>
            </a:r>
          </a:p>
          <a:p>
            <a:pPr marL="0" indent="0">
              <a:buFont typeface="Arial"/>
              <a:buNone/>
            </a:pPr>
            <a:r>
              <a:rPr lang="en-US" sz="1000" baseline="0" dirty="0" smtClean="0"/>
              <a:t>13 = 100% UC</a:t>
            </a:r>
          </a:p>
          <a:p>
            <a:pPr marL="0" indent="0">
              <a:buFont typeface="Arial"/>
              <a:buNone/>
            </a:pPr>
            <a:r>
              <a:rPr lang="en-US" sz="1000" baseline="0" dirty="0" smtClean="0"/>
              <a:t>26 = Mostly UC</a:t>
            </a:r>
          </a:p>
          <a:p>
            <a:pPr marL="0" indent="0">
              <a:buFont typeface="Arial"/>
              <a:buNone/>
            </a:pPr>
            <a:r>
              <a:rPr lang="en-US" sz="1000" baseline="0" dirty="0" smtClean="0"/>
              <a:t>39 = Mostly ML</a:t>
            </a:r>
          </a:p>
          <a:p>
            <a:pPr marL="0" indent="0">
              <a:buFont typeface="Arial"/>
              <a:buNone/>
            </a:pPr>
            <a:r>
              <a:rPr lang="en-US" sz="1000" baseline="0" dirty="0" smtClean="0"/>
              <a:t>52 = 100% 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So how did you score on the Mutual Learning Scale?</a:t>
            </a:r>
          </a:p>
          <a:p>
            <a:endParaRPr lang="en-US" sz="1000" i="0" dirty="0" smtClean="0"/>
          </a:p>
          <a:p>
            <a:r>
              <a:rPr lang="en-US" sz="1000" i="0" dirty="0" smtClean="0"/>
              <a:t>If you scored a total of 52 points, stand up. This is</a:t>
            </a:r>
            <a:r>
              <a:rPr lang="en-US" sz="1000" i="0" baseline="0" dirty="0" smtClean="0"/>
              <a:t> the highest possible score on the scale and means you’re congruent in your espoused theory and theory in practice.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You believe in your ML talk AND you talk the talk and walk the walk all the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Let’s drill down into the significance of more results by looking at time in pairs: mindset and behaviours.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On the one hand, if you scored 20 points for questions 1-5, you score yourself maximum on ML mindset and: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For questions 6-13:</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24 or higher, this means your preference is mostly ML. You believe in your ML talk AND you can talk the talk and do walk the walk most of the time.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16-23, your behaviour straddles between UC and ML. You believe in your ML talk AND you fluctuate between UC and ML in behaviour.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8-15, your belief in ML is in strong contradiction with your predominantly UC behaviour.</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1000" i="0" baseline="0" dirty="0" smtClean="0"/>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000" i="0" baseline="0" dirty="0" smtClean="0"/>
              <a:t>On the other hand, if you scored between 5 and 10 for questions 1-5, you believe in UC AND you talk the talk and walk the walk all the time.</a:t>
            </a:r>
          </a:p>
          <a:p>
            <a:endParaRPr lang="en-US" sz="1000" i="0" baseline="0" dirty="0" smtClean="0"/>
          </a:p>
          <a:p>
            <a:r>
              <a:rPr lang="en-US" sz="1000" i="0" baseline="0" dirty="0" smtClean="0"/>
              <a:t>So – why did I ask you to share your score?</a:t>
            </a:r>
          </a:p>
          <a:p>
            <a:endParaRPr lang="en-US" sz="1000" i="0" baseline="0" dirty="0" smtClean="0"/>
          </a:p>
          <a:p>
            <a:r>
              <a:rPr lang="en-US" sz="1000" i="0" baseline="0" dirty="0" smtClean="0"/>
              <a:t>The main reason is to create the option for you to find the practitioners of ML during the break and get tips on how to live and breathe the Mutual Learning Model and 8 behaviours, even under stress.</a:t>
            </a:r>
          </a:p>
          <a:p>
            <a:endParaRPr lang="en-US" sz="1000" i="0" baseline="0" dirty="0" smtClean="0"/>
          </a:p>
          <a:p>
            <a:r>
              <a:rPr lang="en-US" sz="1000" i="0" baseline="0" dirty="0" smtClean="0"/>
              <a:t>Thank you. Everyone take a sit.</a:t>
            </a:r>
          </a:p>
          <a:p>
            <a:endParaRPr lang="en-US" sz="1000" i="0" baseline="0" dirty="0" smtClean="0"/>
          </a:p>
          <a:p>
            <a:r>
              <a:rPr lang="en-US" sz="1000" i="0" baseline="0" dirty="0" smtClean="0"/>
              <a:t>Let’s look at the findings in greater detail. If you scored 15 for mindset and 24 for behaviour, it means you are congruent in applying Mutual learning most of the time. The results you get from your efforts should reflect this.</a:t>
            </a:r>
          </a:p>
          <a:p>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If you scored higher in behaviour than mindset, it means you actively apply the Mutual Learning behaviours without really applying the mindset. You talk the talk and walk the walk but you don’t quite believe in the ML mindset. Nonetheless, starting to change your behaviour can be an easier way to changing your mindset. As Amy Cuddy, psychologist famous for her Ted talk on the Power Pose and the body influencing the mind, it’s about "Fake it until you become it."</a:t>
            </a:r>
          </a:p>
          <a:p>
            <a:endParaRPr lang="en-US" sz="1000" i="0" baseline="0" dirty="0" smtClean="0"/>
          </a:p>
          <a:p>
            <a:r>
              <a:rPr lang="en-US" sz="1000" i="0" baseline="0" dirty="0" smtClean="0"/>
              <a:t>If you scored higher in mindset than behaviour, it means that you believe strongly in the Mutual Learning mindset yet don’t apply the behaviours fully in practice all of the time. This is a strong position to be in, however, belief needs to result in corresponding behaviour to be effective. Monitor your theory in practice for discrepancies to your ML mindset to increase your practice of ML behaviour more often, especially when under stress.</a:t>
            </a:r>
          </a:p>
          <a:p>
            <a:endParaRPr lang="en-US" sz="1000" i="0" baseline="0" dirty="0" smtClean="0"/>
          </a:p>
          <a:p>
            <a:r>
              <a:rPr lang="en-US" sz="1000" b="1" i="0" baseline="0" dirty="0" smtClean="0"/>
              <a:t>How accurate is the Mutual Learning Scale?</a:t>
            </a:r>
            <a:endParaRPr lang="en-US" sz="1000" b="0" i="0" baseline="0" dirty="0" smtClean="0"/>
          </a:p>
          <a:p>
            <a:r>
              <a:rPr lang="en-US" sz="1000" b="0" i="0" baseline="0" dirty="0" smtClean="0"/>
              <a:t>It depends. We suggest taking your two scores and multiplying them by 3/5 each to calbrate it for how you think and act under stress.</a:t>
            </a:r>
          </a:p>
          <a:p>
            <a:endParaRPr lang="en-US" sz="1000" b="0" i="0" baseline="0" dirty="0" smtClean="0"/>
          </a:p>
          <a:p>
            <a:r>
              <a:rPr lang="en-US" sz="1000" b="0" i="0" baseline="0" dirty="0" smtClean="0"/>
              <a:t>For instance, if Annie scores 20/20 for mindset on a sunny day, under stress, she would more likely score 15/20.</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For instance, if Annie scores 25/32 for mindset on a sunny day, under stress, she would more likely score 15/32.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What we expect to see is a reduction by one level down, from “competent” to “advanced beginner” when Annie is under stress. Embedding Mutual Learning as a mindset is vital to ensure your best chances of congruent behaviour to get the desired results.</a:t>
            </a:r>
          </a:p>
          <a:p>
            <a:endParaRPr lang="en-US" sz="1000" b="0" i="0" baseline="0" dirty="0" smtClean="0"/>
          </a:p>
          <a:p>
            <a:endParaRPr lang="en-US" sz="1000" b="1" i="0"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16</a:t>
            </a:fld>
            <a:endParaRPr lang="en-US" dirty="0"/>
          </a:p>
        </p:txBody>
      </p:sp>
    </p:spTree>
    <p:extLst>
      <p:ext uri="{BB962C8B-B14F-4D97-AF65-F5344CB8AC3E}">
        <p14:creationId xmlns:p14="http://schemas.microsoft.com/office/powerpoint/2010/main" val="4046996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17</a:t>
            </a:fld>
            <a:endParaRPr lang="en-GB" dirty="0"/>
          </a:p>
        </p:txBody>
      </p:sp>
    </p:spTree>
    <p:extLst>
      <p:ext uri="{BB962C8B-B14F-4D97-AF65-F5344CB8AC3E}">
        <p14:creationId xmlns:p14="http://schemas.microsoft.com/office/powerpoint/2010/main" val="101418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18</a:t>
            </a:fld>
            <a:endParaRPr lang="en-GB" dirty="0"/>
          </a:p>
        </p:txBody>
      </p:sp>
    </p:spTree>
    <p:extLst>
      <p:ext uri="{BB962C8B-B14F-4D97-AF65-F5344CB8AC3E}">
        <p14:creationId xmlns:p14="http://schemas.microsoft.com/office/powerpoint/2010/main" val="55032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19</a:t>
            </a:fld>
            <a:endParaRPr lang="en-GB" dirty="0"/>
          </a:p>
        </p:txBody>
      </p:sp>
    </p:spTree>
    <p:extLst>
      <p:ext uri="{BB962C8B-B14F-4D97-AF65-F5344CB8AC3E}">
        <p14:creationId xmlns:p14="http://schemas.microsoft.com/office/powerpoint/2010/main" val="14058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dirty="0"/>
          </a:p>
        </p:txBody>
      </p:sp>
    </p:spTree>
    <p:extLst>
      <p:ext uri="{BB962C8B-B14F-4D97-AF65-F5344CB8AC3E}">
        <p14:creationId xmlns:p14="http://schemas.microsoft.com/office/powerpoint/2010/main" val="16307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20</a:t>
            </a:fld>
            <a:endParaRPr lang="en-GB" dirty="0"/>
          </a:p>
        </p:txBody>
      </p:sp>
    </p:spTree>
    <p:extLst>
      <p:ext uri="{BB962C8B-B14F-4D97-AF65-F5344CB8AC3E}">
        <p14:creationId xmlns:p14="http://schemas.microsoft.com/office/powerpoint/2010/main" val="989732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2950"/>
            <a:ext cx="4957762" cy="37195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931863" y="742950"/>
            <a:ext cx="4957762" cy="37195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1992" y="4711383"/>
            <a:ext cx="5455919" cy="4463415"/>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dirty="0"/>
          </a:p>
        </p:txBody>
      </p:sp>
    </p:spTree>
    <p:extLst>
      <p:ext uri="{BB962C8B-B14F-4D97-AF65-F5344CB8AC3E}">
        <p14:creationId xmlns:p14="http://schemas.microsoft.com/office/powerpoint/2010/main" val="86584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24</a:t>
            </a:fld>
            <a:endParaRPr lang="en-GB" dirty="0"/>
          </a:p>
        </p:txBody>
      </p:sp>
    </p:spTree>
    <p:extLst>
      <p:ext uri="{BB962C8B-B14F-4D97-AF65-F5344CB8AC3E}">
        <p14:creationId xmlns:p14="http://schemas.microsoft.com/office/powerpoint/2010/main" val="2340353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25</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828D5D84-2C57-426A-A11C-619C0D2652D3}" type="slidenum">
              <a:rPr lang="en-GB" smtClean="0"/>
              <a:t>26</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27</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28</a:t>
            </a:fld>
            <a:endParaRPr lang="en-GB" dirty="0"/>
          </a:p>
        </p:txBody>
      </p:sp>
    </p:spTree>
    <p:extLst>
      <p:ext uri="{BB962C8B-B14F-4D97-AF65-F5344CB8AC3E}">
        <p14:creationId xmlns:p14="http://schemas.microsoft.com/office/powerpoint/2010/main" val="926470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29</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2950"/>
            <a:ext cx="4957762" cy="37195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30</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31</a:t>
            </a:fld>
            <a:endParaRPr lang="en-GB" dirty="0"/>
          </a:p>
        </p:txBody>
      </p:sp>
    </p:spTree>
    <p:extLst>
      <p:ext uri="{BB962C8B-B14F-4D97-AF65-F5344CB8AC3E}">
        <p14:creationId xmlns:p14="http://schemas.microsoft.com/office/powerpoint/2010/main" val="3921019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32</a:t>
            </a:fld>
            <a:endParaRPr lang="en-GB" dirty="0"/>
          </a:p>
        </p:txBody>
      </p:sp>
    </p:spTree>
    <p:extLst>
      <p:ext uri="{BB962C8B-B14F-4D97-AF65-F5344CB8AC3E}">
        <p14:creationId xmlns:p14="http://schemas.microsoft.com/office/powerpoint/2010/main" val="95233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33</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4</a:t>
            </a:fld>
            <a:endParaRPr lang="en-GB" dirty="0"/>
          </a:p>
        </p:txBody>
      </p:sp>
    </p:spTree>
    <p:extLst>
      <p:ext uri="{BB962C8B-B14F-4D97-AF65-F5344CB8AC3E}">
        <p14:creationId xmlns:p14="http://schemas.microsoft.com/office/powerpoint/2010/main" val="225124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up the rating</a:t>
            </a:r>
            <a:r>
              <a:rPr lang="en-US" baseline="0" dirty="0" smtClean="0"/>
              <a:t> numbers you have ticked.</a:t>
            </a:r>
          </a:p>
          <a:p>
            <a:endParaRPr lang="en-US" baseline="0" dirty="0" smtClean="0"/>
          </a:p>
          <a:p>
            <a:r>
              <a:rPr lang="en-US" baseline="0" dirty="0" smtClean="0"/>
              <a:t>Keep these numbers safe as we’ll need them later.</a:t>
            </a:r>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5</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6</a:t>
            </a:fld>
            <a:endParaRPr lang="en-US" dirty="0"/>
          </a:p>
        </p:txBody>
      </p:sp>
    </p:spTree>
    <p:extLst>
      <p:ext uri="{BB962C8B-B14F-4D97-AF65-F5344CB8AC3E}">
        <p14:creationId xmlns:p14="http://schemas.microsoft.com/office/powerpoint/2010/main" val="22085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dirty="0"/>
          </a:p>
        </p:txBody>
      </p:sp>
    </p:spTree>
    <p:extLst>
      <p:ext uri="{BB962C8B-B14F-4D97-AF65-F5344CB8AC3E}">
        <p14:creationId xmlns:p14="http://schemas.microsoft.com/office/powerpoint/2010/main" val="8053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8</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9</a:t>
            </a:fld>
            <a:endParaRPr lang="en-GB" dirty="0"/>
          </a:p>
        </p:txBody>
      </p:sp>
    </p:spTree>
    <p:extLst>
      <p:ext uri="{BB962C8B-B14F-4D97-AF65-F5344CB8AC3E}">
        <p14:creationId xmlns:p14="http://schemas.microsoft.com/office/powerpoint/2010/main" val="4138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28/09/2015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28/09/2015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dirty="0"/>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Book Antiqua"/>
          <a:ea typeface="+mj-ea"/>
          <a:cs typeface="Book Antiqua"/>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hyperlink" Target="http://www.meetup.com/London-Action-Science-Meetup/" TargetMode="External"/><Relationship Id="rId7"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ted.com/talks/amy_cuddy_your_body_language_shapes_who_you_are" TargetMode="External"/><Relationship Id="rId5" Type="http://schemas.openxmlformats.org/officeDocument/2006/relationships/hyperlink" Target="http://www.actionscience.com/actinq.htm" TargetMode="External"/><Relationship Id="rId4" Type="http://schemas.openxmlformats.org/officeDocument/2006/relationships/hyperlink" Target="http://www.schwarzassociates.com/resources/articl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exubero.com/"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www.selfishprogramming.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exubero.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www.selfishprogramming.or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of-middle-earth.jpg"/>
          <p:cNvPicPr>
            <a:picLocks noChangeAspect="1"/>
          </p:cNvPicPr>
          <p:nvPr/>
        </p:nvPicPr>
        <p:blipFill>
          <a:blip r:embed="rId3">
            <a:alphaModFix amt="71000"/>
            <a:extLst>
              <a:ext uri="{28A0092B-C50C-407E-A947-70E740481C1C}">
                <a14:useLocalDpi xmlns:a14="http://schemas.microsoft.com/office/drawing/2010/main" val="0"/>
              </a:ext>
            </a:extLst>
          </a:blip>
          <a:stretch>
            <a:fillRect/>
          </a:stretch>
        </p:blipFill>
        <p:spPr>
          <a:xfrm>
            <a:off x="0" y="-3544"/>
            <a:ext cx="9144000" cy="6861544"/>
          </a:xfrm>
          <a:prstGeom prst="rect">
            <a:avLst/>
          </a:prstGeom>
        </p:spPr>
      </p:pic>
      <p:sp>
        <p:nvSpPr>
          <p:cNvPr id="2" name="Title 1"/>
          <p:cNvSpPr>
            <a:spLocks noGrp="1"/>
          </p:cNvSpPr>
          <p:nvPr>
            <p:ph type="ctrTitle"/>
          </p:nvPr>
        </p:nvSpPr>
        <p:spPr>
          <a:xfrm>
            <a:off x="0" y="260648"/>
            <a:ext cx="9144000" cy="1470025"/>
          </a:xfrm>
          <a:solidFill>
            <a:srgbClr val="000000"/>
          </a:solidFill>
        </p:spPr>
        <p:txBody>
          <a:bodyPr/>
          <a:lstStyle/>
          <a:p>
            <a:r>
              <a:rPr lang="en-GB" dirty="0" smtClean="0">
                <a:solidFill>
                  <a:srgbClr val="FFFFFF"/>
                </a:solidFill>
                <a:latin typeface="Book Antiqua"/>
                <a:cs typeface="Book Antiqua"/>
              </a:rPr>
              <a:t>The Fellowship of the Ring</a:t>
            </a:r>
            <a:br>
              <a:rPr lang="en-GB" dirty="0" smtClean="0">
                <a:solidFill>
                  <a:srgbClr val="FFFFFF"/>
                </a:solidFill>
                <a:latin typeface="Book Antiqua"/>
                <a:cs typeface="Book Antiqua"/>
              </a:rPr>
            </a:br>
            <a:r>
              <a:rPr lang="en-GB" sz="2800" dirty="0" smtClean="0">
                <a:solidFill>
                  <a:srgbClr val="FFFFFF"/>
                </a:solidFill>
                <a:latin typeface="Book Antiqua"/>
                <a:cs typeface="Book Antiqua"/>
              </a:rPr>
              <a:t>Personal Leadership Towards Joyful Work</a:t>
            </a:r>
            <a:endParaRPr lang="en-GB" sz="2800" dirty="0">
              <a:solidFill>
                <a:srgbClr val="FFFFFF"/>
              </a:solidFill>
              <a:latin typeface="Book Antiqua"/>
              <a:cs typeface="Book Antiqua"/>
            </a:endParaRPr>
          </a:p>
        </p:txBody>
      </p:sp>
      <p:sp>
        <p:nvSpPr>
          <p:cNvPr id="3" name="Subtitle 2"/>
          <p:cNvSpPr>
            <a:spLocks noGrp="1"/>
          </p:cNvSpPr>
          <p:nvPr>
            <p:ph type="subTitle" idx="1"/>
          </p:nvPr>
        </p:nvSpPr>
        <p:spPr>
          <a:xfrm>
            <a:off x="0" y="6165304"/>
            <a:ext cx="9144000" cy="504056"/>
          </a:xfrm>
          <a:solidFill>
            <a:srgbClr val="000000"/>
          </a:solidFill>
        </p:spPr>
        <p:txBody>
          <a:bodyPr>
            <a:normAutofit/>
          </a:bodyPr>
          <a:lstStyle/>
          <a:p>
            <a:r>
              <a:rPr lang="en-GB" sz="1800" dirty="0" smtClean="0">
                <a:solidFill>
                  <a:srgbClr val="FFFFFF"/>
                </a:solidFill>
                <a:latin typeface="Book Antiqua"/>
                <a:cs typeface="Book Antiqua"/>
              </a:rPr>
              <a:t>With Joe Schmetzer &amp; Portia Tung</a:t>
            </a:r>
            <a:endParaRPr lang="en-GB" sz="1800" dirty="0">
              <a:solidFill>
                <a:srgbClr val="FFFFFF"/>
              </a:solidFill>
              <a:latin typeface="Book Antiqua"/>
              <a:cs typeface="Book Antiqua"/>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917" y="6199170"/>
            <a:ext cx="12255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83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Win, don’t lose</a:t>
            </a:r>
          </a:p>
          <a:p>
            <a:pPr marL="285750" indent="-285750">
              <a:buFont typeface="Arial"/>
              <a:buChar char="•"/>
            </a:pPr>
            <a:r>
              <a:rPr lang="en-US" sz="1600" dirty="0" smtClean="0"/>
              <a:t>Be right</a:t>
            </a:r>
          </a:p>
          <a:p>
            <a:pPr marL="285750" indent="-285750">
              <a:buFont typeface="Arial"/>
              <a:buChar char="•"/>
            </a:pPr>
            <a:r>
              <a:rPr lang="en-US" sz="1600" dirty="0" smtClean="0"/>
              <a:t>Minimise expressions of negative feelings</a:t>
            </a:r>
          </a:p>
          <a:p>
            <a:pPr marL="285750" indent="-285750">
              <a:buFont typeface="Arial"/>
              <a:buChar char="•"/>
            </a:pPr>
            <a:r>
              <a:rPr lang="en-US" sz="1600" dirty="0" smtClean="0"/>
              <a:t>Act rational</a:t>
            </a:r>
          </a:p>
          <a:p>
            <a:endParaRPr lang="en-US" sz="1600" dirty="0"/>
          </a:p>
          <a:p>
            <a:r>
              <a:rPr lang="en-US" sz="1600" b="1" dirty="0" smtClean="0"/>
              <a:t>Assumptions</a:t>
            </a:r>
          </a:p>
          <a:p>
            <a:pPr marL="285750" indent="-285750">
              <a:buFont typeface="Arial"/>
              <a:buChar char="•"/>
            </a:pPr>
            <a:r>
              <a:rPr lang="en-US" sz="1600" dirty="0" smtClean="0"/>
              <a:t>I understand the situation; those who disagree don’t</a:t>
            </a:r>
          </a:p>
          <a:p>
            <a:pPr marL="285750" indent="-285750">
              <a:buFont typeface="Arial"/>
              <a:buChar char="•"/>
            </a:pPr>
            <a:r>
              <a:rPr lang="en-US" sz="1600" dirty="0" smtClean="0"/>
              <a:t>I am right; those who disagree are wrong</a:t>
            </a:r>
          </a:p>
          <a:p>
            <a:pPr marL="285750" indent="-285750">
              <a:buFont typeface="Arial"/>
              <a:buChar char="•"/>
            </a:pPr>
            <a:r>
              <a:rPr lang="en-US" sz="1600" dirty="0" smtClean="0"/>
              <a:t>I have pure motives; those who disagree have questionable motives</a:t>
            </a:r>
          </a:p>
          <a:p>
            <a:pPr marL="285750" indent="-285750">
              <a:buFont typeface="Arial"/>
              <a:buChar char="•"/>
            </a:pPr>
            <a:r>
              <a:rPr lang="en-US" sz="1600" dirty="0" smtClean="0"/>
              <a:t>My feelings and behaviour are justified</a:t>
            </a:r>
          </a:p>
          <a:p>
            <a:pPr marL="285750" indent="-285750">
              <a:buFont typeface="Arial"/>
              <a:buChar char="•"/>
            </a:pPr>
            <a:r>
              <a:rPr lang="en-US" sz="1600" dirty="0" smtClean="0"/>
              <a:t>I am not contributing to the problem</a:t>
            </a:r>
          </a:p>
        </p:txBody>
      </p:sp>
      <p:sp>
        <p:nvSpPr>
          <p:cNvPr id="6" name="TextBox 5"/>
          <p:cNvSpPr txBox="1"/>
          <p:nvPr/>
        </p:nvSpPr>
        <p:spPr>
          <a:xfrm>
            <a:off x="3393704" y="1455161"/>
            <a:ext cx="6120680" cy="1815882"/>
          </a:xfrm>
          <a:prstGeom prst="rect">
            <a:avLst/>
          </a:prstGeom>
          <a:noFill/>
        </p:spPr>
        <p:txBody>
          <a:bodyPr wrap="square" rtlCol="0">
            <a:spAutoFit/>
          </a:bodyPr>
          <a:lstStyle/>
          <a:p>
            <a:pPr marL="342900" indent="-342900" algn="just">
              <a:buFont typeface="+mj-lt"/>
              <a:buAutoNum type="arabicPeriod"/>
            </a:pPr>
            <a:r>
              <a:rPr lang="en-US" sz="1400" dirty="0" smtClean="0"/>
              <a:t>State </a:t>
            </a:r>
            <a:r>
              <a:rPr lang="en-US" sz="1400" dirty="0"/>
              <a:t>my views without asking for others’ views and vice </a:t>
            </a:r>
            <a:r>
              <a:rPr lang="en-US" sz="1400" dirty="0" smtClean="0"/>
              <a:t>versa</a:t>
            </a:r>
          </a:p>
          <a:p>
            <a:pPr marL="342900" indent="-342900" algn="just">
              <a:buFont typeface="+mj-lt"/>
              <a:buAutoNum type="arabicPeriod"/>
            </a:pPr>
            <a:r>
              <a:rPr lang="en-US" sz="1400" dirty="0" smtClean="0"/>
              <a:t>Withhold </a:t>
            </a:r>
            <a:r>
              <a:rPr lang="en-US" sz="1400" dirty="0"/>
              <a:t>relevant </a:t>
            </a:r>
            <a:r>
              <a:rPr lang="en-US" sz="1400" dirty="0" smtClean="0"/>
              <a:t>information</a:t>
            </a:r>
          </a:p>
          <a:p>
            <a:pPr marL="342900" indent="-342900" algn="just">
              <a:buFont typeface="+mj-lt"/>
              <a:buAutoNum type="arabicPeriod"/>
            </a:pPr>
            <a:r>
              <a:rPr lang="en-US" sz="1400" dirty="0" smtClean="0"/>
              <a:t>Speak </a:t>
            </a:r>
            <a:r>
              <a:rPr lang="en-US" sz="1400" dirty="0"/>
              <a:t>in general terms and don’t agree on what important words </a:t>
            </a:r>
            <a:r>
              <a:rPr lang="en-US" sz="1400" dirty="0" smtClean="0"/>
              <a:t>mean</a:t>
            </a:r>
          </a:p>
          <a:p>
            <a:pPr marL="342900" indent="-342900" algn="just">
              <a:buFont typeface="+mj-lt"/>
              <a:buAutoNum type="arabicPeriod"/>
            </a:pPr>
            <a:r>
              <a:rPr lang="en-US" sz="1400" dirty="0" smtClean="0"/>
              <a:t>Keep </a:t>
            </a:r>
            <a:r>
              <a:rPr lang="en-US" sz="1400" dirty="0"/>
              <a:t>my reasoning private; don’t ask others about their </a:t>
            </a:r>
            <a:r>
              <a:rPr lang="en-US" sz="1400" dirty="0" smtClean="0"/>
              <a:t>reasoning</a:t>
            </a:r>
          </a:p>
          <a:p>
            <a:pPr marL="342900" indent="-342900" algn="just">
              <a:buFont typeface="+mj-lt"/>
              <a:buAutoNum type="arabicPeriod"/>
            </a:pPr>
            <a:r>
              <a:rPr lang="en-US" sz="1400" dirty="0" smtClean="0"/>
              <a:t>Focus </a:t>
            </a:r>
            <a:r>
              <a:rPr lang="en-US" sz="1400" dirty="0"/>
              <a:t>on positions, not </a:t>
            </a:r>
            <a:r>
              <a:rPr lang="en-US" sz="1400" dirty="0" smtClean="0"/>
              <a:t>interests</a:t>
            </a:r>
          </a:p>
          <a:p>
            <a:pPr marL="342900" indent="-342900" algn="just">
              <a:buFont typeface="+mj-lt"/>
              <a:buAutoNum type="arabicPeriod"/>
            </a:pPr>
            <a:r>
              <a:rPr lang="en-US" sz="1400" dirty="0" smtClean="0"/>
              <a:t>Act </a:t>
            </a:r>
            <a:r>
              <a:rPr lang="en-US" sz="1400" dirty="0"/>
              <a:t>on untested assumptions and inference as if they were </a:t>
            </a:r>
            <a:r>
              <a:rPr lang="en-US" sz="1400" dirty="0" smtClean="0"/>
              <a:t>true</a:t>
            </a:r>
          </a:p>
          <a:p>
            <a:pPr marL="342900" indent="-342900" algn="just">
              <a:buFont typeface="+mj-lt"/>
              <a:buAutoNum type="arabicPeriod"/>
            </a:pPr>
            <a:r>
              <a:rPr lang="en-US" sz="1400" dirty="0" smtClean="0"/>
              <a:t>Control </a:t>
            </a:r>
            <a:r>
              <a:rPr lang="en-US" sz="1400" dirty="0"/>
              <a:t>the </a:t>
            </a:r>
            <a:r>
              <a:rPr lang="en-US" sz="1400" dirty="0" smtClean="0"/>
              <a:t>conversation</a:t>
            </a:r>
          </a:p>
          <a:p>
            <a:pPr marL="342900" indent="-342900" algn="just">
              <a:buFont typeface="+mj-lt"/>
              <a:buAutoNum type="arabicPeriod"/>
            </a:pPr>
            <a:r>
              <a:rPr lang="en-US" sz="1400" dirty="0" smtClean="0"/>
              <a:t>Avoid</a:t>
            </a:r>
            <a:r>
              <a:rPr lang="en-US" sz="1400" dirty="0"/>
              <a:t>, ease into, or save face on difficult issues</a:t>
            </a:r>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Lower-quality decisions</a:t>
            </a:r>
          </a:p>
          <a:p>
            <a:pPr marL="285750" indent="-285750" algn="just">
              <a:buFont typeface="Arial"/>
              <a:buChar char="•"/>
            </a:pPr>
            <a:r>
              <a:rPr lang="en-US" sz="1400" dirty="0" smtClean="0"/>
              <a:t>Less innovation</a:t>
            </a:r>
          </a:p>
          <a:p>
            <a:pPr marL="285750" indent="-285750" algn="just">
              <a:buFont typeface="Arial"/>
              <a:buChar char="•"/>
            </a:pPr>
            <a:r>
              <a:rPr lang="en-US" sz="1400" dirty="0" smtClean="0"/>
              <a:t>Longer implementation time</a:t>
            </a:r>
          </a:p>
          <a:p>
            <a:pPr marL="285750" indent="-285750" algn="just">
              <a:buFont typeface="Arial"/>
              <a:buChar char="•"/>
            </a:pPr>
            <a:r>
              <a:rPr lang="en-US" sz="1400" dirty="0" smtClean="0"/>
              <a:t>Increased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Reduced motivation</a:t>
            </a:r>
          </a:p>
          <a:p>
            <a:pPr marL="285750" indent="-285750" algn="just">
              <a:buFont typeface="Arial"/>
              <a:buChar char="•"/>
            </a:pPr>
            <a:r>
              <a:rPr lang="en-US" sz="1400" dirty="0" smtClean="0"/>
              <a:t>Decreased satisfaction</a:t>
            </a:r>
          </a:p>
          <a:p>
            <a:pPr marL="285750" indent="-285750" algn="just">
              <a:buFont typeface="Arial"/>
              <a:buChar char="•"/>
            </a:pPr>
            <a:r>
              <a:rPr lang="en-US" sz="1400" dirty="0" smtClean="0"/>
              <a:t>Limited development opportunities</a:t>
            </a:r>
          </a:p>
          <a:p>
            <a:pPr marL="285750" indent="-285750" algn="just">
              <a:buFont typeface="Arial"/>
              <a:buChar char="•"/>
            </a:pPr>
            <a:r>
              <a:rPr lang="en-US" sz="1400" dirty="0" smtClean="0"/>
              <a:t>Increased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Lower commitment</a:t>
            </a:r>
          </a:p>
          <a:p>
            <a:pPr marL="285750" indent="-285750" algn="just">
              <a:buFont typeface="Arial"/>
              <a:buChar char="•"/>
            </a:pPr>
            <a:r>
              <a:rPr lang="en-US" sz="1400" dirty="0" smtClean="0"/>
              <a:t>Decreased trust</a:t>
            </a:r>
          </a:p>
          <a:p>
            <a:pPr marL="285750" indent="-285750" algn="just">
              <a:buFont typeface="Arial"/>
              <a:buChar char="•"/>
            </a:pPr>
            <a:r>
              <a:rPr lang="en-US" sz="1400" dirty="0" smtClean="0"/>
              <a:t>Reduced learning</a:t>
            </a:r>
          </a:p>
          <a:p>
            <a:pPr marL="285750" indent="-285750" algn="just">
              <a:buFont typeface="Arial"/>
              <a:buChar char="•"/>
            </a:pPr>
            <a:r>
              <a:rPr lang="en-US" sz="1400" dirty="0" smtClean="0"/>
              <a:t>Greater defensiveness</a:t>
            </a:r>
          </a:p>
          <a:p>
            <a:pPr marL="285750" indent="-285750" algn="just">
              <a:buFont typeface="Arial"/>
              <a:buChar char="•"/>
            </a:pPr>
            <a:r>
              <a:rPr lang="en-US" sz="1400" dirty="0" smtClean="0"/>
              <a:t>Unproductive conflict</a:t>
            </a:r>
          </a:p>
          <a:p>
            <a:pPr marL="285750" indent="-285750" algn="just">
              <a:buFont typeface="Arial"/>
              <a:buChar char="•"/>
            </a:pPr>
            <a:r>
              <a:rPr lang="en-US" sz="1400" dirty="0" smtClean="0"/>
              <a:t>Inappropriate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68914" y="6453336"/>
            <a:ext cx="5039590" cy="276999"/>
          </a:xfrm>
          <a:prstGeom prst="rect">
            <a:avLst/>
          </a:prstGeom>
          <a:noFill/>
        </p:spPr>
        <p:txBody>
          <a:bodyPr wrap="square" rtlCol="0">
            <a:spAutoFit/>
          </a:bodyPr>
          <a:lstStyle/>
          <a:p>
            <a:pPr algn="r"/>
            <a:r>
              <a:rPr lang="en-US" sz="1200" i="1" dirty="0" smtClean="0"/>
              <a:t>The Vicious Cycle of Unilateral Control by Roger Schwarz</a:t>
            </a:r>
            <a:endParaRPr lang="en-US" sz="1200" i="1" dirty="0"/>
          </a:p>
        </p:txBody>
      </p:sp>
    </p:spTree>
    <p:extLst>
      <p:ext uri="{BB962C8B-B14F-4D97-AF65-F5344CB8AC3E}">
        <p14:creationId xmlns:p14="http://schemas.microsoft.com/office/powerpoint/2010/main" val="353321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this one?</a:t>
            </a:r>
          </a:p>
        </p:txBody>
      </p:sp>
    </p:spTree>
    <p:extLst>
      <p:ext uri="{BB962C8B-B14F-4D97-AF65-F5344CB8AC3E}">
        <p14:creationId xmlns:p14="http://schemas.microsoft.com/office/powerpoint/2010/main" val="4176100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Transparency</a:t>
            </a:r>
          </a:p>
          <a:p>
            <a:pPr marL="285750" indent="-285750">
              <a:buFont typeface="Arial"/>
              <a:buChar char="•"/>
            </a:pPr>
            <a:r>
              <a:rPr lang="en-US" sz="1600" dirty="0" smtClean="0"/>
              <a:t>Curiosity</a:t>
            </a:r>
          </a:p>
          <a:p>
            <a:pPr marL="285750" indent="-285750">
              <a:buFont typeface="Arial"/>
              <a:buChar char="•"/>
            </a:pPr>
            <a:r>
              <a:rPr lang="en-US" sz="1600" dirty="0" smtClean="0"/>
              <a:t>Informed choice</a:t>
            </a:r>
          </a:p>
          <a:p>
            <a:pPr marL="285750" indent="-285750">
              <a:buFont typeface="Arial"/>
              <a:buChar char="•"/>
            </a:pPr>
            <a:r>
              <a:rPr lang="en-US" sz="1600" dirty="0" smtClean="0"/>
              <a:t>Accountability</a:t>
            </a:r>
          </a:p>
          <a:p>
            <a:pPr marL="285750" indent="-285750">
              <a:buFont typeface="Arial"/>
              <a:buChar char="•"/>
            </a:pPr>
            <a:r>
              <a:rPr lang="en-US" sz="1600" dirty="0" smtClean="0"/>
              <a:t>Compassion</a:t>
            </a:r>
          </a:p>
          <a:p>
            <a:endParaRPr lang="en-US" sz="1600" dirty="0"/>
          </a:p>
          <a:p>
            <a:r>
              <a:rPr lang="en-US" sz="1600" b="1" dirty="0" smtClean="0"/>
              <a:t>Assumptions</a:t>
            </a:r>
          </a:p>
          <a:p>
            <a:pPr marL="285750" indent="-285750">
              <a:buFont typeface="Arial"/>
              <a:buChar char="•"/>
            </a:pPr>
            <a:r>
              <a:rPr lang="en-US" sz="1600" dirty="0" smtClean="0"/>
              <a:t>I have information; so do other people</a:t>
            </a:r>
          </a:p>
          <a:p>
            <a:pPr marL="285750" indent="-285750">
              <a:buFont typeface="Arial"/>
              <a:buChar char="•"/>
            </a:pPr>
            <a:r>
              <a:rPr lang="en-US" sz="1600" dirty="0" smtClean="0"/>
              <a:t>Each of us sees things others don’t</a:t>
            </a:r>
          </a:p>
          <a:p>
            <a:pPr marL="285750" indent="-285750">
              <a:buFont typeface="Arial"/>
              <a:buChar char="•"/>
            </a:pPr>
            <a:r>
              <a:rPr lang="en-US" sz="1600" dirty="0" smtClean="0"/>
              <a:t>People may disagree with me and still have pure motives</a:t>
            </a:r>
          </a:p>
          <a:p>
            <a:pPr marL="285750" indent="-285750">
              <a:buFont typeface="Arial"/>
              <a:buChar char="•"/>
            </a:pPr>
            <a:r>
              <a:rPr lang="en-US" sz="1600" dirty="0" smtClean="0"/>
              <a:t>Differences are opportunities for learning</a:t>
            </a:r>
          </a:p>
          <a:p>
            <a:pPr marL="285750" indent="-285750">
              <a:buFont typeface="Arial"/>
              <a:buChar char="•"/>
            </a:pPr>
            <a:r>
              <a:rPr lang="en-US" sz="1600" dirty="0" smtClean="0"/>
              <a:t>I may be contributing to the problem</a:t>
            </a:r>
          </a:p>
        </p:txBody>
      </p:sp>
      <p:sp>
        <p:nvSpPr>
          <p:cNvPr id="6" name="TextBox 5"/>
          <p:cNvSpPr txBox="1"/>
          <p:nvPr/>
        </p:nvSpPr>
        <p:spPr>
          <a:xfrm>
            <a:off x="3393704" y="1455161"/>
            <a:ext cx="6120680" cy="2031325"/>
          </a:xfrm>
          <a:prstGeom prst="rect">
            <a:avLst/>
          </a:prstGeom>
          <a:noFill/>
        </p:spPr>
        <p:txBody>
          <a:bodyPr wrap="square" rtlCol="0">
            <a:spAutoFit/>
          </a:bodyPr>
          <a:lstStyle/>
          <a:p>
            <a:pPr marL="514350" indent="-514350" algn="just">
              <a:buFont typeface="+mj-lt"/>
              <a:buAutoNum type="arabicPeriod"/>
            </a:pPr>
            <a:r>
              <a:rPr lang="en-US" sz="1400" dirty="0"/>
              <a:t>State views and ask genuine questions</a:t>
            </a:r>
          </a:p>
          <a:p>
            <a:pPr marL="514350" indent="-514350" algn="just">
              <a:buFont typeface="+mj-lt"/>
              <a:buAutoNum type="arabicPeriod"/>
            </a:pPr>
            <a:r>
              <a:rPr lang="en-US" sz="1400" dirty="0"/>
              <a:t>Share all relevant information</a:t>
            </a:r>
          </a:p>
          <a:p>
            <a:pPr marL="514350" indent="-514350" algn="just">
              <a:buFont typeface="+mj-lt"/>
              <a:buAutoNum type="arabicPeriod"/>
            </a:pPr>
            <a:r>
              <a:rPr lang="en-US" sz="1400" dirty="0"/>
              <a:t>Use specific examples and agree on what important words mean</a:t>
            </a:r>
          </a:p>
          <a:p>
            <a:pPr marL="514350" indent="-514350" algn="just">
              <a:buFont typeface="+mj-lt"/>
              <a:buAutoNum type="arabicPeriod"/>
            </a:pPr>
            <a:r>
              <a:rPr lang="en-US" sz="1400" dirty="0"/>
              <a:t>Explain reasoning and intent</a:t>
            </a:r>
          </a:p>
          <a:p>
            <a:pPr marL="514350" indent="-514350" algn="just">
              <a:buFont typeface="+mj-lt"/>
              <a:buAutoNum type="arabicPeriod"/>
            </a:pPr>
            <a:r>
              <a:rPr lang="en-US" sz="1400" dirty="0"/>
              <a:t>Focus on interests, not positions</a:t>
            </a:r>
          </a:p>
          <a:p>
            <a:pPr marL="514350" indent="-514350" algn="just">
              <a:buFont typeface="+mj-lt"/>
              <a:buAutoNum type="arabicPeriod"/>
            </a:pPr>
            <a:r>
              <a:rPr lang="en-US" sz="1400" dirty="0"/>
              <a:t>Test assumptions and inferences</a:t>
            </a:r>
          </a:p>
          <a:p>
            <a:pPr marL="514350" indent="-514350" algn="just">
              <a:buFont typeface="+mj-lt"/>
              <a:buAutoNum type="arabicPeriod"/>
            </a:pPr>
            <a:r>
              <a:rPr lang="en-US" sz="1400" dirty="0"/>
              <a:t>Jointly design next steps</a:t>
            </a:r>
          </a:p>
          <a:p>
            <a:pPr marL="514350" indent="-514350" algn="just">
              <a:buFont typeface="+mj-lt"/>
              <a:buAutoNum type="arabicPeriod"/>
            </a:pPr>
            <a:r>
              <a:rPr lang="en-US" sz="1400" dirty="0"/>
              <a:t>Discuss undiscussable </a:t>
            </a:r>
            <a:r>
              <a:rPr lang="en-US" sz="1400" dirty="0" smtClean="0"/>
              <a:t>issues</a:t>
            </a:r>
            <a:endParaRPr lang="en-US" sz="1400" dirty="0"/>
          </a:p>
          <a:p>
            <a:pPr algn="just"/>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Higher-quality decisions</a:t>
            </a:r>
          </a:p>
          <a:p>
            <a:pPr marL="285750" indent="-285750" algn="just">
              <a:buFont typeface="Arial"/>
              <a:buChar char="•"/>
            </a:pPr>
            <a:r>
              <a:rPr lang="en-US" sz="1400" dirty="0" smtClean="0"/>
              <a:t>Greater innovation</a:t>
            </a:r>
          </a:p>
          <a:p>
            <a:pPr marL="285750" indent="-285750" algn="just">
              <a:buFont typeface="Arial"/>
              <a:buChar char="•"/>
            </a:pPr>
            <a:r>
              <a:rPr lang="en-US" sz="1400" dirty="0" smtClean="0"/>
              <a:t>Shorter implementation time</a:t>
            </a:r>
          </a:p>
          <a:p>
            <a:pPr marL="285750" indent="-285750" algn="just">
              <a:buFont typeface="Arial"/>
              <a:buChar char="•"/>
            </a:pPr>
            <a:r>
              <a:rPr lang="en-US" sz="1400" dirty="0" smtClean="0"/>
              <a:t>Reduced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Increased motivation</a:t>
            </a:r>
          </a:p>
          <a:p>
            <a:pPr marL="285750" indent="-285750" algn="just">
              <a:buFont typeface="Arial"/>
              <a:buChar char="•"/>
            </a:pPr>
            <a:r>
              <a:rPr lang="en-US" sz="1400" dirty="0" smtClean="0"/>
              <a:t>Increased satisfaction</a:t>
            </a:r>
          </a:p>
          <a:p>
            <a:pPr marL="285750" indent="-285750" algn="just">
              <a:buFont typeface="Arial"/>
              <a:buChar char="•"/>
            </a:pPr>
            <a:r>
              <a:rPr lang="en-US" sz="1400" dirty="0" smtClean="0"/>
              <a:t>Richer development opportunities</a:t>
            </a:r>
          </a:p>
          <a:p>
            <a:pPr marL="285750" indent="-285750" algn="just">
              <a:buFont typeface="Arial"/>
              <a:buChar char="•"/>
            </a:pPr>
            <a:r>
              <a:rPr lang="en-US" sz="1400" dirty="0" smtClean="0"/>
              <a:t>Reduced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Greater commitment</a:t>
            </a:r>
          </a:p>
          <a:p>
            <a:pPr marL="285750" indent="-285750" algn="just">
              <a:buFont typeface="Arial"/>
              <a:buChar char="•"/>
            </a:pPr>
            <a:r>
              <a:rPr lang="en-US" sz="1400" dirty="0" smtClean="0"/>
              <a:t>Increased trust</a:t>
            </a:r>
          </a:p>
          <a:p>
            <a:pPr marL="285750" indent="-285750" algn="just">
              <a:buFont typeface="Arial"/>
              <a:buChar char="•"/>
            </a:pPr>
            <a:r>
              <a:rPr lang="en-US" sz="1400" dirty="0" smtClean="0"/>
              <a:t>Increased learning</a:t>
            </a:r>
          </a:p>
          <a:p>
            <a:pPr marL="285750" indent="-285750" algn="just">
              <a:buFont typeface="Arial"/>
              <a:buChar char="•"/>
            </a:pPr>
            <a:r>
              <a:rPr lang="en-US" sz="1400" dirty="0" smtClean="0"/>
              <a:t>Reduced defensiveness</a:t>
            </a:r>
          </a:p>
          <a:p>
            <a:pPr marL="285750" indent="-285750" algn="just">
              <a:buFont typeface="Arial"/>
              <a:buChar char="•"/>
            </a:pPr>
            <a:r>
              <a:rPr lang="en-US" sz="1400" dirty="0" smtClean="0"/>
              <a:t>Productive conflict</a:t>
            </a:r>
          </a:p>
          <a:p>
            <a:pPr marL="285750" indent="-285750" algn="just">
              <a:buFont typeface="Arial"/>
              <a:buChar char="•"/>
            </a:pPr>
            <a:r>
              <a:rPr lang="en-US" sz="1400" dirty="0" smtClean="0"/>
              <a:t>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5676" y="6392640"/>
            <a:ext cx="5039590" cy="276999"/>
          </a:xfrm>
          <a:prstGeom prst="rect">
            <a:avLst/>
          </a:prstGeom>
          <a:noFill/>
        </p:spPr>
        <p:txBody>
          <a:bodyPr wrap="square" rtlCol="0">
            <a:spAutoFit/>
          </a:bodyPr>
          <a:lstStyle/>
          <a:p>
            <a:pPr algn="r"/>
            <a:r>
              <a:rPr lang="en-US" sz="1200" i="1" dirty="0" smtClean="0"/>
              <a:t>The Virtuous Cycle of Mutual Learning by Roger Schwarz</a:t>
            </a:r>
            <a:endParaRPr lang="en-US" sz="1200" i="1" dirty="0"/>
          </a:p>
        </p:txBody>
      </p:sp>
    </p:spTree>
    <p:extLst>
      <p:ext uri="{BB962C8B-B14F-4D97-AF65-F5344CB8AC3E}">
        <p14:creationId xmlns:p14="http://schemas.microsoft.com/office/powerpoint/2010/main" val="38294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What’s your espoused leadership mindset?</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113939612"/>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I am right most of the time</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Other can teach me much</a:t>
                      </a:r>
                      <a:endParaRPr lang="en-US" sz="1600" dirty="0"/>
                    </a:p>
                  </a:txBody>
                  <a:tcPr/>
                </a:tc>
              </a:tr>
              <a:tr h="291902">
                <a:tc>
                  <a:txBody>
                    <a:bodyPr/>
                    <a:lstStyle/>
                    <a:p>
                      <a:pPr algn="l"/>
                      <a:r>
                        <a:rPr lang="en-US" sz="1600" dirty="0" smtClean="0"/>
                        <a:t>4) I can</a:t>
                      </a:r>
                      <a:r>
                        <a:rPr lang="en-US" sz="1600" baseline="0" dirty="0" smtClean="0"/>
                        <a:t> teach people to fix their mistakes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hidden</a:t>
                      </a:r>
                      <a:r>
                        <a:rPr lang="en-US" sz="1600" baseline="0" dirty="0" smtClean="0"/>
                        <a:t> and may be self-motivated</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616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489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489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489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489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489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489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95536" y="1268760"/>
            <a:ext cx="4176464" cy="4904100"/>
            <a:chOff x="395536" y="1268760"/>
            <a:chExt cx="4176464" cy="4904100"/>
          </a:xfrm>
        </p:grpSpPr>
        <p:sp>
          <p:nvSpPr>
            <p:cNvPr id="8" name="TextBox 7"/>
            <p:cNvSpPr txBox="1"/>
            <p:nvPr/>
          </p:nvSpPr>
          <p:spPr>
            <a:xfrm>
              <a:off x="395536" y="1340768"/>
              <a:ext cx="4176464" cy="4832092"/>
            </a:xfrm>
            <a:prstGeom prst="rect">
              <a:avLst/>
            </a:prstGeom>
            <a:solidFill>
              <a:srgbClr val="FF0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9" name="TextBox 8"/>
            <p:cNvSpPr txBox="1"/>
            <p:nvPr/>
          </p:nvSpPr>
          <p:spPr>
            <a:xfrm>
              <a:off x="467544" y="1268760"/>
              <a:ext cx="3168352" cy="1138773"/>
            </a:xfrm>
            <a:prstGeom prst="rect">
              <a:avLst/>
            </a:prstGeom>
            <a:noFill/>
          </p:spPr>
          <p:txBody>
            <a:bodyPr wrap="square" rtlCol="0">
              <a:spAutoFit/>
            </a:bodyPr>
            <a:lstStyle/>
            <a:p>
              <a:r>
                <a:rPr lang="en-US" sz="3200" b="1" u="sng" dirty="0">
                  <a:solidFill>
                    <a:schemeClr val="bg1"/>
                  </a:solidFill>
                </a:rPr>
                <a:t>Model </a:t>
              </a:r>
              <a:r>
                <a:rPr lang="en-US" sz="3200" b="1" u="sng" dirty="0" smtClean="0">
                  <a:solidFill>
                    <a:schemeClr val="bg1"/>
                  </a:solidFill>
                </a:rPr>
                <a:t>I</a:t>
              </a:r>
              <a:r>
                <a:rPr lang="en-US" sz="3200" b="1" dirty="0" smtClean="0">
                  <a:solidFill>
                    <a:schemeClr val="bg1"/>
                  </a:solidFill>
                </a:rPr>
                <a:t>:</a:t>
              </a:r>
              <a:endParaRPr lang="en-US" sz="3200" b="1" dirty="0">
                <a:solidFill>
                  <a:schemeClr val="bg1"/>
                </a:solidFill>
              </a:endParaRPr>
            </a:p>
            <a:p>
              <a:r>
                <a:rPr lang="en-US" dirty="0">
                  <a:solidFill>
                    <a:schemeClr val="bg1"/>
                  </a:solidFill>
                </a:rPr>
                <a:t>6 points = Fully Model </a:t>
              </a:r>
              <a:r>
                <a:rPr lang="en-US" dirty="0" smtClean="0">
                  <a:solidFill>
                    <a:schemeClr val="bg1"/>
                  </a:solidFill>
                </a:rPr>
                <a:t>I</a:t>
              </a:r>
              <a:endParaRPr lang="en-US" dirty="0">
                <a:solidFill>
                  <a:schemeClr val="bg1"/>
                </a:solidFill>
              </a:endParaRPr>
            </a:p>
            <a:p>
              <a:r>
                <a:rPr lang="en-US" dirty="0">
                  <a:solidFill>
                    <a:schemeClr val="bg1"/>
                  </a:solidFill>
                </a:rPr>
                <a:t>12 points = Mostly Model </a:t>
              </a:r>
              <a:r>
                <a:rPr lang="en-US" dirty="0" smtClean="0">
                  <a:solidFill>
                    <a:schemeClr val="bg1"/>
                  </a:solidFill>
                </a:rPr>
                <a:t>I</a:t>
              </a:r>
              <a:endParaRPr lang="en-US" dirty="0">
                <a:solidFill>
                  <a:schemeClr val="bg1"/>
                </a:solidFill>
              </a:endParaRPr>
            </a:p>
          </p:txBody>
        </p:sp>
      </p:grpSp>
      <p:grpSp>
        <p:nvGrpSpPr>
          <p:cNvPr id="22" name="Group 21"/>
          <p:cNvGrpSpPr/>
          <p:nvPr/>
        </p:nvGrpSpPr>
        <p:grpSpPr>
          <a:xfrm>
            <a:off x="4572000" y="1294160"/>
            <a:ext cx="4176464" cy="4878700"/>
            <a:chOff x="4572000" y="1294160"/>
            <a:chExt cx="4176464" cy="4878700"/>
          </a:xfrm>
        </p:grpSpPr>
        <p:sp>
          <p:nvSpPr>
            <p:cNvPr id="31" name="TextBox 30"/>
            <p:cNvSpPr txBox="1"/>
            <p:nvPr/>
          </p:nvSpPr>
          <p:spPr>
            <a:xfrm>
              <a:off x="4572000" y="1340768"/>
              <a:ext cx="4176464" cy="4832092"/>
            </a:xfrm>
            <a:prstGeom prst="rect">
              <a:avLst/>
            </a:prstGeom>
            <a:solidFill>
              <a:srgbClr val="008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32" name="TextBox 31"/>
            <p:cNvSpPr txBox="1"/>
            <p:nvPr/>
          </p:nvSpPr>
          <p:spPr>
            <a:xfrm>
              <a:off x="5580112" y="1294160"/>
              <a:ext cx="3168352" cy="1138773"/>
            </a:xfrm>
            <a:prstGeom prst="rect">
              <a:avLst/>
            </a:prstGeom>
            <a:noFill/>
          </p:spPr>
          <p:txBody>
            <a:bodyPr wrap="square" rtlCol="0">
              <a:spAutoFit/>
            </a:bodyPr>
            <a:lstStyle/>
            <a:p>
              <a:pPr algn="r"/>
              <a:r>
                <a:rPr lang="en-US" sz="3200" b="1" u="sng" dirty="0">
                  <a:solidFill>
                    <a:schemeClr val="bg1"/>
                  </a:solidFill>
                </a:rPr>
                <a:t>Model </a:t>
              </a:r>
              <a:r>
                <a:rPr lang="en-US" sz="3200" b="1" u="sng" dirty="0" smtClean="0">
                  <a:solidFill>
                    <a:schemeClr val="bg1"/>
                  </a:solidFill>
                </a:rPr>
                <a:t>II</a:t>
              </a:r>
              <a:r>
                <a:rPr lang="en-US" sz="3200" b="1" dirty="0" smtClean="0">
                  <a:solidFill>
                    <a:schemeClr val="bg1"/>
                  </a:solidFill>
                </a:rPr>
                <a:t>:</a:t>
              </a:r>
              <a:endParaRPr lang="en-US" sz="3200" b="1" dirty="0">
                <a:solidFill>
                  <a:schemeClr val="bg1"/>
                </a:solidFill>
              </a:endParaRPr>
            </a:p>
            <a:p>
              <a:pPr algn="r"/>
              <a:r>
                <a:rPr lang="en-US" dirty="0" smtClean="0">
                  <a:solidFill>
                    <a:schemeClr val="bg1"/>
                  </a:solidFill>
                </a:rPr>
                <a:t>18 </a:t>
              </a:r>
              <a:r>
                <a:rPr lang="en-US" dirty="0">
                  <a:solidFill>
                    <a:schemeClr val="bg1"/>
                  </a:solidFill>
                </a:rPr>
                <a:t>points = </a:t>
              </a:r>
              <a:r>
                <a:rPr lang="en-US" dirty="0" smtClean="0">
                  <a:solidFill>
                    <a:schemeClr val="bg1"/>
                  </a:solidFill>
                </a:rPr>
                <a:t>Mostly </a:t>
              </a:r>
              <a:r>
                <a:rPr lang="en-US" dirty="0">
                  <a:solidFill>
                    <a:schemeClr val="bg1"/>
                  </a:solidFill>
                </a:rPr>
                <a:t>Model </a:t>
              </a:r>
              <a:r>
                <a:rPr lang="en-US" dirty="0" smtClean="0">
                  <a:solidFill>
                    <a:schemeClr val="bg1"/>
                  </a:solidFill>
                </a:rPr>
                <a:t>II</a:t>
              </a:r>
              <a:endParaRPr lang="en-US" dirty="0">
                <a:solidFill>
                  <a:schemeClr val="bg1"/>
                </a:solidFill>
              </a:endParaRPr>
            </a:p>
            <a:p>
              <a:pPr algn="r"/>
              <a:r>
                <a:rPr lang="en-US" dirty="0" smtClean="0">
                  <a:solidFill>
                    <a:schemeClr val="bg1"/>
                  </a:solidFill>
                </a:rPr>
                <a:t>24 </a:t>
              </a:r>
              <a:r>
                <a:rPr lang="en-US" dirty="0">
                  <a:solidFill>
                    <a:schemeClr val="bg1"/>
                  </a:solidFill>
                </a:rPr>
                <a:t>points = </a:t>
              </a:r>
              <a:r>
                <a:rPr lang="en-US" dirty="0" smtClean="0">
                  <a:solidFill>
                    <a:schemeClr val="bg1"/>
                  </a:solidFill>
                </a:rPr>
                <a:t>Fully Model II</a:t>
              </a:r>
              <a:endParaRPr lang="en-US" dirty="0">
                <a:solidFill>
                  <a:schemeClr val="bg1"/>
                </a:solidFill>
              </a:endParaRPr>
            </a:p>
          </p:txBody>
        </p:sp>
      </p:grpSp>
      <p:sp>
        <p:nvSpPr>
          <p:cNvPr id="33" name="TextBox 32"/>
          <p:cNvSpPr txBox="1"/>
          <p:nvPr/>
        </p:nvSpPr>
        <p:spPr>
          <a:xfrm>
            <a:off x="3419872" y="1484784"/>
            <a:ext cx="2160240" cy="369332"/>
          </a:xfrm>
          <a:prstGeom prst="rect">
            <a:avLst/>
          </a:prstGeom>
          <a:solidFill>
            <a:srgbClr val="FFFF00">
              <a:alpha val="65000"/>
            </a:srgbClr>
          </a:solidFill>
        </p:spPr>
        <p:txBody>
          <a:bodyPr wrap="square" rtlCol="0">
            <a:spAutoFit/>
          </a:bodyPr>
          <a:lstStyle/>
          <a:p>
            <a:pPr algn="ctr"/>
            <a:r>
              <a:rPr lang="en-US" b="1" dirty="0" smtClean="0"/>
              <a:t>15 points = Balanced</a:t>
            </a:r>
            <a:endParaRPr lang="en-US" dirty="0"/>
          </a:p>
        </p:txBody>
      </p:sp>
      <p:sp>
        <p:nvSpPr>
          <p:cNvPr id="34" name="TextBox 33"/>
          <p:cNvSpPr txBox="1"/>
          <p:nvPr/>
        </p:nvSpPr>
        <p:spPr>
          <a:xfrm>
            <a:off x="4716016" y="6279703"/>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58128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 I –Model II Quadrant</a:t>
            </a:r>
            <a:endParaRPr lang="en-US" dirty="0"/>
          </a:p>
        </p:txBody>
      </p:sp>
      <p:sp>
        <p:nvSpPr>
          <p:cNvPr id="5" name="Rectangle 4"/>
          <p:cNvSpPr/>
          <p:nvPr/>
        </p:nvSpPr>
        <p:spPr>
          <a:xfrm>
            <a:off x="2267744" y="2164854"/>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dirty="0" smtClean="0">
              <a:solidFill>
                <a:schemeClr val="bg1"/>
              </a:solidFill>
            </a:endParaRPr>
          </a:p>
          <a:p>
            <a:pPr algn="ctr">
              <a:defRPr/>
            </a:pPr>
            <a:r>
              <a:rPr lang="en-US" sz="1400" b="1" i="1" dirty="0" smtClean="0">
                <a:solidFill>
                  <a:schemeClr val="bg1"/>
                </a:solidFill>
              </a:rPr>
              <a:t>Empathic Self-Deception</a:t>
            </a:r>
          </a:p>
          <a:p>
            <a:pPr algn="ctr" fontAlgn="auto">
              <a:spcBef>
                <a:spcPts val="0"/>
              </a:spcBef>
              <a:spcAft>
                <a:spcPts val="0"/>
              </a:spcAft>
              <a:defRPr/>
            </a:pPr>
            <a:endParaRPr lang="en-US" sz="1400" dirty="0" smtClean="0">
              <a:solidFill>
                <a:schemeClr val="bg1"/>
              </a:solidFill>
            </a:endParaRPr>
          </a:p>
        </p:txBody>
      </p:sp>
      <p:sp>
        <p:nvSpPr>
          <p:cNvPr id="9" name="Rectangle 8"/>
          <p:cNvSpPr/>
          <p:nvPr/>
        </p:nvSpPr>
        <p:spPr>
          <a:xfrm>
            <a:off x="2267744" y="3965053"/>
            <a:ext cx="2381597" cy="1613520"/>
          </a:xfrm>
          <a:prstGeom prst="rect">
            <a:avLst/>
          </a:prstGeom>
          <a:solidFill>
            <a:srgbClr val="FF0000">
              <a:alpha val="65000"/>
            </a:srgb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Rational &amp; Controlling</a:t>
            </a:r>
          </a:p>
          <a:p>
            <a:pPr algn="ctr" fontAlgn="auto">
              <a:spcBef>
                <a:spcPts val="0"/>
              </a:spcBef>
              <a:spcAft>
                <a:spcPts val="0"/>
              </a:spcAft>
              <a:defRPr/>
            </a:pPr>
            <a:endParaRPr lang="en-US" sz="1400" dirty="0" smtClean="0">
              <a:solidFill>
                <a:schemeClr val="bg1"/>
              </a:solidFill>
            </a:endParaRPr>
          </a:p>
        </p:txBody>
      </p:sp>
      <p:sp>
        <p:nvSpPr>
          <p:cNvPr id="10" name="Rectangle 9"/>
          <p:cNvSpPr/>
          <p:nvPr/>
        </p:nvSpPr>
        <p:spPr>
          <a:xfrm>
            <a:off x="4788024" y="2164853"/>
            <a:ext cx="2381597" cy="1613520"/>
          </a:xfrm>
          <a:prstGeom prst="rect">
            <a:avLst/>
          </a:prstGeom>
          <a:solidFill>
            <a:srgbClr val="008000">
              <a:alpha val="65000"/>
            </a:srgbClr>
          </a:solidFill>
          <a:ln>
            <a:solidFill>
              <a:schemeClr val="tx1">
                <a:lumMod val="50000"/>
                <a:lumOff val="50000"/>
                <a:alpha val="65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i="1" dirty="0" smtClean="0">
              <a:solidFill>
                <a:schemeClr val="bg1"/>
              </a:solidFill>
            </a:endParaRPr>
          </a:p>
          <a:p>
            <a:pPr algn="ctr">
              <a:defRPr/>
            </a:pPr>
            <a:r>
              <a:rPr lang="en-US" sz="1400" b="1" i="1" dirty="0" smtClean="0">
                <a:solidFill>
                  <a:schemeClr val="bg1"/>
                </a:solidFill>
              </a:rPr>
              <a:t>Empathic &amp; Collaborative</a:t>
            </a:r>
          </a:p>
          <a:p>
            <a:pPr algn="ctr" fontAlgn="auto">
              <a:spcBef>
                <a:spcPts val="0"/>
              </a:spcBef>
              <a:spcAft>
                <a:spcPts val="0"/>
              </a:spcAft>
              <a:defRPr/>
            </a:pPr>
            <a:endParaRPr lang="en-US" sz="1400" dirty="0" smtClean="0">
              <a:solidFill>
                <a:schemeClr val="bg1"/>
              </a:solidFill>
            </a:endParaRPr>
          </a:p>
        </p:txBody>
      </p:sp>
      <p:sp>
        <p:nvSpPr>
          <p:cNvPr id="11" name="Rectangle 10"/>
          <p:cNvSpPr/>
          <p:nvPr/>
        </p:nvSpPr>
        <p:spPr>
          <a:xfrm>
            <a:off x="4788024" y="3965052"/>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Perverse Self-Deception</a:t>
            </a:r>
          </a:p>
          <a:p>
            <a:pPr algn="ctr" fontAlgn="auto">
              <a:spcBef>
                <a:spcPts val="0"/>
              </a:spcBef>
              <a:spcAft>
                <a:spcPts val="0"/>
              </a:spcAft>
              <a:defRPr/>
            </a:pPr>
            <a:endParaRPr lang="en-US" sz="1400" dirty="0" smtClean="0">
              <a:solidFill>
                <a:schemeClr val="bg1"/>
              </a:solidFill>
            </a:endParaRPr>
          </a:p>
        </p:txBody>
      </p:sp>
      <p:cxnSp>
        <p:nvCxnSpPr>
          <p:cNvPr id="12" name="Straight Arrow Connector 11"/>
          <p:cNvCxnSpPr/>
          <p:nvPr/>
        </p:nvCxnSpPr>
        <p:spPr>
          <a:xfrm>
            <a:off x="1979712" y="5837262"/>
            <a:ext cx="5328592" cy="0"/>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979712" y="2092846"/>
            <a:ext cx="0" cy="3744416"/>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771800"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6" name="TextBox 15"/>
          <p:cNvSpPr txBox="1"/>
          <p:nvPr/>
        </p:nvSpPr>
        <p:spPr>
          <a:xfrm rot="16200000">
            <a:off x="1035372" y="458135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7" name="TextBox 16"/>
          <p:cNvSpPr txBox="1"/>
          <p:nvPr/>
        </p:nvSpPr>
        <p:spPr>
          <a:xfrm rot="16200000">
            <a:off x="1003375" y="2853159"/>
            <a:ext cx="1344612"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18" name="TextBox 17"/>
          <p:cNvSpPr txBox="1"/>
          <p:nvPr/>
        </p:nvSpPr>
        <p:spPr>
          <a:xfrm>
            <a:off x="1043608" y="1352962"/>
            <a:ext cx="187220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Observed Behaviours</a:t>
            </a:r>
            <a:endParaRPr lang="en-US" sz="2000" cap="small" dirty="0">
              <a:solidFill>
                <a:schemeClr val="tx1">
                  <a:lumMod val="50000"/>
                  <a:lumOff val="50000"/>
                </a:schemeClr>
              </a:solidFill>
              <a:latin typeface="+mn-lt"/>
              <a:ea typeface="+mn-ea"/>
              <a:cs typeface="+mn-cs"/>
            </a:endParaRPr>
          </a:p>
        </p:txBody>
      </p:sp>
      <p:sp>
        <p:nvSpPr>
          <p:cNvPr id="19" name="TextBox 18"/>
          <p:cNvSpPr txBox="1"/>
          <p:nvPr/>
        </p:nvSpPr>
        <p:spPr>
          <a:xfrm>
            <a:off x="7092280" y="5445224"/>
            <a:ext cx="151216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Espoused Mindset</a:t>
            </a:r>
            <a:endParaRPr lang="en-US" sz="2000" cap="small" dirty="0">
              <a:solidFill>
                <a:schemeClr val="tx1">
                  <a:lumMod val="50000"/>
                  <a:lumOff val="50000"/>
                </a:schemeClr>
              </a:solidFill>
              <a:latin typeface="+mn-lt"/>
              <a:ea typeface="+mn-ea"/>
              <a:cs typeface="+mn-cs"/>
            </a:endParaRPr>
          </a:p>
        </p:txBody>
      </p:sp>
      <p:sp>
        <p:nvSpPr>
          <p:cNvPr id="21" name="TextBox 20"/>
          <p:cNvSpPr txBox="1"/>
          <p:nvPr/>
        </p:nvSpPr>
        <p:spPr>
          <a:xfrm>
            <a:off x="5364088"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24" name="TextBox 23"/>
          <p:cNvSpPr txBox="1"/>
          <p:nvPr/>
        </p:nvSpPr>
        <p:spPr>
          <a:xfrm>
            <a:off x="3923929" y="6351711"/>
            <a:ext cx="5001422" cy="461665"/>
          </a:xfrm>
          <a:prstGeom prst="rect">
            <a:avLst/>
          </a:prstGeom>
          <a:noFill/>
        </p:spPr>
        <p:txBody>
          <a:bodyPr wrap="square" rtlCol="0">
            <a:spAutoFit/>
          </a:bodyPr>
          <a:lstStyle/>
          <a:p>
            <a:pPr algn="r"/>
            <a:r>
              <a:rPr lang="en-US" sz="1200" i="1" dirty="0" smtClean="0">
                <a:solidFill>
                  <a:srgbClr val="000000"/>
                </a:solidFill>
              </a:rPr>
              <a:t>Quadrant designed by Joe Schmetzer &amp; Portia Tung</a:t>
            </a:r>
          </a:p>
          <a:p>
            <a:pPr algn="r"/>
            <a:r>
              <a:rPr lang="en-US" sz="1200" i="1" dirty="0" smtClean="0">
                <a:solidFill>
                  <a:srgbClr val="000000"/>
                </a:solidFill>
              </a:rPr>
              <a:t>Partly-derived from and inspired by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396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FFFF66"/>
          </a:solidFill>
          <a:ln>
            <a:solidFill>
              <a:srgbClr val="FFFF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i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i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999966"/>
          </a:solidFill>
          <a:ln>
            <a:solidFill>
              <a:srgbClr val="9999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2291537" y="3634552"/>
            <a:ext cx="1203199" cy="1206168"/>
          </a:xfrm>
          <a:prstGeom prst="rect">
            <a:avLst/>
          </a:prstGeom>
          <a:solidFill>
            <a:srgbClr val="666633"/>
          </a:solidFill>
          <a:ln>
            <a:solidFill>
              <a:srgbClr val="6666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a:off x="2284537" y="4221014"/>
            <a:ext cx="615950" cy="615950"/>
          </a:xfrm>
          <a:prstGeom prst="rect">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3033356" y="2383984"/>
            <a:ext cx="1682660" cy="276999"/>
          </a:xfrm>
          <a:prstGeom prst="rect">
            <a:avLst/>
          </a:prstGeom>
          <a:noFill/>
        </p:spPr>
        <p:txBody>
          <a:bodyPr wrap="square" rtlCol="0">
            <a:spAutoFit/>
          </a:bodyPr>
          <a:lstStyle/>
          <a:p>
            <a:pPr algn="r"/>
            <a:r>
              <a:rPr lang="en-US" sz="1200" b="1" dirty="0" smtClean="0">
                <a:solidFill>
                  <a:schemeClr val="bg2">
                    <a:lumMod val="25000"/>
                  </a:schemeClr>
                </a:solidFill>
              </a:rPr>
              <a:t>Mutual Learning</a:t>
            </a:r>
            <a:endParaRPr lang="en-US" sz="1200" b="1" dirty="0">
              <a:solidFill>
                <a:schemeClr val="bg2">
                  <a:lumMod val="25000"/>
                </a:schemeClr>
              </a:solidFill>
            </a:endParaRPr>
          </a:p>
        </p:txBody>
      </p:sp>
      <p:sp>
        <p:nvSpPr>
          <p:cNvPr id="103" name="TextBox 102"/>
          <p:cNvSpPr txBox="1"/>
          <p:nvPr/>
        </p:nvSpPr>
        <p:spPr>
          <a:xfrm>
            <a:off x="2411759" y="3630318"/>
            <a:ext cx="1082977" cy="461665"/>
          </a:xfrm>
          <a:prstGeom prst="rect">
            <a:avLst/>
          </a:prstGeom>
          <a:noFill/>
        </p:spPr>
        <p:txBody>
          <a:bodyPr wrap="square" rtlCol="0">
            <a:spAutoFit/>
          </a:bodyPr>
          <a:lstStyle/>
          <a:p>
            <a:pPr algn="r"/>
            <a:r>
              <a:rPr lang="en-US" sz="1200" b="1" dirty="0" smtClean="0">
                <a:solidFill>
                  <a:schemeClr val="bg2">
                    <a:lumMod val="25000"/>
                  </a:schemeClr>
                </a:solidFill>
              </a:rPr>
              <a:t>Unilateral Control Bias</a:t>
            </a:r>
            <a:endParaRPr lang="en-US" sz="1200" b="1" dirty="0">
              <a:solidFill>
                <a:schemeClr val="bg2">
                  <a:lumMod val="25000"/>
                </a:schemeClr>
              </a:solidFill>
            </a:endParaRPr>
          </a:p>
        </p:txBody>
      </p:sp>
      <p:sp>
        <p:nvSpPr>
          <p:cNvPr id="107" name="TextBox 106"/>
          <p:cNvSpPr txBox="1"/>
          <p:nvPr/>
        </p:nvSpPr>
        <p:spPr>
          <a:xfrm>
            <a:off x="2278185" y="4230919"/>
            <a:ext cx="614626" cy="338554"/>
          </a:xfrm>
          <a:prstGeom prst="rect">
            <a:avLst/>
          </a:prstGeom>
          <a:noFill/>
        </p:spPr>
        <p:txBody>
          <a:bodyPr wrap="square" rtlCol="0">
            <a:spAutoFit/>
          </a:bodyPr>
          <a:lstStyle/>
          <a:p>
            <a:pPr algn="r"/>
            <a:r>
              <a:rPr lang="en-US" sz="800" b="1" dirty="0" smtClean="0">
                <a:solidFill>
                  <a:schemeClr val="bg2">
                    <a:lumMod val="25000"/>
                  </a:schemeClr>
                </a:solidFill>
              </a:rPr>
              <a:t>Unilateral Control</a:t>
            </a:r>
            <a:endParaRPr lang="en-US" sz="800" b="1" dirty="0">
              <a:solidFill>
                <a:schemeClr val="bg2">
                  <a:lumMod val="25000"/>
                </a:schemeClr>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behaviour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Occasionally apply behaviours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behaviours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2" name="TextBox 101"/>
          <p:cNvSpPr txBox="1"/>
          <p:nvPr/>
        </p:nvSpPr>
        <p:spPr>
          <a:xfrm>
            <a:off x="2699792" y="3005477"/>
            <a:ext cx="1405347" cy="461665"/>
          </a:xfrm>
          <a:prstGeom prst="rect">
            <a:avLst/>
          </a:prstGeom>
          <a:noFill/>
        </p:spPr>
        <p:txBody>
          <a:bodyPr wrap="square" rtlCol="0">
            <a:spAutoFit/>
          </a:bodyPr>
          <a:lstStyle/>
          <a:p>
            <a:pPr algn="r"/>
            <a:r>
              <a:rPr lang="en-US" sz="1200" b="1" dirty="0" smtClean="0">
                <a:solidFill>
                  <a:schemeClr val="bg2">
                    <a:lumMod val="25000"/>
                  </a:schemeClr>
                </a:solidFill>
              </a:rPr>
              <a:t>Mutual Learning Bias</a:t>
            </a:r>
            <a:endParaRPr lang="en-US" sz="1200" b="1" dirty="0">
              <a:solidFill>
                <a:schemeClr val="bg2">
                  <a:lumMod val="25000"/>
                </a:schemeClr>
              </a:solidFill>
            </a:endParaRPr>
          </a:p>
        </p:txBody>
      </p:sp>
    </p:spTree>
    <p:extLst>
      <p:ext uri="{BB962C8B-B14F-4D97-AF65-F5344CB8AC3E}">
        <p14:creationId xmlns:p14="http://schemas.microsoft.com/office/powerpoint/2010/main" val="277237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Where are you on the quadrant?</a:t>
            </a:r>
          </a:p>
          <a:p>
            <a:r>
              <a:rPr lang="en-GB" sz="2800" dirty="0" smtClean="0"/>
              <a:t>Where would you like to be?</a:t>
            </a:r>
          </a:p>
          <a:p>
            <a:r>
              <a:rPr lang="en-GB" sz="2800" dirty="0" smtClean="0"/>
              <a:t>Identify at least one personal improvement action to move towards your target location</a:t>
            </a:r>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pic>
        <p:nvPicPr>
          <p:cNvPr id="4" name="Picture 3" descr="Slide05.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459" y="1810178"/>
            <a:ext cx="2915816" cy="2186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lide1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844824"/>
            <a:ext cx="3168352" cy="2376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Slide1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2288" y="3645024"/>
            <a:ext cx="3168352" cy="2376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Slide07.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7597" y="2492896"/>
            <a:ext cx="2952328" cy="2160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Slide10.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7155" y="3063885"/>
            <a:ext cx="2976330" cy="223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Slide13.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9685" y="3789040"/>
            <a:ext cx="2976331" cy="223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159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Want to know more?</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smtClean="0"/>
              <a:t>London Action Science Meetup Group</a:t>
            </a:r>
          </a:p>
          <a:p>
            <a:pPr lvl="1"/>
            <a:r>
              <a:rPr lang="en-GB" sz="2000" dirty="0" smtClean="0">
                <a:hlinkClick r:id="rId3"/>
              </a:rPr>
              <a:t>http://www.meetup.com/London-Action-Science-Meetup/</a:t>
            </a:r>
            <a:endParaRPr lang="en-GB" sz="2000" dirty="0" smtClean="0"/>
          </a:p>
          <a:p>
            <a:endParaRPr lang="en-GB" sz="2000" dirty="0" smtClean="0"/>
          </a:p>
          <a:p>
            <a:r>
              <a:rPr lang="en-GB" sz="2000" dirty="0" smtClean="0"/>
              <a:t>Eight Behaviours for Smarter Teams (free download):</a:t>
            </a:r>
          </a:p>
          <a:p>
            <a:pPr lvl="1"/>
            <a:r>
              <a:rPr lang="en-GB" sz="2000" dirty="0" smtClean="0">
                <a:hlinkClick r:id="rId4"/>
              </a:rPr>
              <a:t>http://www.schwarzassociates.com/resources/articles/</a:t>
            </a:r>
            <a:endParaRPr lang="en-GB" sz="2000" dirty="0" smtClean="0"/>
          </a:p>
          <a:p>
            <a:endParaRPr lang="en-GB" sz="2000" dirty="0" smtClean="0"/>
          </a:p>
          <a:p>
            <a:r>
              <a:rPr lang="en-GB" sz="2000" dirty="0" smtClean="0"/>
              <a:t>Smart Leaders Smarter Teams by Roger Schwarz</a:t>
            </a:r>
          </a:p>
          <a:p>
            <a:endParaRPr lang="en-GB" sz="2000" dirty="0" smtClean="0"/>
          </a:p>
          <a:p>
            <a:r>
              <a:rPr lang="en-GB" sz="2000" dirty="0" smtClean="0"/>
              <a:t>More about Action Science:</a:t>
            </a:r>
          </a:p>
          <a:p>
            <a:pPr lvl="1"/>
            <a:r>
              <a:rPr lang="en-GB" sz="2000" dirty="0" smtClean="0">
                <a:hlinkClick r:id="rId5"/>
              </a:rPr>
              <a:t>http://www.actionscience.com/actinq.htm</a:t>
            </a:r>
            <a:endParaRPr lang="en-GB" sz="2000" dirty="0" smtClean="0"/>
          </a:p>
          <a:p>
            <a:endParaRPr lang="en-GB" sz="2000" dirty="0" smtClean="0"/>
          </a:p>
          <a:p>
            <a:r>
              <a:rPr lang="en-GB" sz="2000" dirty="0" smtClean="0"/>
              <a:t>Amy Cuddy's Power Pose Ted talk</a:t>
            </a:r>
          </a:p>
          <a:p>
            <a:pPr lvl="1"/>
            <a:r>
              <a:rPr lang="en-GB" sz="2000" dirty="0" smtClean="0">
                <a:hlinkClick r:id="rId6"/>
              </a:rPr>
              <a:t>https://www.ted.com/talks/amy_cuddy_your_body_language_shapes_who_you_are</a:t>
            </a:r>
            <a:endParaRPr lang="en-GB" sz="2000" dirty="0" smtClean="0"/>
          </a:p>
          <a:p>
            <a:pPr lvl="1"/>
            <a:endParaRPr lang="en-GB" sz="2000" dirty="0" smtClean="0"/>
          </a:p>
          <a:p>
            <a:endParaRPr lang="en-GB" sz="2000" dirty="0"/>
          </a:p>
        </p:txBody>
      </p:sp>
      <p:pic>
        <p:nvPicPr>
          <p:cNvPr id="4" name="Picture 3" descr="Schwarz-Book-Cove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985" y="3315940"/>
            <a:ext cx="1545463" cy="234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657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Lord-of-the-Rings-The-Fellowship-of-the-Ring-400x3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1" y="6093296"/>
            <a:ext cx="9146125" cy="720080"/>
          </a:xfrm>
          <a:solidFill>
            <a:srgbClr val="000000"/>
          </a:solidFill>
        </p:spPr>
        <p:txBody>
          <a:bodyPr>
            <a:normAutofit fontScale="85000" lnSpcReduction="10000"/>
          </a:bodyPr>
          <a:lstStyle/>
          <a:p>
            <a:pPr marL="0" indent="0" algn="ctr">
              <a:buNone/>
            </a:pPr>
            <a:r>
              <a:rPr lang="en-GB" dirty="0" smtClean="0">
                <a:solidFill>
                  <a:schemeClr val="bg1"/>
                </a:solidFill>
              </a:rPr>
              <a:t>Which character do you most identify with and why?</a:t>
            </a:r>
          </a:p>
        </p:txBody>
      </p:sp>
    </p:spTree>
    <p:extLst>
      <p:ext uri="{BB962C8B-B14F-4D97-AF65-F5344CB8AC3E}">
        <p14:creationId xmlns:p14="http://schemas.microsoft.com/office/powerpoint/2010/main" val="2469945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a:t>
            </a:r>
            <a:r>
              <a:rPr lang="en-GB" dirty="0"/>
              <a:t>W</a:t>
            </a:r>
            <a:r>
              <a:rPr lang="en-GB" dirty="0" smtClean="0"/>
              <a:t>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t>
            </a:r>
            <a:r>
              <a:rPr lang="en-GB" sz="2400" dirty="0"/>
              <a:t>gained </a:t>
            </a:r>
            <a:r>
              <a:rPr lang="en-GB" sz="2400" dirty="0" smtClean="0"/>
              <a:t>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Thank you for playing!</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7183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3138169055"/>
              </p:ext>
            </p:extLst>
          </p:nvPr>
        </p:nvGraphicFramePr>
        <p:xfrm>
          <a:off x="952500" y="1507540"/>
          <a:ext cx="7239000" cy="4572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 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 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 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 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 00.</a:t>
                      </a:r>
                      <a:r>
                        <a:rPr lang="en-GB" sz="1200" dirty="0" smtClean="0"/>
                        <a:t>51</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 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 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 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r>
              <a:rPr lang="en-GB" dirty="0" smtClean="0"/>
              <a:t>Props for running this session</a:t>
            </a:r>
            <a:endParaRPr lang="en-GB" dirty="0"/>
          </a:p>
        </p:txBody>
      </p:sp>
    </p:spTree>
    <p:extLst>
      <p:ext uri="{BB962C8B-B14F-4D97-AF65-F5344CB8AC3E}">
        <p14:creationId xmlns:p14="http://schemas.microsoft.com/office/powerpoint/2010/main" val="3652905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Actors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8804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told the development team a release must be ready for the trade show.</a:t>
            </a:r>
          </a:p>
          <a:p>
            <a:pPr marL="0" indent="0" algn="just">
              <a:buNone/>
            </a:pPr>
            <a:endParaRPr lang="en-GB" dirty="0" smtClean="0"/>
          </a:p>
          <a:p>
            <a:pPr marL="0" indent="0" algn="just">
              <a:buNone/>
            </a:pPr>
            <a:r>
              <a:rPr lang="en-GB" dirty="0" smtClean="0"/>
              <a:t>You want to win the best product award in 2016.</a:t>
            </a:r>
          </a:p>
          <a:p>
            <a:pPr marL="0" indent="0" algn="just">
              <a:buNone/>
            </a:pPr>
            <a:endParaRPr lang="en-GB" dirty="0" smtClean="0"/>
          </a:p>
          <a:p>
            <a:pPr marL="0" indent="0" algn="just">
              <a:buNone/>
            </a:pPr>
            <a:r>
              <a:rPr lang="en-GB" dirty="0" smtClean="0"/>
              <a:t>You have shares in the company.</a:t>
            </a:r>
          </a:p>
          <a:p>
            <a:pPr marL="0" indent="0" algn="just">
              <a:buNone/>
            </a:pPr>
            <a:endParaRPr lang="en-GB" dirty="0"/>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14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Manager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expect the release to be ready for next week.</a:t>
            </a:r>
          </a:p>
          <a:p>
            <a:pPr marL="0" indent="0" algn="just">
              <a:buNone/>
            </a:pPr>
            <a:endParaRPr lang="en-GB" dirty="0" smtClean="0"/>
          </a:p>
          <a:p>
            <a:pPr marL="0" indent="0" algn="just">
              <a:buNone/>
            </a:pPr>
            <a:r>
              <a:rPr lang="en-GB" dirty="0" smtClean="0"/>
              <a:t>You're always right.</a:t>
            </a:r>
          </a:p>
          <a:p>
            <a:pPr marL="0" indent="0" algn="just">
              <a:buNone/>
            </a:pPr>
            <a:endParaRPr lang="en-GB" dirty="0" smtClean="0"/>
          </a:p>
          <a:p>
            <a:pPr marL="0" indent="0" algn="just">
              <a:buNone/>
            </a:pPr>
            <a:r>
              <a:rPr lang="en-GB" dirty="0" smtClean="0"/>
              <a:t>You're looking forward to positive recognition for this project.</a:t>
            </a:r>
          </a:p>
        </p:txBody>
      </p:sp>
      <p:sp>
        <p:nvSpPr>
          <p:cNvPr id="8" name="Rectangle 7"/>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354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Lead Role</a:t>
            </a:r>
            <a:endParaRPr lang="en-GB" dirty="0"/>
          </a:p>
        </p:txBody>
      </p:sp>
      <p:sp>
        <p:nvSpPr>
          <p:cNvPr id="3" name="Content Placeholder 2"/>
          <p:cNvSpPr>
            <a:spLocks noGrp="1"/>
          </p:cNvSpPr>
          <p:nvPr>
            <p:ph idx="1"/>
          </p:nvPr>
        </p:nvSpPr>
        <p:spPr/>
        <p:txBody>
          <a:bodyPr/>
          <a:lstStyle/>
          <a:p>
            <a:pPr marL="0" indent="0" algn="just">
              <a:buNone/>
            </a:pPr>
            <a:r>
              <a:rPr lang="en-GB" dirty="0" smtClean="0"/>
              <a:t>The team haven't made much progress.</a:t>
            </a:r>
          </a:p>
          <a:p>
            <a:pPr marL="0" indent="0" algn="just">
              <a:buNone/>
            </a:pPr>
            <a:endParaRPr lang="en-GB" dirty="0" smtClean="0"/>
          </a:p>
          <a:p>
            <a:pPr marL="0" indent="0" algn="just">
              <a:buNone/>
            </a:pPr>
            <a:r>
              <a:rPr lang="en-GB" dirty="0" smtClean="0"/>
              <a:t>You don't want to tell people you're going to miss the agreed deadline because you want to avoid confrontation.</a:t>
            </a:r>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224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78092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467544" y="47971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
        <p:nvSpPr>
          <p:cNvPr id="7" name="Rectangle 6"/>
          <p:cNvSpPr/>
          <p:nvPr/>
        </p:nvSpPr>
        <p:spPr>
          <a:xfrm>
            <a:off x="323528" y="404664"/>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323528" y="2420888"/>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23528" y="4437112"/>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368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smtClean="0"/>
              <a:t>Re-act the scene with some of these assumptions.</a:t>
            </a:r>
          </a:p>
          <a:p>
            <a:pPr marL="0" indent="0" algn="just">
              <a:buNone/>
            </a:pPr>
            <a:endParaRPr lang="en-US" sz="2400" dirty="0"/>
          </a:p>
          <a:p>
            <a:pPr marL="285750" indent="-285750">
              <a:buFont typeface="Arial"/>
              <a:buChar char="•"/>
            </a:pPr>
            <a:r>
              <a:rPr lang="en-US" sz="2400" dirty="0"/>
              <a:t>I have information; so do other people</a:t>
            </a:r>
          </a:p>
          <a:p>
            <a:pPr marL="285750" indent="-285750">
              <a:buFont typeface="Arial"/>
              <a:buChar char="•"/>
            </a:pPr>
            <a:r>
              <a:rPr lang="en-US" sz="2400" dirty="0"/>
              <a:t>Each of us sees things others don’t</a:t>
            </a:r>
          </a:p>
          <a:p>
            <a:pPr marL="285750" indent="-285750">
              <a:buFont typeface="Arial"/>
              <a:buChar char="•"/>
            </a:pPr>
            <a:r>
              <a:rPr lang="en-US" sz="2400" dirty="0"/>
              <a:t>People may disagree with me and still have pure motives</a:t>
            </a:r>
          </a:p>
          <a:p>
            <a:pPr marL="285750" indent="-285750">
              <a:buFont typeface="Arial"/>
              <a:buChar char="•"/>
            </a:pPr>
            <a:r>
              <a:rPr lang="en-US" sz="2400" dirty="0"/>
              <a:t>Differences are opportunities for learning</a:t>
            </a:r>
          </a:p>
          <a:p>
            <a:pPr marL="285750" indent="-285750">
              <a:buFont typeface="Arial"/>
              <a:buChar char="•"/>
            </a:pPr>
            <a:r>
              <a:rPr lang="en-US" sz="2400" dirty="0"/>
              <a:t>I may be contributing to the problem</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528193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About Us</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1800" i="1" dirty="0" smtClean="0"/>
              <a:t>Re-act the scene with some of these behaviours.</a:t>
            </a:r>
          </a:p>
          <a:p>
            <a:pPr marL="0" indent="0" algn="just">
              <a:buNone/>
            </a:pPr>
            <a:endParaRPr lang="en-US" sz="2400" dirty="0"/>
          </a:p>
          <a:p>
            <a:pPr algn="just"/>
            <a:r>
              <a:rPr lang="en-US" sz="2400" dirty="0" smtClean="0"/>
              <a:t>State views and ask genuine questions</a:t>
            </a:r>
          </a:p>
          <a:p>
            <a:pPr algn="just"/>
            <a:r>
              <a:rPr lang="en-US" sz="2400" dirty="0" smtClean="0"/>
              <a:t>Share all relevant information</a:t>
            </a:r>
          </a:p>
          <a:p>
            <a:pPr algn="just"/>
            <a:r>
              <a:rPr lang="en-US" sz="2400" dirty="0" smtClean="0"/>
              <a:t>Use specific examples and agree on what important words mean</a:t>
            </a:r>
          </a:p>
          <a:p>
            <a:pPr algn="just"/>
            <a:r>
              <a:rPr lang="en-US" sz="2400" dirty="0" smtClean="0"/>
              <a:t>Explain reasoning and intent</a:t>
            </a:r>
          </a:p>
          <a:p>
            <a:pPr algn="just"/>
            <a:r>
              <a:rPr lang="en-US" sz="2400" dirty="0" smtClean="0"/>
              <a:t>Focus on interests, not positions</a:t>
            </a:r>
          </a:p>
          <a:p>
            <a:pPr algn="just"/>
            <a:r>
              <a:rPr lang="en-US" sz="2400" dirty="0" smtClean="0"/>
              <a:t>Test assumptions and inferences</a:t>
            </a:r>
          </a:p>
          <a:p>
            <a:pPr algn="just"/>
            <a:r>
              <a:rPr lang="en-US" sz="2400" dirty="0" smtClean="0"/>
              <a:t>Jointly design next steps</a:t>
            </a:r>
          </a:p>
          <a:p>
            <a:pPr algn="just"/>
            <a:r>
              <a:rPr lang="en-US" sz="2400" dirty="0" smtClean="0"/>
              <a:t>Discuss undiscussable issues</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684657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Audience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6736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 Scene 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smtClean="0"/>
              <a:t>Keep a tally of each behaviour each time you see it.</a:t>
            </a:r>
          </a:p>
          <a:p>
            <a:pPr marL="0" indent="0" algn="just">
              <a:buNone/>
            </a:pPr>
            <a:endParaRPr lang="en-US" sz="2400" dirty="0" smtClean="0"/>
          </a:p>
          <a:p>
            <a:pPr marL="0" indent="0" algn="just">
              <a:buNone/>
            </a:pPr>
            <a:r>
              <a:rPr lang="en-US" sz="1900" dirty="0" smtClean="0"/>
              <a:t>___ State my views without asking for others’ views and vice versa</a:t>
            </a:r>
          </a:p>
          <a:p>
            <a:pPr marL="0" indent="0" algn="just">
              <a:buNone/>
            </a:pPr>
            <a:r>
              <a:rPr lang="en-US" sz="1900" dirty="0" smtClean="0"/>
              <a:t>___ Withhold relevant information</a:t>
            </a:r>
          </a:p>
          <a:p>
            <a:pPr marL="0" indent="0" algn="just">
              <a:buNone/>
            </a:pPr>
            <a:r>
              <a:rPr lang="en-US" sz="1900" dirty="0" smtClean="0"/>
              <a:t>___ Speak in general terms and don’t agree on what important words mean</a:t>
            </a:r>
          </a:p>
          <a:p>
            <a:pPr marL="0" indent="0" algn="just">
              <a:buNone/>
            </a:pPr>
            <a:r>
              <a:rPr lang="en-US" sz="1900" dirty="0" smtClean="0"/>
              <a:t>___ Keep my reasoning private; don’t ask others about their reasoning</a:t>
            </a:r>
          </a:p>
          <a:p>
            <a:pPr marL="0" indent="0" algn="just">
              <a:buNone/>
            </a:pPr>
            <a:r>
              <a:rPr lang="en-US" sz="1900" dirty="0" smtClean="0"/>
              <a:t>___ Focus on positions, not interests</a:t>
            </a:r>
          </a:p>
          <a:p>
            <a:pPr marL="0" indent="0" algn="just">
              <a:buNone/>
            </a:pPr>
            <a:r>
              <a:rPr lang="en-US" sz="1900" dirty="0" smtClean="0"/>
              <a:t>___ Act on untested assumptions and inference as if they were true</a:t>
            </a:r>
          </a:p>
          <a:p>
            <a:pPr marL="0" indent="0" algn="just">
              <a:buNone/>
            </a:pPr>
            <a:r>
              <a:rPr lang="en-US" sz="1900" dirty="0" smtClean="0"/>
              <a:t>___ Control the conversation</a:t>
            </a:r>
          </a:p>
          <a:p>
            <a:pPr marL="0" indent="0" algn="just">
              <a:buNone/>
            </a:pPr>
            <a:r>
              <a:rPr lang="en-US" sz="1900" dirty="0" smtClean="0"/>
              <a:t>___ Avoid, ease into, or save face on difficult issu</a:t>
            </a:r>
            <a:r>
              <a:rPr lang="en-US" sz="1800" dirty="0" smtClean="0"/>
              <a:t>es</a:t>
            </a: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Vicious Cycle of Unilateral Control by Roger Schwarz</a:t>
            </a:r>
            <a:endParaRPr lang="en-US" sz="1200" i="1" dirty="0"/>
          </a:p>
        </p:txBody>
      </p:sp>
    </p:spTree>
    <p:extLst>
      <p:ext uri="{BB962C8B-B14F-4D97-AF65-F5344CB8AC3E}">
        <p14:creationId xmlns:p14="http://schemas.microsoft.com/office/powerpoint/2010/main" val="4049947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a:t>Keep a tally of each behaviour each time you see it.</a:t>
            </a:r>
          </a:p>
          <a:p>
            <a:pPr marL="0" indent="0" algn="just">
              <a:buNone/>
            </a:pPr>
            <a:endParaRPr lang="en-US" sz="1800" dirty="0"/>
          </a:p>
          <a:p>
            <a:pPr marL="0" indent="0" algn="just">
              <a:buNone/>
            </a:pPr>
            <a:r>
              <a:rPr lang="en-US" sz="1900" dirty="0" smtClean="0"/>
              <a:t>___ State views and ask genuine questions</a:t>
            </a:r>
          </a:p>
          <a:p>
            <a:pPr marL="0" indent="0" algn="just">
              <a:buNone/>
            </a:pPr>
            <a:r>
              <a:rPr lang="en-US" sz="1900" dirty="0" smtClean="0"/>
              <a:t>___ Share all relevant information</a:t>
            </a:r>
          </a:p>
          <a:p>
            <a:pPr marL="0" indent="0" algn="just">
              <a:buNone/>
            </a:pPr>
            <a:r>
              <a:rPr lang="en-US" sz="1900" dirty="0" smtClean="0"/>
              <a:t>___ Use specific examples and agree on what important words mean</a:t>
            </a:r>
          </a:p>
          <a:p>
            <a:pPr marL="0" indent="0" algn="just">
              <a:buNone/>
            </a:pPr>
            <a:r>
              <a:rPr lang="en-US" sz="1900" dirty="0" smtClean="0"/>
              <a:t>___ Explain reasoning and intent</a:t>
            </a:r>
          </a:p>
          <a:p>
            <a:pPr marL="0" indent="0" algn="just">
              <a:buNone/>
            </a:pPr>
            <a:r>
              <a:rPr lang="en-US" sz="1900" dirty="0" smtClean="0"/>
              <a:t>___ Focus on interests, not positions</a:t>
            </a:r>
          </a:p>
          <a:p>
            <a:pPr marL="0" indent="0" algn="just">
              <a:buNone/>
            </a:pPr>
            <a:r>
              <a:rPr lang="en-US" sz="1900" dirty="0" smtClean="0"/>
              <a:t>___ Test assumptions and inferences</a:t>
            </a:r>
          </a:p>
          <a:p>
            <a:pPr marL="0" indent="0" algn="just">
              <a:buNone/>
            </a:pPr>
            <a:r>
              <a:rPr lang="en-US" sz="1900" dirty="0" smtClean="0"/>
              <a:t>___ Jointly design next steps</a:t>
            </a:r>
          </a:p>
          <a:p>
            <a:pPr marL="0" indent="0" algn="just">
              <a:buNone/>
            </a:pPr>
            <a:r>
              <a:rPr lang="en-US" sz="1900" dirty="0" smtClean="0"/>
              <a:t>___ Discuss undiscussable issues</a:t>
            </a:r>
          </a:p>
          <a:p>
            <a:pPr marL="0" indent="0" algn="just">
              <a:buNone/>
            </a:pPr>
            <a:endParaRPr lang="en-US" sz="1800" dirty="0"/>
          </a:p>
          <a:p>
            <a:pPr marL="0" indent="0" algn="just">
              <a:buNone/>
            </a:pP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679613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gained 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3600" dirty="0" smtClean="0"/>
              <a:t>Mindset </a:t>
            </a:r>
            <a:r>
              <a:rPr lang="en-US" sz="3600" dirty="0" smtClean="0"/>
              <a:t>Questionnaire</a:t>
            </a:r>
            <a:endParaRPr lang="en-US" sz="3600" dirty="0"/>
          </a:p>
        </p:txBody>
      </p:sp>
      <p:sp>
        <p:nvSpPr>
          <p:cNvPr id="3" name="Content Placeholder 2"/>
          <p:cNvSpPr>
            <a:spLocks noGrp="1"/>
          </p:cNvSpPr>
          <p:nvPr>
            <p:ph idx="1"/>
          </p:nvPr>
        </p:nvSpPr>
        <p:spPr>
          <a:xfrm>
            <a:off x="323528" y="1268760"/>
            <a:ext cx="8640960" cy="648072"/>
          </a:xfrm>
        </p:spPr>
        <p:txBody>
          <a:bodyPr>
            <a:noAutofit/>
          </a:bodyPr>
          <a:lstStyle/>
          <a:p>
            <a:pPr marL="0" indent="0">
              <a:buNone/>
            </a:pPr>
            <a:r>
              <a:rPr lang="en-US" sz="1250" i="1" dirty="0" smtClean="0">
                <a:latin typeface="+mn-lt"/>
              </a:rPr>
              <a:t>Read </a:t>
            </a:r>
            <a:r>
              <a:rPr lang="en-US" sz="1250" i="1" dirty="0" smtClean="0">
                <a:latin typeface="+mn-lt"/>
              </a:rPr>
              <a:t>each pair of </a:t>
            </a:r>
            <a:r>
              <a:rPr lang="en-US" sz="1250" i="1" dirty="0" smtClean="0">
                <a:latin typeface="+mn-lt"/>
              </a:rPr>
              <a:t>statements in a row. </a:t>
            </a:r>
            <a:r>
              <a:rPr lang="en-US" sz="1250" i="1" dirty="0" smtClean="0">
                <a:latin typeface="+mn-lt"/>
              </a:rPr>
              <a:t>For each pair, tick the box which most </a:t>
            </a:r>
            <a:r>
              <a:rPr lang="en-US" sz="1250" i="1" dirty="0" smtClean="0">
                <a:latin typeface="+mn-lt"/>
              </a:rPr>
              <a:t>closely </a:t>
            </a:r>
            <a:r>
              <a:rPr lang="en-US" sz="1250" i="1" dirty="0" smtClean="0">
                <a:latin typeface="+mn-lt"/>
              </a:rPr>
              <a:t>represents your views</a:t>
            </a:r>
            <a:endParaRPr lang="en-US" sz="1250" i="1" dirty="0" smtClean="0">
              <a:latin typeface="+mn-lt"/>
            </a:endParaRPr>
          </a:p>
          <a:p>
            <a:pPr marL="0" indent="0">
              <a:buNone/>
            </a:pPr>
            <a:r>
              <a:rPr lang="en-US" sz="1250" i="1" dirty="0" smtClean="0">
                <a:latin typeface="+mn-lt"/>
              </a:rPr>
              <a:t>For </a:t>
            </a:r>
            <a:r>
              <a:rPr lang="en-US" sz="1250" i="1" dirty="0" smtClean="0">
                <a:latin typeface="+mn-lt"/>
              </a:rPr>
              <a:t>instance, tick "1" if you fully agree with the statement on the left or tick "4" if you fully agree with the statement on the right</a:t>
            </a:r>
            <a:r>
              <a:rPr lang="en-US" sz="1250" i="1" dirty="0" smtClean="0">
                <a:latin typeface="+mn-lt"/>
              </a:rPr>
              <a:t>.</a:t>
            </a:r>
          </a:p>
          <a:p>
            <a:pPr marL="0" indent="0">
              <a:buNone/>
            </a:pPr>
            <a:r>
              <a:rPr lang="en-US" sz="1250" i="1" dirty="0"/>
              <a:t>Find a neighbor, introduce yourself, </a:t>
            </a:r>
            <a:r>
              <a:rPr lang="en-US" sz="1250" i="1" dirty="0" smtClean="0"/>
              <a:t>and talk with them about </a:t>
            </a:r>
            <a:r>
              <a:rPr lang="en-US" sz="1250" i="1" smtClean="0"/>
              <a:t>your choices.</a:t>
            </a:r>
            <a:endParaRPr lang="en-US" sz="1250" i="1" dirty="0"/>
          </a:p>
          <a:p>
            <a:pPr marL="0" indent="0">
              <a:buNone/>
            </a:pPr>
            <a:endParaRPr lang="en-US" sz="1250" i="1" dirty="0">
              <a:latin typeface="+mn-lt"/>
            </a:endParaRPr>
          </a:p>
        </p:txBody>
      </p:sp>
      <p:sp>
        <p:nvSpPr>
          <p:cNvPr id="5" name="TextBox 4"/>
          <p:cNvSpPr txBox="1"/>
          <p:nvPr/>
        </p:nvSpPr>
        <p:spPr>
          <a:xfrm>
            <a:off x="4844143" y="6207695"/>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64269839"/>
              </p:ext>
            </p:extLst>
          </p:nvPr>
        </p:nvGraphicFramePr>
        <p:xfrm>
          <a:off x="395536" y="2145391"/>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I am right most of the time</a:t>
                      </a:r>
                    </a:p>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I am often mistaken or have</a:t>
                      </a:r>
                      <a:r>
                        <a:rPr lang="en-US" sz="1600" baseline="0" dirty="0" smtClean="0"/>
                        <a:t> incomplete knowledge</a:t>
                      </a:r>
                      <a:endParaRPr lang="en-US" sz="1600" dirty="0"/>
                    </a:p>
                  </a:txBody>
                  <a:tcPr/>
                </a:tc>
              </a:tr>
              <a:tr h="291902">
                <a:tc>
                  <a:txBody>
                    <a:bodyPr/>
                    <a:lstStyle/>
                    <a:p>
                      <a:pPr algn="l"/>
                      <a:r>
                        <a:rPr lang="en-US" sz="1600" dirty="0" smtClean="0"/>
                        <a:t>4) I don't have much to learn from my colleagues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not obvious to others </a:t>
                      </a:r>
                      <a:r>
                        <a:rPr lang="en-US" sz="1600" baseline="0" dirty="0" smtClean="0"/>
                        <a:t>and may not be rational</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36228" y="325107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23528" y="3899146"/>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23528" y="449641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23528" y="505127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23528" y="5635846"/>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2132855"/>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23528" y="25649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3528" y="609329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3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undiscussable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Schmetzer</a:t>
            </a:r>
          </a:p>
          <a:p>
            <a:pPr algn="r"/>
            <a:r>
              <a:rPr lang="en-US" sz="1200" i="1" dirty="0" smtClean="0">
                <a:solidFill>
                  <a:srgbClr val="000000"/>
                </a:solidFill>
              </a:rPr>
              <a:t>Derived from Chris Argyris’s Mutual Learning Model and “Smart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A release must be ready for next week's trade show.</a:t>
            </a:r>
          </a:p>
          <a:p>
            <a:pPr marL="0" indent="0" algn="just">
              <a:buNone/>
            </a:pPr>
            <a:endParaRPr lang="en-GB" sz="2800" dirty="0" smtClean="0"/>
          </a:p>
          <a:p>
            <a:pPr marL="0" indent="0" algn="just">
              <a:buNone/>
            </a:pPr>
            <a:r>
              <a:rPr lang="en-GB" sz="2800" dirty="0" smtClean="0"/>
              <a:t>Three key players are meeting to discuss the progress of the release.</a:t>
            </a:r>
          </a:p>
          <a:p>
            <a:pPr marL="0" indent="0" algn="just">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meetings mostly like this one?</a:t>
            </a:r>
          </a:p>
        </p:txBody>
      </p:sp>
    </p:spTree>
    <p:extLst>
      <p:ext uri="{BB962C8B-B14F-4D97-AF65-F5344CB8AC3E}">
        <p14:creationId xmlns:p14="http://schemas.microsoft.com/office/powerpoint/2010/main" val="322416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6540</TotalTime>
  <Words>3283</Words>
  <Application>Microsoft Office PowerPoint</Application>
  <PresentationFormat>On-screen Show (4:3)</PresentationFormat>
  <Paragraphs>567</Paragraphs>
  <Slides>33</Slides>
  <Notes>33</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Fellowship of the Ring Personal Leadership Towards Joyful Work</vt:lpstr>
      <vt:lpstr>PowerPoint Presentation</vt:lpstr>
      <vt:lpstr>About Us</vt:lpstr>
      <vt:lpstr>Joyful Work</vt:lpstr>
      <vt:lpstr>Mindset Questionnaire</vt:lpstr>
      <vt:lpstr>The Mutual Learning Scale</vt:lpstr>
      <vt:lpstr>Prologue</vt:lpstr>
      <vt:lpstr>Act I Scene I</vt:lpstr>
      <vt:lpstr>Reflection</vt:lpstr>
      <vt:lpstr>Model I </vt:lpstr>
      <vt:lpstr>Act II Scene I</vt:lpstr>
      <vt:lpstr>Reflection</vt:lpstr>
      <vt:lpstr>Model II </vt:lpstr>
      <vt:lpstr>What’s your espoused leadership mindset?</vt:lpstr>
      <vt:lpstr>The Model I –Model II Quadrant</vt:lpstr>
      <vt:lpstr>What’s your leadership preference?</vt:lpstr>
      <vt:lpstr>Your Turn</vt:lpstr>
      <vt:lpstr>Summary</vt:lpstr>
      <vt:lpstr>Want to know more?</vt:lpstr>
      <vt:lpstr>Joyful Work</vt:lpstr>
      <vt:lpstr>Thank you for playing!</vt:lpstr>
      <vt:lpstr>Session Schedule</vt:lpstr>
      <vt:lpstr>Appendix</vt:lpstr>
      <vt:lpstr>Materials for Actors</vt:lpstr>
      <vt:lpstr>Product Owner Role</vt:lpstr>
      <vt:lpstr>Project Manager Role</vt:lpstr>
      <vt:lpstr>Team Lead Role</vt:lpstr>
      <vt:lpstr>Product Owner</vt:lpstr>
      <vt:lpstr>Act II Scene II</vt:lpstr>
      <vt:lpstr>Act II Scene II</vt:lpstr>
      <vt:lpstr>Materials for Audience</vt:lpstr>
      <vt:lpstr>Act I Scene I</vt:lpstr>
      <vt:lpstr>Act II Scene II</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Joe Schmetzer</cp:lastModifiedBy>
  <cp:revision>60</cp:revision>
  <cp:lastPrinted>2015-09-22T12:59:59Z</cp:lastPrinted>
  <dcterms:created xsi:type="dcterms:W3CDTF">2015-09-16T16:07:23Z</dcterms:created>
  <dcterms:modified xsi:type="dcterms:W3CDTF">2015-09-29T14:52:26Z</dcterms:modified>
</cp:coreProperties>
</file>