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9" r:id="rId4"/>
    <p:sldId id="272" r:id="rId5"/>
    <p:sldId id="293" r:id="rId6"/>
    <p:sldId id="277" r:id="rId7"/>
    <p:sldId id="258" r:id="rId8"/>
    <p:sldId id="259" r:id="rId9"/>
    <p:sldId id="260" r:id="rId10"/>
    <p:sldId id="261" r:id="rId11"/>
    <p:sldId id="262" r:id="rId12"/>
    <p:sldId id="263" r:id="rId13"/>
    <p:sldId id="287" r:id="rId14"/>
    <p:sldId id="295" r:id="rId15"/>
    <p:sldId id="296" r:id="rId16"/>
    <p:sldId id="278" r:id="rId17"/>
    <p:sldId id="271" r:id="rId18"/>
    <p:sldId id="282" r:id="rId19"/>
    <p:sldId id="267" r:id="rId20"/>
    <p:sldId id="283" r:id="rId21"/>
    <p:sldId id="288" r:id="rId22"/>
    <p:sldId id="281" r:id="rId23"/>
    <p:sldId id="273" r:id="rId24"/>
    <p:sldId id="289" r:id="rId25"/>
    <p:sldId id="274" r:id="rId26"/>
    <p:sldId id="275" r:id="rId27"/>
    <p:sldId id="276" r:id="rId28"/>
    <p:sldId id="284" r:id="rId29"/>
    <p:sldId id="292" r:id="rId30"/>
    <p:sldId id="291" r:id="rId31"/>
    <p:sldId id="290" r:id="rId32"/>
    <p:sldId id="285" r:id="rId33"/>
    <p:sldId id="286" r:id="rId34"/>
  </p:sldIdLst>
  <p:sldSz cx="9144000" cy="6858000" type="screen4x3"/>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3300"/>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71" autoAdjust="0"/>
  </p:normalViewPr>
  <p:slideViewPr>
    <p:cSldViewPr>
      <p:cViewPr>
        <p:scale>
          <a:sx n="75" d="100"/>
          <a:sy n="75" d="100"/>
        </p:scale>
        <p:origin x="-2664" y="-252"/>
      </p:cViewPr>
      <p:guideLst>
        <p:guide orient="horz" pos="2160"/>
        <p:guide pos="2880"/>
      </p:guideLst>
    </p:cSldViewPr>
  </p:slideViewPr>
  <p:notesTextViewPr>
    <p:cViewPr>
      <p:scale>
        <a:sx n="1" d="1"/>
        <a:sy n="1" d="1"/>
      </p:scale>
      <p:origin x="0" y="0"/>
    </p:cViewPr>
  </p:notesTextViewPr>
  <p:sorterViewPr>
    <p:cViewPr>
      <p:scale>
        <a:sx n="100" d="100"/>
        <a:sy n="100" d="100"/>
      </p:scale>
      <p:origin x="0" y="3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5290" cy="4959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63032" y="1"/>
            <a:ext cx="2955290" cy="495935"/>
          </a:xfrm>
          <a:prstGeom prst="rect">
            <a:avLst/>
          </a:prstGeom>
        </p:spPr>
        <p:txBody>
          <a:bodyPr vert="horz" lIns="91440" tIns="45720" rIns="91440" bIns="45720" rtlCol="0"/>
          <a:lstStyle>
            <a:lvl1pPr algn="r">
              <a:defRPr sz="1200"/>
            </a:lvl1pPr>
          </a:lstStyle>
          <a:p>
            <a:fld id="{B87E2604-5AC8-4AF7-8F67-ED0E692FA66E}" type="datetimeFigureOut">
              <a:rPr lang="en-GB" smtClean="0"/>
              <a:t>22/09/2015</a:t>
            </a:fld>
            <a:endParaRPr lang="en-GB" dirty="0"/>
          </a:p>
        </p:txBody>
      </p:sp>
      <p:sp>
        <p:nvSpPr>
          <p:cNvPr id="4" name="Slide Image Placeholder 3"/>
          <p:cNvSpPr>
            <a:spLocks noGrp="1" noRot="1" noChangeAspect="1"/>
          </p:cNvSpPr>
          <p:nvPr>
            <p:ph type="sldImg" idx="2"/>
          </p:nvPr>
        </p:nvSpPr>
        <p:spPr>
          <a:xfrm>
            <a:off x="931863" y="742950"/>
            <a:ext cx="4957762" cy="371951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1045"/>
            <a:ext cx="2955290" cy="49593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63032" y="9421045"/>
            <a:ext cx="2955290" cy="495935"/>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dirty="0"/>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a:t>
            </a:fld>
            <a:endParaRPr lang="en-GB" dirty="0"/>
          </a:p>
        </p:txBody>
      </p:sp>
    </p:spTree>
    <p:extLst>
      <p:ext uri="{BB962C8B-B14F-4D97-AF65-F5344CB8AC3E}">
        <p14:creationId xmlns:p14="http://schemas.microsoft.com/office/powerpoint/2010/main" val="105916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11</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dirty="0"/>
          </a:p>
        </p:txBody>
      </p:sp>
    </p:spTree>
    <p:extLst>
      <p:ext uri="{BB962C8B-B14F-4D97-AF65-F5344CB8AC3E}">
        <p14:creationId xmlns:p14="http://schemas.microsoft.com/office/powerpoint/2010/main" val="42355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The Mutual Learning approach draws from Chris Argyris and Don Schön’s Model II work, as well as the work of Bob Putnam, Diana Smith and Phil MacArthur at Action Design, who originally used the term Mutual Learning Model.</a:t>
            </a:r>
          </a:p>
          <a:p>
            <a:endParaRPr lang="en-GB" dirty="0" smtClean="0"/>
          </a:p>
          <a:p>
            <a:r>
              <a:rPr lang="en-GB" dirty="0" smtClean="0"/>
              <a:t>Combine Chris Argyris's</a:t>
            </a:r>
            <a:r>
              <a:rPr lang="en-GB" baseline="0" dirty="0" smtClean="0"/>
              <a:t> Model 1: Unilateral Control vs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mindset in order to change behaviour to have long-term results.</a:t>
            </a:r>
          </a:p>
          <a:p>
            <a:endParaRPr lang="en-GB" baseline="0" dirty="0" smtClean="0"/>
          </a:p>
          <a:p>
            <a:r>
              <a:rPr lang="en-GB" baseline="0" dirty="0" smtClean="0"/>
              <a:t>The Metaphor:</a:t>
            </a:r>
          </a:p>
          <a:p>
            <a:r>
              <a:rPr lang="en-GB" baseline="0" dirty="0" smtClean="0"/>
              <a:t>Your mindset = Operating system (Windows)</a:t>
            </a:r>
          </a:p>
          <a:p>
            <a:r>
              <a:rPr lang="en-GB" baseline="0" dirty="0" smtClean="0"/>
              <a:t>Your behaviours = Application software (eg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your score means:</a:t>
            </a:r>
          </a:p>
          <a:p>
            <a:r>
              <a:rPr lang="en-US" dirty="0" smtClean="0"/>
              <a:t>6</a:t>
            </a:r>
            <a:r>
              <a:rPr lang="en-US" baseline="0" dirty="0" smtClean="0"/>
              <a:t> = Fully Model 1</a:t>
            </a:r>
          </a:p>
          <a:p>
            <a:r>
              <a:rPr lang="en-US" baseline="0" dirty="0" smtClean="0"/>
              <a:t>12 = Mostly Model 1</a:t>
            </a:r>
          </a:p>
          <a:p>
            <a:r>
              <a:rPr lang="en-US" baseline="0" dirty="0" smtClean="0"/>
              <a:t>15 = Congruent</a:t>
            </a:r>
          </a:p>
          <a:p>
            <a:r>
              <a:rPr lang="en-US" baseline="0" dirty="0" smtClean="0"/>
              <a:t>18 = Mostly Model 2</a:t>
            </a:r>
          </a:p>
          <a:p>
            <a:r>
              <a:rPr lang="en-US" baseline="0" dirty="0" smtClean="0"/>
              <a:t>24 = Fully Model 2</a:t>
            </a:r>
            <a:endParaRPr lang="en-US"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14</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15</a:t>
            </a:fld>
            <a:endParaRPr lang="en-GB" dirty="0"/>
          </a:p>
        </p:txBody>
      </p:sp>
    </p:spTree>
    <p:extLst>
      <p:ext uri="{BB962C8B-B14F-4D97-AF65-F5344CB8AC3E}">
        <p14:creationId xmlns:p14="http://schemas.microsoft.com/office/powerpoint/2010/main" val="46678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r>
              <a:rPr lang="en-US" sz="1000" baseline="0" dirty="0" smtClean="0"/>
              <a:t>About the Mutual Learning Scale:</a:t>
            </a:r>
          </a:p>
          <a:p>
            <a:pPr marL="171450" indent="-171450">
              <a:buFont typeface="Arial"/>
              <a:buChar char="•"/>
            </a:pPr>
            <a:r>
              <a:rPr lang="en-US" sz="1000" baseline="0" dirty="0" smtClean="0"/>
              <a:t>The first 5 statements are the assumptions from Chris Argyris’s Mutual Learning Mindset</a:t>
            </a:r>
          </a:p>
          <a:p>
            <a:pPr marL="171450" indent="-171450">
              <a:buFont typeface="Arial"/>
              <a:buChar char="•"/>
            </a:pPr>
            <a:r>
              <a:rPr lang="en-US" sz="1000" baseline="0" dirty="0" smtClean="0"/>
              <a:t>The next 8 statements are the behaviours from Schwarz.</a:t>
            </a:r>
          </a:p>
          <a:p>
            <a:pPr marL="171450" indent="-171450">
              <a:buFont typeface="Arial"/>
              <a:buChar char="•"/>
            </a:pPr>
            <a:endParaRPr lang="en-US" sz="1000" baseline="0" dirty="0" smtClean="0"/>
          </a:p>
          <a:p>
            <a:pPr marL="0" indent="0">
              <a:buFont typeface="Arial"/>
              <a:buNone/>
            </a:pPr>
            <a:r>
              <a:rPr lang="en-US" sz="1000" baseline="0" dirty="0" smtClean="0"/>
              <a:t>How does the scoring work?</a:t>
            </a:r>
          </a:p>
          <a:p>
            <a:pPr marL="0" indent="0">
              <a:buFont typeface="Arial"/>
              <a:buNone/>
            </a:pPr>
            <a:endParaRPr lang="en-US" sz="1000" baseline="0" dirty="0" smtClean="0"/>
          </a:p>
          <a:p>
            <a:pPr marL="0" indent="0">
              <a:buFont typeface="Arial"/>
              <a:buNone/>
            </a:pPr>
            <a:r>
              <a:rPr lang="en-US" sz="1000" baseline="0" dirty="0" smtClean="0"/>
              <a:t>Score for mindset range from:</a:t>
            </a:r>
          </a:p>
          <a:p>
            <a:pPr marL="171450" indent="-171450">
              <a:buFont typeface="Arial"/>
              <a:buChar char="•"/>
            </a:pPr>
            <a:r>
              <a:rPr lang="en-US" sz="1000" baseline="0" dirty="0" smtClean="0"/>
              <a:t>5 = Don’t apply values</a:t>
            </a:r>
          </a:p>
          <a:p>
            <a:pPr marL="171450" indent="-171450">
              <a:buFont typeface="Arial"/>
              <a:buChar char="•"/>
            </a:pPr>
            <a:r>
              <a:rPr lang="en-US" sz="1000" baseline="0" dirty="0" smtClean="0"/>
              <a:t>10 = Rarely apply values</a:t>
            </a:r>
          </a:p>
          <a:p>
            <a:pPr marL="171450" indent="-171450">
              <a:buFont typeface="Arial"/>
              <a:buChar char="•"/>
            </a:pPr>
            <a:r>
              <a:rPr lang="en-US" sz="1000" baseline="0" dirty="0" smtClean="0"/>
              <a:t>15 = Mostly apply values</a:t>
            </a:r>
          </a:p>
          <a:p>
            <a:pPr marL="171450" indent="-171450">
              <a:buFont typeface="Arial"/>
              <a:buChar char="•"/>
            </a:pPr>
            <a:r>
              <a:rPr lang="en-US" sz="1000" baseline="0" dirty="0" smtClean="0"/>
              <a:t>20 = Always apply values</a:t>
            </a:r>
          </a:p>
          <a:p>
            <a:pPr marL="0" indent="0">
              <a:buFont typeface="Arial"/>
              <a:buNone/>
            </a:pPr>
            <a:endParaRPr lang="en-US" sz="1000" baseline="0" dirty="0" smtClean="0"/>
          </a:p>
          <a:p>
            <a:pPr marL="0" indent="0">
              <a:buFont typeface="Arial"/>
              <a:buNone/>
            </a:pPr>
            <a:r>
              <a:rPr lang="en-US" sz="1000" baseline="0" dirty="0" smtClean="0"/>
              <a:t>Score for behaviours range from:</a:t>
            </a:r>
          </a:p>
          <a:p>
            <a:pPr marL="0" indent="0">
              <a:buFont typeface="Arial"/>
              <a:buNone/>
            </a:pPr>
            <a:r>
              <a:rPr lang="en-US" sz="1000" baseline="0" dirty="0" smtClean="0"/>
              <a:t>8 = Don’t apply behaviours</a:t>
            </a:r>
          </a:p>
          <a:p>
            <a:pPr marL="0" indent="0">
              <a:buFont typeface="Arial"/>
              <a:buNone/>
            </a:pPr>
            <a:r>
              <a:rPr lang="en-US" sz="1000" baseline="0" dirty="0" smtClean="0"/>
              <a:t>16 = Rarely apply behaviours</a:t>
            </a:r>
          </a:p>
          <a:p>
            <a:pPr marL="0" indent="0">
              <a:buFont typeface="Arial"/>
              <a:buNone/>
            </a:pPr>
            <a:r>
              <a:rPr lang="en-US" sz="1000" baseline="0" dirty="0" smtClean="0"/>
              <a:t>24 = Mostly apply behaviours</a:t>
            </a:r>
          </a:p>
          <a:p>
            <a:pPr marL="0" indent="0">
              <a:buFont typeface="Arial"/>
              <a:buNone/>
            </a:pPr>
            <a:r>
              <a:rPr lang="en-US" sz="1000" baseline="0" dirty="0" smtClean="0"/>
              <a:t>32 = Always apply behaviours</a:t>
            </a:r>
          </a:p>
          <a:p>
            <a:pPr marL="0" indent="0">
              <a:buFont typeface="Arial"/>
              <a:buNone/>
            </a:pPr>
            <a:r>
              <a:rPr lang="en-US" sz="1000" baseline="0" dirty="0" smtClean="0"/>
              <a:t> </a:t>
            </a:r>
          </a:p>
          <a:p>
            <a:pPr marL="0" indent="0">
              <a:buFont typeface="Arial"/>
              <a:buNone/>
            </a:pPr>
            <a:r>
              <a:rPr lang="en-US" sz="1000" baseline="0" dirty="0" smtClean="0"/>
              <a:t>Maximum congruence scores:</a:t>
            </a:r>
          </a:p>
          <a:p>
            <a:pPr marL="0" indent="0">
              <a:buFont typeface="Arial"/>
              <a:buNone/>
            </a:pPr>
            <a:r>
              <a:rPr lang="en-US" sz="1000" baseline="0" dirty="0" smtClean="0"/>
              <a:t>13 = 100% UC</a:t>
            </a:r>
          </a:p>
          <a:p>
            <a:pPr marL="0" indent="0">
              <a:buFont typeface="Arial"/>
              <a:buNone/>
            </a:pPr>
            <a:r>
              <a:rPr lang="en-US" sz="1000" baseline="0" dirty="0" smtClean="0"/>
              <a:t>26 = Mostly UC</a:t>
            </a:r>
          </a:p>
          <a:p>
            <a:pPr marL="0" indent="0">
              <a:buFont typeface="Arial"/>
              <a:buNone/>
            </a:pPr>
            <a:r>
              <a:rPr lang="en-US" sz="1000" baseline="0" dirty="0" smtClean="0"/>
              <a:t>39 = Mostly ML</a:t>
            </a:r>
          </a:p>
          <a:p>
            <a:pPr marL="0" indent="0">
              <a:buFont typeface="Arial"/>
              <a:buNone/>
            </a:pPr>
            <a:r>
              <a:rPr lang="en-US" sz="1000"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So how did you score on the Mutual Learning Scale?</a:t>
            </a:r>
          </a:p>
          <a:p>
            <a:endParaRPr lang="en-US" sz="1000" i="0" dirty="0" smtClean="0"/>
          </a:p>
          <a:p>
            <a:r>
              <a:rPr lang="en-US" sz="1000" i="0" dirty="0" smtClean="0"/>
              <a:t>If you scored a total of 52 points, stand up. This is</a:t>
            </a:r>
            <a:r>
              <a:rPr lang="en-US" sz="1000"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You believe in your ML talk AND you talk the talk and walk the walk all the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Let’s drill down into the significance of more results by looking at time in pairs: mindset and behaviours.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On the one hand, if you scored 20 points for questions 1-5, you score yourself maximum on ML mindset and: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For questions 6-13:</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24 or higher, this means your preference is mostly ML. You believe in your ML talk AND you can talk the talk and do walk the walk most of the time.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16-23, your behaviour straddles between UC and ML. You believe in your ML talk AND you fluctuate between UC and ML in behaviour.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8-15, your belief in ML is in strong contradiction with your predominantly UC behaviour.</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1000" i="0" baseline="0" dirty="0" smtClean="0"/>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000" i="0" baseline="0" dirty="0" smtClean="0"/>
              <a:t>On the other hand, if you scored between 5 and 10 for questions 1-5, you believe in UC AND you talk the talk and walk the walk all the time.</a:t>
            </a:r>
          </a:p>
          <a:p>
            <a:endParaRPr lang="en-US" sz="1000" i="0" baseline="0" dirty="0" smtClean="0"/>
          </a:p>
          <a:p>
            <a:r>
              <a:rPr lang="en-US" sz="1000" i="0" baseline="0" dirty="0" smtClean="0"/>
              <a:t>So – why did I ask you to share your score?</a:t>
            </a:r>
          </a:p>
          <a:p>
            <a:endParaRPr lang="en-US" sz="1000" i="0" baseline="0" dirty="0" smtClean="0"/>
          </a:p>
          <a:p>
            <a:r>
              <a:rPr lang="en-US" sz="1000" i="0" baseline="0" dirty="0" smtClean="0"/>
              <a:t>The main reason is to create the option for you to find the practitioners of ML during the break and get tips on how to live and breathe the Mutual Learning Model and 8 behaviours, even under stress.</a:t>
            </a:r>
          </a:p>
          <a:p>
            <a:endParaRPr lang="en-US" sz="1000" i="0" baseline="0" dirty="0" smtClean="0"/>
          </a:p>
          <a:p>
            <a:r>
              <a:rPr lang="en-US" sz="1000" i="0" baseline="0" dirty="0" smtClean="0"/>
              <a:t>Thank you. Everyone take a sit.</a:t>
            </a:r>
          </a:p>
          <a:p>
            <a:endParaRPr lang="en-US" sz="1000" i="0" baseline="0" dirty="0" smtClean="0"/>
          </a:p>
          <a:p>
            <a:r>
              <a:rPr lang="en-US" sz="1000" i="0" baseline="0" dirty="0" smtClean="0"/>
              <a:t>Let’s look at the findings in greater detail. If you scored 15 for mindset and 24 for behaviour, it means you are congruent in applying Mutual learning most of the time. The results you get from your efforts should reflect this.</a:t>
            </a:r>
          </a:p>
          <a:p>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If you scored higher in behaviour than mindset, it means you actively apply the Mutual Learning behaviours without really applying the mindset. You talk the talk and walk the walk but you don’t quite believe in the ML mindset. Nonetheless, starting to change your behaviour can be an easier way to changing your mindset. As Amy Cuddy, psychologist famous for her Ted talk on the Power Pose and the body influencing the mind, it’s about "Fake it until you become it."</a:t>
            </a:r>
          </a:p>
          <a:p>
            <a:endParaRPr lang="en-US" sz="1000" i="0" baseline="0" dirty="0" smtClean="0"/>
          </a:p>
          <a:p>
            <a:r>
              <a:rPr lang="en-US" sz="1000" i="0" baseline="0" dirty="0" smtClean="0"/>
              <a:t>If you scored higher in mindset than behaviour, it means that you believe strongly in the Mutual Learning mindset yet don’t apply the behaviours fully in practice all of the time. This is a strong position to be in, however, belief needs to result in corresponding behaviour to be effective. Monitor your theory in practice for discrepancies to your ML mindset to increase your practice of ML behaviour more often, especially when under stress.</a:t>
            </a:r>
          </a:p>
          <a:p>
            <a:endParaRPr lang="en-US" sz="1000" i="0" baseline="0" dirty="0" smtClean="0"/>
          </a:p>
          <a:p>
            <a:r>
              <a:rPr lang="en-US" sz="1000" b="1" i="0" baseline="0" dirty="0" smtClean="0"/>
              <a:t>How accurate is the Mutual Learning Scale?</a:t>
            </a:r>
            <a:endParaRPr lang="en-US" sz="1000" b="0" i="0" baseline="0" dirty="0" smtClean="0"/>
          </a:p>
          <a:p>
            <a:r>
              <a:rPr lang="en-US" sz="1000" b="0" i="0" baseline="0" dirty="0" smtClean="0"/>
              <a:t>It depends. We suggest taking your two scores and multiplying them by 3/5 each to calbrate it for how you think and act under stress.</a:t>
            </a:r>
          </a:p>
          <a:p>
            <a:endParaRPr lang="en-US" sz="1000" b="0" i="0" baseline="0" dirty="0" smtClean="0"/>
          </a:p>
          <a:p>
            <a:r>
              <a:rPr lang="en-US" sz="1000" b="0" i="0" baseline="0" dirty="0" smtClean="0"/>
              <a:t>For instance, if Annie scores 20/20 for mindset on a sunny day, under stress, she would more likely score 15/20.</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For instance, if Annie scores 25/32 for mindset on a sunny day, under stress, she would more likely score 15/32.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What we expect to see is a reduction by one level down, from “competent” to “advanced beginner” when Annie is under stress. Embedding Mutual Learning as a mindset is vital to ensure your best chances of congruent behaviour to get the desired results.</a:t>
            </a:r>
          </a:p>
          <a:p>
            <a:endParaRPr lang="en-US" sz="1000" b="0" i="0" baseline="0" dirty="0" smtClean="0"/>
          </a:p>
          <a:p>
            <a:endParaRPr lang="en-US" sz="1000" b="1"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16</a:t>
            </a:fld>
            <a:endParaRPr lang="en-US" dirty="0"/>
          </a:p>
        </p:txBody>
      </p:sp>
    </p:spTree>
    <p:extLst>
      <p:ext uri="{BB962C8B-B14F-4D97-AF65-F5344CB8AC3E}">
        <p14:creationId xmlns:p14="http://schemas.microsoft.com/office/powerpoint/2010/main" val="404699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17</a:t>
            </a:fld>
            <a:endParaRPr lang="en-GB" dirty="0"/>
          </a:p>
        </p:txBody>
      </p:sp>
    </p:spTree>
    <p:extLst>
      <p:ext uri="{BB962C8B-B14F-4D97-AF65-F5344CB8AC3E}">
        <p14:creationId xmlns:p14="http://schemas.microsoft.com/office/powerpoint/2010/main" val="101418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18</a:t>
            </a:fld>
            <a:endParaRPr lang="en-GB" dirty="0"/>
          </a:p>
        </p:txBody>
      </p:sp>
    </p:spTree>
    <p:extLst>
      <p:ext uri="{BB962C8B-B14F-4D97-AF65-F5344CB8AC3E}">
        <p14:creationId xmlns:p14="http://schemas.microsoft.com/office/powerpoint/2010/main" val="5503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19</a:t>
            </a:fld>
            <a:endParaRPr lang="en-GB" dirty="0"/>
          </a:p>
        </p:txBody>
      </p:sp>
    </p:spTree>
    <p:extLst>
      <p:ext uri="{BB962C8B-B14F-4D97-AF65-F5344CB8AC3E}">
        <p14:creationId xmlns:p14="http://schemas.microsoft.com/office/powerpoint/2010/main" val="14058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dirty="0"/>
          </a:p>
        </p:txBody>
      </p:sp>
    </p:spTree>
    <p:extLst>
      <p:ext uri="{BB962C8B-B14F-4D97-AF65-F5344CB8AC3E}">
        <p14:creationId xmlns:p14="http://schemas.microsoft.com/office/powerpoint/2010/main" val="16307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20</a:t>
            </a:fld>
            <a:endParaRPr lang="en-GB" dirty="0"/>
          </a:p>
        </p:txBody>
      </p:sp>
    </p:spTree>
    <p:extLst>
      <p:ext uri="{BB962C8B-B14F-4D97-AF65-F5344CB8AC3E}">
        <p14:creationId xmlns:p14="http://schemas.microsoft.com/office/powerpoint/2010/main" val="98973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931863" y="742950"/>
            <a:ext cx="4957762" cy="37195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1992" y="4711383"/>
            <a:ext cx="5455919" cy="4463415"/>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dirty="0"/>
          </a:p>
        </p:txBody>
      </p:sp>
    </p:spTree>
    <p:extLst>
      <p:ext uri="{BB962C8B-B14F-4D97-AF65-F5344CB8AC3E}">
        <p14:creationId xmlns:p14="http://schemas.microsoft.com/office/powerpoint/2010/main" val="8658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dirty="0"/>
          </a:p>
        </p:txBody>
      </p:sp>
    </p:spTree>
    <p:extLst>
      <p:ext uri="{BB962C8B-B14F-4D97-AF65-F5344CB8AC3E}">
        <p14:creationId xmlns:p14="http://schemas.microsoft.com/office/powerpoint/2010/main" val="234035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8D5D84-2C57-426A-A11C-619C0D2652D3}" type="slidenum">
              <a:rPr lang="en-GB" smtClean="0"/>
              <a:t>26</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27</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28</a:t>
            </a:fld>
            <a:endParaRPr lang="en-GB" dirty="0"/>
          </a:p>
        </p:txBody>
      </p:sp>
    </p:spTree>
    <p:extLst>
      <p:ext uri="{BB962C8B-B14F-4D97-AF65-F5344CB8AC3E}">
        <p14:creationId xmlns:p14="http://schemas.microsoft.com/office/powerpoint/2010/main" val="926470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29</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30</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31</a:t>
            </a:fld>
            <a:endParaRPr lang="en-GB" dirty="0"/>
          </a:p>
        </p:txBody>
      </p:sp>
    </p:spTree>
    <p:extLst>
      <p:ext uri="{BB962C8B-B14F-4D97-AF65-F5344CB8AC3E}">
        <p14:creationId xmlns:p14="http://schemas.microsoft.com/office/powerpoint/2010/main" val="3921019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32</a:t>
            </a:fld>
            <a:endParaRPr lang="en-GB" dirty="0"/>
          </a:p>
        </p:txBody>
      </p:sp>
    </p:spTree>
    <p:extLst>
      <p:ext uri="{BB962C8B-B14F-4D97-AF65-F5344CB8AC3E}">
        <p14:creationId xmlns:p14="http://schemas.microsoft.com/office/powerpoint/2010/main" val="95233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33</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4</a:t>
            </a:fld>
            <a:endParaRPr lang="en-GB" dirty="0"/>
          </a:p>
        </p:txBody>
      </p:sp>
    </p:spTree>
    <p:extLst>
      <p:ext uri="{BB962C8B-B14F-4D97-AF65-F5344CB8AC3E}">
        <p14:creationId xmlns:p14="http://schemas.microsoft.com/office/powerpoint/2010/main" val="22512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up the rating</a:t>
            </a:r>
            <a:r>
              <a:rPr lang="en-US" baseline="0" dirty="0" smtClean="0"/>
              <a:t> numbers you have ticked.</a:t>
            </a:r>
          </a:p>
          <a:p>
            <a:endParaRPr lang="en-US" baseline="0" dirty="0" smtClean="0"/>
          </a:p>
          <a:p>
            <a:r>
              <a:rPr lang="en-US" baseline="0" dirty="0" smtClean="0"/>
              <a:t>Keep these numbers safe as we’ll need them later.</a:t>
            </a:r>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5</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6</a:t>
            </a:fld>
            <a:endParaRPr lang="en-US" dirty="0"/>
          </a:p>
        </p:txBody>
      </p:sp>
    </p:spTree>
    <p:extLst>
      <p:ext uri="{BB962C8B-B14F-4D97-AF65-F5344CB8AC3E}">
        <p14:creationId xmlns:p14="http://schemas.microsoft.com/office/powerpoint/2010/main" val="220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dirty="0"/>
          </a:p>
        </p:txBody>
      </p:sp>
    </p:spTree>
    <p:extLst>
      <p:ext uri="{BB962C8B-B14F-4D97-AF65-F5344CB8AC3E}">
        <p14:creationId xmlns:p14="http://schemas.microsoft.com/office/powerpoint/2010/main" val="8053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8</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dirty="0"/>
          </a:p>
        </p:txBody>
      </p:sp>
    </p:spTree>
    <p:extLst>
      <p:ext uri="{BB962C8B-B14F-4D97-AF65-F5344CB8AC3E}">
        <p14:creationId xmlns:p14="http://schemas.microsoft.com/office/powerpoint/2010/main" val="413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22/09/2015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dirty="0"/>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eetup.com/London-Action-Science-Meetup/" TargetMode="External"/><Relationship Id="rId7"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ted.com/talks/amy_cuddy_your_body_language_shapes_who_you_are" TargetMode="External"/><Relationship Id="rId5" Type="http://schemas.openxmlformats.org/officeDocument/2006/relationships/hyperlink" Target="http://www.actionscience.com/actinq.htm" TargetMode="External"/><Relationship Id="rId4" Type="http://schemas.openxmlformats.org/officeDocument/2006/relationships/hyperlink" Target="http://www.schwarzassociates.com/resources/articl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3">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smtClean="0"/>
              <a:t>Minimise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behaviour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smtClean="0"/>
              <a:t>Withhold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 one?</a:t>
            </a:r>
          </a:p>
        </p:txBody>
      </p:sp>
    </p:spTree>
    <p:extLst>
      <p:ext uri="{BB962C8B-B14F-4D97-AF65-F5344CB8AC3E}">
        <p14:creationId xmlns:p14="http://schemas.microsoft.com/office/powerpoint/2010/main" val="417610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undiscussable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What’s your espoused leadership mindset?</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13939612"/>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Other 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616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89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489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489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489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489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489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536" y="1268760"/>
            <a:ext cx="4176464" cy="4904100"/>
            <a:chOff x="395536" y="1268760"/>
            <a:chExt cx="4176464" cy="4904100"/>
          </a:xfrm>
        </p:grpSpPr>
        <p:sp>
          <p:nvSpPr>
            <p:cNvPr id="8" name="TextBox 7"/>
            <p:cNvSpPr txBox="1"/>
            <p:nvPr/>
          </p:nvSpPr>
          <p:spPr>
            <a:xfrm>
              <a:off x="395536" y="1340768"/>
              <a:ext cx="4176464" cy="4832092"/>
            </a:xfrm>
            <a:prstGeom prst="rect">
              <a:avLst/>
            </a:prstGeom>
            <a:solidFill>
              <a:srgbClr val="FF0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9" name="TextBox 8"/>
            <p:cNvSpPr txBox="1"/>
            <p:nvPr/>
          </p:nvSpPr>
          <p:spPr>
            <a:xfrm>
              <a:off x="467544" y="1268760"/>
              <a:ext cx="3168352" cy="1138773"/>
            </a:xfrm>
            <a:prstGeom prst="rect">
              <a:avLst/>
            </a:prstGeom>
            <a:noFill/>
          </p:spPr>
          <p:txBody>
            <a:bodyPr wrap="square" rtlCol="0">
              <a:spAutoFit/>
            </a:bodyPr>
            <a:lstStyle/>
            <a:p>
              <a:r>
                <a:rPr lang="en-US" sz="3200" b="1" u="sng" dirty="0">
                  <a:solidFill>
                    <a:schemeClr val="bg1"/>
                  </a:solidFill>
                </a:rPr>
                <a:t>Model </a:t>
              </a:r>
              <a:r>
                <a:rPr lang="en-US" sz="3200" b="1" u="sng" dirty="0" smtClean="0">
                  <a:solidFill>
                    <a:schemeClr val="bg1"/>
                  </a:solidFill>
                </a:rPr>
                <a:t>I</a:t>
              </a:r>
              <a:r>
                <a:rPr lang="en-US" sz="3200" b="1" dirty="0" smtClean="0">
                  <a:solidFill>
                    <a:schemeClr val="bg1"/>
                  </a:solidFill>
                </a:rPr>
                <a:t>:</a:t>
              </a:r>
              <a:endParaRPr lang="en-US" sz="3200" b="1" dirty="0">
                <a:solidFill>
                  <a:schemeClr val="bg1"/>
                </a:solidFill>
              </a:endParaRPr>
            </a:p>
            <a:p>
              <a:r>
                <a:rPr lang="en-US" dirty="0">
                  <a:solidFill>
                    <a:schemeClr val="bg1"/>
                  </a:solidFill>
                </a:rPr>
                <a:t>6 points = Fully Model </a:t>
              </a:r>
              <a:r>
                <a:rPr lang="en-US" dirty="0" smtClean="0">
                  <a:solidFill>
                    <a:schemeClr val="bg1"/>
                  </a:solidFill>
                </a:rPr>
                <a:t>I</a:t>
              </a:r>
              <a:endParaRPr lang="en-US" dirty="0">
                <a:solidFill>
                  <a:schemeClr val="bg1"/>
                </a:solidFill>
              </a:endParaRPr>
            </a:p>
            <a:p>
              <a:r>
                <a:rPr lang="en-US" dirty="0">
                  <a:solidFill>
                    <a:schemeClr val="bg1"/>
                  </a:solidFill>
                </a:rPr>
                <a:t>12 points = Mostly Model </a:t>
              </a:r>
              <a:r>
                <a:rPr lang="en-US" dirty="0" smtClean="0">
                  <a:solidFill>
                    <a:schemeClr val="bg1"/>
                  </a:solidFill>
                </a:rPr>
                <a:t>I</a:t>
              </a:r>
              <a:endParaRPr lang="en-US" dirty="0">
                <a:solidFill>
                  <a:schemeClr val="bg1"/>
                </a:solidFill>
              </a:endParaRPr>
            </a:p>
          </p:txBody>
        </p:sp>
      </p:grpSp>
      <p:grpSp>
        <p:nvGrpSpPr>
          <p:cNvPr id="22" name="Group 21"/>
          <p:cNvGrpSpPr/>
          <p:nvPr/>
        </p:nvGrpSpPr>
        <p:grpSpPr>
          <a:xfrm>
            <a:off x="4572000" y="1294160"/>
            <a:ext cx="4176464" cy="4878700"/>
            <a:chOff x="4572000" y="1294160"/>
            <a:chExt cx="4176464" cy="4878700"/>
          </a:xfrm>
        </p:grpSpPr>
        <p:sp>
          <p:nvSpPr>
            <p:cNvPr id="31" name="TextBox 30"/>
            <p:cNvSpPr txBox="1"/>
            <p:nvPr/>
          </p:nvSpPr>
          <p:spPr>
            <a:xfrm>
              <a:off x="4572000" y="1340768"/>
              <a:ext cx="4176464" cy="4832092"/>
            </a:xfrm>
            <a:prstGeom prst="rect">
              <a:avLst/>
            </a:prstGeom>
            <a:solidFill>
              <a:srgbClr val="008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32" name="TextBox 31"/>
            <p:cNvSpPr txBox="1"/>
            <p:nvPr/>
          </p:nvSpPr>
          <p:spPr>
            <a:xfrm>
              <a:off x="5580112" y="1294160"/>
              <a:ext cx="3168352" cy="1138773"/>
            </a:xfrm>
            <a:prstGeom prst="rect">
              <a:avLst/>
            </a:prstGeom>
            <a:noFill/>
          </p:spPr>
          <p:txBody>
            <a:bodyPr wrap="square" rtlCol="0">
              <a:spAutoFit/>
            </a:bodyPr>
            <a:lstStyle/>
            <a:p>
              <a:pPr algn="r"/>
              <a:r>
                <a:rPr lang="en-US" sz="3200" b="1" u="sng" dirty="0">
                  <a:solidFill>
                    <a:schemeClr val="bg1"/>
                  </a:solidFill>
                </a:rPr>
                <a:t>Model </a:t>
              </a:r>
              <a:r>
                <a:rPr lang="en-US" sz="3200" b="1" u="sng" dirty="0" smtClean="0">
                  <a:solidFill>
                    <a:schemeClr val="bg1"/>
                  </a:solidFill>
                </a:rPr>
                <a:t>II</a:t>
              </a:r>
              <a:r>
                <a:rPr lang="en-US" sz="3200" b="1" dirty="0" smtClean="0">
                  <a:solidFill>
                    <a:schemeClr val="bg1"/>
                  </a:solidFill>
                </a:rPr>
                <a:t>:</a:t>
              </a:r>
              <a:endParaRPr lang="en-US" sz="3200" b="1" dirty="0">
                <a:solidFill>
                  <a:schemeClr val="bg1"/>
                </a:solidFill>
              </a:endParaRPr>
            </a:p>
            <a:p>
              <a:pPr algn="r"/>
              <a:r>
                <a:rPr lang="en-US" dirty="0" smtClean="0">
                  <a:solidFill>
                    <a:schemeClr val="bg1"/>
                  </a:solidFill>
                </a:rPr>
                <a:t>18 </a:t>
              </a:r>
              <a:r>
                <a:rPr lang="en-US" dirty="0">
                  <a:solidFill>
                    <a:schemeClr val="bg1"/>
                  </a:solidFill>
                </a:rPr>
                <a:t>points = </a:t>
              </a:r>
              <a:r>
                <a:rPr lang="en-US" dirty="0" smtClean="0">
                  <a:solidFill>
                    <a:schemeClr val="bg1"/>
                  </a:solidFill>
                </a:rPr>
                <a:t>Mostly </a:t>
              </a:r>
              <a:r>
                <a:rPr lang="en-US" dirty="0">
                  <a:solidFill>
                    <a:schemeClr val="bg1"/>
                  </a:solidFill>
                </a:rPr>
                <a:t>Model </a:t>
              </a:r>
              <a:r>
                <a:rPr lang="en-US" dirty="0" smtClean="0">
                  <a:solidFill>
                    <a:schemeClr val="bg1"/>
                  </a:solidFill>
                </a:rPr>
                <a:t>II</a:t>
              </a:r>
              <a:endParaRPr lang="en-US" dirty="0">
                <a:solidFill>
                  <a:schemeClr val="bg1"/>
                </a:solidFill>
              </a:endParaRPr>
            </a:p>
            <a:p>
              <a:pPr algn="r"/>
              <a:r>
                <a:rPr lang="en-US" dirty="0" smtClean="0">
                  <a:solidFill>
                    <a:schemeClr val="bg1"/>
                  </a:solidFill>
                </a:rPr>
                <a:t>24 </a:t>
              </a:r>
              <a:r>
                <a:rPr lang="en-US" dirty="0">
                  <a:solidFill>
                    <a:schemeClr val="bg1"/>
                  </a:solidFill>
                </a:rPr>
                <a:t>points = </a:t>
              </a:r>
              <a:r>
                <a:rPr lang="en-US" dirty="0" smtClean="0">
                  <a:solidFill>
                    <a:schemeClr val="bg1"/>
                  </a:solidFill>
                </a:rPr>
                <a:t>Fully Model II</a:t>
              </a:r>
              <a:endParaRPr lang="en-US" dirty="0">
                <a:solidFill>
                  <a:schemeClr val="bg1"/>
                </a:solidFill>
              </a:endParaRPr>
            </a:p>
          </p:txBody>
        </p:sp>
      </p:grpSp>
      <p:sp>
        <p:nvSpPr>
          <p:cNvPr id="33" name="TextBox 32"/>
          <p:cNvSpPr txBox="1"/>
          <p:nvPr/>
        </p:nvSpPr>
        <p:spPr>
          <a:xfrm>
            <a:off x="3419872" y="1484784"/>
            <a:ext cx="2160240" cy="369332"/>
          </a:xfrm>
          <a:prstGeom prst="rect">
            <a:avLst/>
          </a:prstGeom>
          <a:solidFill>
            <a:srgbClr val="FFFF00">
              <a:alpha val="65000"/>
            </a:srgbClr>
          </a:solidFill>
        </p:spPr>
        <p:txBody>
          <a:bodyPr wrap="square" rtlCol="0">
            <a:spAutoFit/>
          </a:bodyPr>
          <a:lstStyle/>
          <a:p>
            <a:pPr algn="ctr"/>
            <a:r>
              <a:rPr lang="en-US" b="1" dirty="0" smtClean="0"/>
              <a:t>15 points = Balanced</a:t>
            </a:r>
            <a:endParaRPr lang="en-US" dirty="0"/>
          </a:p>
        </p:txBody>
      </p:sp>
      <p:sp>
        <p:nvSpPr>
          <p:cNvPr id="34" name="TextBox 33"/>
          <p:cNvSpPr txBox="1"/>
          <p:nvPr/>
        </p:nvSpPr>
        <p:spPr>
          <a:xfrm>
            <a:off x="4716016" y="6279703"/>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5812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I –Model II Quadrant</a:t>
            </a:r>
            <a:endParaRPr lang="en-US" dirty="0"/>
          </a:p>
        </p:txBody>
      </p:sp>
      <p:sp>
        <p:nvSpPr>
          <p:cNvPr id="5" name="Rectangle 4"/>
          <p:cNvSpPr/>
          <p:nvPr/>
        </p:nvSpPr>
        <p:spPr>
          <a:xfrm>
            <a:off x="2267744" y="2164854"/>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dirty="0" smtClean="0">
              <a:solidFill>
                <a:schemeClr val="bg1"/>
              </a:solidFill>
            </a:endParaRPr>
          </a:p>
          <a:p>
            <a:pPr algn="ctr">
              <a:defRPr/>
            </a:pPr>
            <a:r>
              <a:rPr lang="en-US" sz="1400" b="1" i="1" dirty="0" smtClean="0">
                <a:solidFill>
                  <a:schemeClr val="bg1"/>
                </a:solidFill>
              </a:rPr>
              <a:t>Empathic Self-Deception</a:t>
            </a:r>
          </a:p>
          <a:p>
            <a:pPr algn="ctr" fontAlgn="auto">
              <a:spcBef>
                <a:spcPts val="0"/>
              </a:spcBef>
              <a:spcAft>
                <a:spcPts val="0"/>
              </a:spcAft>
              <a:defRPr/>
            </a:pPr>
            <a:endParaRPr lang="en-US" sz="1400" dirty="0" smtClean="0">
              <a:solidFill>
                <a:schemeClr val="bg1"/>
              </a:solidFill>
            </a:endParaRPr>
          </a:p>
        </p:txBody>
      </p:sp>
      <p:sp>
        <p:nvSpPr>
          <p:cNvPr id="9" name="Rectangle 8"/>
          <p:cNvSpPr/>
          <p:nvPr/>
        </p:nvSpPr>
        <p:spPr>
          <a:xfrm>
            <a:off x="2267744" y="3965053"/>
            <a:ext cx="2381597" cy="1613520"/>
          </a:xfrm>
          <a:prstGeom prst="rect">
            <a:avLst/>
          </a:prstGeom>
          <a:solidFill>
            <a:srgbClr val="FF0000">
              <a:alpha val="65000"/>
            </a:srgb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Rational &amp; Controlling</a:t>
            </a:r>
          </a:p>
          <a:p>
            <a:pPr algn="ctr" fontAlgn="auto">
              <a:spcBef>
                <a:spcPts val="0"/>
              </a:spcBef>
              <a:spcAft>
                <a:spcPts val="0"/>
              </a:spcAft>
              <a:defRPr/>
            </a:pPr>
            <a:endParaRPr lang="en-US" sz="1400" dirty="0" smtClean="0">
              <a:solidFill>
                <a:schemeClr val="bg1"/>
              </a:solidFill>
            </a:endParaRPr>
          </a:p>
        </p:txBody>
      </p:sp>
      <p:sp>
        <p:nvSpPr>
          <p:cNvPr id="10" name="Rectangle 9"/>
          <p:cNvSpPr/>
          <p:nvPr/>
        </p:nvSpPr>
        <p:spPr>
          <a:xfrm>
            <a:off x="4788024" y="2164853"/>
            <a:ext cx="2381597" cy="1613520"/>
          </a:xfrm>
          <a:prstGeom prst="rect">
            <a:avLst/>
          </a:prstGeom>
          <a:solidFill>
            <a:srgbClr val="008000">
              <a:alpha val="65000"/>
            </a:srgbClr>
          </a:solidFill>
          <a:ln>
            <a:solidFill>
              <a:schemeClr val="tx1">
                <a:lumMod val="50000"/>
                <a:lumOff val="50000"/>
                <a:alpha val="65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i="1" dirty="0" smtClean="0">
              <a:solidFill>
                <a:schemeClr val="bg1"/>
              </a:solidFill>
            </a:endParaRPr>
          </a:p>
          <a:p>
            <a:pPr algn="ctr">
              <a:defRPr/>
            </a:pPr>
            <a:r>
              <a:rPr lang="en-US" sz="1400" b="1" i="1" dirty="0" smtClean="0">
                <a:solidFill>
                  <a:schemeClr val="bg1"/>
                </a:solidFill>
              </a:rPr>
              <a:t>Empathic &amp; Collaborative</a:t>
            </a:r>
          </a:p>
          <a:p>
            <a:pPr algn="ctr" fontAlgn="auto">
              <a:spcBef>
                <a:spcPts val="0"/>
              </a:spcBef>
              <a:spcAft>
                <a:spcPts val="0"/>
              </a:spcAft>
              <a:defRPr/>
            </a:pPr>
            <a:endParaRPr lang="en-US" sz="1400" dirty="0" smtClean="0">
              <a:solidFill>
                <a:schemeClr val="bg1"/>
              </a:solidFill>
            </a:endParaRPr>
          </a:p>
        </p:txBody>
      </p:sp>
      <p:sp>
        <p:nvSpPr>
          <p:cNvPr id="11" name="Rectangle 10"/>
          <p:cNvSpPr/>
          <p:nvPr/>
        </p:nvSpPr>
        <p:spPr>
          <a:xfrm>
            <a:off x="4788024" y="3965052"/>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Perverse Self-Deception</a:t>
            </a:r>
          </a:p>
          <a:p>
            <a:pPr algn="ctr" fontAlgn="auto">
              <a:spcBef>
                <a:spcPts val="0"/>
              </a:spcBef>
              <a:spcAft>
                <a:spcPts val="0"/>
              </a:spcAft>
              <a:defRPr/>
            </a:pPr>
            <a:endParaRPr lang="en-US" sz="1400" dirty="0" smtClean="0">
              <a:solidFill>
                <a:schemeClr val="bg1"/>
              </a:solidFill>
            </a:endParaRPr>
          </a:p>
        </p:txBody>
      </p:sp>
      <p:cxnSp>
        <p:nvCxnSpPr>
          <p:cNvPr id="12" name="Straight Arrow Connector 11"/>
          <p:cNvCxnSpPr/>
          <p:nvPr/>
        </p:nvCxnSpPr>
        <p:spPr>
          <a:xfrm>
            <a:off x="1979712" y="5837262"/>
            <a:ext cx="5328592" cy="0"/>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79712" y="2092846"/>
            <a:ext cx="0" cy="3744416"/>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771800"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6" name="TextBox 15"/>
          <p:cNvSpPr txBox="1"/>
          <p:nvPr/>
        </p:nvSpPr>
        <p:spPr>
          <a:xfrm rot="16200000">
            <a:off x="1035372" y="458135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7" name="TextBox 16"/>
          <p:cNvSpPr txBox="1"/>
          <p:nvPr/>
        </p:nvSpPr>
        <p:spPr>
          <a:xfrm rot="16200000">
            <a:off x="1003375" y="2853159"/>
            <a:ext cx="1344612"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18" name="TextBox 17"/>
          <p:cNvSpPr txBox="1"/>
          <p:nvPr/>
        </p:nvSpPr>
        <p:spPr>
          <a:xfrm>
            <a:off x="1043608" y="1352962"/>
            <a:ext cx="187220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Observed Behaviours</a:t>
            </a:r>
            <a:endParaRPr lang="en-US" sz="2000" cap="small" dirty="0">
              <a:solidFill>
                <a:schemeClr val="tx1">
                  <a:lumMod val="50000"/>
                  <a:lumOff val="50000"/>
                </a:schemeClr>
              </a:solidFill>
              <a:latin typeface="+mn-lt"/>
              <a:ea typeface="+mn-ea"/>
              <a:cs typeface="+mn-cs"/>
            </a:endParaRPr>
          </a:p>
        </p:txBody>
      </p:sp>
      <p:sp>
        <p:nvSpPr>
          <p:cNvPr id="19" name="TextBox 18"/>
          <p:cNvSpPr txBox="1"/>
          <p:nvPr/>
        </p:nvSpPr>
        <p:spPr>
          <a:xfrm>
            <a:off x="7092280" y="5445224"/>
            <a:ext cx="151216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Espoused Mindset</a:t>
            </a:r>
            <a:endParaRPr lang="en-US" sz="2000" cap="small" dirty="0">
              <a:solidFill>
                <a:schemeClr val="tx1">
                  <a:lumMod val="50000"/>
                  <a:lumOff val="50000"/>
                </a:schemeClr>
              </a:solidFill>
              <a:latin typeface="+mn-lt"/>
              <a:ea typeface="+mn-ea"/>
              <a:cs typeface="+mn-cs"/>
            </a:endParaRPr>
          </a:p>
        </p:txBody>
      </p:sp>
      <p:sp>
        <p:nvSpPr>
          <p:cNvPr id="21" name="TextBox 20"/>
          <p:cNvSpPr txBox="1"/>
          <p:nvPr/>
        </p:nvSpPr>
        <p:spPr>
          <a:xfrm>
            <a:off x="5364088"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24" name="TextBox 23"/>
          <p:cNvSpPr txBox="1"/>
          <p:nvPr/>
        </p:nvSpPr>
        <p:spPr>
          <a:xfrm>
            <a:off x="3923929" y="6351711"/>
            <a:ext cx="5001422" cy="461665"/>
          </a:xfrm>
          <a:prstGeom prst="rect">
            <a:avLst/>
          </a:prstGeom>
          <a:noFill/>
        </p:spPr>
        <p:txBody>
          <a:bodyPr wrap="square" rtlCol="0">
            <a:spAutoFit/>
          </a:bodyPr>
          <a:lstStyle/>
          <a:p>
            <a:pPr algn="r"/>
            <a:r>
              <a:rPr lang="en-US" sz="1200" i="1" dirty="0" smtClean="0">
                <a:solidFill>
                  <a:srgbClr val="000000"/>
                </a:solidFill>
              </a:rPr>
              <a:t>Quadrant designed by Joe Schmetzer &amp; Portia Tung</a:t>
            </a:r>
          </a:p>
          <a:p>
            <a:pPr algn="r"/>
            <a:r>
              <a:rPr lang="en-US" sz="1200" i="1" dirty="0" smtClean="0">
                <a:solidFill>
                  <a:srgbClr val="000000"/>
                </a:solidFill>
              </a:rPr>
              <a:t>Partly-derived from and inspired by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396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i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i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3807293" y="2383984"/>
            <a:ext cx="935199" cy="461665"/>
          </a:xfrm>
          <a:prstGeom prst="rect">
            <a:avLst/>
          </a:prstGeom>
          <a:noFill/>
        </p:spPr>
        <p:txBody>
          <a:bodyPr wrap="square" rtlCol="0">
            <a:spAutoFit/>
          </a:bodyPr>
          <a:lstStyle/>
          <a:p>
            <a:pPr algn="ctr"/>
            <a:r>
              <a:rPr lang="en-US" sz="1200" b="1" dirty="0" smtClean="0">
                <a:solidFill>
                  <a:schemeClr val="bg2">
                    <a:lumMod val="25000"/>
                  </a:schemeClr>
                </a:solidFill>
              </a:rPr>
              <a:t>Mutual learning</a:t>
            </a:r>
            <a:endParaRPr lang="en-US" sz="1200" b="1" dirty="0">
              <a:solidFill>
                <a:schemeClr val="bg2">
                  <a:lumMod val="25000"/>
                </a:schemeClr>
              </a:solidFill>
            </a:endParaRPr>
          </a:p>
        </p:txBody>
      </p:sp>
      <p:sp>
        <p:nvSpPr>
          <p:cNvPr id="103" name="TextBox 102"/>
          <p:cNvSpPr txBox="1"/>
          <p:nvPr/>
        </p:nvSpPr>
        <p:spPr>
          <a:xfrm>
            <a:off x="2559537" y="3630318"/>
            <a:ext cx="935199" cy="646331"/>
          </a:xfrm>
          <a:prstGeom prst="rect">
            <a:avLst/>
          </a:prstGeom>
          <a:noFill/>
        </p:spPr>
        <p:txBody>
          <a:bodyPr wrap="square" rtlCol="0">
            <a:spAutoFit/>
          </a:bodyPr>
          <a:lstStyle/>
          <a:p>
            <a:pPr algn="r"/>
            <a:r>
              <a:rPr lang="en-US" sz="1200" b="1" dirty="0" smtClean="0">
                <a:solidFill>
                  <a:schemeClr val="bg2">
                    <a:lumMod val="25000"/>
                  </a:schemeClr>
                </a:solidFill>
              </a:rPr>
              <a:t>Unilateral Control bias</a:t>
            </a:r>
            <a:endParaRPr lang="en-US" sz="1200" b="1" dirty="0">
              <a:solidFill>
                <a:schemeClr val="bg2">
                  <a:lumMod val="25000"/>
                </a:schemeClr>
              </a:solidFill>
            </a:endParaRPr>
          </a:p>
        </p:txBody>
      </p:sp>
      <p:sp>
        <p:nvSpPr>
          <p:cNvPr id="107" name="TextBox 106"/>
          <p:cNvSpPr txBox="1"/>
          <p:nvPr/>
        </p:nvSpPr>
        <p:spPr>
          <a:xfrm>
            <a:off x="2278185" y="4230919"/>
            <a:ext cx="614626" cy="338554"/>
          </a:xfrm>
          <a:prstGeom prst="rect">
            <a:avLst/>
          </a:prstGeom>
          <a:noFill/>
        </p:spPr>
        <p:txBody>
          <a:bodyPr wrap="square" rtlCol="0">
            <a:spAutoFit/>
          </a:bodyPr>
          <a:lstStyle/>
          <a:p>
            <a:pPr algn="ctr"/>
            <a:r>
              <a:rPr lang="en-US" sz="800" b="1" dirty="0" smtClean="0">
                <a:solidFill>
                  <a:schemeClr val="bg2">
                    <a:lumMod val="25000"/>
                  </a:schemeClr>
                </a:solidFill>
              </a:rPr>
              <a:t>Unilateral Control</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behaviour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behaviours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behaviours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2" name="TextBox 101"/>
          <p:cNvSpPr txBox="1"/>
          <p:nvPr/>
        </p:nvSpPr>
        <p:spPr>
          <a:xfrm>
            <a:off x="2655686" y="2999688"/>
            <a:ext cx="1481631" cy="461665"/>
          </a:xfrm>
          <a:prstGeom prst="rect">
            <a:avLst/>
          </a:prstGeom>
          <a:noFill/>
        </p:spPr>
        <p:txBody>
          <a:bodyPr wrap="square" rtlCol="0">
            <a:spAutoFit/>
          </a:bodyPr>
          <a:lstStyle/>
          <a:p>
            <a:pPr algn="ctr"/>
            <a:r>
              <a:rPr lang="en-US" sz="1200" b="1" dirty="0" smtClean="0">
                <a:solidFill>
                  <a:schemeClr val="bg2">
                    <a:lumMod val="25000"/>
                  </a:schemeClr>
                </a:solidFill>
              </a:rPr>
              <a:t>Mutual learning bias</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Where are you on the quadrant?</a:t>
            </a:r>
          </a:p>
          <a:p>
            <a:r>
              <a:rPr lang="en-GB" sz="2800" dirty="0" smtClean="0"/>
              <a:t>Where would you like to be?</a:t>
            </a:r>
          </a:p>
          <a:p>
            <a:r>
              <a:rPr lang="en-GB" sz="2800" dirty="0" smtClean="0"/>
              <a:t>Identify at least one personal improvement action to move towards your target location</a:t>
            </a:r>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sz="2800" dirty="0" smtClean="0"/>
              <a:t>Applied the Mutual Learning Scale to ourselves</a:t>
            </a:r>
          </a:p>
          <a:p>
            <a:r>
              <a:rPr lang="en-GB" sz="2800" dirty="0" smtClean="0"/>
              <a:t>Learned about the Mutual Learning Model</a:t>
            </a:r>
          </a:p>
          <a:p>
            <a:r>
              <a:rPr lang="en-GB" sz="2800" dirty="0" smtClean="0"/>
              <a:t>Learned about the 8 behaviours</a:t>
            </a:r>
          </a:p>
          <a:p>
            <a:r>
              <a:rPr lang="en-GB" sz="2800" dirty="0" smtClean="0"/>
              <a:t>Identified ways we can apply the concepts</a:t>
            </a:r>
          </a:p>
        </p:txBody>
      </p:sp>
    </p:spTree>
    <p:extLst>
      <p:ext uri="{BB962C8B-B14F-4D97-AF65-F5344CB8AC3E}">
        <p14:creationId xmlns:p14="http://schemas.microsoft.com/office/powerpoint/2010/main" val="225589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Meetup Group</a:t>
            </a:r>
          </a:p>
          <a:p>
            <a:pPr lvl="1"/>
            <a:r>
              <a:rPr lang="en-GB" sz="2000" dirty="0" smtClean="0">
                <a:hlinkClick r:id="rId3"/>
              </a:rPr>
              <a:t>http://www.meetup.com/London-Action-Science-Meetup/</a:t>
            </a:r>
            <a:endParaRPr lang="en-GB" sz="2000" dirty="0" smtClean="0"/>
          </a:p>
          <a:p>
            <a:endParaRPr lang="en-GB" sz="2000" dirty="0" smtClean="0"/>
          </a:p>
          <a:p>
            <a:r>
              <a:rPr lang="en-GB" sz="2000" dirty="0" smtClean="0"/>
              <a:t>Eight Behaviours for Smarter Teams (free download):</a:t>
            </a:r>
          </a:p>
          <a:p>
            <a:pPr lvl="1"/>
            <a:r>
              <a:rPr lang="en-GB" sz="2000" dirty="0" smtClean="0">
                <a:hlinkClick r:id="rId4"/>
              </a:rPr>
              <a:t>http://www.schwarzassociates.com/resources/articles/</a:t>
            </a:r>
            <a:endParaRPr lang="en-GB" sz="2000" dirty="0" smtClean="0"/>
          </a:p>
          <a:p>
            <a:endParaRPr lang="en-GB" sz="2000" dirty="0" smtClean="0"/>
          </a:p>
          <a:p>
            <a:r>
              <a:rPr lang="en-GB" sz="2000" dirty="0" smtClean="0"/>
              <a:t>Smart Leaders Smarter Teams by Roger Schwarz</a:t>
            </a:r>
          </a:p>
          <a:p>
            <a:endParaRPr lang="en-GB" sz="2000" dirty="0" smtClean="0"/>
          </a:p>
          <a:p>
            <a:r>
              <a:rPr lang="en-GB" sz="2000" dirty="0" smtClean="0"/>
              <a:t>More about Action Science:</a:t>
            </a:r>
          </a:p>
          <a:p>
            <a:pPr lvl="1"/>
            <a:r>
              <a:rPr lang="en-GB" sz="2000" dirty="0" smtClean="0">
                <a:hlinkClick r:id="rId5"/>
              </a:rPr>
              <a:t>http://www.actionscience.com/actinq.htm</a:t>
            </a:r>
            <a:endParaRPr lang="en-GB" sz="2000" dirty="0" smtClean="0"/>
          </a:p>
          <a:p>
            <a:endParaRPr lang="en-GB" sz="2000" dirty="0" smtClean="0"/>
          </a:p>
          <a:p>
            <a:r>
              <a:rPr lang="en-GB" sz="2000" dirty="0" smtClean="0"/>
              <a:t>Amy Cuddy's Power Pose Ted talk</a:t>
            </a:r>
          </a:p>
          <a:p>
            <a:pPr lvl="1"/>
            <a:r>
              <a:rPr lang="en-GB" sz="2000" dirty="0" smtClean="0">
                <a:hlinkClick r:id="rId6"/>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6256" y="3140968"/>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t>
            </a:r>
            <a:r>
              <a:rPr lang="en-GB" sz="2400" dirty="0"/>
              <a:t>gained </a:t>
            </a:r>
            <a:r>
              <a:rPr lang="en-GB" sz="2400" dirty="0" smtClean="0"/>
              <a:t>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7183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Actors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8804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team haven't made much progress.</a:t>
            </a:r>
          </a:p>
          <a:p>
            <a:pPr marL="0" indent="0" algn="just">
              <a:buNone/>
            </a:pPr>
            <a:endParaRPr lang="en-GB" dirty="0" smtClean="0"/>
          </a:p>
          <a:p>
            <a:pPr marL="0" indent="0" algn="just">
              <a:buNone/>
            </a:pPr>
            <a:r>
              <a:rPr lang="en-GB" dirty="0" smtClean="0"/>
              <a:t>You don't want to tell people you're going to miss the agreed deadline 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368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Re-act the scene with some of these assumptions.</a:t>
            </a:r>
          </a:p>
          <a:p>
            <a:pPr marL="0" indent="0" algn="just">
              <a:buNone/>
            </a:pPr>
            <a:endParaRPr lang="en-US" sz="2400" dirty="0"/>
          </a:p>
          <a:p>
            <a:pPr marL="285750" indent="-285750">
              <a:buFont typeface="Arial"/>
              <a:buChar char="•"/>
            </a:pPr>
            <a:r>
              <a:rPr lang="en-US" sz="2400" dirty="0"/>
              <a:t>I have information; so do other people</a:t>
            </a:r>
          </a:p>
          <a:p>
            <a:pPr marL="285750" indent="-285750">
              <a:buFont typeface="Arial"/>
              <a:buChar char="•"/>
            </a:pPr>
            <a:r>
              <a:rPr lang="en-US" sz="2400" dirty="0"/>
              <a:t>Each of us sees things others don’t</a:t>
            </a:r>
          </a:p>
          <a:p>
            <a:pPr marL="285750" indent="-285750">
              <a:buFont typeface="Arial"/>
              <a:buChar char="•"/>
            </a:pPr>
            <a:r>
              <a:rPr lang="en-US" sz="2400" dirty="0"/>
              <a:t>People may disagree with me and still have pure motives</a:t>
            </a:r>
          </a:p>
          <a:p>
            <a:pPr marL="285750" indent="-285750">
              <a:buFont typeface="Arial"/>
              <a:buChar char="•"/>
            </a:pPr>
            <a:r>
              <a:rPr lang="en-US" sz="2400" dirty="0"/>
              <a:t>Differences are opportunities for learning</a:t>
            </a:r>
          </a:p>
          <a:p>
            <a:pPr marL="285750" indent="-285750">
              <a:buFont typeface="Arial"/>
              <a:buChar char="•"/>
            </a:pPr>
            <a:r>
              <a:rPr lang="en-US" sz="2400" dirty="0"/>
              <a:t>I may be contributing to the problem</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528193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Re-act the scene with some of these behaviours.</a:t>
            </a:r>
          </a:p>
          <a:p>
            <a:pPr marL="0" indent="0" algn="just">
              <a:buNone/>
            </a:pPr>
            <a:endParaRPr lang="en-US" sz="2400" dirty="0"/>
          </a:p>
          <a:p>
            <a:pPr marL="514350" indent="-514350" algn="just">
              <a:buFont typeface="+mj-lt"/>
              <a:buAutoNum type="romanLcPeriod"/>
            </a:pPr>
            <a:r>
              <a:rPr lang="en-US" sz="2400" dirty="0" smtClean="0"/>
              <a:t>State views and ask genuine questions</a:t>
            </a:r>
          </a:p>
          <a:p>
            <a:pPr marL="514350" indent="-514350" algn="just">
              <a:buFont typeface="+mj-lt"/>
              <a:buAutoNum type="romanLcPeriod"/>
            </a:pPr>
            <a:r>
              <a:rPr lang="en-US" sz="2400" dirty="0" smtClean="0"/>
              <a:t>Share all relevant information</a:t>
            </a:r>
          </a:p>
          <a:p>
            <a:pPr marL="514350" indent="-514350" algn="just">
              <a:buFont typeface="+mj-lt"/>
              <a:buAutoNum type="romanLcPeriod"/>
            </a:pPr>
            <a:r>
              <a:rPr lang="en-US" sz="2400" dirty="0" smtClean="0"/>
              <a:t>Use specific examples and agree on what important words mean</a:t>
            </a:r>
          </a:p>
          <a:p>
            <a:pPr marL="514350" indent="-514350" algn="just">
              <a:buFont typeface="+mj-lt"/>
              <a:buAutoNum type="romanLcPeriod"/>
            </a:pPr>
            <a:r>
              <a:rPr lang="en-US" sz="2400" dirty="0" smtClean="0"/>
              <a:t>Explain reasoning and intent</a:t>
            </a:r>
          </a:p>
          <a:p>
            <a:pPr marL="514350" indent="-514350" algn="just">
              <a:buFont typeface="+mj-lt"/>
              <a:buAutoNum type="romanLcPeriod"/>
            </a:pPr>
            <a:r>
              <a:rPr lang="en-US" sz="2400" dirty="0" smtClean="0"/>
              <a:t>Focus on interests, not positions</a:t>
            </a:r>
          </a:p>
          <a:p>
            <a:pPr marL="514350" indent="-514350" algn="just">
              <a:buFont typeface="+mj-lt"/>
              <a:buAutoNum type="romanLcPeriod"/>
            </a:pPr>
            <a:r>
              <a:rPr lang="en-US" sz="2400" dirty="0" smtClean="0"/>
              <a:t>Test assumptions and inferences</a:t>
            </a:r>
          </a:p>
          <a:p>
            <a:pPr marL="514350" indent="-514350" algn="just">
              <a:buFont typeface="+mj-lt"/>
              <a:buAutoNum type="romanLcPeriod"/>
            </a:pPr>
            <a:r>
              <a:rPr lang="en-US" sz="2400" dirty="0" smtClean="0"/>
              <a:t>Jointly design next steps</a:t>
            </a:r>
          </a:p>
          <a:p>
            <a:pPr marL="514350" indent="-514350" algn="just">
              <a:buFont typeface="+mj-lt"/>
              <a:buAutoNum type="romanLcPeriod"/>
            </a:pPr>
            <a:r>
              <a:rPr lang="en-US" sz="2400" dirty="0" smtClean="0"/>
              <a:t>Discuss undiscussable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684657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Audience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6736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Keep a tally of each behaviour each time you see it.</a:t>
            </a:r>
          </a:p>
          <a:p>
            <a:pPr marL="0" indent="0" algn="just">
              <a:buNone/>
            </a:pPr>
            <a:endParaRPr lang="en-US" sz="2400" dirty="0" smtClean="0"/>
          </a:p>
          <a:p>
            <a:pPr marL="0" indent="0" algn="just">
              <a:buNone/>
            </a:pPr>
            <a:r>
              <a:rPr lang="en-US" sz="1800" dirty="0" smtClean="0"/>
              <a:t>___ State my views without asking for others’ views and vice versa</a:t>
            </a:r>
          </a:p>
          <a:p>
            <a:pPr marL="0" indent="0" algn="just">
              <a:buNone/>
            </a:pPr>
            <a:r>
              <a:rPr lang="en-US" sz="1800" dirty="0" smtClean="0"/>
              <a:t>___ </a:t>
            </a:r>
            <a:r>
              <a:rPr lang="en-US" sz="1800" dirty="0" smtClean="0"/>
              <a:t>Withhold </a:t>
            </a:r>
            <a:r>
              <a:rPr lang="en-US" sz="1800" dirty="0" smtClean="0"/>
              <a:t>relevant information</a:t>
            </a:r>
          </a:p>
          <a:p>
            <a:pPr marL="0" indent="0" algn="just">
              <a:buNone/>
            </a:pPr>
            <a:r>
              <a:rPr lang="en-US" sz="1800" dirty="0" smtClean="0"/>
              <a:t>___ Speak in general terms and don’t agree on what important words mean</a:t>
            </a:r>
          </a:p>
          <a:p>
            <a:pPr marL="0" indent="0" algn="just">
              <a:buNone/>
            </a:pPr>
            <a:r>
              <a:rPr lang="en-US" sz="1800" dirty="0" smtClean="0"/>
              <a:t>___ Keep my reasoning private; don’t ask others about their reasoning</a:t>
            </a:r>
          </a:p>
          <a:p>
            <a:pPr marL="0" indent="0" algn="just">
              <a:buNone/>
            </a:pPr>
            <a:r>
              <a:rPr lang="en-US" sz="1800" dirty="0" smtClean="0"/>
              <a:t>___ Focus on positions, not interests</a:t>
            </a:r>
          </a:p>
          <a:p>
            <a:pPr marL="0" indent="0" algn="just">
              <a:buNone/>
            </a:pPr>
            <a:r>
              <a:rPr lang="en-US" sz="1800" dirty="0" smtClean="0"/>
              <a:t>___ Act on untested assumptions and inference as if they were true</a:t>
            </a:r>
          </a:p>
          <a:p>
            <a:pPr marL="0" indent="0" algn="just">
              <a:buNone/>
            </a:pPr>
            <a:r>
              <a:rPr lang="en-US" sz="1800" dirty="0" smtClean="0"/>
              <a:t>___ Control the conversation</a:t>
            </a:r>
          </a:p>
          <a:p>
            <a:pPr marL="0" indent="0" algn="just">
              <a:buNone/>
            </a:pPr>
            <a:r>
              <a:rPr lang="en-US" sz="1800" dirty="0" smtClean="0"/>
              <a:t>___ Avoid, ease into, or save face on difficult issues</a:t>
            </a: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Vicious Cycle of Unilateral Control by Roger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Keep a tally of each behaviour each time you see it.</a:t>
            </a:r>
          </a:p>
          <a:p>
            <a:pPr marL="0" indent="0" algn="just">
              <a:buNone/>
            </a:pPr>
            <a:endParaRPr lang="en-US" sz="1800" dirty="0"/>
          </a:p>
          <a:p>
            <a:pPr marL="0" indent="0" algn="just">
              <a:buNone/>
            </a:pPr>
            <a:r>
              <a:rPr lang="en-US" sz="1800" dirty="0" smtClean="0"/>
              <a:t>___ State views and ask genuine questions</a:t>
            </a:r>
          </a:p>
          <a:p>
            <a:pPr marL="0" indent="0" algn="just">
              <a:buNone/>
            </a:pPr>
            <a:r>
              <a:rPr lang="en-US" sz="1800" dirty="0" smtClean="0"/>
              <a:t>___ Share all relevant information</a:t>
            </a:r>
          </a:p>
          <a:p>
            <a:pPr marL="0" indent="0" algn="just">
              <a:buNone/>
            </a:pPr>
            <a:r>
              <a:rPr lang="en-US" sz="1800" dirty="0" smtClean="0"/>
              <a:t>___ Use specific examples and agree on what important words mean</a:t>
            </a:r>
          </a:p>
          <a:p>
            <a:pPr marL="0" indent="0" algn="just">
              <a:buNone/>
            </a:pPr>
            <a:r>
              <a:rPr lang="en-US" sz="1800" dirty="0" smtClean="0"/>
              <a:t>___ Explain reasoning and intent</a:t>
            </a:r>
          </a:p>
          <a:p>
            <a:pPr marL="0" indent="0" algn="just">
              <a:buNone/>
            </a:pPr>
            <a:r>
              <a:rPr lang="en-US" sz="1800" dirty="0" smtClean="0"/>
              <a:t>___ Focus on interests, not positions</a:t>
            </a:r>
          </a:p>
          <a:p>
            <a:pPr marL="0" indent="0" algn="just">
              <a:buNone/>
            </a:pPr>
            <a:r>
              <a:rPr lang="en-US" sz="1800" dirty="0" smtClean="0"/>
              <a:t>___ Test assumptions and inferences</a:t>
            </a:r>
          </a:p>
          <a:p>
            <a:pPr marL="0" indent="0" algn="just">
              <a:buNone/>
            </a:pPr>
            <a:r>
              <a:rPr lang="en-US" sz="1800" dirty="0" smtClean="0"/>
              <a:t>___ Jointly design next steps</a:t>
            </a:r>
          </a:p>
          <a:p>
            <a:pPr marL="0" indent="0" algn="just">
              <a:buNone/>
            </a:pPr>
            <a:r>
              <a:rPr lang="en-US" sz="1800" dirty="0" smtClean="0"/>
              <a:t>___ Discuss undiscussable issues</a:t>
            </a:r>
          </a:p>
          <a:p>
            <a:pPr marL="0" indent="0" algn="just">
              <a:buNone/>
            </a:pPr>
            <a:endParaRPr lang="en-US" sz="1800" dirty="0"/>
          </a:p>
          <a:p>
            <a:pPr marL="0" indent="0" algn="just">
              <a:buNone/>
            </a:pP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gained 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a:t>
            </a:r>
            <a:r>
              <a:rPr lang="en-US" sz="3600" dirty="0" smtClean="0"/>
              <a:t>Espoused Mindset </a:t>
            </a:r>
            <a:r>
              <a:rPr lang="en-US" sz="3600" dirty="0" smtClean="0"/>
              <a:t>Questionnaire</a:t>
            </a:r>
            <a:endParaRPr lang="en-US" sz="3600" dirty="0"/>
          </a:p>
        </p:txBody>
      </p:sp>
      <p:sp>
        <p:nvSpPr>
          <p:cNvPr id="3" name="Content Placeholder 2"/>
          <p:cNvSpPr>
            <a:spLocks noGrp="1"/>
          </p:cNvSpPr>
          <p:nvPr>
            <p:ph idx="1"/>
          </p:nvPr>
        </p:nvSpPr>
        <p:spPr>
          <a:xfrm>
            <a:off x="251520" y="1196752"/>
            <a:ext cx="8640960" cy="792088"/>
          </a:xfrm>
        </p:spPr>
        <p:txBody>
          <a:bodyPr>
            <a:noAutofit/>
          </a:bodyPr>
          <a:lstStyle/>
          <a:p>
            <a:pPr marL="0" indent="0" algn="ctr">
              <a:buNone/>
            </a:pPr>
            <a:r>
              <a:rPr lang="en-US" sz="1400" dirty="0" smtClean="0"/>
              <a:t>Read each pair of statements. For each pair, tick the box which most accurately reflects the way you think</a:t>
            </a:r>
            <a:r>
              <a:rPr lang="en-US" sz="1400" dirty="0" smtClean="0"/>
              <a:t>.</a:t>
            </a:r>
          </a:p>
          <a:p>
            <a:pPr marL="0" indent="0" algn="ctr">
              <a:buNone/>
            </a:pPr>
            <a:r>
              <a:rPr lang="en-US" sz="1400" dirty="0" smtClean="0"/>
              <a:t>Tick "1" if you fully agree with the statement on the left</a:t>
            </a:r>
          </a:p>
          <a:p>
            <a:pPr marL="0" indent="0" algn="ctr">
              <a:buNone/>
            </a:pPr>
            <a:r>
              <a:rPr lang="en-US" sz="1400" dirty="0"/>
              <a:t>T</a:t>
            </a:r>
            <a:r>
              <a:rPr lang="en-US" sz="1400" dirty="0" smtClean="0"/>
              <a:t>ick "4" if you fully agree with the statement on the right</a:t>
            </a:r>
            <a:endParaRPr lang="en-US" sz="1400" dirty="0"/>
          </a:p>
        </p:txBody>
      </p:sp>
      <p:sp>
        <p:nvSpPr>
          <p:cNvPr id="5" name="TextBox 4"/>
          <p:cNvSpPr txBox="1"/>
          <p:nvPr/>
        </p:nvSpPr>
        <p:spPr>
          <a:xfrm>
            <a:off x="4844143" y="6207695"/>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80011261"/>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a:t>
                      </a:r>
                      <a:r>
                        <a:rPr lang="en-US" sz="1600" dirty="0" smtClean="0"/>
                        <a:t>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a:t>
                      </a:r>
                      <a:r>
                        <a:rPr lang="en-US" sz="1600" dirty="0" smtClean="0"/>
                        <a:t>) I am right most of the time</a:t>
                      </a:r>
                    </a:p>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a:t>
                      </a:r>
                      <a:r>
                        <a:rPr lang="en-US" sz="1600" dirty="0" smtClean="0"/>
                        <a:t>I am often mistaken or have</a:t>
                      </a:r>
                      <a:r>
                        <a:rPr lang="en-US" sz="1600" baseline="0" dirty="0" smtClean="0"/>
                        <a:t> incomplete knowledge</a:t>
                      </a:r>
                      <a:endParaRPr lang="en-US" sz="1600" dirty="0"/>
                    </a:p>
                  </a:txBody>
                  <a:tcPr/>
                </a:tc>
              </a:tr>
              <a:tr h="291902">
                <a:tc>
                  <a:txBody>
                    <a:bodyPr/>
                    <a:lstStyle/>
                    <a:p>
                      <a:pPr algn="l"/>
                      <a:r>
                        <a:rPr lang="en-US" sz="1600" dirty="0" smtClean="0"/>
                        <a:t>4) </a:t>
                      </a:r>
                      <a:r>
                        <a:rPr lang="en-US" sz="1600" dirty="0" smtClean="0"/>
                        <a:t>I don't have much to learn from my colleagues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a:t>
                      </a:r>
                      <a:r>
                        <a:rPr lang="en-US" sz="1600" dirty="0" smtClean="0"/>
                        <a:t>not obvious to others </a:t>
                      </a:r>
                      <a:r>
                        <a:rPr lang="en-US" sz="1600" baseline="0" dirty="0" smtClean="0"/>
                        <a:t>and </a:t>
                      </a:r>
                      <a:r>
                        <a:rPr lang="en-US" sz="1600" baseline="0" dirty="0" smtClean="0"/>
                        <a:t>may </a:t>
                      </a:r>
                      <a:r>
                        <a:rPr lang="en-US" sz="1600" baseline="0" dirty="0" smtClean="0"/>
                        <a:t>not be rational</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362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235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235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35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235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235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35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undiscussable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Schmetzer</a:t>
            </a:r>
          </a:p>
          <a:p>
            <a:pPr algn="r"/>
            <a:r>
              <a:rPr lang="en-US" sz="1200" i="1" dirty="0" smtClean="0">
                <a:solidFill>
                  <a:srgbClr val="000000"/>
                </a:solidFill>
              </a:rPr>
              <a:t>Derived from Chris Argyris’s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meetings mostly like this one?</a:t>
            </a:r>
          </a:p>
        </p:txBody>
      </p:sp>
    </p:spTree>
    <p:extLst>
      <p:ext uri="{BB962C8B-B14F-4D97-AF65-F5344CB8AC3E}">
        <p14:creationId xmlns:p14="http://schemas.microsoft.com/office/powerpoint/2010/main" val="322416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5129</TotalTime>
  <Words>3290</Words>
  <Application>Microsoft Office PowerPoint</Application>
  <PresentationFormat>On-screen Show (4:3)</PresentationFormat>
  <Paragraphs>571</Paragraphs>
  <Slides>33</Slides>
  <Notes>33</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Fellowship of the Ring Personal Leadership Towards Joyful Work</vt:lpstr>
      <vt:lpstr>PowerPoint Presentation</vt:lpstr>
      <vt:lpstr>About Us</vt:lpstr>
      <vt:lpstr>Joyful Work</vt:lpstr>
      <vt:lpstr>The Espoused Mindset Questionnaire</vt:lpstr>
      <vt:lpstr>The Mutual Learning Scale</vt:lpstr>
      <vt:lpstr>Prologue</vt:lpstr>
      <vt:lpstr>Act I Scene I</vt:lpstr>
      <vt:lpstr>Reflection</vt:lpstr>
      <vt:lpstr>Model I </vt:lpstr>
      <vt:lpstr>Act II Scene I</vt:lpstr>
      <vt:lpstr>Reflection</vt:lpstr>
      <vt:lpstr>Model II </vt:lpstr>
      <vt:lpstr>What’s your espoused leadership mindset?</vt:lpstr>
      <vt:lpstr>The Model I –Model II Quadrant</vt:lpstr>
      <vt:lpstr>What’s your leadership preference?</vt:lpstr>
      <vt:lpstr>Your Turn</vt:lpstr>
      <vt:lpstr>Summary</vt:lpstr>
      <vt:lpstr>Want to know more?</vt:lpstr>
      <vt:lpstr>Joyful Work</vt:lpstr>
      <vt:lpstr>Thank you for playing!</vt:lpstr>
      <vt:lpstr>Session Schedule</vt:lpstr>
      <vt:lpstr>Appendix</vt:lpstr>
      <vt:lpstr>Materials for Actors</vt:lpstr>
      <vt:lpstr>Product Owner Role</vt:lpstr>
      <vt:lpstr>Project Manager Role</vt:lpstr>
      <vt:lpstr>Team Lead Role</vt:lpstr>
      <vt:lpstr>Product Owner</vt:lpstr>
      <vt:lpstr>Act II Scene II</vt:lpstr>
      <vt:lpstr>Act II Scene II</vt:lpstr>
      <vt:lpstr>Materials for Audience</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Joe Schmetzer</cp:lastModifiedBy>
  <cp:revision>55</cp:revision>
  <cp:lastPrinted>2015-09-22T12:59:59Z</cp:lastPrinted>
  <dcterms:created xsi:type="dcterms:W3CDTF">2015-09-16T16:07:23Z</dcterms:created>
  <dcterms:modified xsi:type="dcterms:W3CDTF">2015-09-22T13:01:30Z</dcterms:modified>
</cp:coreProperties>
</file>