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79" r:id="rId4"/>
    <p:sldId id="272" r:id="rId5"/>
    <p:sldId id="293" r:id="rId6"/>
    <p:sldId id="277" r:id="rId7"/>
    <p:sldId id="258" r:id="rId8"/>
    <p:sldId id="259" r:id="rId9"/>
    <p:sldId id="260" r:id="rId10"/>
    <p:sldId id="261" r:id="rId11"/>
    <p:sldId id="262" r:id="rId12"/>
    <p:sldId id="263" r:id="rId13"/>
    <p:sldId id="287" r:id="rId14"/>
    <p:sldId id="295" r:id="rId15"/>
    <p:sldId id="296" r:id="rId16"/>
    <p:sldId id="278" r:id="rId17"/>
    <p:sldId id="271" r:id="rId18"/>
    <p:sldId id="282" r:id="rId19"/>
    <p:sldId id="267" r:id="rId20"/>
    <p:sldId id="283" r:id="rId21"/>
    <p:sldId id="288" r:id="rId22"/>
    <p:sldId id="281" r:id="rId23"/>
    <p:sldId id="273" r:id="rId24"/>
    <p:sldId id="289" r:id="rId25"/>
    <p:sldId id="274" r:id="rId26"/>
    <p:sldId id="275" r:id="rId27"/>
    <p:sldId id="276" r:id="rId28"/>
    <p:sldId id="284" r:id="rId29"/>
    <p:sldId id="292" r:id="rId30"/>
    <p:sldId id="291" r:id="rId31"/>
    <p:sldId id="290" r:id="rId32"/>
    <p:sldId id="285" r:id="rId33"/>
    <p:sldId id="28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clrMru>
    <a:srgbClr val="FF3300"/>
    <a:srgbClr val="666633"/>
    <a:srgbClr val="999933"/>
    <a:srgbClr val="FFFF66"/>
    <a:srgbClr val="FFFF99"/>
    <a:srgbClr val="99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09" autoAdjust="0"/>
  </p:normalViewPr>
  <p:slideViewPr>
    <p:cSldViewPr>
      <p:cViewPr>
        <p:scale>
          <a:sx n="75" d="100"/>
          <a:sy n="75" d="100"/>
        </p:scale>
        <p:origin x="-2352" y="-152"/>
      </p:cViewPr>
      <p:guideLst>
        <p:guide orient="horz" pos="2160"/>
        <p:guide pos="2880"/>
      </p:guideLst>
    </p:cSldViewPr>
  </p:slideViewPr>
  <p:notesTextViewPr>
    <p:cViewPr>
      <p:scale>
        <a:sx n="1" d="1"/>
        <a:sy n="1" d="1"/>
      </p:scale>
      <p:origin x="0" y="0"/>
    </p:cViewPr>
  </p:notesTextViewPr>
  <p:sorterViewPr>
    <p:cViewPr>
      <p:scale>
        <a:sx n="100" d="100"/>
        <a:sy n="100" d="100"/>
      </p:scale>
      <p:origin x="0" y="352"/>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E2604-5AC8-4AF7-8F67-ED0E692FA66E}" type="datetimeFigureOut">
              <a:rPr lang="en-GB" smtClean="0"/>
              <a:t>22/09/2015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8D5D84-2C57-426A-A11C-619C0D2652D3}" type="slidenum">
              <a:rPr lang="en-GB" smtClean="0"/>
              <a:t>‹#›</a:t>
            </a:fld>
            <a:endParaRPr lang="en-GB"/>
          </a:p>
        </p:txBody>
      </p:sp>
    </p:spTree>
    <p:extLst>
      <p:ext uri="{BB962C8B-B14F-4D97-AF65-F5344CB8AC3E}">
        <p14:creationId xmlns:p14="http://schemas.microsoft.com/office/powerpoint/2010/main" val="339604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D5D84-2C57-426A-A11C-619C0D2652D3}" type="slidenum">
              <a:rPr lang="en-GB" smtClean="0"/>
              <a:t>1</a:t>
            </a:fld>
            <a:endParaRPr lang="en-GB"/>
          </a:p>
        </p:txBody>
      </p:sp>
    </p:spTree>
    <p:extLst>
      <p:ext uri="{BB962C8B-B14F-4D97-AF65-F5344CB8AC3E}">
        <p14:creationId xmlns:p14="http://schemas.microsoft.com/office/powerpoint/2010/main" val="1059163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10</a:t>
            </a:fld>
            <a:endParaRPr lang="en-GB"/>
          </a:p>
        </p:txBody>
      </p:sp>
    </p:spTree>
    <p:extLst>
      <p:ext uri="{BB962C8B-B14F-4D97-AF65-F5344CB8AC3E}">
        <p14:creationId xmlns:p14="http://schemas.microsoft.com/office/powerpoint/2010/main" val="1747671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Hand out large wearable nameplates for actors.</a:t>
            </a:r>
          </a:p>
          <a:p>
            <a:r>
              <a:rPr lang="en-GB" dirty="0" smtClean="0"/>
              <a:t>Give Model 2 Values and Assumptions cue cards to actors.</a:t>
            </a:r>
          </a:p>
          <a:p>
            <a:r>
              <a:rPr lang="en-GB" dirty="0" smtClean="0"/>
              <a:t>Give Model 2</a:t>
            </a:r>
            <a:r>
              <a:rPr lang="en-GB" baseline="0" dirty="0" smtClean="0"/>
              <a:t> </a:t>
            </a:r>
            <a:r>
              <a:rPr lang="en-GB" dirty="0" smtClean="0"/>
              <a:t>Behaviours bingo sheet to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11</a:t>
            </a:fld>
            <a:endParaRPr lang="en-GB"/>
          </a:p>
        </p:txBody>
      </p:sp>
    </p:spTree>
    <p:extLst>
      <p:ext uri="{BB962C8B-B14F-4D97-AF65-F5344CB8AC3E}">
        <p14:creationId xmlns:p14="http://schemas.microsoft.com/office/powerpoint/2010/main" val="329374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D5D84-2C57-426A-A11C-619C0D2652D3}" type="slidenum">
              <a:rPr lang="en-GB" smtClean="0"/>
              <a:t>12</a:t>
            </a:fld>
            <a:endParaRPr lang="en-GB"/>
          </a:p>
        </p:txBody>
      </p:sp>
    </p:spTree>
    <p:extLst>
      <p:ext uri="{BB962C8B-B14F-4D97-AF65-F5344CB8AC3E}">
        <p14:creationId xmlns:p14="http://schemas.microsoft.com/office/powerpoint/2010/main" val="423553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The Mutual Learning approach draws from Chris </a:t>
            </a:r>
            <a:r>
              <a:rPr lang="en-US" i="0" dirty="0" err="1" smtClean="0"/>
              <a:t>Argyris</a:t>
            </a:r>
            <a:r>
              <a:rPr lang="en-US" i="0" dirty="0" smtClean="0"/>
              <a:t> and Don </a:t>
            </a:r>
            <a:r>
              <a:rPr lang="en-US" i="0" dirty="0" err="1" smtClean="0"/>
              <a:t>Schön’s</a:t>
            </a:r>
            <a:r>
              <a:rPr lang="en-US" i="0" dirty="0" smtClean="0"/>
              <a:t> Model II work, as well as the work of Bob Putnam, Diana Smith and Phil MacArthur at Action Design, who originally used the term Mutual Learning Model.</a:t>
            </a:r>
          </a:p>
          <a:p>
            <a:endParaRPr lang="en-GB" dirty="0" smtClean="0"/>
          </a:p>
          <a:p>
            <a:r>
              <a:rPr lang="en-GB" dirty="0" smtClean="0"/>
              <a:t>Combine Chris </a:t>
            </a:r>
            <a:r>
              <a:rPr lang="en-GB" dirty="0" err="1" smtClean="0"/>
              <a:t>Argyris's</a:t>
            </a:r>
            <a:r>
              <a:rPr lang="en-GB" baseline="0" dirty="0" smtClean="0"/>
              <a:t> Model 1: Unilateral Control </a:t>
            </a:r>
            <a:r>
              <a:rPr lang="en-GB" baseline="0" dirty="0" err="1" smtClean="0"/>
              <a:t>vs</a:t>
            </a:r>
            <a:r>
              <a:rPr lang="en-GB" baseline="0" dirty="0" smtClean="0"/>
              <a:t> Model 2: Mutual Learning Model</a:t>
            </a:r>
          </a:p>
          <a:p>
            <a:r>
              <a:rPr lang="en-GB" baseline="0" dirty="0" smtClean="0"/>
              <a:t>- What people say they think – espoused theory</a:t>
            </a:r>
          </a:p>
          <a:p>
            <a:r>
              <a:rPr lang="en-GB" baseline="0" dirty="0" smtClean="0"/>
              <a:t>- What people are observed doing – theory in use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Observable behaviour reveals discrepancy between espoused theory and theory in use</a:t>
            </a:r>
            <a:endParaRPr lang="en-GB" dirty="0" smtClean="0"/>
          </a:p>
          <a:p>
            <a:endParaRPr lang="en-GB" baseline="0" dirty="0" smtClean="0"/>
          </a:p>
          <a:p>
            <a:r>
              <a:rPr lang="en-GB" baseline="0" dirty="0" smtClean="0"/>
              <a:t>With Schwarz's 8 Behaviours for Smarter Teams</a:t>
            </a:r>
          </a:p>
          <a:p>
            <a:r>
              <a:rPr lang="en-GB" baseline="0" dirty="0" smtClean="0"/>
              <a:t>- If you learn and practice these behaviours (aka skills), your theory in use can transition from Model 1 to Model 2.</a:t>
            </a:r>
          </a:p>
          <a:p>
            <a:r>
              <a:rPr lang="en-GB" baseline="0" dirty="0" smtClean="0"/>
              <a:t>- Fundamentally, it's important to change your </a:t>
            </a:r>
            <a:r>
              <a:rPr lang="en-GB" baseline="0" dirty="0" err="1" smtClean="0"/>
              <a:t>mindset</a:t>
            </a:r>
            <a:r>
              <a:rPr lang="en-GB" baseline="0" dirty="0" smtClean="0"/>
              <a:t> in order to change behaviour to have long-term results.</a:t>
            </a:r>
          </a:p>
          <a:p>
            <a:endParaRPr lang="en-GB" baseline="0" dirty="0" smtClean="0"/>
          </a:p>
          <a:p>
            <a:r>
              <a:rPr lang="en-GB" baseline="0" dirty="0" smtClean="0"/>
              <a:t>The Metaphor:</a:t>
            </a:r>
          </a:p>
          <a:p>
            <a:r>
              <a:rPr lang="en-GB" baseline="0" dirty="0" smtClean="0"/>
              <a:t>Your </a:t>
            </a:r>
            <a:r>
              <a:rPr lang="en-GB" baseline="0" dirty="0" err="1" smtClean="0"/>
              <a:t>mindset</a:t>
            </a:r>
            <a:r>
              <a:rPr lang="en-GB" baseline="0" dirty="0" smtClean="0"/>
              <a:t> = Operating system (Windows)</a:t>
            </a:r>
          </a:p>
          <a:p>
            <a:r>
              <a:rPr lang="en-GB" baseline="0" dirty="0" smtClean="0"/>
              <a:t>Your behaviours = Application software (</a:t>
            </a:r>
            <a:r>
              <a:rPr lang="en-GB" baseline="0" dirty="0" err="1" smtClean="0"/>
              <a:t>eg</a:t>
            </a:r>
            <a:r>
              <a:rPr lang="en-GB" baseline="0" dirty="0" smtClean="0"/>
              <a:t> Word)</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13</a:t>
            </a:fld>
            <a:endParaRPr lang="en-GB"/>
          </a:p>
        </p:txBody>
      </p:sp>
    </p:spTree>
    <p:extLst>
      <p:ext uri="{BB962C8B-B14F-4D97-AF65-F5344CB8AC3E}">
        <p14:creationId xmlns:p14="http://schemas.microsoft.com/office/powerpoint/2010/main" val="174767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your score means:</a:t>
            </a:r>
          </a:p>
          <a:p>
            <a:r>
              <a:rPr lang="en-US" dirty="0" smtClean="0"/>
              <a:t>6</a:t>
            </a:r>
            <a:r>
              <a:rPr lang="en-US" baseline="0" dirty="0" smtClean="0"/>
              <a:t> = Fully Model 1</a:t>
            </a:r>
          </a:p>
          <a:p>
            <a:r>
              <a:rPr lang="en-US" baseline="0" dirty="0" smtClean="0"/>
              <a:t>12 = Mostly Model 1</a:t>
            </a:r>
          </a:p>
          <a:p>
            <a:r>
              <a:rPr lang="en-US" baseline="0" dirty="0" smtClean="0"/>
              <a:t>15 = Congruent</a:t>
            </a:r>
          </a:p>
          <a:p>
            <a:r>
              <a:rPr lang="en-US" baseline="0" dirty="0" smtClean="0"/>
              <a:t>18 = Mostly Model 2</a:t>
            </a:r>
          </a:p>
          <a:p>
            <a:r>
              <a:rPr lang="en-US" baseline="0" dirty="0" smtClean="0"/>
              <a:t>24 = Fully Model 2</a:t>
            </a:r>
            <a:endParaRPr lang="en-US" dirty="0" smtClean="0"/>
          </a:p>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14</a:t>
            </a:fld>
            <a:endParaRPr lang="en-GB"/>
          </a:p>
        </p:txBody>
      </p:sp>
    </p:spTree>
    <p:extLst>
      <p:ext uri="{BB962C8B-B14F-4D97-AF65-F5344CB8AC3E}">
        <p14:creationId xmlns:p14="http://schemas.microsoft.com/office/powerpoint/2010/main" val="3565573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Hypothesis can be proven by comparing expected results from Virtual Cycle of Mutual Learning.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i="0" baseline="0" dirty="0" smtClean="0"/>
          </a:p>
          <a:p>
            <a:r>
              <a:rPr lang="en-US" sz="1000" baseline="0" dirty="0" smtClean="0"/>
              <a:t>About the Mutual Learning Scale:</a:t>
            </a:r>
          </a:p>
          <a:p>
            <a:pPr marL="171450" indent="-171450">
              <a:buFont typeface="Arial"/>
              <a:buChar char="•"/>
            </a:pPr>
            <a:r>
              <a:rPr lang="en-US" sz="1000" baseline="0" dirty="0" smtClean="0"/>
              <a:t>The first 5 statements are the assumptions from Chris </a:t>
            </a:r>
            <a:r>
              <a:rPr lang="en-US" sz="1000" baseline="0" dirty="0" err="1" smtClean="0"/>
              <a:t>Argyris’s</a:t>
            </a:r>
            <a:r>
              <a:rPr lang="en-US" sz="1000" baseline="0" dirty="0" smtClean="0"/>
              <a:t> Mutual Learning Mindset</a:t>
            </a:r>
          </a:p>
          <a:p>
            <a:pPr marL="171450" indent="-171450">
              <a:buFont typeface="Arial"/>
              <a:buChar char="•"/>
            </a:pPr>
            <a:r>
              <a:rPr lang="en-US" sz="1000" baseline="0" dirty="0" smtClean="0"/>
              <a:t>The next 8 statements are the </a:t>
            </a:r>
            <a:r>
              <a:rPr lang="en-US" sz="1000" baseline="0" dirty="0" err="1" smtClean="0"/>
              <a:t>behaviours</a:t>
            </a:r>
            <a:r>
              <a:rPr lang="en-US" sz="1000" baseline="0" dirty="0" smtClean="0"/>
              <a:t> from Schwarz.</a:t>
            </a:r>
          </a:p>
          <a:p>
            <a:pPr marL="171450" indent="-171450">
              <a:buFont typeface="Arial"/>
              <a:buChar char="•"/>
            </a:pPr>
            <a:endParaRPr lang="en-US" sz="1000" baseline="0" dirty="0" smtClean="0"/>
          </a:p>
          <a:p>
            <a:pPr marL="0" indent="0">
              <a:buFont typeface="Arial"/>
              <a:buNone/>
            </a:pPr>
            <a:r>
              <a:rPr lang="en-US" sz="1000" baseline="0" dirty="0" smtClean="0"/>
              <a:t>How does the scoring work?</a:t>
            </a:r>
          </a:p>
          <a:p>
            <a:pPr marL="0" indent="0">
              <a:buFont typeface="Arial"/>
              <a:buNone/>
            </a:pPr>
            <a:endParaRPr lang="en-US" sz="1000" baseline="0" dirty="0" smtClean="0"/>
          </a:p>
          <a:p>
            <a:pPr marL="0" indent="0">
              <a:buFont typeface="Arial"/>
              <a:buNone/>
            </a:pPr>
            <a:r>
              <a:rPr lang="en-US" sz="1000" baseline="0" dirty="0" smtClean="0"/>
              <a:t>Score for mindset range from:</a:t>
            </a:r>
          </a:p>
          <a:p>
            <a:pPr marL="171450" indent="-171450">
              <a:buFont typeface="Arial"/>
              <a:buChar char="•"/>
            </a:pPr>
            <a:r>
              <a:rPr lang="en-US" sz="1000" baseline="0" dirty="0" smtClean="0"/>
              <a:t>5 = Don’t apply values</a:t>
            </a:r>
          </a:p>
          <a:p>
            <a:pPr marL="171450" indent="-171450">
              <a:buFont typeface="Arial"/>
              <a:buChar char="•"/>
            </a:pPr>
            <a:r>
              <a:rPr lang="en-US" sz="1000" baseline="0" dirty="0" smtClean="0"/>
              <a:t>10 = Rarely apply values</a:t>
            </a:r>
          </a:p>
          <a:p>
            <a:pPr marL="171450" indent="-171450">
              <a:buFont typeface="Arial"/>
              <a:buChar char="•"/>
            </a:pPr>
            <a:r>
              <a:rPr lang="en-US" sz="1000" baseline="0" dirty="0" smtClean="0"/>
              <a:t>15 = Mostly apply values</a:t>
            </a:r>
          </a:p>
          <a:p>
            <a:pPr marL="171450" indent="-171450">
              <a:buFont typeface="Arial"/>
              <a:buChar char="•"/>
            </a:pPr>
            <a:r>
              <a:rPr lang="en-US" sz="1000" baseline="0" dirty="0" smtClean="0"/>
              <a:t>20 = Always apply values</a:t>
            </a:r>
          </a:p>
          <a:p>
            <a:pPr marL="0" indent="0">
              <a:buFont typeface="Arial"/>
              <a:buNone/>
            </a:pPr>
            <a:endParaRPr lang="en-US" sz="1000" baseline="0" dirty="0" smtClean="0"/>
          </a:p>
          <a:p>
            <a:pPr marL="0" indent="0">
              <a:buFont typeface="Arial"/>
              <a:buNone/>
            </a:pPr>
            <a:r>
              <a:rPr lang="en-US" sz="1000" baseline="0" dirty="0" smtClean="0"/>
              <a:t>Score for </a:t>
            </a:r>
            <a:r>
              <a:rPr lang="en-US" sz="1000" baseline="0" dirty="0" err="1" smtClean="0"/>
              <a:t>behaviours</a:t>
            </a:r>
            <a:r>
              <a:rPr lang="en-US" sz="1000" baseline="0" dirty="0" smtClean="0"/>
              <a:t> range from:</a:t>
            </a:r>
          </a:p>
          <a:p>
            <a:pPr marL="0" indent="0">
              <a:buFont typeface="Arial"/>
              <a:buNone/>
            </a:pPr>
            <a:r>
              <a:rPr lang="en-US" sz="1000" baseline="0" dirty="0" smtClean="0"/>
              <a:t>8 = Don’t apply </a:t>
            </a:r>
            <a:r>
              <a:rPr lang="en-US" sz="1000" baseline="0" dirty="0" err="1" smtClean="0"/>
              <a:t>behaviours</a:t>
            </a:r>
            <a:endParaRPr lang="en-US" sz="1000" baseline="0" dirty="0" smtClean="0"/>
          </a:p>
          <a:p>
            <a:pPr marL="0" indent="0">
              <a:buFont typeface="Arial"/>
              <a:buNone/>
            </a:pPr>
            <a:r>
              <a:rPr lang="en-US" sz="1000" baseline="0" dirty="0" smtClean="0"/>
              <a:t>16 = Rarely apply </a:t>
            </a:r>
            <a:r>
              <a:rPr lang="en-US" sz="1000" baseline="0" dirty="0" err="1" smtClean="0"/>
              <a:t>behaviours</a:t>
            </a:r>
            <a:endParaRPr lang="en-US" sz="1000" baseline="0" dirty="0" smtClean="0"/>
          </a:p>
          <a:p>
            <a:pPr marL="0" indent="0">
              <a:buFont typeface="Arial"/>
              <a:buNone/>
            </a:pPr>
            <a:r>
              <a:rPr lang="en-US" sz="1000" baseline="0" dirty="0" smtClean="0"/>
              <a:t>24 = Mostly apply </a:t>
            </a:r>
            <a:r>
              <a:rPr lang="en-US" sz="1000" baseline="0" dirty="0" err="1" smtClean="0"/>
              <a:t>behaviours</a:t>
            </a:r>
            <a:endParaRPr lang="en-US" sz="1000" baseline="0" dirty="0" smtClean="0"/>
          </a:p>
          <a:p>
            <a:pPr marL="0" indent="0">
              <a:buFont typeface="Arial"/>
              <a:buNone/>
            </a:pPr>
            <a:r>
              <a:rPr lang="en-US" sz="1000" baseline="0" dirty="0" smtClean="0"/>
              <a:t>32 = Always apply </a:t>
            </a:r>
            <a:r>
              <a:rPr lang="en-US" sz="1000" baseline="0" dirty="0" err="1" smtClean="0"/>
              <a:t>behaviours</a:t>
            </a:r>
            <a:endParaRPr lang="en-US" sz="1000" baseline="0" dirty="0" smtClean="0"/>
          </a:p>
          <a:p>
            <a:pPr marL="0" indent="0">
              <a:buFont typeface="Arial"/>
              <a:buNone/>
            </a:pPr>
            <a:r>
              <a:rPr lang="en-US" sz="1000" baseline="0" dirty="0" smtClean="0"/>
              <a:t> </a:t>
            </a:r>
          </a:p>
          <a:p>
            <a:pPr marL="0" indent="0">
              <a:buFont typeface="Arial"/>
              <a:buNone/>
            </a:pPr>
            <a:r>
              <a:rPr lang="en-US" sz="1000" baseline="0" dirty="0" smtClean="0"/>
              <a:t>Maximum congruence scores:</a:t>
            </a:r>
          </a:p>
          <a:p>
            <a:pPr marL="0" indent="0">
              <a:buFont typeface="Arial"/>
              <a:buNone/>
            </a:pPr>
            <a:r>
              <a:rPr lang="en-US" sz="1000" baseline="0" dirty="0" smtClean="0"/>
              <a:t>13 = 100% UC</a:t>
            </a:r>
          </a:p>
          <a:p>
            <a:pPr marL="0" indent="0">
              <a:buFont typeface="Arial"/>
              <a:buNone/>
            </a:pPr>
            <a:r>
              <a:rPr lang="en-US" sz="1000" baseline="0" dirty="0" smtClean="0"/>
              <a:t>26 = Mostly UC</a:t>
            </a:r>
          </a:p>
          <a:p>
            <a:pPr marL="0" indent="0">
              <a:buFont typeface="Arial"/>
              <a:buNone/>
            </a:pPr>
            <a:r>
              <a:rPr lang="en-US" sz="1000" baseline="0" dirty="0" smtClean="0"/>
              <a:t>39 = Mostly ML</a:t>
            </a:r>
          </a:p>
          <a:p>
            <a:pPr marL="0" indent="0">
              <a:buFont typeface="Arial"/>
              <a:buNone/>
            </a:pPr>
            <a:r>
              <a:rPr lang="en-US" sz="1000" baseline="0" dirty="0" smtClean="0"/>
              <a:t>52 = 100% ML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So how did you score on the Mutual Learning Scale?</a:t>
            </a:r>
          </a:p>
          <a:p>
            <a:endParaRPr lang="en-US" sz="1000" i="0" dirty="0" smtClean="0"/>
          </a:p>
          <a:p>
            <a:r>
              <a:rPr lang="en-US" sz="1000" i="0" dirty="0" smtClean="0"/>
              <a:t>If you scored a total of 52 points, stand up. This is</a:t>
            </a:r>
            <a:r>
              <a:rPr lang="en-US" sz="1000" i="0" baseline="0" dirty="0" smtClean="0"/>
              <a:t> the highest possible score on the scale and means you’re congruent in your espoused theory and theory in practice.</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You believe in your ML talk AND you talk the talk and walk the walk all the time.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Let’s drill down into the significance of more results by looking at time in pairs: mindset and </a:t>
            </a:r>
            <a:r>
              <a:rPr lang="en-US" sz="1000" i="0" baseline="0" dirty="0" err="1" smtClean="0"/>
              <a:t>behaviours</a:t>
            </a:r>
            <a:r>
              <a:rPr lang="en-US" sz="1000" i="0"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On the one hand, if you scored 20 points for questions 1-5, you score yourself maximum on ML mindset and: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000" i="0" baseline="0" dirty="0" smtClean="0"/>
              <a:t>For questions 6-13:</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i="0" baseline="0" dirty="0" smtClean="0"/>
              <a:t>If you scored 24 or higher, this means your preference is mostly ML. You believe in your ML talk AND you can talk the talk and do walk the walk most of the time.</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i="0" baseline="0" dirty="0" smtClean="0"/>
              <a:t>If you scored 16-23, your </a:t>
            </a:r>
            <a:r>
              <a:rPr lang="en-US" sz="1000" i="0" baseline="0" dirty="0" err="1" smtClean="0"/>
              <a:t>behaviour</a:t>
            </a:r>
            <a:r>
              <a:rPr lang="en-US" sz="1000" i="0" baseline="0" dirty="0" smtClean="0"/>
              <a:t> straddles between UC and ML. You believe in your ML talk AND you fluctuate between UC and ML in </a:t>
            </a:r>
            <a:r>
              <a:rPr lang="en-US" sz="1000" i="0" baseline="0" dirty="0" err="1" smtClean="0"/>
              <a:t>behaviour</a:t>
            </a:r>
            <a:r>
              <a:rPr lang="en-US" sz="1000" i="0" baseline="0" dirty="0" smtClean="0"/>
              <a:t>. </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i="0" baseline="0" dirty="0" smtClean="0"/>
              <a:t>If you scored 8-15, your belief in ML is in strong contradiction with your predominantly UC </a:t>
            </a:r>
            <a:r>
              <a:rPr lang="en-US" sz="1000" i="0" baseline="0" dirty="0" err="1" smtClean="0"/>
              <a:t>behaviour</a:t>
            </a:r>
            <a:r>
              <a:rPr lang="en-US" sz="1000" i="0" baseline="0" dirty="0" smtClean="0"/>
              <a:t>.</a:t>
            </a: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lang="en-US" sz="1000" i="0" baseline="0" dirty="0" smtClean="0"/>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000" i="0" baseline="0" dirty="0" smtClean="0"/>
              <a:t>On the other hand, if you scored between 5 and 10 for questions 1-5, you believe in UC AND you talk the talk and walk the walk all the time.</a:t>
            </a:r>
          </a:p>
          <a:p>
            <a:endParaRPr lang="en-US" sz="1000" i="0" baseline="0" dirty="0" smtClean="0"/>
          </a:p>
          <a:p>
            <a:r>
              <a:rPr lang="en-US" sz="1000" i="0" baseline="0" dirty="0" smtClean="0"/>
              <a:t>So – why did I ask you to share your score?</a:t>
            </a:r>
          </a:p>
          <a:p>
            <a:endParaRPr lang="en-US" sz="1000" i="0" baseline="0" dirty="0" smtClean="0"/>
          </a:p>
          <a:p>
            <a:r>
              <a:rPr lang="en-US" sz="1000" i="0" baseline="0" dirty="0" smtClean="0"/>
              <a:t>The main reason is to create the option for you to find the practitioners of ML during the break and get tips on how to live and breathe the Mutual Learning Model and 8 </a:t>
            </a:r>
            <a:r>
              <a:rPr lang="en-US" sz="1000" i="0" baseline="0" dirty="0" err="1" smtClean="0"/>
              <a:t>behaviours</a:t>
            </a:r>
            <a:r>
              <a:rPr lang="en-US" sz="1000" i="0" baseline="0" dirty="0" smtClean="0"/>
              <a:t>, even under stress.</a:t>
            </a:r>
          </a:p>
          <a:p>
            <a:endParaRPr lang="en-US" sz="1000" i="0" baseline="0" dirty="0" smtClean="0"/>
          </a:p>
          <a:p>
            <a:r>
              <a:rPr lang="en-US" sz="1000" i="0" baseline="0" dirty="0" smtClean="0"/>
              <a:t>Thank you. Everyone take a sit.</a:t>
            </a:r>
          </a:p>
          <a:p>
            <a:endParaRPr lang="en-US" sz="1000" i="0" baseline="0" dirty="0" smtClean="0"/>
          </a:p>
          <a:p>
            <a:r>
              <a:rPr lang="en-US" sz="1000" i="0" baseline="0" dirty="0" smtClean="0"/>
              <a:t>Let’s look at the findings in greater detail. If you scored 15 for mindset and 24 for </a:t>
            </a:r>
            <a:r>
              <a:rPr lang="en-US" sz="1000" i="0" baseline="0" dirty="0" err="1" smtClean="0"/>
              <a:t>behaviour</a:t>
            </a:r>
            <a:r>
              <a:rPr lang="en-US" sz="1000" i="0" baseline="0" dirty="0" smtClean="0"/>
              <a:t>, it means you are congruent in applying Mutual learning most of the time. The results you get from your efforts should reflect this.</a:t>
            </a:r>
          </a:p>
          <a:p>
            <a:endParaRPr lang="en-US" sz="1000"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If you scored higher in </a:t>
            </a:r>
            <a:r>
              <a:rPr lang="en-US" sz="1000" i="0" baseline="0" dirty="0" err="1" smtClean="0"/>
              <a:t>behaviour</a:t>
            </a:r>
            <a:r>
              <a:rPr lang="en-US" sz="1000" i="0" baseline="0" dirty="0" smtClean="0"/>
              <a:t> than mindset, it means you actively apply the Mutual Learning </a:t>
            </a:r>
            <a:r>
              <a:rPr lang="en-US" sz="1000" i="0" baseline="0" dirty="0" err="1" smtClean="0"/>
              <a:t>behaviours</a:t>
            </a:r>
            <a:r>
              <a:rPr lang="en-US" sz="1000" i="0" baseline="0" dirty="0" smtClean="0"/>
              <a:t> without really applying the mindset. You talk the talk and walk the walk but you don’t quite believe in the ML mindset. Nonetheless, starting to change your </a:t>
            </a:r>
            <a:r>
              <a:rPr lang="en-US" sz="1000" i="0" baseline="0" dirty="0" err="1" smtClean="0"/>
              <a:t>behaviour</a:t>
            </a:r>
            <a:r>
              <a:rPr lang="en-US" sz="1000" i="0" baseline="0" dirty="0" smtClean="0"/>
              <a:t> can be an easier way to changing your mindset. As Amy </a:t>
            </a:r>
            <a:r>
              <a:rPr lang="en-US" sz="1000" i="0" baseline="0" dirty="0" err="1" smtClean="0"/>
              <a:t>Cuddy</a:t>
            </a:r>
            <a:r>
              <a:rPr lang="en-US" sz="1000" i="0" baseline="0" dirty="0" smtClean="0"/>
              <a:t>, psychologist famous for her Ted talk on the Power Pose and the body influencing the mind, it’s about "Fake it until you become it."</a:t>
            </a:r>
          </a:p>
          <a:p>
            <a:endParaRPr lang="en-US" sz="1000" i="0" baseline="0" dirty="0" smtClean="0"/>
          </a:p>
          <a:p>
            <a:r>
              <a:rPr lang="en-US" sz="1000" i="0" baseline="0" dirty="0" smtClean="0"/>
              <a:t>If you scored higher in mindset than </a:t>
            </a:r>
            <a:r>
              <a:rPr lang="en-US" sz="1000" i="0" baseline="0" dirty="0" err="1" smtClean="0"/>
              <a:t>behaviour</a:t>
            </a:r>
            <a:r>
              <a:rPr lang="en-US" sz="1000" i="0" baseline="0" dirty="0" smtClean="0"/>
              <a:t>, it means that you believe strongly in the Mutual Learning mindset yet don’t apply the </a:t>
            </a:r>
            <a:r>
              <a:rPr lang="en-US" sz="1000" i="0" baseline="0" dirty="0" err="1" smtClean="0"/>
              <a:t>behaviours</a:t>
            </a:r>
            <a:r>
              <a:rPr lang="en-US" sz="1000" i="0" baseline="0" dirty="0" smtClean="0"/>
              <a:t> fully in practice all of the time. This is a strong position to be in, however, belief needs to result in corresponding </a:t>
            </a:r>
            <a:r>
              <a:rPr lang="en-US" sz="1000" i="0" baseline="0" dirty="0" err="1" smtClean="0"/>
              <a:t>behaviour</a:t>
            </a:r>
            <a:r>
              <a:rPr lang="en-US" sz="1000" i="0" baseline="0" dirty="0" smtClean="0"/>
              <a:t> to be effective. Monitor your theory in practice for discrepancies to your ML mindset to increase your practice of ML </a:t>
            </a:r>
            <a:r>
              <a:rPr lang="en-US" sz="1000" i="0" baseline="0" dirty="0" err="1" smtClean="0"/>
              <a:t>behaviour</a:t>
            </a:r>
            <a:r>
              <a:rPr lang="en-US" sz="1000" i="0" baseline="0" dirty="0" smtClean="0"/>
              <a:t> more often, especially when under stress.</a:t>
            </a:r>
          </a:p>
          <a:p>
            <a:endParaRPr lang="en-US" sz="1000" i="0" baseline="0" dirty="0" smtClean="0"/>
          </a:p>
          <a:p>
            <a:r>
              <a:rPr lang="en-US" sz="1000" b="1" i="0" baseline="0" dirty="0" smtClean="0"/>
              <a:t>How accurate is the Mutual Learning Scale?</a:t>
            </a:r>
            <a:endParaRPr lang="en-US" sz="1000" b="0" i="0" baseline="0" dirty="0" smtClean="0"/>
          </a:p>
          <a:p>
            <a:r>
              <a:rPr lang="en-US" sz="1000" b="0" i="0" baseline="0" dirty="0" smtClean="0"/>
              <a:t>It depends. We suggest taking your two scores and multiplying them by 3/5 each to </a:t>
            </a:r>
            <a:r>
              <a:rPr lang="en-US" sz="1000" b="0" i="0" baseline="0" dirty="0" err="1" smtClean="0"/>
              <a:t>calbrate</a:t>
            </a:r>
            <a:r>
              <a:rPr lang="en-US" sz="1000" b="0" i="0" baseline="0" dirty="0" smtClean="0"/>
              <a:t> it for how you think and act under stress.</a:t>
            </a:r>
          </a:p>
          <a:p>
            <a:endParaRPr lang="en-US" sz="1000" b="0" i="0" baseline="0" dirty="0" smtClean="0"/>
          </a:p>
          <a:p>
            <a:r>
              <a:rPr lang="en-US" sz="1000" b="0" i="0" baseline="0" dirty="0" smtClean="0"/>
              <a:t>For instance, if Annie scores 20/20 for mindset on a sunny day, under stress, she would more likely score 15/20.</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baseline="0" dirty="0" smtClean="0"/>
              <a:t>For instance, if Annie scores 25/32 for mindset on a sunny day, under stress, she would more likely score 15/32.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baseline="0" dirty="0" smtClean="0"/>
              <a:t>What we expect to see is a reduction by one level down, from “competent” to “advanced beginner” when Annie is under stress. Embedding Mutual Learning as a mindset is vital to ensure your best chances of congruent </a:t>
            </a:r>
            <a:r>
              <a:rPr lang="en-US" sz="1000" b="0" i="0" baseline="0" dirty="0" err="1" smtClean="0"/>
              <a:t>behaviour</a:t>
            </a:r>
            <a:r>
              <a:rPr lang="en-US" sz="1000" b="0" i="0" baseline="0" dirty="0" smtClean="0"/>
              <a:t> to get the desired results.</a:t>
            </a:r>
          </a:p>
          <a:p>
            <a:endParaRPr lang="en-US" sz="1000" b="0" i="0" baseline="0" dirty="0" smtClean="0"/>
          </a:p>
          <a:p>
            <a:endParaRPr lang="en-US" sz="1000" b="1" i="0" baseline="0" dirty="0" smtClean="0"/>
          </a:p>
        </p:txBody>
      </p:sp>
      <p:sp>
        <p:nvSpPr>
          <p:cNvPr id="4" name="Slide Number Placeholder 3"/>
          <p:cNvSpPr>
            <a:spLocks noGrp="1"/>
          </p:cNvSpPr>
          <p:nvPr>
            <p:ph type="sldNum" sz="quarter" idx="10"/>
          </p:nvPr>
        </p:nvSpPr>
        <p:spPr/>
        <p:txBody>
          <a:bodyPr/>
          <a:lstStyle/>
          <a:p>
            <a:fld id="{7E75E9DD-8B2C-E440-9B98-CB5FAE3BBE40}" type="slidenum">
              <a:rPr lang="en-US" smtClean="0"/>
              <a:t>16</a:t>
            </a:fld>
            <a:endParaRPr lang="en-US"/>
          </a:p>
        </p:txBody>
      </p:sp>
    </p:spTree>
    <p:extLst>
      <p:ext uri="{BB962C8B-B14F-4D97-AF65-F5344CB8AC3E}">
        <p14:creationId xmlns:p14="http://schemas.microsoft.com/office/powerpoint/2010/main" val="4046996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D5D84-2C57-426A-A11C-619C0D2652D3}" type="slidenum">
              <a:rPr lang="en-GB" smtClean="0"/>
              <a:t>17</a:t>
            </a:fld>
            <a:endParaRPr lang="en-GB"/>
          </a:p>
        </p:txBody>
      </p:sp>
    </p:spTree>
    <p:extLst>
      <p:ext uri="{BB962C8B-B14F-4D97-AF65-F5344CB8AC3E}">
        <p14:creationId xmlns:p14="http://schemas.microsoft.com/office/powerpoint/2010/main" val="1014187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D5D84-2C57-426A-A11C-619C0D2652D3}" type="slidenum">
              <a:rPr lang="en-GB" smtClean="0"/>
              <a:t>18</a:t>
            </a:fld>
            <a:endParaRPr lang="en-GB"/>
          </a:p>
        </p:txBody>
      </p:sp>
    </p:spTree>
    <p:extLst>
      <p:ext uri="{BB962C8B-B14F-4D97-AF65-F5344CB8AC3E}">
        <p14:creationId xmlns:p14="http://schemas.microsoft.com/office/powerpoint/2010/main" val="550325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D5D84-2C57-426A-A11C-619C0D2652D3}" type="slidenum">
              <a:rPr lang="en-GB" smtClean="0"/>
              <a:t>19</a:t>
            </a:fld>
            <a:endParaRPr lang="en-GB"/>
          </a:p>
        </p:txBody>
      </p:sp>
    </p:spTree>
    <p:extLst>
      <p:ext uri="{BB962C8B-B14F-4D97-AF65-F5344CB8AC3E}">
        <p14:creationId xmlns:p14="http://schemas.microsoft.com/office/powerpoint/2010/main" val="1405886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D5D84-2C57-426A-A11C-619C0D2652D3}" type="slidenum">
              <a:rPr lang="en-GB" smtClean="0"/>
              <a:t>20</a:t>
            </a:fld>
            <a:endParaRPr lang="en-GB"/>
          </a:p>
        </p:txBody>
      </p:sp>
    </p:spTree>
    <p:extLst>
      <p:ext uri="{BB962C8B-B14F-4D97-AF65-F5344CB8AC3E}">
        <p14:creationId xmlns:p14="http://schemas.microsoft.com/office/powerpoint/2010/main" val="989732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couple</a:t>
            </a:r>
            <a:r>
              <a:rPr lang="en-GB" baseline="0" dirty="0" smtClean="0"/>
              <a:t> of minutes.</a:t>
            </a:r>
          </a:p>
          <a:p>
            <a:r>
              <a:rPr lang="en-GB" baseline="0" dirty="0" smtClean="0"/>
              <a:t>In pairs, take turns sharing your miracle and notes for one another.</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a:t>
            </a:fld>
            <a:endParaRPr lang="en-GB"/>
          </a:p>
        </p:txBody>
      </p:sp>
    </p:spTree>
    <p:extLst>
      <p:ext uri="{BB962C8B-B14F-4D97-AF65-F5344CB8AC3E}">
        <p14:creationId xmlns:p14="http://schemas.microsoft.com/office/powerpoint/2010/main" val="1630723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576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D5D84-2C57-426A-A11C-619C0D2652D3}" type="slidenum">
              <a:rPr lang="en-GB" smtClean="0"/>
              <a:t>23</a:t>
            </a:fld>
            <a:endParaRPr lang="en-GB"/>
          </a:p>
        </p:txBody>
      </p:sp>
    </p:spTree>
    <p:extLst>
      <p:ext uri="{BB962C8B-B14F-4D97-AF65-F5344CB8AC3E}">
        <p14:creationId xmlns:p14="http://schemas.microsoft.com/office/powerpoint/2010/main" val="865842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25</a:t>
            </a:fld>
            <a:endParaRPr lang="en-GB"/>
          </a:p>
        </p:txBody>
      </p:sp>
    </p:spTree>
    <p:extLst>
      <p:ext uri="{BB962C8B-B14F-4D97-AF65-F5344CB8AC3E}">
        <p14:creationId xmlns:p14="http://schemas.microsoft.com/office/powerpoint/2010/main" val="3481473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Team Lead:</a:t>
            </a:r>
          </a:p>
          <a:p>
            <a:r>
              <a:rPr lang="en-GB" dirty="0" smtClean="0"/>
              <a:t>The development team haven't made much progress.</a:t>
            </a:r>
          </a:p>
          <a:p>
            <a:r>
              <a:rPr lang="en-GB" dirty="0" smtClean="0"/>
              <a:t>You're going to miss the agreed deadline.</a:t>
            </a:r>
          </a:p>
          <a:p>
            <a:r>
              <a:rPr lang="en-GB" dirty="0" smtClean="0"/>
              <a:t>You don't want to tell people you're going to miss the deadline because you want to avoid confrontation.</a:t>
            </a:r>
          </a:p>
          <a:p>
            <a:r>
              <a:rPr lang="en-GB" dirty="0" smtClean="0"/>
              <a:t>   </a:t>
            </a:r>
          </a:p>
          <a:p>
            <a:r>
              <a:rPr lang="en-GB" dirty="0" smtClean="0"/>
              <a:t>Make large wearable nameplates for actors.</a:t>
            </a:r>
          </a:p>
          <a:p>
            <a:r>
              <a:rPr lang="en-GB" dirty="0" smtClean="0"/>
              <a:t>Give Values and Assumptions to actors.</a:t>
            </a:r>
          </a:p>
          <a:p>
            <a:r>
              <a:rPr lang="en-GB" dirty="0" smtClean="0"/>
              <a:t>Give Behaviours sheet to audience members.</a:t>
            </a:r>
          </a:p>
          <a:p>
            <a:r>
              <a:rPr lang="en-GB" dirty="0" smtClean="0"/>
              <a:t>Get observations on results from audience members.</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26</a:t>
            </a:fld>
            <a:endParaRPr lang="en-GB"/>
          </a:p>
        </p:txBody>
      </p:sp>
    </p:spTree>
    <p:extLst>
      <p:ext uri="{BB962C8B-B14F-4D97-AF65-F5344CB8AC3E}">
        <p14:creationId xmlns:p14="http://schemas.microsoft.com/office/powerpoint/2010/main" val="3481473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27</a:t>
            </a:fld>
            <a:endParaRPr lang="en-GB"/>
          </a:p>
        </p:txBody>
      </p:sp>
    </p:spTree>
    <p:extLst>
      <p:ext uri="{BB962C8B-B14F-4D97-AF65-F5344CB8AC3E}">
        <p14:creationId xmlns:p14="http://schemas.microsoft.com/office/powerpoint/2010/main" val="3481473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Wearable</a:t>
            </a:r>
            <a:r>
              <a:rPr lang="en-GB" baseline="0" dirty="0" smtClean="0"/>
              <a:t> nameplates to make and give to actors.</a:t>
            </a:r>
          </a:p>
          <a:p>
            <a:r>
              <a:rPr lang="en-GB" baseline="0" dirty="0" smtClean="0"/>
              <a:t>Why not go hands-free? Just add string so they can put it around their necks.</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28</a:t>
            </a:fld>
            <a:endParaRPr lang="en-GB"/>
          </a:p>
        </p:txBody>
      </p:sp>
    </p:spTree>
    <p:extLst>
      <p:ext uri="{BB962C8B-B14F-4D97-AF65-F5344CB8AC3E}">
        <p14:creationId xmlns:p14="http://schemas.microsoft.com/office/powerpoint/2010/main" val="926470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D5D84-2C57-426A-A11C-619C0D2652D3}" type="slidenum">
              <a:rPr lang="en-GB" smtClean="0"/>
              <a:t>29</a:t>
            </a:fld>
            <a:endParaRPr lang="en-GB"/>
          </a:p>
        </p:txBody>
      </p:sp>
    </p:spTree>
    <p:extLst>
      <p:ext uri="{BB962C8B-B14F-4D97-AF65-F5344CB8AC3E}">
        <p14:creationId xmlns:p14="http://schemas.microsoft.com/office/powerpoint/2010/main" val="41026317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D5D84-2C57-426A-A11C-619C0D2652D3}" type="slidenum">
              <a:rPr lang="en-GB" smtClean="0"/>
              <a:t>30</a:t>
            </a:fld>
            <a:endParaRPr lang="en-GB"/>
          </a:p>
        </p:txBody>
      </p:sp>
    </p:spTree>
    <p:extLst>
      <p:ext uri="{BB962C8B-B14F-4D97-AF65-F5344CB8AC3E}">
        <p14:creationId xmlns:p14="http://schemas.microsoft.com/office/powerpoint/2010/main" val="4102631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D5D84-2C57-426A-A11C-619C0D2652D3}" type="slidenum">
              <a:rPr lang="en-GB" smtClean="0"/>
              <a:t>32</a:t>
            </a:fld>
            <a:endParaRPr lang="en-GB"/>
          </a:p>
        </p:txBody>
      </p:sp>
    </p:spTree>
    <p:extLst>
      <p:ext uri="{BB962C8B-B14F-4D97-AF65-F5344CB8AC3E}">
        <p14:creationId xmlns:p14="http://schemas.microsoft.com/office/powerpoint/2010/main" val="95233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576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D5D84-2C57-426A-A11C-619C0D2652D3}" type="slidenum">
              <a:rPr lang="en-GB" smtClean="0"/>
              <a:t>33</a:t>
            </a:fld>
            <a:endParaRPr lang="en-GB"/>
          </a:p>
        </p:txBody>
      </p:sp>
    </p:spTree>
    <p:extLst>
      <p:ext uri="{BB962C8B-B14F-4D97-AF65-F5344CB8AC3E}">
        <p14:creationId xmlns:p14="http://schemas.microsoft.com/office/powerpoint/2010/main" val="410263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D5D84-2C57-426A-A11C-619C0D2652D3}" type="slidenum">
              <a:rPr lang="en-GB" smtClean="0"/>
              <a:t>4</a:t>
            </a:fld>
            <a:endParaRPr lang="en-GB"/>
          </a:p>
        </p:txBody>
      </p:sp>
    </p:spTree>
    <p:extLst>
      <p:ext uri="{BB962C8B-B14F-4D97-AF65-F5344CB8AC3E}">
        <p14:creationId xmlns:p14="http://schemas.microsoft.com/office/powerpoint/2010/main" val="2251247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up the rating</a:t>
            </a:r>
            <a:r>
              <a:rPr lang="en-US" baseline="0" dirty="0" smtClean="0"/>
              <a:t> numbers you have ticked.</a:t>
            </a:r>
          </a:p>
          <a:p>
            <a:endParaRPr lang="en-US" baseline="0" dirty="0" smtClean="0"/>
          </a:p>
          <a:p>
            <a:r>
              <a:rPr lang="en-US" baseline="0" dirty="0" smtClean="0"/>
              <a:t>Keep these numbers safe as we’ll need them later.</a:t>
            </a:r>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5</a:t>
            </a:fld>
            <a:endParaRPr lang="en-GB"/>
          </a:p>
        </p:txBody>
      </p:sp>
    </p:spTree>
    <p:extLst>
      <p:ext uri="{BB962C8B-B14F-4D97-AF65-F5344CB8AC3E}">
        <p14:creationId xmlns:p14="http://schemas.microsoft.com/office/powerpoint/2010/main" val="3565573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Mutual</a:t>
            </a:r>
            <a:r>
              <a:rPr lang="en-US" baseline="0" dirty="0" smtClean="0"/>
              <a:t> Learning </a:t>
            </a:r>
            <a:r>
              <a:rPr lang="en-US" dirty="0" smtClean="0"/>
              <a:t>Scale.</a:t>
            </a:r>
          </a:p>
          <a:p>
            <a:endParaRPr lang="en-US" dirty="0" smtClean="0"/>
          </a:p>
          <a:p>
            <a:r>
              <a:rPr lang="en-US" baseline="0" dirty="0" smtClean="0"/>
              <a:t>Next to each numbered statement, note down either 1, 2, 3, 4 depending on how true each statement applies to you.</a:t>
            </a:r>
          </a:p>
          <a:p>
            <a:r>
              <a:rPr lang="en-US" baseline="0" dirty="0" smtClean="0"/>
              <a:t>When you’ve completed the scale, raise your hand to help us pace the exercise.</a:t>
            </a:r>
          </a:p>
          <a:p>
            <a:endParaRPr lang="en-US" baseline="0" dirty="0" smtClean="0"/>
          </a:p>
          <a:p>
            <a:r>
              <a:rPr lang="en-US" baseline="0" dirty="0" smtClean="0"/>
              <a:t>[Everyone or majority of people has raised their hand]</a:t>
            </a:r>
          </a:p>
          <a:p>
            <a:endParaRPr lang="en-US" baseline="0" dirty="0" smtClean="0"/>
          </a:p>
          <a:p>
            <a:r>
              <a:rPr lang="en-US" dirty="0" smtClean="0"/>
              <a:t>Now it’s time for a bit of mental arithmetic.</a:t>
            </a:r>
          </a:p>
          <a:p>
            <a:endParaRPr lang="en-US" dirty="0" smtClean="0"/>
          </a:p>
          <a:p>
            <a:r>
              <a:rPr lang="en-US" dirty="0" smtClean="0"/>
              <a:t>First, add up your</a:t>
            </a:r>
            <a:r>
              <a:rPr lang="en-US" baseline="0" dirty="0" smtClean="0"/>
              <a:t> ratings for all 13 statements.</a:t>
            </a:r>
          </a:p>
          <a:p>
            <a:r>
              <a:rPr lang="en-US" baseline="0" dirty="0" smtClean="0"/>
              <a:t>Next, add up your ratings for the first 5 statements.</a:t>
            </a:r>
          </a:p>
          <a:p>
            <a:r>
              <a:rPr lang="en-US" dirty="0" smtClean="0"/>
              <a:t>Last, add up your ratings</a:t>
            </a:r>
            <a:r>
              <a:rPr lang="en-US" baseline="0" dirty="0" smtClean="0"/>
              <a:t> for the remaining 8 statements.</a:t>
            </a:r>
          </a:p>
          <a:p>
            <a:endParaRPr lang="en-US" baseline="0" dirty="0" smtClean="0"/>
          </a:p>
          <a:p>
            <a:r>
              <a:rPr lang="en-US" baseline="0" dirty="0" smtClean="0"/>
              <a:t>Keep the 3 numbers safe. We’re going to come back to them shortly.</a:t>
            </a:r>
          </a:p>
          <a:p>
            <a:endParaRPr lang="en-US" baseline="0" dirty="0" smtClean="0"/>
          </a:p>
        </p:txBody>
      </p:sp>
      <p:sp>
        <p:nvSpPr>
          <p:cNvPr id="4" name="Slide Number Placeholder 3"/>
          <p:cNvSpPr>
            <a:spLocks noGrp="1"/>
          </p:cNvSpPr>
          <p:nvPr>
            <p:ph type="sldNum" sz="quarter" idx="10"/>
          </p:nvPr>
        </p:nvSpPr>
        <p:spPr/>
        <p:txBody>
          <a:bodyPr/>
          <a:lstStyle/>
          <a:p>
            <a:fld id="{7E75E9DD-8B2C-E440-9B98-CB5FAE3BBE40}" type="slidenum">
              <a:rPr lang="en-US" smtClean="0"/>
              <a:t>6</a:t>
            </a:fld>
            <a:endParaRPr lang="en-US"/>
          </a:p>
        </p:txBody>
      </p:sp>
    </p:spTree>
    <p:extLst>
      <p:ext uri="{BB962C8B-B14F-4D97-AF65-F5344CB8AC3E}">
        <p14:creationId xmlns:p14="http://schemas.microsoft.com/office/powerpoint/2010/main" val="2208547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a:t>
            </a:r>
            <a:r>
              <a:rPr lang="en-GB" baseline="0" dirty="0" smtClean="0"/>
              <a:t> out</a:t>
            </a:r>
            <a:r>
              <a:rPr lang="en-GB" dirty="0" smtClean="0"/>
              <a:t> large wearable nameplates</a:t>
            </a:r>
            <a:r>
              <a:rPr lang="en-GB" baseline="0" dirty="0" smtClean="0"/>
              <a:t> to </a:t>
            </a:r>
            <a:r>
              <a:rPr lang="en-GB" dirty="0" smtClean="0"/>
              <a:t>actors.</a:t>
            </a:r>
          </a:p>
          <a:p>
            <a:r>
              <a:rPr lang="en-GB" dirty="0" smtClean="0"/>
              <a:t>Give Values and Assumptions to actors.</a:t>
            </a:r>
          </a:p>
          <a:p>
            <a:r>
              <a:rPr lang="en-GB" dirty="0" smtClean="0"/>
              <a:t>Give Behaviours sheet to audience members.</a:t>
            </a:r>
          </a:p>
          <a:p>
            <a:r>
              <a:rPr lang="en-GB" smtClean="0"/>
              <a:t>Get observations on results from audience members.</a:t>
            </a:r>
          </a:p>
          <a:p>
            <a:endParaRPr lang="en-GB"/>
          </a:p>
        </p:txBody>
      </p:sp>
      <p:sp>
        <p:nvSpPr>
          <p:cNvPr id="4" name="Slide Number Placeholder 3"/>
          <p:cNvSpPr>
            <a:spLocks noGrp="1"/>
          </p:cNvSpPr>
          <p:nvPr>
            <p:ph type="sldNum" sz="quarter" idx="10"/>
          </p:nvPr>
        </p:nvSpPr>
        <p:spPr/>
        <p:txBody>
          <a:bodyPr/>
          <a:lstStyle/>
          <a:p>
            <a:fld id="{828D5D84-2C57-426A-A11C-619C0D2652D3}" type="slidenum">
              <a:rPr lang="en-GB" smtClean="0"/>
              <a:t>7</a:t>
            </a:fld>
            <a:endParaRPr lang="en-GB"/>
          </a:p>
        </p:txBody>
      </p:sp>
    </p:spTree>
    <p:extLst>
      <p:ext uri="{BB962C8B-B14F-4D97-AF65-F5344CB8AC3E}">
        <p14:creationId xmlns:p14="http://schemas.microsoft.com/office/powerpoint/2010/main" val="805349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Hand out large wearable nameplates for actors.</a:t>
            </a:r>
          </a:p>
          <a:p>
            <a:r>
              <a:rPr lang="en-GB" dirty="0" smtClean="0"/>
              <a:t>Give Model 1 Values and Assumptions cue cards to actors.</a:t>
            </a:r>
          </a:p>
          <a:p>
            <a:r>
              <a:rPr lang="en-GB" dirty="0" smtClean="0"/>
              <a:t>Give Model 1</a:t>
            </a:r>
            <a:r>
              <a:rPr lang="en-GB" baseline="0" dirty="0" smtClean="0"/>
              <a:t> </a:t>
            </a:r>
            <a:r>
              <a:rPr lang="en-GB" dirty="0" smtClean="0"/>
              <a:t>Behaviours bingo sheet to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8</a:t>
            </a:fld>
            <a:endParaRPr lang="en-GB"/>
          </a:p>
        </p:txBody>
      </p:sp>
    </p:spTree>
    <p:extLst>
      <p:ext uri="{BB962C8B-B14F-4D97-AF65-F5344CB8AC3E}">
        <p14:creationId xmlns:p14="http://schemas.microsoft.com/office/powerpoint/2010/main" val="3293741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D5D84-2C57-426A-A11C-619C0D2652D3}" type="slidenum">
              <a:rPr lang="en-GB" smtClean="0"/>
              <a:t>9</a:t>
            </a:fld>
            <a:endParaRPr lang="en-GB"/>
          </a:p>
        </p:txBody>
      </p:sp>
    </p:spTree>
    <p:extLst>
      <p:ext uri="{BB962C8B-B14F-4D97-AF65-F5344CB8AC3E}">
        <p14:creationId xmlns:p14="http://schemas.microsoft.com/office/powerpoint/2010/main" val="4138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35899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490336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977421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31538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39728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57BA7-24BA-4EC1-97D6-99B2CCBE5DEC}" type="datetimeFigureOut">
              <a:rPr lang="en-GB" smtClean="0"/>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318633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6657BA7-24BA-4EC1-97D6-99B2CCBE5DEC}" type="datetimeFigureOut">
              <a:rPr lang="en-GB" smtClean="0"/>
              <a:t>22/09/2015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29288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6657BA7-24BA-4EC1-97D6-99B2CCBE5DEC}" type="datetimeFigureOut">
              <a:rPr lang="en-GB" smtClean="0"/>
              <a:t>22/09/2015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182159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6657BA7-24BA-4EC1-97D6-99B2CCBE5DEC}" type="datetimeFigureOut">
              <a:rPr lang="en-GB" smtClean="0"/>
              <a:t>22/09/2015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54596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57BA7-24BA-4EC1-97D6-99B2CCBE5DEC}" type="datetimeFigureOut">
              <a:rPr lang="en-GB" smtClean="0"/>
              <a:t>22/09/2015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42772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57BA7-24BA-4EC1-97D6-99B2CCBE5DEC}" type="datetimeFigureOut">
              <a:rPr lang="en-GB" smtClean="0"/>
              <a:t>22/09/2015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160192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57BA7-24BA-4EC1-97D6-99B2CCBE5DEC}" type="datetimeFigureOut">
              <a:rPr lang="en-GB" smtClean="0"/>
              <a:t>22/09/2015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734171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57BA7-24BA-4EC1-97D6-99B2CCBE5DEC}" type="datetimeFigureOut">
              <a:rPr lang="en-GB" smtClean="0"/>
              <a:t>22/09/2015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8811B-203F-43E1-9CCB-C4CFE25818E9}" type="slidenum">
              <a:rPr lang="en-GB" smtClean="0"/>
              <a:t>‹#›</a:t>
            </a:fld>
            <a:endParaRPr lang="en-GB"/>
          </a:p>
        </p:txBody>
      </p:sp>
    </p:spTree>
    <p:extLst>
      <p:ext uri="{BB962C8B-B14F-4D97-AF65-F5344CB8AC3E}">
        <p14:creationId xmlns:p14="http://schemas.microsoft.com/office/powerpoint/2010/main" val="79715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Book Antiqua"/>
          <a:ea typeface="+mj-ea"/>
          <a:cs typeface="Book Antiqua"/>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hyperlink" Target="http://www.meetup.com/London-Action-Science-Meetup/" TargetMode="External"/><Relationship Id="rId4" Type="http://schemas.openxmlformats.org/officeDocument/2006/relationships/hyperlink" Target="http://www.schwarzassociates.com/resources/articles/" TargetMode="External"/><Relationship Id="rId5" Type="http://schemas.openxmlformats.org/officeDocument/2006/relationships/hyperlink" Target="http://www.actionscience.com/actinq.htm" TargetMode="External"/><Relationship Id="rId6" Type="http://schemas.openxmlformats.org/officeDocument/2006/relationships/hyperlink" Target="https://www.ted.com/talks/amy_cuddy_your_body_language_shapes_who_you_are" TargetMode="External"/><Relationship Id="rId7"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elfishprogramming.org" TargetMode="External"/><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hyperlink" Target="http://www.exubero.com/" TargetMode="External"/><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elfishprogramming.org" TargetMode="External"/><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hyperlink" Target="http://www.exubero.com/" TargetMode="External"/><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of-middle-earth.jpg"/>
          <p:cNvPicPr>
            <a:picLocks noChangeAspect="1"/>
          </p:cNvPicPr>
          <p:nvPr/>
        </p:nvPicPr>
        <p:blipFill>
          <a:blip r:embed="rId3">
            <a:alphaModFix amt="71000"/>
            <a:extLst>
              <a:ext uri="{28A0092B-C50C-407E-A947-70E740481C1C}">
                <a14:useLocalDpi xmlns:a14="http://schemas.microsoft.com/office/drawing/2010/main" val="0"/>
              </a:ext>
            </a:extLst>
          </a:blip>
          <a:stretch>
            <a:fillRect/>
          </a:stretch>
        </p:blipFill>
        <p:spPr>
          <a:xfrm>
            <a:off x="0" y="-3544"/>
            <a:ext cx="9144000" cy="6861544"/>
          </a:xfrm>
          <a:prstGeom prst="rect">
            <a:avLst/>
          </a:prstGeom>
        </p:spPr>
      </p:pic>
      <p:sp>
        <p:nvSpPr>
          <p:cNvPr id="2" name="Title 1"/>
          <p:cNvSpPr>
            <a:spLocks noGrp="1"/>
          </p:cNvSpPr>
          <p:nvPr>
            <p:ph type="ctrTitle"/>
          </p:nvPr>
        </p:nvSpPr>
        <p:spPr>
          <a:xfrm>
            <a:off x="0" y="260648"/>
            <a:ext cx="9144000" cy="1470025"/>
          </a:xfrm>
          <a:solidFill>
            <a:srgbClr val="000000"/>
          </a:solidFill>
        </p:spPr>
        <p:txBody>
          <a:bodyPr/>
          <a:lstStyle/>
          <a:p>
            <a:r>
              <a:rPr lang="en-GB" dirty="0" smtClean="0">
                <a:solidFill>
                  <a:srgbClr val="FFFFFF"/>
                </a:solidFill>
                <a:latin typeface="Book Antiqua"/>
                <a:cs typeface="Book Antiqua"/>
              </a:rPr>
              <a:t>The Fellowship of the Ring</a:t>
            </a:r>
            <a:br>
              <a:rPr lang="en-GB" dirty="0" smtClean="0">
                <a:solidFill>
                  <a:srgbClr val="FFFFFF"/>
                </a:solidFill>
                <a:latin typeface="Book Antiqua"/>
                <a:cs typeface="Book Antiqua"/>
              </a:rPr>
            </a:br>
            <a:r>
              <a:rPr lang="en-GB" sz="2800" dirty="0" smtClean="0">
                <a:solidFill>
                  <a:srgbClr val="FFFFFF"/>
                </a:solidFill>
                <a:latin typeface="Book Antiqua"/>
                <a:cs typeface="Book Antiqua"/>
              </a:rPr>
              <a:t>Personal Leadership Towards Joyful Work</a:t>
            </a:r>
            <a:endParaRPr lang="en-GB" sz="2800" dirty="0">
              <a:solidFill>
                <a:srgbClr val="FFFFFF"/>
              </a:solidFill>
              <a:latin typeface="Book Antiqua"/>
              <a:cs typeface="Book Antiqua"/>
            </a:endParaRPr>
          </a:p>
        </p:txBody>
      </p:sp>
      <p:sp>
        <p:nvSpPr>
          <p:cNvPr id="3" name="Subtitle 2"/>
          <p:cNvSpPr>
            <a:spLocks noGrp="1"/>
          </p:cNvSpPr>
          <p:nvPr>
            <p:ph type="subTitle" idx="1"/>
          </p:nvPr>
        </p:nvSpPr>
        <p:spPr>
          <a:xfrm>
            <a:off x="0" y="6165304"/>
            <a:ext cx="9144000" cy="504056"/>
          </a:xfrm>
          <a:solidFill>
            <a:srgbClr val="000000"/>
          </a:solidFill>
        </p:spPr>
        <p:txBody>
          <a:bodyPr>
            <a:normAutofit/>
          </a:bodyPr>
          <a:lstStyle/>
          <a:p>
            <a:r>
              <a:rPr lang="en-GB" sz="1800" dirty="0" smtClean="0">
                <a:solidFill>
                  <a:srgbClr val="FFFFFF"/>
                </a:solidFill>
                <a:latin typeface="Book Antiqua"/>
                <a:cs typeface="Book Antiqua"/>
              </a:rPr>
              <a:t>With Joe Schmetzer &amp; Portia Tung</a:t>
            </a:r>
            <a:endParaRPr lang="en-GB" sz="1800" dirty="0">
              <a:solidFill>
                <a:srgbClr val="FFFFFF"/>
              </a:solidFill>
              <a:latin typeface="Book Antiqua"/>
              <a:cs typeface="Book Antiqua"/>
            </a:endParaRPr>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5917" y="6199170"/>
            <a:ext cx="1225550"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8319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Model I</a:t>
            </a:r>
            <a:br>
              <a:rPr lang="en-GB" dirty="0" smtClean="0"/>
            </a:br>
            <a:endParaRPr lang="en-GB" dirty="0"/>
          </a:p>
        </p:txBody>
      </p:sp>
      <p:sp>
        <p:nvSpPr>
          <p:cNvPr id="3" name="Content Placeholder 2"/>
          <p:cNvSpPr>
            <a:spLocks noGrp="1"/>
          </p:cNvSpPr>
          <p:nvPr>
            <p:ph idx="1"/>
          </p:nvPr>
        </p:nvSpPr>
        <p:spPr>
          <a:xfrm>
            <a:off x="323528" y="938187"/>
            <a:ext cx="2818656" cy="676672"/>
          </a:xfrm>
        </p:spPr>
        <p:txBody>
          <a:bodyPr/>
          <a:lstStyle/>
          <a:p>
            <a:pPr marL="0" indent="0">
              <a:buNone/>
            </a:pPr>
            <a:r>
              <a:rPr lang="en-GB" dirty="0" err="1" smtClean="0"/>
              <a:t>Mindset</a:t>
            </a:r>
            <a:endParaRPr lang="en-GB" dirty="0"/>
          </a:p>
        </p:txBody>
      </p:sp>
      <p:sp>
        <p:nvSpPr>
          <p:cNvPr id="4" name="TextBox 3"/>
          <p:cNvSpPr txBox="1"/>
          <p:nvPr/>
        </p:nvSpPr>
        <p:spPr>
          <a:xfrm>
            <a:off x="323528" y="1524842"/>
            <a:ext cx="2880320" cy="4770537"/>
          </a:xfrm>
          <a:prstGeom prst="rect">
            <a:avLst/>
          </a:prstGeom>
          <a:noFill/>
        </p:spPr>
        <p:txBody>
          <a:bodyPr wrap="square" rtlCol="0">
            <a:spAutoFit/>
          </a:bodyPr>
          <a:lstStyle/>
          <a:p>
            <a:r>
              <a:rPr lang="en-US" sz="1600" b="1" dirty="0" smtClean="0"/>
              <a:t>Values</a:t>
            </a:r>
          </a:p>
          <a:p>
            <a:pPr marL="285750" indent="-285750">
              <a:buFont typeface="Arial"/>
              <a:buChar char="•"/>
            </a:pPr>
            <a:r>
              <a:rPr lang="en-US" sz="1600" dirty="0" smtClean="0"/>
              <a:t>Win, don’t lose</a:t>
            </a:r>
          </a:p>
          <a:p>
            <a:pPr marL="285750" indent="-285750">
              <a:buFont typeface="Arial"/>
              <a:buChar char="•"/>
            </a:pPr>
            <a:r>
              <a:rPr lang="en-US" sz="1600" dirty="0" smtClean="0"/>
              <a:t>Be right</a:t>
            </a:r>
          </a:p>
          <a:p>
            <a:pPr marL="285750" indent="-285750">
              <a:buFont typeface="Arial"/>
              <a:buChar char="•"/>
            </a:pPr>
            <a:r>
              <a:rPr lang="en-US" sz="1600" dirty="0" err="1" smtClean="0"/>
              <a:t>Minimise</a:t>
            </a:r>
            <a:r>
              <a:rPr lang="en-US" sz="1600" dirty="0" smtClean="0"/>
              <a:t> expressions of negative feelings</a:t>
            </a:r>
          </a:p>
          <a:p>
            <a:pPr marL="285750" indent="-285750">
              <a:buFont typeface="Arial"/>
              <a:buChar char="•"/>
            </a:pPr>
            <a:r>
              <a:rPr lang="en-US" sz="1600" dirty="0" smtClean="0"/>
              <a:t>Act rational</a:t>
            </a:r>
          </a:p>
          <a:p>
            <a:endParaRPr lang="en-US" sz="1600" dirty="0"/>
          </a:p>
          <a:p>
            <a:r>
              <a:rPr lang="en-US" sz="1600" b="1" dirty="0" smtClean="0"/>
              <a:t>Assumptions</a:t>
            </a:r>
          </a:p>
          <a:p>
            <a:pPr marL="285750" indent="-285750">
              <a:buFont typeface="Arial"/>
              <a:buChar char="•"/>
            </a:pPr>
            <a:r>
              <a:rPr lang="en-US" sz="1600" dirty="0" smtClean="0"/>
              <a:t>I understand the situation; those who disagree don’t</a:t>
            </a:r>
          </a:p>
          <a:p>
            <a:pPr marL="285750" indent="-285750">
              <a:buFont typeface="Arial"/>
              <a:buChar char="•"/>
            </a:pPr>
            <a:r>
              <a:rPr lang="en-US" sz="1600" dirty="0" smtClean="0"/>
              <a:t>I am right; those who disagree are wrong</a:t>
            </a:r>
          </a:p>
          <a:p>
            <a:pPr marL="285750" indent="-285750">
              <a:buFont typeface="Arial"/>
              <a:buChar char="•"/>
            </a:pPr>
            <a:r>
              <a:rPr lang="en-US" sz="1600" dirty="0" smtClean="0"/>
              <a:t>I have pure motives; those who disagree have questionable motives</a:t>
            </a:r>
          </a:p>
          <a:p>
            <a:pPr marL="285750" indent="-285750">
              <a:buFont typeface="Arial"/>
              <a:buChar char="•"/>
            </a:pPr>
            <a:r>
              <a:rPr lang="en-US" sz="1600" dirty="0" smtClean="0"/>
              <a:t>My feelings and </a:t>
            </a:r>
            <a:r>
              <a:rPr lang="en-US" sz="1600" dirty="0" err="1" smtClean="0"/>
              <a:t>behaviour</a:t>
            </a:r>
            <a:r>
              <a:rPr lang="en-US" sz="1600" dirty="0" smtClean="0"/>
              <a:t> are justified</a:t>
            </a:r>
          </a:p>
          <a:p>
            <a:pPr marL="285750" indent="-285750">
              <a:buFont typeface="Arial"/>
              <a:buChar char="•"/>
            </a:pPr>
            <a:r>
              <a:rPr lang="en-US" sz="1600" dirty="0" smtClean="0"/>
              <a:t>I am not contributing to the problem</a:t>
            </a:r>
          </a:p>
        </p:txBody>
      </p:sp>
      <p:sp>
        <p:nvSpPr>
          <p:cNvPr id="6" name="TextBox 5"/>
          <p:cNvSpPr txBox="1"/>
          <p:nvPr/>
        </p:nvSpPr>
        <p:spPr>
          <a:xfrm>
            <a:off x="3393704" y="1455161"/>
            <a:ext cx="6120680" cy="1815882"/>
          </a:xfrm>
          <a:prstGeom prst="rect">
            <a:avLst/>
          </a:prstGeom>
          <a:noFill/>
        </p:spPr>
        <p:txBody>
          <a:bodyPr wrap="square" rtlCol="0">
            <a:spAutoFit/>
          </a:bodyPr>
          <a:lstStyle/>
          <a:p>
            <a:pPr marL="342900" indent="-342900" algn="just">
              <a:buFont typeface="+mj-lt"/>
              <a:buAutoNum type="arabicPeriod"/>
            </a:pPr>
            <a:r>
              <a:rPr lang="en-US" sz="1400" dirty="0" smtClean="0"/>
              <a:t>State </a:t>
            </a:r>
            <a:r>
              <a:rPr lang="en-US" sz="1400" dirty="0"/>
              <a:t>my views without asking for others’ views and vice </a:t>
            </a:r>
            <a:r>
              <a:rPr lang="en-US" sz="1400" dirty="0" smtClean="0"/>
              <a:t>versa</a:t>
            </a:r>
          </a:p>
          <a:p>
            <a:pPr marL="342900" indent="-342900" algn="just">
              <a:buFont typeface="+mj-lt"/>
              <a:buAutoNum type="arabicPeriod"/>
            </a:pPr>
            <a:r>
              <a:rPr lang="en-US" sz="1400" dirty="0" err="1" smtClean="0"/>
              <a:t>Withold</a:t>
            </a:r>
            <a:r>
              <a:rPr lang="en-US" sz="1400" dirty="0" smtClean="0"/>
              <a:t> </a:t>
            </a:r>
            <a:r>
              <a:rPr lang="en-US" sz="1400" dirty="0"/>
              <a:t>relevant </a:t>
            </a:r>
            <a:r>
              <a:rPr lang="en-US" sz="1400" dirty="0" smtClean="0"/>
              <a:t>information</a:t>
            </a:r>
          </a:p>
          <a:p>
            <a:pPr marL="342900" indent="-342900" algn="just">
              <a:buFont typeface="+mj-lt"/>
              <a:buAutoNum type="arabicPeriod"/>
            </a:pPr>
            <a:r>
              <a:rPr lang="en-US" sz="1400" dirty="0" smtClean="0"/>
              <a:t>Speak </a:t>
            </a:r>
            <a:r>
              <a:rPr lang="en-US" sz="1400" dirty="0"/>
              <a:t>in general terms and don’t agree on what important words </a:t>
            </a:r>
            <a:r>
              <a:rPr lang="en-US" sz="1400" dirty="0" smtClean="0"/>
              <a:t>mean</a:t>
            </a:r>
          </a:p>
          <a:p>
            <a:pPr marL="342900" indent="-342900" algn="just">
              <a:buFont typeface="+mj-lt"/>
              <a:buAutoNum type="arabicPeriod"/>
            </a:pPr>
            <a:r>
              <a:rPr lang="en-US" sz="1400" dirty="0" smtClean="0"/>
              <a:t>Keep </a:t>
            </a:r>
            <a:r>
              <a:rPr lang="en-US" sz="1400" dirty="0"/>
              <a:t>my reasoning private; don’t ask others about their </a:t>
            </a:r>
            <a:r>
              <a:rPr lang="en-US" sz="1400" dirty="0" smtClean="0"/>
              <a:t>reasoning</a:t>
            </a:r>
          </a:p>
          <a:p>
            <a:pPr marL="342900" indent="-342900" algn="just">
              <a:buFont typeface="+mj-lt"/>
              <a:buAutoNum type="arabicPeriod"/>
            </a:pPr>
            <a:r>
              <a:rPr lang="en-US" sz="1400" dirty="0" smtClean="0"/>
              <a:t>Focus </a:t>
            </a:r>
            <a:r>
              <a:rPr lang="en-US" sz="1400" dirty="0"/>
              <a:t>on positions, not </a:t>
            </a:r>
            <a:r>
              <a:rPr lang="en-US" sz="1400" dirty="0" smtClean="0"/>
              <a:t>interests</a:t>
            </a:r>
          </a:p>
          <a:p>
            <a:pPr marL="342900" indent="-342900" algn="just">
              <a:buFont typeface="+mj-lt"/>
              <a:buAutoNum type="arabicPeriod"/>
            </a:pPr>
            <a:r>
              <a:rPr lang="en-US" sz="1400" dirty="0" smtClean="0"/>
              <a:t>Act </a:t>
            </a:r>
            <a:r>
              <a:rPr lang="en-US" sz="1400" dirty="0"/>
              <a:t>on untested assumptions and inference as if they were </a:t>
            </a:r>
            <a:r>
              <a:rPr lang="en-US" sz="1400" dirty="0" smtClean="0"/>
              <a:t>true</a:t>
            </a:r>
          </a:p>
          <a:p>
            <a:pPr marL="342900" indent="-342900" algn="just">
              <a:buFont typeface="+mj-lt"/>
              <a:buAutoNum type="arabicPeriod"/>
            </a:pPr>
            <a:r>
              <a:rPr lang="en-US" sz="1400" dirty="0" smtClean="0"/>
              <a:t>Control </a:t>
            </a:r>
            <a:r>
              <a:rPr lang="en-US" sz="1400" dirty="0"/>
              <a:t>the </a:t>
            </a:r>
            <a:r>
              <a:rPr lang="en-US" sz="1400" dirty="0" smtClean="0"/>
              <a:t>conversation</a:t>
            </a:r>
          </a:p>
          <a:p>
            <a:pPr marL="342900" indent="-342900" algn="just">
              <a:buFont typeface="+mj-lt"/>
              <a:buAutoNum type="arabicPeriod"/>
            </a:pPr>
            <a:r>
              <a:rPr lang="en-US" sz="1400" dirty="0" smtClean="0"/>
              <a:t>Avoid</a:t>
            </a:r>
            <a:r>
              <a:rPr lang="en-US" sz="1400" dirty="0"/>
              <a:t>, ease into, or save face on difficult issues</a:t>
            </a:r>
          </a:p>
        </p:txBody>
      </p:sp>
      <p:sp>
        <p:nvSpPr>
          <p:cNvPr id="7" name="Content Placeholder 2"/>
          <p:cNvSpPr txBox="1">
            <a:spLocks/>
          </p:cNvSpPr>
          <p:nvPr/>
        </p:nvSpPr>
        <p:spPr>
          <a:xfrm>
            <a:off x="3347864" y="938187"/>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Behaviours</a:t>
            </a:r>
            <a:endParaRPr lang="en-GB" dirty="0"/>
          </a:p>
        </p:txBody>
      </p:sp>
      <p:sp>
        <p:nvSpPr>
          <p:cNvPr id="8" name="Content Placeholder 2"/>
          <p:cNvSpPr txBox="1">
            <a:spLocks/>
          </p:cNvSpPr>
          <p:nvPr/>
        </p:nvSpPr>
        <p:spPr>
          <a:xfrm>
            <a:off x="3347864" y="3415059"/>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Results</a:t>
            </a:r>
            <a:endParaRPr lang="en-GB" dirty="0"/>
          </a:p>
        </p:txBody>
      </p:sp>
      <p:sp>
        <p:nvSpPr>
          <p:cNvPr id="10" name="TextBox 9"/>
          <p:cNvSpPr txBox="1"/>
          <p:nvPr/>
        </p:nvSpPr>
        <p:spPr>
          <a:xfrm>
            <a:off x="3419872" y="3991123"/>
            <a:ext cx="3888432" cy="2462213"/>
          </a:xfrm>
          <a:prstGeom prst="rect">
            <a:avLst/>
          </a:prstGeom>
          <a:noFill/>
        </p:spPr>
        <p:txBody>
          <a:bodyPr wrap="square" rtlCol="0">
            <a:spAutoFit/>
          </a:bodyPr>
          <a:lstStyle/>
          <a:p>
            <a:pPr algn="just"/>
            <a:r>
              <a:rPr lang="en-US" sz="1400" b="1" dirty="0" smtClean="0"/>
              <a:t>Performance</a:t>
            </a:r>
          </a:p>
          <a:p>
            <a:pPr marL="285750" indent="-285750" algn="just">
              <a:buFont typeface="Arial"/>
              <a:buChar char="•"/>
            </a:pPr>
            <a:r>
              <a:rPr lang="en-US" sz="1400" dirty="0" smtClean="0"/>
              <a:t>Lower-quality decisions</a:t>
            </a:r>
          </a:p>
          <a:p>
            <a:pPr marL="285750" indent="-285750" algn="just">
              <a:buFont typeface="Arial"/>
              <a:buChar char="•"/>
            </a:pPr>
            <a:r>
              <a:rPr lang="en-US" sz="1400" dirty="0" smtClean="0"/>
              <a:t>Less innovation</a:t>
            </a:r>
          </a:p>
          <a:p>
            <a:pPr marL="285750" indent="-285750" algn="just">
              <a:buFont typeface="Arial"/>
              <a:buChar char="•"/>
            </a:pPr>
            <a:r>
              <a:rPr lang="en-US" sz="1400" dirty="0" smtClean="0"/>
              <a:t>Longer implementation time</a:t>
            </a:r>
          </a:p>
          <a:p>
            <a:pPr marL="285750" indent="-285750" algn="just">
              <a:buFont typeface="Arial"/>
              <a:buChar char="•"/>
            </a:pPr>
            <a:r>
              <a:rPr lang="en-US" sz="1400" dirty="0" smtClean="0"/>
              <a:t>Increased costs</a:t>
            </a:r>
          </a:p>
          <a:p>
            <a:pPr algn="just"/>
            <a:endParaRPr lang="en-US" sz="1400" b="1" dirty="0"/>
          </a:p>
          <a:p>
            <a:pPr algn="just"/>
            <a:r>
              <a:rPr lang="en-US" sz="1400" b="1" dirty="0" smtClean="0"/>
              <a:t>Individual Well-Being</a:t>
            </a:r>
          </a:p>
          <a:p>
            <a:pPr marL="285750" indent="-285750" algn="just">
              <a:buFont typeface="Arial"/>
              <a:buChar char="•"/>
            </a:pPr>
            <a:r>
              <a:rPr lang="en-US" sz="1400" dirty="0" smtClean="0"/>
              <a:t>Reduced motivation</a:t>
            </a:r>
          </a:p>
          <a:p>
            <a:pPr marL="285750" indent="-285750" algn="just">
              <a:buFont typeface="Arial"/>
              <a:buChar char="•"/>
            </a:pPr>
            <a:r>
              <a:rPr lang="en-US" sz="1400" dirty="0" smtClean="0"/>
              <a:t>Decreased satisfaction</a:t>
            </a:r>
          </a:p>
          <a:p>
            <a:pPr marL="285750" indent="-285750" algn="just">
              <a:buFont typeface="Arial"/>
              <a:buChar char="•"/>
            </a:pPr>
            <a:r>
              <a:rPr lang="en-US" sz="1400" dirty="0" smtClean="0"/>
              <a:t>Limited development opportunities</a:t>
            </a:r>
          </a:p>
          <a:p>
            <a:pPr marL="285750" indent="-285750" algn="just">
              <a:buFont typeface="Arial"/>
              <a:buChar char="•"/>
            </a:pPr>
            <a:r>
              <a:rPr lang="en-US" sz="1400" dirty="0" smtClean="0"/>
              <a:t>Increased stress</a:t>
            </a:r>
            <a:endParaRPr lang="en-US" sz="1400" dirty="0"/>
          </a:p>
        </p:txBody>
      </p:sp>
      <p:sp>
        <p:nvSpPr>
          <p:cNvPr id="11" name="TextBox 10"/>
          <p:cNvSpPr txBox="1"/>
          <p:nvPr/>
        </p:nvSpPr>
        <p:spPr>
          <a:xfrm>
            <a:off x="5940152" y="3991123"/>
            <a:ext cx="3312368" cy="1815882"/>
          </a:xfrm>
          <a:prstGeom prst="rect">
            <a:avLst/>
          </a:prstGeom>
          <a:noFill/>
        </p:spPr>
        <p:txBody>
          <a:bodyPr wrap="square" rtlCol="0">
            <a:spAutoFit/>
          </a:bodyPr>
          <a:lstStyle/>
          <a:p>
            <a:pPr algn="just"/>
            <a:r>
              <a:rPr lang="en-US" sz="1400" b="1" dirty="0" smtClean="0"/>
              <a:t>Working Relationships</a:t>
            </a:r>
          </a:p>
          <a:p>
            <a:pPr marL="285750" indent="-285750" algn="just">
              <a:buFont typeface="Arial"/>
              <a:buChar char="•"/>
            </a:pPr>
            <a:r>
              <a:rPr lang="en-US" sz="1400" dirty="0" smtClean="0"/>
              <a:t>Lower commitment</a:t>
            </a:r>
          </a:p>
          <a:p>
            <a:pPr marL="285750" indent="-285750" algn="just">
              <a:buFont typeface="Arial"/>
              <a:buChar char="•"/>
            </a:pPr>
            <a:r>
              <a:rPr lang="en-US" sz="1400" dirty="0" smtClean="0"/>
              <a:t>Decreased trust</a:t>
            </a:r>
          </a:p>
          <a:p>
            <a:pPr marL="285750" indent="-285750" algn="just">
              <a:buFont typeface="Arial"/>
              <a:buChar char="•"/>
            </a:pPr>
            <a:r>
              <a:rPr lang="en-US" sz="1400" dirty="0" smtClean="0"/>
              <a:t>Reduced learning</a:t>
            </a:r>
          </a:p>
          <a:p>
            <a:pPr marL="285750" indent="-285750" algn="just">
              <a:buFont typeface="Arial"/>
              <a:buChar char="•"/>
            </a:pPr>
            <a:r>
              <a:rPr lang="en-US" sz="1400" dirty="0" smtClean="0"/>
              <a:t>Greater defensiveness</a:t>
            </a:r>
          </a:p>
          <a:p>
            <a:pPr marL="285750" indent="-285750" algn="just">
              <a:buFont typeface="Arial"/>
              <a:buChar char="•"/>
            </a:pPr>
            <a:r>
              <a:rPr lang="en-US" sz="1400" dirty="0" smtClean="0"/>
              <a:t>Unproductive conflict</a:t>
            </a:r>
          </a:p>
          <a:p>
            <a:pPr marL="285750" indent="-285750" algn="just">
              <a:buFont typeface="Arial"/>
              <a:buChar char="•"/>
            </a:pPr>
            <a:r>
              <a:rPr lang="en-US" sz="1400" dirty="0" smtClean="0"/>
              <a:t>Inappropriate dependence on others</a:t>
            </a:r>
          </a:p>
          <a:p>
            <a:pPr marL="285750" indent="-285750" algn="just">
              <a:buFont typeface="Arial"/>
              <a:buChar char="•"/>
            </a:pPr>
            <a:endParaRPr lang="en-US" sz="1400" dirty="0"/>
          </a:p>
        </p:txBody>
      </p:sp>
      <p:cxnSp>
        <p:nvCxnSpPr>
          <p:cNvPr id="13" name="Straight Connector 12"/>
          <p:cNvCxnSpPr/>
          <p:nvPr/>
        </p:nvCxnSpPr>
        <p:spPr>
          <a:xfrm>
            <a:off x="3131840" y="966787"/>
            <a:ext cx="0" cy="5445224"/>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3131840" y="3415059"/>
            <a:ext cx="5760640" cy="1394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068914" y="6453336"/>
            <a:ext cx="5039590" cy="276999"/>
          </a:xfrm>
          <a:prstGeom prst="rect">
            <a:avLst/>
          </a:prstGeom>
          <a:noFill/>
        </p:spPr>
        <p:txBody>
          <a:bodyPr wrap="square" rtlCol="0">
            <a:spAutoFit/>
          </a:bodyPr>
          <a:lstStyle/>
          <a:p>
            <a:pPr algn="r"/>
            <a:r>
              <a:rPr lang="en-US" sz="1200" i="1" dirty="0" smtClean="0"/>
              <a:t>The Vicious Cycle of Unilateral Control by Roger Schwarz</a:t>
            </a:r>
            <a:endParaRPr lang="en-US" sz="1200" i="1" dirty="0"/>
          </a:p>
        </p:txBody>
      </p:sp>
    </p:spTree>
    <p:extLst>
      <p:ext uri="{BB962C8B-B14F-4D97-AF65-F5344CB8AC3E}">
        <p14:creationId xmlns:p14="http://schemas.microsoft.com/office/powerpoint/2010/main" val="35332172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1"/>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II Scene I</a:t>
            </a:r>
            <a:endParaRPr lang="en-GB" dirty="0"/>
          </a:p>
        </p:txBody>
      </p:sp>
      <p:sp>
        <p:nvSpPr>
          <p:cNvPr id="3" name="Content Placeholder 2"/>
          <p:cNvSpPr>
            <a:spLocks noGrp="1"/>
          </p:cNvSpPr>
          <p:nvPr>
            <p:ph idx="1"/>
          </p:nvPr>
        </p:nvSpPr>
        <p:spPr/>
        <p:txBody>
          <a:bodyPr/>
          <a:lstStyle/>
          <a:p>
            <a:pPr marL="0" indent="0" algn="just">
              <a:buNone/>
            </a:pPr>
            <a:r>
              <a:rPr lang="en-GB" dirty="0" smtClean="0"/>
              <a:t>The weekly project progress meeting.</a:t>
            </a:r>
          </a:p>
          <a:p>
            <a:pPr marL="0" indent="0" algn="just">
              <a:buNone/>
            </a:pPr>
            <a:endParaRPr lang="en-GB" dirty="0"/>
          </a:p>
          <a:p>
            <a:pPr marL="0" indent="0" algn="just">
              <a:buNone/>
            </a:pPr>
            <a:r>
              <a:rPr lang="en-GB" dirty="0" smtClean="0"/>
              <a:t>Enter the product </a:t>
            </a:r>
            <a:r>
              <a:rPr lang="en-GB" dirty="0"/>
              <a:t>o</a:t>
            </a:r>
            <a:r>
              <a:rPr lang="en-GB" dirty="0" smtClean="0"/>
              <a:t>wner, project manager and team lead.</a:t>
            </a:r>
            <a:endParaRPr lang="en-GB" dirty="0"/>
          </a:p>
        </p:txBody>
      </p:sp>
    </p:spTree>
    <p:extLst>
      <p:ext uri="{BB962C8B-B14F-4D97-AF65-F5344CB8AC3E}">
        <p14:creationId xmlns:p14="http://schemas.microsoft.com/office/powerpoint/2010/main" val="162349617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a:t>
            </a:r>
            <a:endParaRPr lang="en-GB" dirty="0"/>
          </a:p>
        </p:txBody>
      </p:sp>
      <p:sp>
        <p:nvSpPr>
          <p:cNvPr id="3" name="Content Placeholder 2"/>
          <p:cNvSpPr>
            <a:spLocks noGrp="1"/>
          </p:cNvSpPr>
          <p:nvPr>
            <p:ph idx="1"/>
          </p:nvPr>
        </p:nvSpPr>
        <p:spPr/>
        <p:txBody>
          <a:bodyPr/>
          <a:lstStyle/>
          <a:p>
            <a:r>
              <a:rPr lang="en-GB" dirty="0" smtClean="0"/>
              <a:t>What did you see and hear?</a:t>
            </a:r>
          </a:p>
          <a:p>
            <a:r>
              <a:rPr lang="en-GB" dirty="0" smtClean="0"/>
              <a:t>What were the goals of each character?</a:t>
            </a:r>
          </a:p>
          <a:p>
            <a:r>
              <a:rPr lang="en-GB" dirty="0" smtClean="0"/>
              <a:t>Who has been to a meeting like this?</a:t>
            </a:r>
          </a:p>
          <a:p>
            <a:r>
              <a:rPr lang="en-GB" dirty="0" smtClean="0"/>
              <a:t>Who wants their meetings to be more like this one?</a:t>
            </a:r>
          </a:p>
        </p:txBody>
      </p:sp>
    </p:spTree>
    <p:extLst>
      <p:ext uri="{BB962C8B-B14F-4D97-AF65-F5344CB8AC3E}">
        <p14:creationId xmlns:p14="http://schemas.microsoft.com/office/powerpoint/2010/main" val="41761005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Model II</a:t>
            </a:r>
            <a:br>
              <a:rPr lang="en-GB" dirty="0" smtClean="0"/>
            </a:br>
            <a:endParaRPr lang="en-GB" dirty="0"/>
          </a:p>
        </p:txBody>
      </p:sp>
      <p:sp>
        <p:nvSpPr>
          <p:cNvPr id="3" name="Content Placeholder 2"/>
          <p:cNvSpPr>
            <a:spLocks noGrp="1"/>
          </p:cNvSpPr>
          <p:nvPr>
            <p:ph idx="1"/>
          </p:nvPr>
        </p:nvSpPr>
        <p:spPr>
          <a:xfrm>
            <a:off x="323528" y="938187"/>
            <a:ext cx="2818656" cy="676672"/>
          </a:xfrm>
        </p:spPr>
        <p:txBody>
          <a:bodyPr/>
          <a:lstStyle/>
          <a:p>
            <a:pPr marL="0" indent="0">
              <a:buNone/>
            </a:pPr>
            <a:r>
              <a:rPr lang="en-GB" dirty="0" err="1" smtClean="0"/>
              <a:t>Mindset</a:t>
            </a:r>
            <a:endParaRPr lang="en-GB" dirty="0"/>
          </a:p>
        </p:txBody>
      </p:sp>
      <p:sp>
        <p:nvSpPr>
          <p:cNvPr id="4" name="TextBox 3"/>
          <p:cNvSpPr txBox="1"/>
          <p:nvPr/>
        </p:nvSpPr>
        <p:spPr>
          <a:xfrm>
            <a:off x="323528" y="1524842"/>
            <a:ext cx="2880320" cy="4770537"/>
          </a:xfrm>
          <a:prstGeom prst="rect">
            <a:avLst/>
          </a:prstGeom>
          <a:noFill/>
        </p:spPr>
        <p:txBody>
          <a:bodyPr wrap="square" rtlCol="0">
            <a:spAutoFit/>
          </a:bodyPr>
          <a:lstStyle/>
          <a:p>
            <a:r>
              <a:rPr lang="en-US" sz="1600" b="1" dirty="0" smtClean="0"/>
              <a:t>Values</a:t>
            </a:r>
          </a:p>
          <a:p>
            <a:pPr marL="285750" indent="-285750">
              <a:buFont typeface="Arial"/>
              <a:buChar char="•"/>
            </a:pPr>
            <a:r>
              <a:rPr lang="en-US" sz="1600" dirty="0" smtClean="0"/>
              <a:t>Transparency</a:t>
            </a:r>
          </a:p>
          <a:p>
            <a:pPr marL="285750" indent="-285750">
              <a:buFont typeface="Arial"/>
              <a:buChar char="•"/>
            </a:pPr>
            <a:r>
              <a:rPr lang="en-US" sz="1600" dirty="0" smtClean="0"/>
              <a:t>Curiosity</a:t>
            </a:r>
          </a:p>
          <a:p>
            <a:pPr marL="285750" indent="-285750">
              <a:buFont typeface="Arial"/>
              <a:buChar char="•"/>
            </a:pPr>
            <a:r>
              <a:rPr lang="en-US" sz="1600" dirty="0" smtClean="0"/>
              <a:t>Informed choice</a:t>
            </a:r>
          </a:p>
          <a:p>
            <a:pPr marL="285750" indent="-285750">
              <a:buFont typeface="Arial"/>
              <a:buChar char="•"/>
            </a:pPr>
            <a:r>
              <a:rPr lang="en-US" sz="1600" dirty="0" smtClean="0"/>
              <a:t>Accountability</a:t>
            </a:r>
          </a:p>
          <a:p>
            <a:pPr marL="285750" indent="-285750">
              <a:buFont typeface="Arial"/>
              <a:buChar char="•"/>
            </a:pPr>
            <a:r>
              <a:rPr lang="en-US" sz="1600" dirty="0" smtClean="0"/>
              <a:t>Compassion</a:t>
            </a:r>
          </a:p>
          <a:p>
            <a:endParaRPr lang="en-US" sz="1600" dirty="0"/>
          </a:p>
          <a:p>
            <a:r>
              <a:rPr lang="en-US" sz="1600" b="1" dirty="0" smtClean="0"/>
              <a:t>Assumptions</a:t>
            </a:r>
          </a:p>
          <a:p>
            <a:pPr marL="285750" indent="-285750">
              <a:buFont typeface="Arial"/>
              <a:buChar char="•"/>
            </a:pPr>
            <a:r>
              <a:rPr lang="en-US" sz="1600" dirty="0" smtClean="0"/>
              <a:t>I have information; so do other people</a:t>
            </a:r>
          </a:p>
          <a:p>
            <a:pPr marL="285750" indent="-285750">
              <a:buFont typeface="Arial"/>
              <a:buChar char="•"/>
            </a:pPr>
            <a:r>
              <a:rPr lang="en-US" sz="1600" dirty="0" smtClean="0"/>
              <a:t>Each of us sees things others don’t</a:t>
            </a:r>
          </a:p>
          <a:p>
            <a:pPr marL="285750" indent="-285750">
              <a:buFont typeface="Arial"/>
              <a:buChar char="•"/>
            </a:pPr>
            <a:r>
              <a:rPr lang="en-US" sz="1600" dirty="0" smtClean="0"/>
              <a:t>People may disagree with me and still have pure motives</a:t>
            </a:r>
          </a:p>
          <a:p>
            <a:pPr marL="285750" indent="-285750">
              <a:buFont typeface="Arial"/>
              <a:buChar char="•"/>
            </a:pPr>
            <a:r>
              <a:rPr lang="en-US" sz="1600" dirty="0" smtClean="0"/>
              <a:t>Differences are opportunities for learning</a:t>
            </a:r>
          </a:p>
          <a:p>
            <a:pPr marL="285750" indent="-285750">
              <a:buFont typeface="Arial"/>
              <a:buChar char="•"/>
            </a:pPr>
            <a:r>
              <a:rPr lang="en-US" sz="1600" dirty="0" smtClean="0"/>
              <a:t>I may be contributing to the problem</a:t>
            </a:r>
          </a:p>
        </p:txBody>
      </p:sp>
      <p:sp>
        <p:nvSpPr>
          <p:cNvPr id="6" name="TextBox 5"/>
          <p:cNvSpPr txBox="1"/>
          <p:nvPr/>
        </p:nvSpPr>
        <p:spPr>
          <a:xfrm>
            <a:off x="3393704" y="1455161"/>
            <a:ext cx="6120680" cy="2031325"/>
          </a:xfrm>
          <a:prstGeom prst="rect">
            <a:avLst/>
          </a:prstGeom>
          <a:noFill/>
        </p:spPr>
        <p:txBody>
          <a:bodyPr wrap="square" rtlCol="0">
            <a:spAutoFit/>
          </a:bodyPr>
          <a:lstStyle/>
          <a:p>
            <a:pPr marL="514350" indent="-514350" algn="just">
              <a:buFont typeface="+mj-lt"/>
              <a:buAutoNum type="arabicPeriod"/>
            </a:pPr>
            <a:r>
              <a:rPr lang="en-US" sz="1400" dirty="0"/>
              <a:t>State views and ask genuine questions</a:t>
            </a:r>
          </a:p>
          <a:p>
            <a:pPr marL="514350" indent="-514350" algn="just">
              <a:buFont typeface="+mj-lt"/>
              <a:buAutoNum type="arabicPeriod"/>
            </a:pPr>
            <a:r>
              <a:rPr lang="en-US" sz="1400" dirty="0"/>
              <a:t>Share all relevant information</a:t>
            </a:r>
          </a:p>
          <a:p>
            <a:pPr marL="514350" indent="-514350" algn="just">
              <a:buFont typeface="+mj-lt"/>
              <a:buAutoNum type="arabicPeriod"/>
            </a:pPr>
            <a:r>
              <a:rPr lang="en-US" sz="1400" dirty="0"/>
              <a:t>Use specific examples and agree on what important words mean</a:t>
            </a:r>
          </a:p>
          <a:p>
            <a:pPr marL="514350" indent="-514350" algn="just">
              <a:buFont typeface="+mj-lt"/>
              <a:buAutoNum type="arabicPeriod"/>
            </a:pPr>
            <a:r>
              <a:rPr lang="en-US" sz="1400" dirty="0"/>
              <a:t>Explain reasoning and intent</a:t>
            </a:r>
          </a:p>
          <a:p>
            <a:pPr marL="514350" indent="-514350" algn="just">
              <a:buFont typeface="+mj-lt"/>
              <a:buAutoNum type="arabicPeriod"/>
            </a:pPr>
            <a:r>
              <a:rPr lang="en-US" sz="1400" dirty="0"/>
              <a:t>Focus on interests, not positions</a:t>
            </a:r>
          </a:p>
          <a:p>
            <a:pPr marL="514350" indent="-514350" algn="just">
              <a:buFont typeface="+mj-lt"/>
              <a:buAutoNum type="arabicPeriod"/>
            </a:pPr>
            <a:r>
              <a:rPr lang="en-US" sz="1400" dirty="0"/>
              <a:t>Test assumptions and inferences</a:t>
            </a:r>
          </a:p>
          <a:p>
            <a:pPr marL="514350" indent="-514350" algn="just">
              <a:buFont typeface="+mj-lt"/>
              <a:buAutoNum type="arabicPeriod"/>
            </a:pPr>
            <a:r>
              <a:rPr lang="en-US" sz="1400" dirty="0"/>
              <a:t>Jointly design next steps</a:t>
            </a:r>
          </a:p>
          <a:p>
            <a:pPr marL="514350" indent="-514350" algn="just">
              <a:buFont typeface="+mj-lt"/>
              <a:buAutoNum type="arabicPeriod"/>
            </a:pPr>
            <a:r>
              <a:rPr lang="en-US" sz="1400" dirty="0"/>
              <a:t>Discuss </a:t>
            </a:r>
            <a:r>
              <a:rPr lang="en-US" sz="1400" dirty="0" err="1"/>
              <a:t>undiscussable</a:t>
            </a:r>
            <a:r>
              <a:rPr lang="en-US" sz="1400" dirty="0"/>
              <a:t> </a:t>
            </a:r>
            <a:r>
              <a:rPr lang="en-US" sz="1400" dirty="0" smtClean="0"/>
              <a:t>issues</a:t>
            </a:r>
            <a:endParaRPr lang="en-US" sz="1400" dirty="0"/>
          </a:p>
          <a:p>
            <a:pPr algn="just"/>
            <a:endParaRPr lang="en-US" sz="1400" dirty="0"/>
          </a:p>
        </p:txBody>
      </p:sp>
      <p:sp>
        <p:nvSpPr>
          <p:cNvPr id="7" name="Content Placeholder 2"/>
          <p:cNvSpPr txBox="1">
            <a:spLocks/>
          </p:cNvSpPr>
          <p:nvPr/>
        </p:nvSpPr>
        <p:spPr>
          <a:xfrm>
            <a:off x="3347864" y="938187"/>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Behaviours</a:t>
            </a:r>
            <a:endParaRPr lang="en-GB" dirty="0"/>
          </a:p>
        </p:txBody>
      </p:sp>
      <p:sp>
        <p:nvSpPr>
          <p:cNvPr id="8" name="Content Placeholder 2"/>
          <p:cNvSpPr txBox="1">
            <a:spLocks/>
          </p:cNvSpPr>
          <p:nvPr/>
        </p:nvSpPr>
        <p:spPr>
          <a:xfrm>
            <a:off x="3347864" y="3415059"/>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Results</a:t>
            </a:r>
            <a:endParaRPr lang="en-GB" dirty="0"/>
          </a:p>
        </p:txBody>
      </p:sp>
      <p:sp>
        <p:nvSpPr>
          <p:cNvPr id="10" name="TextBox 9"/>
          <p:cNvSpPr txBox="1"/>
          <p:nvPr/>
        </p:nvSpPr>
        <p:spPr>
          <a:xfrm>
            <a:off x="3419872" y="3991123"/>
            <a:ext cx="3888432" cy="2462213"/>
          </a:xfrm>
          <a:prstGeom prst="rect">
            <a:avLst/>
          </a:prstGeom>
          <a:noFill/>
        </p:spPr>
        <p:txBody>
          <a:bodyPr wrap="square" rtlCol="0">
            <a:spAutoFit/>
          </a:bodyPr>
          <a:lstStyle/>
          <a:p>
            <a:pPr algn="just"/>
            <a:r>
              <a:rPr lang="en-US" sz="1400" b="1" dirty="0" smtClean="0"/>
              <a:t>Performance</a:t>
            </a:r>
          </a:p>
          <a:p>
            <a:pPr marL="285750" indent="-285750" algn="just">
              <a:buFont typeface="Arial"/>
              <a:buChar char="•"/>
            </a:pPr>
            <a:r>
              <a:rPr lang="en-US" sz="1400" dirty="0" smtClean="0"/>
              <a:t>Higher-quality decisions</a:t>
            </a:r>
          </a:p>
          <a:p>
            <a:pPr marL="285750" indent="-285750" algn="just">
              <a:buFont typeface="Arial"/>
              <a:buChar char="•"/>
            </a:pPr>
            <a:r>
              <a:rPr lang="en-US" sz="1400" dirty="0" smtClean="0"/>
              <a:t>Greater innovation</a:t>
            </a:r>
          </a:p>
          <a:p>
            <a:pPr marL="285750" indent="-285750" algn="just">
              <a:buFont typeface="Arial"/>
              <a:buChar char="•"/>
            </a:pPr>
            <a:r>
              <a:rPr lang="en-US" sz="1400" dirty="0" smtClean="0"/>
              <a:t>Shorter implementation time</a:t>
            </a:r>
          </a:p>
          <a:p>
            <a:pPr marL="285750" indent="-285750" algn="just">
              <a:buFont typeface="Arial"/>
              <a:buChar char="•"/>
            </a:pPr>
            <a:r>
              <a:rPr lang="en-US" sz="1400" dirty="0" smtClean="0"/>
              <a:t>Reduced costs</a:t>
            </a:r>
          </a:p>
          <a:p>
            <a:pPr algn="just"/>
            <a:endParaRPr lang="en-US" sz="1400" b="1" dirty="0"/>
          </a:p>
          <a:p>
            <a:pPr algn="just"/>
            <a:r>
              <a:rPr lang="en-US" sz="1400" b="1" dirty="0" smtClean="0"/>
              <a:t>Individual Well-Being</a:t>
            </a:r>
          </a:p>
          <a:p>
            <a:pPr marL="285750" indent="-285750" algn="just">
              <a:buFont typeface="Arial"/>
              <a:buChar char="•"/>
            </a:pPr>
            <a:r>
              <a:rPr lang="en-US" sz="1400" dirty="0" smtClean="0"/>
              <a:t>Increased motivation</a:t>
            </a:r>
          </a:p>
          <a:p>
            <a:pPr marL="285750" indent="-285750" algn="just">
              <a:buFont typeface="Arial"/>
              <a:buChar char="•"/>
            </a:pPr>
            <a:r>
              <a:rPr lang="en-US" sz="1400" dirty="0" smtClean="0"/>
              <a:t>Increased satisfaction</a:t>
            </a:r>
          </a:p>
          <a:p>
            <a:pPr marL="285750" indent="-285750" algn="just">
              <a:buFont typeface="Arial"/>
              <a:buChar char="•"/>
            </a:pPr>
            <a:r>
              <a:rPr lang="en-US" sz="1400" dirty="0" smtClean="0"/>
              <a:t>Richer development opportunities</a:t>
            </a:r>
          </a:p>
          <a:p>
            <a:pPr marL="285750" indent="-285750" algn="just">
              <a:buFont typeface="Arial"/>
              <a:buChar char="•"/>
            </a:pPr>
            <a:r>
              <a:rPr lang="en-US" sz="1400" dirty="0" smtClean="0"/>
              <a:t>Reduced stress</a:t>
            </a:r>
            <a:endParaRPr lang="en-US" sz="1400" dirty="0"/>
          </a:p>
        </p:txBody>
      </p:sp>
      <p:sp>
        <p:nvSpPr>
          <p:cNvPr id="11" name="TextBox 10"/>
          <p:cNvSpPr txBox="1"/>
          <p:nvPr/>
        </p:nvSpPr>
        <p:spPr>
          <a:xfrm>
            <a:off x="5940152" y="3991123"/>
            <a:ext cx="3312368" cy="1815882"/>
          </a:xfrm>
          <a:prstGeom prst="rect">
            <a:avLst/>
          </a:prstGeom>
          <a:noFill/>
        </p:spPr>
        <p:txBody>
          <a:bodyPr wrap="square" rtlCol="0">
            <a:spAutoFit/>
          </a:bodyPr>
          <a:lstStyle/>
          <a:p>
            <a:pPr algn="just"/>
            <a:r>
              <a:rPr lang="en-US" sz="1400" b="1" dirty="0" smtClean="0"/>
              <a:t>Working Relationships</a:t>
            </a:r>
          </a:p>
          <a:p>
            <a:pPr marL="285750" indent="-285750" algn="just">
              <a:buFont typeface="Arial"/>
              <a:buChar char="•"/>
            </a:pPr>
            <a:r>
              <a:rPr lang="en-US" sz="1400" dirty="0" smtClean="0"/>
              <a:t>Greater commitment</a:t>
            </a:r>
          </a:p>
          <a:p>
            <a:pPr marL="285750" indent="-285750" algn="just">
              <a:buFont typeface="Arial"/>
              <a:buChar char="•"/>
            </a:pPr>
            <a:r>
              <a:rPr lang="en-US" sz="1400" dirty="0" smtClean="0"/>
              <a:t>Increased trust</a:t>
            </a:r>
          </a:p>
          <a:p>
            <a:pPr marL="285750" indent="-285750" algn="just">
              <a:buFont typeface="Arial"/>
              <a:buChar char="•"/>
            </a:pPr>
            <a:r>
              <a:rPr lang="en-US" sz="1400" dirty="0" smtClean="0"/>
              <a:t>Increased learning</a:t>
            </a:r>
          </a:p>
          <a:p>
            <a:pPr marL="285750" indent="-285750" algn="just">
              <a:buFont typeface="Arial"/>
              <a:buChar char="•"/>
            </a:pPr>
            <a:r>
              <a:rPr lang="en-US" sz="1400" dirty="0" smtClean="0"/>
              <a:t>Reduced defensiveness</a:t>
            </a:r>
          </a:p>
          <a:p>
            <a:pPr marL="285750" indent="-285750" algn="just">
              <a:buFont typeface="Arial"/>
              <a:buChar char="•"/>
            </a:pPr>
            <a:r>
              <a:rPr lang="en-US" sz="1400" dirty="0" smtClean="0"/>
              <a:t>Productive conflict</a:t>
            </a:r>
          </a:p>
          <a:p>
            <a:pPr marL="285750" indent="-285750" algn="just">
              <a:buFont typeface="Arial"/>
              <a:buChar char="•"/>
            </a:pPr>
            <a:r>
              <a:rPr lang="en-US" sz="1400" dirty="0" smtClean="0"/>
              <a:t>Appropriate dependence on others</a:t>
            </a:r>
          </a:p>
          <a:p>
            <a:pPr marL="285750" indent="-285750" algn="just">
              <a:buFont typeface="Arial"/>
              <a:buChar char="•"/>
            </a:pPr>
            <a:endParaRPr lang="en-US" sz="1400" dirty="0"/>
          </a:p>
        </p:txBody>
      </p:sp>
      <p:cxnSp>
        <p:nvCxnSpPr>
          <p:cNvPr id="13" name="Straight Connector 12"/>
          <p:cNvCxnSpPr/>
          <p:nvPr/>
        </p:nvCxnSpPr>
        <p:spPr>
          <a:xfrm>
            <a:off x="3131840" y="966787"/>
            <a:ext cx="0" cy="5445224"/>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3131840" y="3415059"/>
            <a:ext cx="5760640" cy="1394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925676" y="6392640"/>
            <a:ext cx="5039590" cy="276999"/>
          </a:xfrm>
          <a:prstGeom prst="rect">
            <a:avLst/>
          </a:prstGeom>
          <a:noFill/>
        </p:spPr>
        <p:txBody>
          <a:bodyPr wrap="square" rtlCol="0">
            <a:spAutoFit/>
          </a:bodyPr>
          <a:lstStyle/>
          <a:p>
            <a:pPr algn="r"/>
            <a:r>
              <a:rPr lang="en-US" sz="1200" i="1" dirty="0" smtClean="0"/>
              <a:t>The Virtuous Cycle of Mutual Learning by Roger Schwarz</a:t>
            </a:r>
            <a:endParaRPr lang="en-US" sz="1200" i="1" dirty="0"/>
          </a:p>
        </p:txBody>
      </p:sp>
    </p:spTree>
    <p:extLst>
      <p:ext uri="{BB962C8B-B14F-4D97-AF65-F5344CB8AC3E}">
        <p14:creationId xmlns:p14="http://schemas.microsoft.com/office/powerpoint/2010/main" val="38294956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What’s your espoused leadership mindset?</a:t>
            </a:r>
            <a:endParaRPr lang="en-US" sz="3600" dirty="0"/>
          </a:p>
        </p:txBody>
      </p:sp>
      <p:graphicFrame>
        <p:nvGraphicFramePr>
          <p:cNvPr id="6" name="Table 5"/>
          <p:cNvGraphicFramePr>
            <a:graphicFrameLocks noGrp="1"/>
          </p:cNvGraphicFramePr>
          <p:nvPr>
            <p:extLst>
              <p:ext uri="{D42A27DB-BD31-4B8C-83A1-F6EECF244321}">
                <p14:modId xmlns:p14="http://schemas.microsoft.com/office/powerpoint/2010/main" val="113939612"/>
              </p:ext>
            </p:extLst>
          </p:nvPr>
        </p:nvGraphicFramePr>
        <p:xfrm>
          <a:off x="395536" y="2001376"/>
          <a:ext cx="8424936" cy="3803888"/>
        </p:xfrm>
        <a:graphic>
          <a:graphicData uri="http://schemas.openxmlformats.org/drawingml/2006/table">
            <a:tbl>
              <a:tblPr firstRow="1" bandRow="1">
                <a:tableStyleId>{2D5ABB26-0587-4C30-8999-92F81FD0307C}</a:tableStyleId>
              </a:tblPr>
              <a:tblGrid>
                <a:gridCol w="3312368"/>
                <a:gridCol w="432048"/>
                <a:gridCol w="432048"/>
                <a:gridCol w="432048"/>
                <a:gridCol w="432048"/>
                <a:gridCol w="3384376"/>
              </a:tblGrid>
              <a:tr h="432047">
                <a:tc>
                  <a:txBody>
                    <a:bodyPr/>
                    <a:lstStyle/>
                    <a:p>
                      <a:pPr algn="l"/>
                      <a:endParaRPr lang="en-US" sz="1600" dirty="0"/>
                    </a:p>
                  </a:txBody>
                  <a:tcPr/>
                </a:tc>
                <a:tc>
                  <a:txBody>
                    <a:bodyPr/>
                    <a:lstStyle/>
                    <a:p>
                      <a:pPr algn="ctr"/>
                      <a:r>
                        <a:rPr lang="en-US" sz="1600" b="1" dirty="0" smtClean="0"/>
                        <a:t>1</a:t>
                      </a:r>
                      <a:endParaRPr lang="en-US" sz="1600" b="1" dirty="0"/>
                    </a:p>
                  </a:txBody>
                  <a:tcPr/>
                </a:tc>
                <a:tc>
                  <a:txBody>
                    <a:bodyPr/>
                    <a:lstStyle/>
                    <a:p>
                      <a:pPr algn="ctr"/>
                      <a:r>
                        <a:rPr lang="en-US" sz="1600" b="1" dirty="0" smtClean="0"/>
                        <a:t>2</a:t>
                      </a:r>
                      <a:endParaRPr lang="en-US" sz="1600" b="1" dirty="0"/>
                    </a:p>
                  </a:txBody>
                  <a:tcPr/>
                </a:tc>
                <a:tc>
                  <a:txBody>
                    <a:bodyPr/>
                    <a:lstStyle/>
                    <a:p>
                      <a:pPr algn="ctr"/>
                      <a:r>
                        <a:rPr lang="en-US" sz="1600" b="1" dirty="0" smtClean="0"/>
                        <a:t>3</a:t>
                      </a:r>
                      <a:endParaRPr lang="en-US" sz="1600" b="1" dirty="0"/>
                    </a:p>
                  </a:txBody>
                  <a:tcPr/>
                </a:tc>
                <a:tc>
                  <a:txBody>
                    <a:bodyPr/>
                    <a:lstStyle/>
                    <a:p>
                      <a:pPr algn="ctr"/>
                      <a:r>
                        <a:rPr lang="en-US" sz="1600" b="1" dirty="0" smtClean="0"/>
                        <a:t>4</a:t>
                      </a:r>
                      <a:endParaRPr lang="en-US" sz="1600" b="1" dirty="0"/>
                    </a:p>
                  </a:txBody>
                  <a:tcPr/>
                </a:tc>
                <a:tc>
                  <a:txBody>
                    <a:bodyPr/>
                    <a:lstStyle/>
                    <a:p>
                      <a:pPr algn="l"/>
                      <a:endParaRPr lang="en-US" sz="1600" dirty="0"/>
                    </a:p>
                  </a:txBody>
                  <a:tcPr/>
                </a:tc>
              </a:tr>
              <a:tr h="720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 I understand</a:t>
                      </a:r>
                      <a:r>
                        <a:rPr lang="en-US" sz="1600" baseline="0" dirty="0" smtClean="0"/>
                        <a:t> situation better than anyone else in my team</a:t>
                      </a:r>
                      <a:endParaRPr lang="en-US" sz="1600" dirty="0" smtClean="0"/>
                    </a:p>
                  </a:txBody>
                  <a:tcPr/>
                </a:tc>
                <a:tc>
                  <a:txBody>
                    <a:bodyPr/>
                    <a:lstStyle/>
                    <a:p>
                      <a:pPr algn="l"/>
                      <a:endParaRPr lang="en-US" sz="160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a:p>
                  </a:txBody>
                  <a:tcPr/>
                </a:tc>
                <a:tc>
                  <a:txBody>
                    <a:bodyPr/>
                    <a:lstStyle/>
                    <a:p>
                      <a:pPr algn="l"/>
                      <a:r>
                        <a:rPr lang="en-US" sz="1600" dirty="0" smtClean="0"/>
                        <a:t>1) I have information and others do, too</a:t>
                      </a:r>
                      <a:endParaRPr lang="en-US" sz="1600" dirty="0"/>
                    </a:p>
                  </a:txBody>
                  <a:tcPr/>
                </a:tc>
              </a:tr>
              <a:tr h="291902">
                <a:tc>
                  <a:txBody>
                    <a:bodyPr/>
                    <a:lstStyle/>
                    <a:p>
                      <a:pPr algn="l"/>
                      <a:r>
                        <a:rPr lang="en-US" sz="1600" dirty="0" smtClean="0"/>
                        <a:t>2) I am right most of the time</a:t>
                      </a:r>
                      <a:endParaRPr lang="en-US" sz="1600" dirty="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dirty="0"/>
                    </a:p>
                  </a:txBody>
                  <a:tcPr/>
                </a:tc>
                <a:tc>
                  <a:txBody>
                    <a:bodyPr/>
                    <a:lstStyle/>
                    <a:p>
                      <a:pPr algn="l"/>
                      <a:endParaRPr lang="en-US" sz="1600"/>
                    </a:p>
                  </a:txBody>
                  <a:tcPr/>
                </a:tc>
                <a:tc>
                  <a:txBody>
                    <a:bodyPr/>
                    <a:lstStyle/>
                    <a:p>
                      <a:pPr algn="l"/>
                      <a:r>
                        <a:rPr lang="en-US" sz="1600" dirty="0" smtClean="0"/>
                        <a:t>2) People who disagree with me are trying to help me</a:t>
                      </a:r>
                      <a:endParaRPr lang="en-US" sz="1600" dirty="0"/>
                    </a:p>
                  </a:txBody>
                  <a:tcPr/>
                </a:tc>
              </a:tr>
              <a:tr h="291902">
                <a:tc>
                  <a:txBody>
                    <a:bodyPr/>
                    <a:lstStyle/>
                    <a:p>
                      <a:pPr algn="l"/>
                      <a:r>
                        <a:rPr lang="en-US" sz="1600" dirty="0" smtClean="0"/>
                        <a:t>3) People who disagree with me are pushing an agenda</a:t>
                      </a:r>
                      <a:endParaRPr lang="en-US" sz="1600" dirty="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r>
                        <a:rPr lang="en-US" sz="1600" dirty="0" smtClean="0"/>
                        <a:t>3) Other </a:t>
                      </a:r>
                      <a:r>
                        <a:rPr lang="en-US" sz="1600" dirty="0" smtClean="0"/>
                        <a:t>can teach me much</a:t>
                      </a:r>
                      <a:endParaRPr lang="en-US" sz="1600" dirty="0"/>
                    </a:p>
                  </a:txBody>
                  <a:tcPr/>
                </a:tc>
              </a:tr>
              <a:tr h="291902">
                <a:tc>
                  <a:txBody>
                    <a:bodyPr/>
                    <a:lstStyle/>
                    <a:p>
                      <a:pPr algn="l"/>
                      <a:r>
                        <a:rPr lang="en-US" sz="1600" dirty="0" smtClean="0"/>
                        <a:t>4) I can</a:t>
                      </a:r>
                      <a:r>
                        <a:rPr lang="en-US" sz="1600" baseline="0" dirty="0" smtClean="0"/>
                        <a:t> teach people to fix their mistakes</a:t>
                      </a:r>
                      <a:endParaRPr lang="en-US" sz="1600" dirty="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r>
                        <a:rPr lang="en-US" sz="1600" dirty="0" smtClean="0"/>
                        <a:t>4) I </a:t>
                      </a:r>
                      <a:r>
                        <a:rPr lang="en-US" sz="1600" dirty="0" smtClean="0"/>
                        <a:t>can learn from</a:t>
                      </a:r>
                      <a:r>
                        <a:rPr lang="en-US" sz="1600" baseline="0" dirty="0" smtClean="0"/>
                        <a:t> our differences</a:t>
                      </a:r>
                      <a:endParaRPr lang="en-US" sz="1600" dirty="0"/>
                    </a:p>
                  </a:txBody>
                  <a:tcPr/>
                </a:tc>
              </a:tr>
              <a:tr h="291902">
                <a:tc>
                  <a:txBody>
                    <a:bodyPr/>
                    <a:lstStyle/>
                    <a:p>
                      <a:pPr algn="l"/>
                      <a:r>
                        <a:rPr lang="en-US" sz="1600" dirty="0" smtClean="0"/>
                        <a:t>5) My feelings are obvious and justified</a:t>
                      </a:r>
                      <a:endParaRPr lang="en-US" sz="1600" dirty="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r>
                        <a:rPr lang="en-US" sz="1600" dirty="0" smtClean="0"/>
                        <a:t>5)</a:t>
                      </a:r>
                      <a:r>
                        <a:rPr lang="en-US" sz="1600" baseline="0" dirty="0" smtClean="0"/>
                        <a:t> </a:t>
                      </a:r>
                      <a:r>
                        <a:rPr lang="en-US" sz="1600" dirty="0" smtClean="0"/>
                        <a:t>My </a:t>
                      </a:r>
                      <a:r>
                        <a:rPr lang="en-US" sz="1600" dirty="0" smtClean="0"/>
                        <a:t>feelings are hidden</a:t>
                      </a:r>
                      <a:r>
                        <a:rPr lang="en-US" sz="1600" baseline="0" dirty="0" smtClean="0"/>
                        <a:t> and may be self-motivated</a:t>
                      </a:r>
                      <a:endParaRPr lang="en-US" sz="1600" dirty="0"/>
                    </a:p>
                  </a:txBody>
                  <a:tcPr/>
                </a:tc>
              </a:tr>
              <a:tr h="291902">
                <a:tc>
                  <a:txBody>
                    <a:bodyPr/>
                    <a:lstStyle/>
                    <a:p>
                      <a:pPr algn="l"/>
                      <a:r>
                        <a:rPr lang="en-US" sz="1600" dirty="0" smtClean="0"/>
                        <a:t>6) I never cause problems in my team</a:t>
                      </a:r>
                      <a:endParaRPr lang="en-US" sz="1600" dirty="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r>
                        <a:rPr lang="en-US" sz="1600" dirty="0" smtClean="0"/>
                        <a:t>6) I may be part of the problem</a:t>
                      </a:r>
                      <a:endParaRPr lang="en-US" sz="1600" dirty="0"/>
                    </a:p>
                  </a:txBody>
                  <a:tcPr/>
                </a:tc>
              </a:tr>
            </a:tbl>
          </a:graphicData>
        </a:graphic>
      </p:graphicFrame>
      <p:cxnSp>
        <p:nvCxnSpPr>
          <p:cNvPr id="7" name="Straight Connector 6"/>
          <p:cNvCxnSpPr/>
          <p:nvPr/>
        </p:nvCxnSpPr>
        <p:spPr>
          <a:xfrm>
            <a:off x="4139952"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572000"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004048"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707904"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36096"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361628" y="310706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48928" y="3755131"/>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48928" y="4352403"/>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48928" y="490726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48928" y="5491831"/>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3707904" y="1988840"/>
            <a:ext cx="1728192" cy="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348928" y="2420888"/>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348928" y="594928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395536" y="1268760"/>
            <a:ext cx="4176464" cy="4904100"/>
            <a:chOff x="395536" y="1268760"/>
            <a:chExt cx="4176464" cy="4904100"/>
          </a:xfrm>
        </p:grpSpPr>
        <p:sp>
          <p:nvSpPr>
            <p:cNvPr id="8" name="TextBox 7"/>
            <p:cNvSpPr txBox="1"/>
            <p:nvPr/>
          </p:nvSpPr>
          <p:spPr>
            <a:xfrm>
              <a:off x="395536" y="1340768"/>
              <a:ext cx="4176464" cy="4832092"/>
            </a:xfrm>
            <a:prstGeom prst="rect">
              <a:avLst/>
            </a:prstGeom>
            <a:solidFill>
              <a:srgbClr val="FF0000">
                <a:alpha val="65000"/>
              </a:srgbClr>
            </a:solidFill>
          </p:spPr>
          <p:txBody>
            <a:bodyPr wrap="square" rtlCol="0">
              <a:spAutoFit/>
            </a:bodyPr>
            <a:lstStyle/>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p:txBody>
        </p:sp>
        <p:sp>
          <p:nvSpPr>
            <p:cNvPr id="9" name="TextBox 8"/>
            <p:cNvSpPr txBox="1"/>
            <p:nvPr/>
          </p:nvSpPr>
          <p:spPr>
            <a:xfrm>
              <a:off x="467544" y="1268760"/>
              <a:ext cx="3168352" cy="1138773"/>
            </a:xfrm>
            <a:prstGeom prst="rect">
              <a:avLst/>
            </a:prstGeom>
            <a:noFill/>
          </p:spPr>
          <p:txBody>
            <a:bodyPr wrap="square" rtlCol="0">
              <a:spAutoFit/>
            </a:bodyPr>
            <a:lstStyle/>
            <a:p>
              <a:r>
                <a:rPr lang="en-US" sz="3200" b="1" u="sng" dirty="0">
                  <a:solidFill>
                    <a:schemeClr val="bg1"/>
                  </a:solidFill>
                </a:rPr>
                <a:t>Model </a:t>
              </a:r>
              <a:r>
                <a:rPr lang="en-US" sz="3200" b="1" u="sng" dirty="0" smtClean="0">
                  <a:solidFill>
                    <a:schemeClr val="bg1"/>
                  </a:solidFill>
                </a:rPr>
                <a:t>I</a:t>
              </a:r>
              <a:r>
                <a:rPr lang="en-US" sz="3200" b="1" dirty="0" smtClean="0">
                  <a:solidFill>
                    <a:schemeClr val="bg1"/>
                  </a:solidFill>
                </a:rPr>
                <a:t>:</a:t>
              </a:r>
              <a:endParaRPr lang="en-US" sz="3200" b="1" dirty="0">
                <a:solidFill>
                  <a:schemeClr val="bg1"/>
                </a:solidFill>
              </a:endParaRPr>
            </a:p>
            <a:p>
              <a:r>
                <a:rPr lang="en-US" dirty="0">
                  <a:solidFill>
                    <a:schemeClr val="bg1"/>
                  </a:solidFill>
                </a:rPr>
                <a:t>6 points = Fully Model </a:t>
              </a:r>
              <a:r>
                <a:rPr lang="en-US" dirty="0" smtClean="0">
                  <a:solidFill>
                    <a:schemeClr val="bg1"/>
                  </a:solidFill>
                </a:rPr>
                <a:t>I</a:t>
              </a:r>
              <a:endParaRPr lang="en-US" dirty="0">
                <a:solidFill>
                  <a:schemeClr val="bg1"/>
                </a:solidFill>
              </a:endParaRPr>
            </a:p>
            <a:p>
              <a:r>
                <a:rPr lang="en-US" dirty="0">
                  <a:solidFill>
                    <a:schemeClr val="bg1"/>
                  </a:solidFill>
                </a:rPr>
                <a:t>12 points = Mostly Model </a:t>
              </a:r>
              <a:r>
                <a:rPr lang="en-US" dirty="0" smtClean="0">
                  <a:solidFill>
                    <a:schemeClr val="bg1"/>
                  </a:solidFill>
                </a:rPr>
                <a:t>I</a:t>
              </a:r>
              <a:endParaRPr lang="en-US" dirty="0">
                <a:solidFill>
                  <a:schemeClr val="bg1"/>
                </a:solidFill>
              </a:endParaRPr>
            </a:p>
          </p:txBody>
        </p:sp>
      </p:grpSp>
      <p:grpSp>
        <p:nvGrpSpPr>
          <p:cNvPr id="22" name="Group 21"/>
          <p:cNvGrpSpPr/>
          <p:nvPr/>
        </p:nvGrpSpPr>
        <p:grpSpPr>
          <a:xfrm>
            <a:off x="4572000" y="1294160"/>
            <a:ext cx="4176464" cy="4878700"/>
            <a:chOff x="4572000" y="1294160"/>
            <a:chExt cx="4176464" cy="4878700"/>
          </a:xfrm>
        </p:grpSpPr>
        <p:sp>
          <p:nvSpPr>
            <p:cNvPr id="31" name="TextBox 30"/>
            <p:cNvSpPr txBox="1"/>
            <p:nvPr/>
          </p:nvSpPr>
          <p:spPr>
            <a:xfrm>
              <a:off x="4572000" y="1340768"/>
              <a:ext cx="4176464" cy="4832092"/>
            </a:xfrm>
            <a:prstGeom prst="rect">
              <a:avLst/>
            </a:prstGeom>
            <a:solidFill>
              <a:srgbClr val="008000">
                <a:alpha val="65000"/>
              </a:srgbClr>
            </a:solidFill>
          </p:spPr>
          <p:txBody>
            <a:bodyPr wrap="square" rtlCol="0">
              <a:spAutoFit/>
            </a:bodyPr>
            <a:lstStyle/>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p:txBody>
        </p:sp>
        <p:sp>
          <p:nvSpPr>
            <p:cNvPr id="32" name="TextBox 31"/>
            <p:cNvSpPr txBox="1"/>
            <p:nvPr/>
          </p:nvSpPr>
          <p:spPr>
            <a:xfrm>
              <a:off x="5580112" y="1294160"/>
              <a:ext cx="3168352" cy="1138773"/>
            </a:xfrm>
            <a:prstGeom prst="rect">
              <a:avLst/>
            </a:prstGeom>
            <a:noFill/>
          </p:spPr>
          <p:txBody>
            <a:bodyPr wrap="square" rtlCol="0">
              <a:spAutoFit/>
            </a:bodyPr>
            <a:lstStyle/>
            <a:p>
              <a:pPr algn="r"/>
              <a:r>
                <a:rPr lang="en-US" sz="3200" b="1" u="sng" dirty="0">
                  <a:solidFill>
                    <a:schemeClr val="bg1"/>
                  </a:solidFill>
                </a:rPr>
                <a:t>Model </a:t>
              </a:r>
              <a:r>
                <a:rPr lang="en-US" sz="3200" b="1" u="sng" dirty="0" smtClean="0">
                  <a:solidFill>
                    <a:schemeClr val="bg1"/>
                  </a:solidFill>
                </a:rPr>
                <a:t>II</a:t>
              </a:r>
              <a:r>
                <a:rPr lang="en-US" sz="3200" b="1" dirty="0" smtClean="0">
                  <a:solidFill>
                    <a:schemeClr val="bg1"/>
                  </a:solidFill>
                </a:rPr>
                <a:t>:</a:t>
              </a:r>
              <a:endParaRPr lang="en-US" sz="3200" b="1" dirty="0">
                <a:solidFill>
                  <a:schemeClr val="bg1"/>
                </a:solidFill>
              </a:endParaRPr>
            </a:p>
            <a:p>
              <a:pPr algn="r"/>
              <a:r>
                <a:rPr lang="en-US" dirty="0" smtClean="0">
                  <a:solidFill>
                    <a:schemeClr val="bg1"/>
                  </a:solidFill>
                </a:rPr>
                <a:t>18 </a:t>
              </a:r>
              <a:r>
                <a:rPr lang="en-US" dirty="0">
                  <a:solidFill>
                    <a:schemeClr val="bg1"/>
                  </a:solidFill>
                </a:rPr>
                <a:t>points = </a:t>
              </a:r>
              <a:r>
                <a:rPr lang="en-US" dirty="0" smtClean="0">
                  <a:solidFill>
                    <a:schemeClr val="bg1"/>
                  </a:solidFill>
                </a:rPr>
                <a:t>Mostly </a:t>
              </a:r>
              <a:r>
                <a:rPr lang="en-US" dirty="0">
                  <a:solidFill>
                    <a:schemeClr val="bg1"/>
                  </a:solidFill>
                </a:rPr>
                <a:t>Model </a:t>
              </a:r>
              <a:r>
                <a:rPr lang="en-US" dirty="0" smtClean="0">
                  <a:solidFill>
                    <a:schemeClr val="bg1"/>
                  </a:solidFill>
                </a:rPr>
                <a:t>II</a:t>
              </a:r>
              <a:endParaRPr lang="en-US" dirty="0">
                <a:solidFill>
                  <a:schemeClr val="bg1"/>
                </a:solidFill>
              </a:endParaRPr>
            </a:p>
            <a:p>
              <a:pPr algn="r"/>
              <a:r>
                <a:rPr lang="en-US" dirty="0" smtClean="0">
                  <a:solidFill>
                    <a:schemeClr val="bg1"/>
                  </a:solidFill>
                </a:rPr>
                <a:t>24 </a:t>
              </a:r>
              <a:r>
                <a:rPr lang="en-US" dirty="0">
                  <a:solidFill>
                    <a:schemeClr val="bg1"/>
                  </a:solidFill>
                </a:rPr>
                <a:t>points = </a:t>
              </a:r>
              <a:r>
                <a:rPr lang="en-US" dirty="0" smtClean="0">
                  <a:solidFill>
                    <a:schemeClr val="bg1"/>
                  </a:solidFill>
                </a:rPr>
                <a:t>Fully Model II</a:t>
              </a:r>
              <a:endParaRPr lang="en-US" dirty="0">
                <a:solidFill>
                  <a:schemeClr val="bg1"/>
                </a:solidFill>
              </a:endParaRPr>
            </a:p>
          </p:txBody>
        </p:sp>
      </p:grpSp>
      <p:sp>
        <p:nvSpPr>
          <p:cNvPr id="33" name="TextBox 32"/>
          <p:cNvSpPr txBox="1"/>
          <p:nvPr/>
        </p:nvSpPr>
        <p:spPr>
          <a:xfrm>
            <a:off x="3419872" y="1484784"/>
            <a:ext cx="2160240" cy="369332"/>
          </a:xfrm>
          <a:prstGeom prst="rect">
            <a:avLst/>
          </a:prstGeom>
          <a:solidFill>
            <a:srgbClr val="FFFF00">
              <a:alpha val="65000"/>
            </a:srgbClr>
          </a:solidFill>
        </p:spPr>
        <p:txBody>
          <a:bodyPr wrap="square" rtlCol="0">
            <a:spAutoFit/>
          </a:bodyPr>
          <a:lstStyle/>
          <a:p>
            <a:pPr algn="ctr"/>
            <a:r>
              <a:rPr lang="en-US" b="1" dirty="0" smtClean="0"/>
              <a:t>15 points = Balanced</a:t>
            </a:r>
            <a:endParaRPr lang="en-US" dirty="0"/>
          </a:p>
        </p:txBody>
      </p:sp>
      <p:sp>
        <p:nvSpPr>
          <p:cNvPr id="34" name="TextBox 33"/>
          <p:cNvSpPr txBox="1"/>
          <p:nvPr/>
        </p:nvSpPr>
        <p:spPr>
          <a:xfrm>
            <a:off x="4716016" y="6279703"/>
            <a:ext cx="4081207" cy="461665"/>
          </a:xfrm>
          <a:prstGeom prst="rect">
            <a:avLst/>
          </a:prstGeom>
          <a:noFill/>
        </p:spPr>
        <p:txBody>
          <a:bodyPr wrap="square" rtlCol="0">
            <a:spAutoFit/>
          </a:bodyPr>
          <a:lstStyle/>
          <a:p>
            <a:pPr algn="r"/>
            <a:r>
              <a:rPr lang="en-US" sz="1200" i="1" dirty="0" smtClean="0">
                <a:solidFill>
                  <a:srgbClr val="000000"/>
                </a:solidFill>
              </a:rPr>
              <a:t>Questionnaire designed </a:t>
            </a:r>
            <a:r>
              <a:rPr lang="en-US" sz="1200" i="1" dirty="0" smtClean="0">
                <a:solidFill>
                  <a:srgbClr val="000000"/>
                </a:solidFill>
              </a:rPr>
              <a:t>by </a:t>
            </a:r>
            <a:r>
              <a:rPr lang="en-US" sz="1200" i="1" dirty="0" smtClean="0">
                <a:solidFill>
                  <a:srgbClr val="000000"/>
                </a:solidFill>
              </a:rPr>
              <a:t>Joe </a:t>
            </a:r>
            <a:r>
              <a:rPr lang="en-US" sz="1200" i="1" dirty="0" err="1" smtClean="0">
                <a:solidFill>
                  <a:srgbClr val="000000"/>
                </a:solidFill>
              </a:rPr>
              <a:t>Schmetzer</a:t>
            </a:r>
            <a:r>
              <a:rPr lang="en-US" sz="1200" i="1" dirty="0" smtClean="0">
                <a:solidFill>
                  <a:srgbClr val="000000"/>
                </a:solidFill>
              </a:rPr>
              <a:t> &amp; Portia Tung</a:t>
            </a:r>
            <a:endParaRPr lang="en-US" sz="1200" i="1" dirty="0" smtClean="0">
              <a:solidFill>
                <a:srgbClr val="000000"/>
              </a:solidFill>
            </a:endParaRPr>
          </a:p>
          <a:p>
            <a:pPr algn="r"/>
            <a:r>
              <a:rPr lang="en-US" sz="1200" i="1" dirty="0" smtClean="0">
                <a:solidFill>
                  <a:srgbClr val="000000"/>
                </a:solidFill>
              </a:rPr>
              <a:t>Derived from Chris </a:t>
            </a:r>
            <a:r>
              <a:rPr lang="en-US" sz="1200" i="1" dirty="0" err="1" smtClean="0">
                <a:solidFill>
                  <a:srgbClr val="000000"/>
                </a:solidFill>
              </a:rPr>
              <a:t>Argyris’s</a:t>
            </a:r>
            <a:r>
              <a:rPr lang="en-US" sz="1200" i="1" dirty="0" smtClean="0">
                <a:solidFill>
                  <a:srgbClr val="000000"/>
                </a:solidFill>
              </a:rPr>
              <a:t> Mutual Learning </a:t>
            </a:r>
            <a:r>
              <a:rPr lang="en-US" sz="1200" i="1" dirty="0" smtClean="0">
                <a:solidFill>
                  <a:srgbClr val="000000"/>
                </a:solidFill>
              </a:rPr>
              <a:t>Model</a:t>
            </a:r>
            <a:endParaRPr lang="en-US" sz="1200" i="1" dirty="0">
              <a:solidFill>
                <a:srgbClr val="000000"/>
              </a:solidFill>
            </a:endParaRPr>
          </a:p>
        </p:txBody>
      </p:sp>
    </p:spTree>
    <p:extLst>
      <p:ext uri="{BB962C8B-B14F-4D97-AF65-F5344CB8AC3E}">
        <p14:creationId xmlns:p14="http://schemas.microsoft.com/office/powerpoint/2010/main" val="1581287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Model I –Model II Quadrant</a:t>
            </a:r>
            <a:endParaRPr lang="en-US" dirty="0"/>
          </a:p>
        </p:txBody>
      </p:sp>
      <p:sp>
        <p:nvSpPr>
          <p:cNvPr id="5" name="Rectangle 4"/>
          <p:cNvSpPr/>
          <p:nvPr/>
        </p:nvSpPr>
        <p:spPr>
          <a:xfrm>
            <a:off x="2267744" y="2164854"/>
            <a:ext cx="2381597" cy="1613520"/>
          </a:xfrm>
          <a:prstGeom prst="rect">
            <a:avLst/>
          </a:prstGeom>
          <a:solidFill>
            <a:schemeClr val="tx1">
              <a:lumMod val="50000"/>
              <a:lumOff val="50000"/>
            </a:schemeClr>
          </a:solidFill>
          <a:ln>
            <a:solidFill>
              <a:schemeClr val="tx1">
                <a:lumMod val="50000"/>
                <a:lumOff val="50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 Values</a:t>
            </a:r>
          </a:p>
          <a:p>
            <a:pPr algn="ctr" fontAlgn="auto">
              <a:spcBef>
                <a:spcPts val="0"/>
              </a:spcBef>
              <a:spcAft>
                <a:spcPts val="0"/>
              </a:spcAft>
              <a:defRPr/>
            </a:pPr>
            <a:r>
              <a:rPr lang="en-US" sz="1200" dirty="0" smtClean="0">
                <a:solidFill>
                  <a:schemeClr val="bg1"/>
                </a:solidFill>
              </a:rPr>
              <a:t>Model II </a:t>
            </a:r>
            <a:r>
              <a:rPr lang="en-US" sz="1200" dirty="0" err="1" smtClean="0">
                <a:solidFill>
                  <a:schemeClr val="bg1"/>
                </a:solidFill>
              </a:rPr>
              <a:t>Behaviour</a:t>
            </a:r>
            <a:endParaRPr lang="en-US" sz="1200" dirty="0" smtClean="0">
              <a:solidFill>
                <a:schemeClr val="bg1"/>
              </a:solidFill>
            </a:endParaRPr>
          </a:p>
          <a:p>
            <a:pPr algn="ctr">
              <a:defRPr/>
            </a:pPr>
            <a:endParaRPr lang="en-US" sz="1400" b="1" dirty="0" smtClean="0">
              <a:solidFill>
                <a:schemeClr val="bg1"/>
              </a:solidFill>
            </a:endParaRPr>
          </a:p>
          <a:p>
            <a:pPr algn="ctr">
              <a:defRPr/>
            </a:pPr>
            <a:r>
              <a:rPr lang="en-US" sz="1400" b="1" i="1" dirty="0" smtClean="0">
                <a:solidFill>
                  <a:schemeClr val="bg1"/>
                </a:solidFill>
              </a:rPr>
              <a:t>Empathic Self-Deception</a:t>
            </a:r>
          </a:p>
          <a:p>
            <a:pPr algn="ctr" fontAlgn="auto">
              <a:spcBef>
                <a:spcPts val="0"/>
              </a:spcBef>
              <a:spcAft>
                <a:spcPts val="0"/>
              </a:spcAft>
              <a:defRPr/>
            </a:pPr>
            <a:endParaRPr lang="en-US" sz="1400" dirty="0" smtClean="0">
              <a:solidFill>
                <a:schemeClr val="bg1"/>
              </a:solidFill>
            </a:endParaRPr>
          </a:p>
        </p:txBody>
      </p:sp>
      <p:sp>
        <p:nvSpPr>
          <p:cNvPr id="9" name="Rectangle 8"/>
          <p:cNvSpPr/>
          <p:nvPr/>
        </p:nvSpPr>
        <p:spPr>
          <a:xfrm>
            <a:off x="2267744" y="3965053"/>
            <a:ext cx="2381597" cy="1613520"/>
          </a:xfrm>
          <a:prstGeom prst="rect">
            <a:avLst/>
          </a:prstGeom>
          <a:solidFill>
            <a:srgbClr val="FF0000">
              <a:alpha val="65000"/>
            </a:srgbClr>
          </a:solidFill>
          <a:ln>
            <a:solidFill>
              <a:schemeClr val="tx1">
                <a:lumMod val="50000"/>
                <a:lumOff val="50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 Values</a:t>
            </a:r>
          </a:p>
          <a:p>
            <a:pPr algn="ctr" fontAlgn="auto">
              <a:spcBef>
                <a:spcPts val="0"/>
              </a:spcBef>
              <a:spcAft>
                <a:spcPts val="0"/>
              </a:spcAft>
              <a:defRPr/>
            </a:pPr>
            <a:r>
              <a:rPr lang="en-US" sz="1200" dirty="0" smtClean="0">
                <a:solidFill>
                  <a:schemeClr val="bg1"/>
                </a:solidFill>
              </a:rPr>
              <a:t>Model I </a:t>
            </a:r>
            <a:r>
              <a:rPr lang="en-US" sz="1200" dirty="0" err="1" smtClean="0">
                <a:solidFill>
                  <a:schemeClr val="bg1"/>
                </a:solidFill>
              </a:rPr>
              <a:t>Behaviour</a:t>
            </a:r>
            <a:endParaRPr lang="en-US" sz="1200" dirty="0" smtClean="0">
              <a:solidFill>
                <a:schemeClr val="bg1"/>
              </a:solidFill>
            </a:endParaRPr>
          </a:p>
          <a:p>
            <a:pPr algn="ctr">
              <a:defRPr/>
            </a:pPr>
            <a:endParaRPr lang="en-US" sz="1400" dirty="0" smtClean="0">
              <a:solidFill>
                <a:schemeClr val="bg1"/>
              </a:solidFill>
            </a:endParaRPr>
          </a:p>
          <a:p>
            <a:pPr algn="ctr">
              <a:defRPr/>
            </a:pPr>
            <a:r>
              <a:rPr lang="en-US" sz="1400" b="1" i="1" dirty="0" smtClean="0">
                <a:solidFill>
                  <a:schemeClr val="bg1"/>
                </a:solidFill>
              </a:rPr>
              <a:t>Rational &amp; Controlling</a:t>
            </a:r>
          </a:p>
          <a:p>
            <a:pPr algn="ctr" fontAlgn="auto">
              <a:spcBef>
                <a:spcPts val="0"/>
              </a:spcBef>
              <a:spcAft>
                <a:spcPts val="0"/>
              </a:spcAft>
              <a:defRPr/>
            </a:pPr>
            <a:endParaRPr lang="en-US" sz="1400" dirty="0" smtClean="0">
              <a:solidFill>
                <a:schemeClr val="bg1"/>
              </a:solidFill>
            </a:endParaRPr>
          </a:p>
        </p:txBody>
      </p:sp>
      <p:sp>
        <p:nvSpPr>
          <p:cNvPr id="10" name="Rectangle 9"/>
          <p:cNvSpPr/>
          <p:nvPr/>
        </p:nvSpPr>
        <p:spPr>
          <a:xfrm>
            <a:off x="4788024" y="2164853"/>
            <a:ext cx="2381597" cy="1613520"/>
          </a:xfrm>
          <a:prstGeom prst="rect">
            <a:avLst/>
          </a:prstGeom>
          <a:solidFill>
            <a:srgbClr val="008000">
              <a:alpha val="65000"/>
            </a:srgbClr>
          </a:solidFill>
          <a:ln>
            <a:solidFill>
              <a:schemeClr val="tx1">
                <a:lumMod val="50000"/>
                <a:lumOff val="50000"/>
                <a:alpha val="65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II Values</a:t>
            </a:r>
          </a:p>
          <a:p>
            <a:pPr algn="ctr" fontAlgn="auto">
              <a:spcBef>
                <a:spcPts val="0"/>
              </a:spcBef>
              <a:spcAft>
                <a:spcPts val="0"/>
              </a:spcAft>
              <a:defRPr/>
            </a:pPr>
            <a:r>
              <a:rPr lang="en-US" sz="1200" dirty="0" smtClean="0">
                <a:solidFill>
                  <a:schemeClr val="bg1"/>
                </a:solidFill>
              </a:rPr>
              <a:t>Model II </a:t>
            </a:r>
            <a:r>
              <a:rPr lang="en-US" sz="1200" dirty="0" err="1" smtClean="0">
                <a:solidFill>
                  <a:schemeClr val="bg1"/>
                </a:solidFill>
              </a:rPr>
              <a:t>Behaviour</a:t>
            </a:r>
            <a:endParaRPr lang="en-US" sz="1200" dirty="0" smtClean="0">
              <a:solidFill>
                <a:schemeClr val="bg1"/>
              </a:solidFill>
            </a:endParaRPr>
          </a:p>
          <a:p>
            <a:pPr algn="ctr">
              <a:defRPr/>
            </a:pPr>
            <a:endParaRPr lang="en-US" sz="1400" b="1" i="1" dirty="0" smtClean="0">
              <a:solidFill>
                <a:schemeClr val="bg1"/>
              </a:solidFill>
            </a:endParaRPr>
          </a:p>
          <a:p>
            <a:pPr algn="ctr">
              <a:defRPr/>
            </a:pPr>
            <a:r>
              <a:rPr lang="en-US" sz="1400" b="1" i="1" dirty="0" smtClean="0">
                <a:solidFill>
                  <a:schemeClr val="bg1"/>
                </a:solidFill>
              </a:rPr>
              <a:t>Empathic &amp; Collaborative</a:t>
            </a:r>
          </a:p>
          <a:p>
            <a:pPr algn="ctr" fontAlgn="auto">
              <a:spcBef>
                <a:spcPts val="0"/>
              </a:spcBef>
              <a:spcAft>
                <a:spcPts val="0"/>
              </a:spcAft>
              <a:defRPr/>
            </a:pPr>
            <a:endParaRPr lang="en-US" sz="1400" dirty="0" smtClean="0">
              <a:solidFill>
                <a:schemeClr val="bg1"/>
              </a:solidFill>
            </a:endParaRPr>
          </a:p>
        </p:txBody>
      </p:sp>
      <p:sp>
        <p:nvSpPr>
          <p:cNvPr id="11" name="Rectangle 10"/>
          <p:cNvSpPr/>
          <p:nvPr/>
        </p:nvSpPr>
        <p:spPr>
          <a:xfrm>
            <a:off x="4788024" y="3965052"/>
            <a:ext cx="2381597" cy="1613520"/>
          </a:xfrm>
          <a:prstGeom prst="rect">
            <a:avLst/>
          </a:prstGeom>
          <a:solidFill>
            <a:schemeClr val="tx1">
              <a:lumMod val="50000"/>
              <a:lumOff val="50000"/>
            </a:schemeClr>
          </a:solidFill>
          <a:ln>
            <a:solidFill>
              <a:schemeClr val="tx1">
                <a:lumMod val="50000"/>
                <a:lumOff val="50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II Values</a:t>
            </a:r>
          </a:p>
          <a:p>
            <a:pPr algn="ctr" fontAlgn="auto">
              <a:spcBef>
                <a:spcPts val="0"/>
              </a:spcBef>
              <a:spcAft>
                <a:spcPts val="0"/>
              </a:spcAft>
              <a:defRPr/>
            </a:pPr>
            <a:r>
              <a:rPr lang="en-US" sz="1200" dirty="0" smtClean="0">
                <a:solidFill>
                  <a:schemeClr val="bg1"/>
                </a:solidFill>
              </a:rPr>
              <a:t>Model I </a:t>
            </a:r>
            <a:r>
              <a:rPr lang="en-US" sz="1200" dirty="0" err="1" smtClean="0">
                <a:solidFill>
                  <a:schemeClr val="bg1"/>
                </a:solidFill>
              </a:rPr>
              <a:t>Behaviour</a:t>
            </a:r>
            <a:endParaRPr lang="en-US" sz="1200" dirty="0" smtClean="0">
              <a:solidFill>
                <a:schemeClr val="bg1"/>
              </a:solidFill>
            </a:endParaRPr>
          </a:p>
          <a:p>
            <a:pPr algn="ctr">
              <a:defRPr/>
            </a:pPr>
            <a:endParaRPr lang="en-US" sz="1400" dirty="0" smtClean="0">
              <a:solidFill>
                <a:schemeClr val="bg1"/>
              </a:solidFill>
            </a:endParaRPr>
          </a:p>
          <a:p>
            <a:pPr algn="ctr">
              <a:defRPr/>
            </a:pPr>
            <a:r>
              <a:rPr lang="en-US" sz="1400" b="1" i="1" dirty="0" smtClean="0">
                <a:solidFill>
                  <a:schemeClr val="bg1"/>
                </a:solidFill>
              </a:rPr>
              <a:t>Perverse Self-Deception</a:t>
            </a:r>
          </a:p>
          <a:p>
            <a:pPr algn="ctr" fontAlgn="auto">
              <a:spcBef>
                <a:spcPts val="0"/>
              </a:spcBef>
              <a:spcAft>
                <a:spcPts val="0"/>
              </a:spcAft>
              <a:defRPr/>
            </a:pPr>
            <a:endParaRPr lang="en-US" sz="1400" dirty="0" smtClean="0">
              <a:solidFill>
                <a:schemeClr val="bg1"/>
              </a:solidFill>
            </a:endParaRPr>
          </a:p>
        </p:txBody>
      </p:sp>
      <p:cxnSp>
        <p:nvCxnSpPr>
          <p:cNvPr id="12" name="Straight Arrow Connector 11"/>
          <p:cNvCxnSpPr/>
          <p:nvPr/>
        </p:nvCxnSpPr>
        <p:spPr>
          <a:xfrm>
            <a:off x="1979712" y="5837262"/>
            <a:ext cx="5328592" cy="0"/>
          </a:xfrm>
          <a:prstGeom prst="straightConnector1">
            <a:avLst/>
          </a:prstGeom>
          <a:ln>
            <a:solidFill>
              <a:srgbClr val="000000"/>
            </a:solidFill>
            <a:tailEnd type="non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979712" y="2092846"/>
            <a:ext cx="0" cy="3744416"/>
          </a:xfrm>
          <a:prstGeom prst="straightConnector1">
            <a:avLst/>
          </a:prstGeom>
          <a:ln>
            <a:solidFill>
              <a:srgbClr val="000000"/>
            </a:solidFill>
            <a:tailEnd type="non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771800" y="5837262"/>
            <a:ext cx="1344613"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mn-lt"/>
                <a:ea typeface="+mn-ea"/>
                <a:cs typeface="+mn-cs"/>
              </a:rPr>
              <a:t>Model I</a:t>
            </a:r>
            <a:endParaRPr lang="en-US" sz="2000" dirty="0">
              <a:solidFill>
                <a:srgbClr val="000000"/>
              </a:solidFill>
              <a:latin typeface="+mn-lt"/>
              <a:ea typeface="+mn-ea"/>
              <a:cs typeface="+mn-cs"/>
            </a:endParaRPr>
          </a:p>
        </p:txBody>
      </p:sp>
      <p:sp>
        <p:nvSpPr>
          <p:cNvPr id="16" name="TextBox 15"/>
          <p:cNvSpPr txBox="1"/>
          <p:nvPr/>
        </p:nvSpPr>
        <p:spPr>
          <a:xfrm rot="16200000">
            <a:off x="1035372" y="4581352"/>
            <a:ext cx="1344613"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mn-lt"/>
                <a:ea typeface="+mn-ea"/>
                <a:cs typeface="+mn-cs"/>
              </a:rPr>
              <a:t>Model I</a:t>
            </a:r>
            <a:endParaRPr lang="en-US" sz="2000" dirty="0">
              <a:solidFill>
                <a:srgbClr val="000000"/>
              </a:solidFill>
              <a:latin typeface="+mn-lt"/>
              <a:ea typeface="+mn-ea"/>
              <a:cs typeface="+mn-cs"/>
            </a:endParaRPr>
          </a:p>
        </p:txBody>
      </p:sp>
      <p:sp>
        <p:nvSpPr>
          <p:cNvPr id="17" name="TextBox 16"/>
          <p:cNvSpPr txBox="1"/>
          <p:nvPr/>
        </p:nvSpPr>
        <p:spPr>
          <a:xfrm rot="16200000">
            <a:off x="1003375" y="2853159"/>
            <a:ext cx="1344612"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mn-lt"/>
                <a:ea typeface="+mn-ea"/>
                <a:cs typeface="+mn-cs"/>
              </a:rPr>
              <a:t>Model II</a:t>
            </a:r>
            <a:endParaRPr lang="en-US" sz="2000" dirty="0">
              <a:solidFill>
                <a:srgbClr val="000000"/>
              </a:solidFill>
              <a:latin typeface="+mn-lt"/>
              <a:ea typeface="+mn-ea"/>
              <a:cs typeface="+mn-cs"/>
            </a:endParaRPr>
          </a:p>
        </p:txBody>
      </p:sp>
      <p:sp>
        <p:nvSpPr>
          <p:cNvPr id="18" name="TextBox 17"/>
          <p:cNvSpPr txBox="1"/>
          <p:nvPr/>
        </p:nvSpPr>
        <p:spPr>
          <a:xfrm>
            <a:off x="1043608" y="1352962"/>
            <a:ext cx="1872208" cy="707886"/>
          </a:xfrm>
          <a:prstGeom prst="rect">
            <a:avLst/>
          </a:prstGeom>
          <a:noFill/>
        </p:spPr>
        <p:txBody>
          <a:bodyPr wrap="square">
            <a:spAutoFit/>
          </a:bodyPr>
          <a:lstStyle/>
          <a:p>
            <a:pPr algn="ctr" fontAlgn="auto">
              <a:spcBef>
                <a:spcPts val="0"/>
              </a:spcBef>
              <a:spcAft>
                <a:spcPts val="0"/>
              </a:spcAft>
              <a:defRPr/>
            </a:pPr>
            <a:r>
              <a:rPr lang="en-US" sz="2000" cap="small" dirty="0" smtClean="0">
                <a:solidFill>
                  <a:schemeClr val="tx1">
                    <a:lumMod val="50000"/>
                    <a:lumOff val="50000"/>
                  </a:schemeClr>
                </a:solidFill>
                <a:latin typeface="+mn-lt"/>
                <a:ea typeface="+mn-ea"/>
                <a:cs typeface="+mn-cs"/>
              </a:rPr>
              <a:t>Observed </a:t>
            </a:r>
            <a:r>
              <a:rPr lang="en-US" sz="2000" cap="small" dirty="0" err="1" smtClean="0">
                <a:solidFill>
                  <a:schemeClr val="tx1">
                    <a:lumMod val="50000"/>
                    <a:lumOff val="50000"/>
                  </a:schemeClr>
                </a:solidFill>
                <a:latin typeface="+mn-lt"/>
                <a:ea typeface="+mn-ea"/>
                <a:cs typeface="+mn-cs"/>
              </a:rPr>
              <a:t>Behaviours</a:t>
            </a:r>
            <a:endParaRPr lang="en-US" sz="2000" cap="small" dirty="0">
              <a:solidFill>
                <a:schemeClr val="tx1">
                  <a:lumMod val="50000"/>
                  <a:lumOff val="50000"/>
                </a:schemeClr>
              </a:solidFill>
              <a:latin typeface="+mn-lt"/>
              <a:ea typeface="+mn-ea"/>
              <a:cs typeface="+mn-cs"/>
            </a:endParaRPr>
          </a:p>
        </p:txBody>
      </p:sp>
      <p:sp>
        <p:nvSpPr>
          <p:cNvPr id="19" name="TextBox 18"/>
          <p:cNvSpPr txBox="1"/>
          <p:nvPr/>
        </p:nvSpPr>
        <p:spPr>
          <a:xfrm>
            <a:off x="7092280" y="5445224"/>
            <a:ext cx="1512168" cy="707886"/>
          </a:xfrm>
          <a:prstGeom prst="rect">
            <a:avLst/>
          </a:prstGeom>
          <a:noFill/>
        </p:spPr>
        <p:txBody>
          <a:bodyPr wrap="square">
            <a:spAutoFit/>
          </a:bodyPr>
          <a:lstStyle/>
          <a:p>
            <a:pPr algn="ctr" fontAlgn="auto">
              <a:spcBef>
                <a:spcPts val="0"/>
              </a:spcBef>
              <a:spcAft>
                <a:spcPts val="0"/>
              </a:spcAft>
              <a:defRPr/>
            </a:pPr>
            <a:r>
              <a:rPr lang="en-US" sz="2000" cap="small" dirty="0" smtClean="0">
                <a:solidFill>
                  <a:schemeClr val="tx1">
                    <a:lumMod val="50000"/>
                    <a:lumOff val="50000"/>
                  </a:schemeClr>
                </a:solidFill>
                <a:latin typeface="+mn-lt"/>
                <a:ea typeface="+mn-ea"/>
                <a:cs typeface="+mn-cs"/>
              </a:rPr>
              <a:t>Espoused Mindset</a:t>
            </a:r>
            <a:endParaRPr lang="en-US" sz="2000" cap="small" dirty="0">
              <a:solidFill>
                <a:schemeClr val="tx1">
                  <a:lumMod val="50000"/>
                  <a:lumOff val="50000"/>
                </a:schemeClr>
              </a:solidFill>
              <a:latin typeface="+mn-lt"/>
              <a:ea typeface="+mn-ea"/>
              <a:cs typeface="+mn-cs"/>
            </a:endParaRPr>
          </a:p>
        </p:txBody>
      </p:sp>
      <p:sp>
        <p:nvSpPr>
          <p:cNvPr id="21" name="TextBox 20"/>
          <p:cNvSpPr txBox="1"/>
          <p:nvPr/>
        </p:nvSpPr>
        <p:spPr>
          <a:xfrm>
            <a:off x="5364088" y="5837262"/>
            <a:ext cx="1344613"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mn-lt"/>
                <a:ea typeface="+mn-ea"/>
                <a:cs typeface="+mn-cs"/>
              </a:rPr>
              <a:t>Model II</a:t>
            </a:r>
            <a:endParaRPr lang="en-US" sz="2000" dirty="0">
              <a:solidFill>
                <a:srgbClr val="000000"/>
              </a:solidFill>
              <a:latin typeface="+mn-lt"/>
              <a:ea typeface="+mn-ea"/>
              <a:cs typeface="+mn-cs"/>
            </a:endParaRPr>
          </a:p>
        </p:txBody>
      </p:sp>
      <p:sp>
        <p:nvSpPr>
          <p:cNvPr id="24" name="TextBox 23"/>
          <p:cNvSpPr txBox="1"/>
          <p:nvPr/>
        </p:nvSpPr>
        <p:spPr>
          <a:xfrm>
            <a:off x="3923929" y="6351711"/>
            <a:ext cx="5001422" cy="461665"/>
          </a:xfrm>
          <a:prstGeom prst="rect">
            <a:avLst/>
          </a:prstGeom>
          <a:noFill/>
        </p:spPr>
        <p:txBody>
          <a:bodyPr wrap="square" rtlCol="0">
            <a:spAutoFit/>
          </a:bodyPr>
          <a:lstStyle/>
          <a:p>
            <a:pPr algn="r"/>
            <a:r>
              <a:rPr lang="en-US" sz="1200" i="1" dirty="0" smtClean="0">
                <a:solidFill>
                  <a:srgbClr val="000000"/>
                </a:solidFill>
              </a:rPr>
              <a:t>Quadrant designed </a:t>
            </a:r>
            <a:r>
              <a:rPr lang="en-US" sz="1200" i="1" dirty="0" smtClean="0">
                <a:solidFill>
                  <a:srgbClr val="000000"/>
                </a:solidFill>
              </a:rPr>
              <a:t>by </a:t>
            </a:r>
            <a:r>
              <a:rPr lang="en-US" sz="1200" i="1" dirty="0" smtClean="0">
                <a:solidFill>
                  <a:srgbClr val="000000"/>
                </a:solidFill>
              </a:rPr>
              <a:t>Joe </a:t>
            </a:r>
            <a:r>
              <a:rPr lang="en-US" sz="1200" i="1" dirty="0" err="1" smtClean="0">
                <a:solidFill>
                  <a:srgbClr val="000000"/>
                </a:solidFill>
              </a:rPr>
              <a:t>Schmetzer</a:t>
            </a:r>
            <a:r>
              <a:rPr lang="en-US" sz="1200" i="1" dirty="0" smtClean="0">
                <a:solidFill>
                  <a:srgbClr val="000000"/>
                </a:solidFill>
              </a:rPr>
              <a:t> &amp; Portia Tung</a:t>
            </a:r>
            <a:endParaRPr lang="en-US" sz="1200" i="1" dirty="0" smtClean="0">
              <a:solidFill>
                <a:srgbClr val="000000"/>
              </a:solidFill>
            </a:endParaRPr>
          </a:p>
          <a:p>
            <a:pPr algn="r"/>
            <a:r>
              <a:rPr lang="en-US" sz="1200" i="1" dirty="0" smtClean="0">
                <a:solidFill>
                  <a:srgbClr val="000000"/>
                </a:solidFill>
              </a:rPr>
              <a:t>Partly-d</a:t>
            </a:r>
            <a:r>
              <a:rPr lang="en-US" sz="1200" i="1" dirty="0" smtClean="0">
                <a:solidFill>
                  <a:srgbClr val="000000"/>
                </a:solidFill>
              </a:rPr>
              <a:t>erived </a:t>
            </a:r>
            <a:r>
              <a:rPr lang="en-US" sz="1200" i="1" dirty="0" smtClean="0">
                <a:solidFill>
                  <a:srgbClr val="000000"/>
                </a:solidFill>
              </a:rPr>
              <a:t>from </a:t>
            </a:r>
            <a:r>
              <a:rPr lang="en-US" sz="1200" i="1" dirty="0" smtClean="0">
                <a:solidFill>
                  <a:srgbClr val="000000"/>
                </a:solidFill>
              </a:rPr>
              <a:t>and </a:t>
            </a:r>
            <a:r>
              <a:rPr lang="en-US" sz="1200" i="1" dirty="0" smtClean="0">
                <a:solidFill>
                  <a:srgbClr val="000000"/>
                </a:solidFill>
              </a:rPr>
              <a:t>inspired by </a:t>
            </a:r>
            <a:r>
              <a:rPr lang="en-US" sz="1200" i="1" dirty="0" smtClean="0">
                <a:solidFill>
                  <a:srgbClr val="000000"/>
                </a:solidFill>
              </a:rPr>
              <a:t>Chris </a:t>
            </a:r>
            <a:r>
              <a:rPr lang="en-US" sz="1200" i="1" dirty="0" err="1" smtClean="0">
                <a:solidFill>
                  <a:srgbClr val="000000"/>
                </a:solidFill>
              </a:rPr>
              <a:t>Argyris’s</a:t>
            </a:r>
            <a:r>
              <a:rPr lang="en-US" sz="1200" i="1" dirty="0" smtClean="0">
                <a:solidFill>
                  <a:srgbClr val="000000"/>
                </a:solidFill>
              </a:rPr>
              <a:t> Mutual Learning </a:t>
            </a:r>
            <a:r>
              <a:rPr lang="en-US" sz="1200" i="1" dirty="0" smtClean="0">
                <a:solidFill>
                  <a:srgbClr val="000000"/>
                </a:solidFill>
              </a:rPr>
              <a:t>Model</a:t>
            </a:r>
            <a:endParaRPr lang="en-US" sz="1200" i="1" dirty="0">
              <a:solidFill>
                <a:srgbClr val="000000"/>
              </a:solidFill>
            </a:endParaRPr>
          </a:p>
        </p:txBody>
      </p:sp>
    </p:spTree>
    <p:extLst>
      <p:ext uri="{BB962C8B-B14F-4D97-AF65-F5344CB8AC3E}">
        <p14:creationId xmlns:p14="http://schemas.microsoft.com/office/powerpoint/2010/main" val="1396695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 name="Rectangle 66"/>
          <p:cNvSpPr/>
          <p:nvPr/>
        </p:nvSpPr>
        <p:spPr>
          <a:xfrm>
            <a:off x="2280072" y="2374098"/>
            <a:ext cx="2445485" cy="2456898"/>
          </a:xfrm>
          <a:prstGeom prst="rect">
            <a:avLst/>
          </a:prstGeom>
          <a:solidFill>
            <a:srgbClr val="FFFF66"/>
          </a:solidFill>
          <a:ln>
            <a:solidFill>
              <a:srgbClr val="FFFF9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What</a:t>
            </a:r>
            <a:r>
              <a:rPr lang="fr-FR" dirty="0" smtClean="0"/>
              <a:t>’</a:t>
            </a:r>
            <a:r>
              <a:rPr lang="en-US" dirty="0" smtClean="0"/>
              <a:t>s your leadership preference?</a:t>
            </a:r>
            <a:endParaRPr lang="en-US" dirty="0"/>
          </a:p>
        </p:txBody>
      </p:sp>
      <p:sp>
        <p:nvSpPr>
          <p:cNvPr id="10" name="TextBox 9"/>
          <p:cNvSpPr txBox="1"/>
          <p:nvPr/>
        </p:nvSpPr>
        <p:spPr>
          <a:xfrm rot="16200000">
            <a:off x="685100" y="3505850"/>
            <a:ext cx="2099733" cy="369332"/>
          </a:xfrm>
          <a:prstGeom prst="rect">
            <a:avLst/>
          </a:prstGeom>
          <a:noFill/>
        </p:spPr>
        <p:txBody>
          <a:bodyPr wrap="square" rtlCol="0">
            <a:spAutoFit/>
          </a:bodyPr>
          <a:lstStyle/>
          <a:p>
            <a:pPr algn="ctr"/>
            <a:r>
              <a:rPr lang="en-US" dirty="0" smtClean="0">
                <a:solidFill>
                  <a:srgbClr val="000000"/>
                </a:solidFill>
              </a:rPr>
              <a:t>B e h a v </a:t>
            </a:r>
            <a:r>
              <a:rPr lang="en-US" dirty="0" err="1" smtClean="0">
                <a:solidFill>
                  <a:srgbClr val="000000"/>
                </a:solidFill>
              </a:rPr>
              <a:t>i</a:t>
            </a:r>
            <a:r>
              <a:rPr lang="en-US" dirty="0" smtClean="0">
                <a:solidFill>
                  <a:srgbClr val="000000"/>
                </a:solidFill>
              </a:rPr>
              <a:t> o u r</a:t>
            </a:r>
            <a:endParaRPr lang="en-US" dirty="0">
              <a:solidFill>
                <a:srgbClr val="000000"/>
              </a:solidFill>
            </a:endParaRPr>
          </a:p>
        </p:txBody>
      </p:sp>
      <p:sp>
        <p:nvSpPr>
          <p:cNvPr id="11" name="TextBox 10"/>
          <p:cNvSpPr txBox="1"/>
          <p:nvPr/>
        </p:nvSpPr>
        <p:spPr>
          <a:xfrm>
            <a:off x="2468441" y="5139924"/>
            <a:ext cx="2099733" cy="369332"/>
          </a:xfrm>
          <a:prstGeom prst="rect">
            <a:avLst/>
          </a:prstGeom>
          <a:noFill/>
        </p:spPr>
        <p:txBody>
          <a:bodyPr wrap="square" rtlCol="0">
            <a:spAutoFit/>
          </a:bodyPr>
          <a:lstStyle/>
          <a:p>
            <a:pPr algn="ctr"/>
            <a:r>
              <a:rPr lang="en-US" dirty="0" smtClean="0">
                <a:solidFill>
                  <a:srgbClr val="000000"/>
                </a:solidFill>
              </a:rPr>
              <a:t>M </a:t>
            </a:r>
            <a:r>
              <a:rPr lang="en-US" dirty="0" err="1" smtClean="0">
                <a:solidFill>
                  <a:srgbClr val="000000"/>
                </a:solidFill>
              </a:rPr>
              <a:t>i</a:t>
            </a:r>
            <a:r>
              <a:rPr lang="en-US" dirty="0" smtClean="0">
                <a:solidFill>
                  <a:srgbClr val="000000"/>
                </a:solidFill>
              </a:rPr>
              <a:t> n d s e t</a:t>
            </a:r>
            <a:endParaRPr lang="en-US" dirty="0">
              <a:solidFill>
                <a:srgbClr val="000000"/>
              </a:solidFill>
            </a:endParaRPr>
          </a:p>
        </p:txBody>
      </p:sp>
      <p:sp>
        <p:nvSpPr>
          <p:cNvPr id="57" name="TextBox 56"/>
          <p:cNvSpPr txBox="1"/>
          <p:nvPr/>
        </p:nvSpPr>
        <p:spPr>
          <a:xfrm>
            <a:off x="2032781" y="4698071"/>
            <a:ext cx="304089" cy="307777"/>
          </a:xfrm>
          <a:prstGeom prst="rect">
            <a:avLst/>
          </a:prstGeom>
          <a:noFill/>
          <a:ln>
            <a:noFill/>
          </a:ln>
        </p:spPr>
        <p:txBody>
          <a:bodyPr wrap="square" rtlCol="0">
            <a:spAutoFit/>
          </a:bodyPr>
          <a:lstStyle/>
          <a:p>
            <a:r>
              <a:rPr lang="en-US" sz="1400" dirty="0"/>
              <a:t>0</a:t>
            </a:r>
          </a:p>
        </p:txBody>
      </p:sp>
      <p:sp>
        <p:nvSpPr>
          <p:cNvPr id="58" name="TextBox 57"/>
          <p:cNvSpPr txBox="1"/>
          <p:nvPr/>
        </p:nvSpPr>
        <p:spPr>
          <a:xfrm>
            <a:off x="1885911" y="4051629"/>
            <a:ext cx="304089" cy="276999"/>
          </a:xfrm>
          <a:prstGeom prst="rect">
            <a:avLst/>
          </a:prstGeom>
          <a:noFill/>
        </p:spPr>
        <p:txBody>
          <a:bodyPr wrap="square" rtlCol="0">
            <a:spAutoFit/>
          </a:bodyPr>
          <a:lstStyle/>
          <a:p>
            <a:pPr algn="r"/>
            <a:r>
              <a:rPr lang="en-US" sz="1200" dirty="0" smtClean="0"/>
              <a:t>8</a:t>
            </a:r>
            <a:endParaRPr lang="en-US" sz="1200" dirty="0"/>
          </a:p>
        </p:txBody>
      </p:sp>
      <p:sp>
        <p:nvSpPr>
          <p:cNvPr id="60" name="TextBox 59"/>
          <p:cNvSpPr txBox="1"/>
          <p:nvPr/>
        </p:nvSpPr>
        <p:spPr>
          <a:xfrm>
            <a:off x="1792550" y="2833850"/>
            <a:ext cx="397450" cy="276999"/>
          </a:xfrm>
          <a:prstGeom prst="rect">
            <a:avLst/>
          </a:prstGeom>
          <a:noFill/>
        </p:spPr>
        <p:txBody>
          <a:bodyPr wrap="square" rtlCol="0">
            <a:spAutoFit/>
          </a:bodyPr>
          <a:lstStyle/>
          <a:p>
            <a:pPr algn="r"/>
            <a:r>
              <a:rPr lang="en-US" sz="1200" dirty="0" smtClean="0"/>
              <a:t>24</a:t>
            </a:r>
            <a:endParaRPr lang="en-US" sz="1200" dirty="0"/>
          </a:p>
        </p:txBody>
      </p:sp>
      <p:sp>
        <p:nvSpPr>
          <p:cNvPr id="61" name="TextBox 60"/>
          <p:cNvSpPr txBox="1"/>
          <p:nvPr/>
        </p:nvSpPr>
        <p:spPr>
          <a:xfrm>
            <a:off x="1792550" y="2208855"/>
            <a:ext cx="397450" cy="276999"/>
          </a:xfrm>
          <a:prstGeom prst="rect">
            <a:avLst/>
          </a:prstGeom>
          <a:noFill/>
        </p:spPr>
        <p:txBody>
          <a:bodyPr wrap="square" rtlCol="0">
            <a:spAutoFit/>
          </a:bodyPr>
          <a:lstStyle/>
          <a:p>
            <a:pPr algn="r"/>
            <a:r>
              <a:rPr lang="en-US" sz="1200" dirty="0" smtClean="0"/>
              <a:t>32</a:t>
            </a:r>
            <a:endParaRPr lang="en-US" sz="1200" dirty="0"/>
          </a:p>
        </p:txBody>
      </p:sp>
      <p:sp>
        <p:nvSpPr>
          <p:cNvPr id="62" name="TextBox 61"/>
          <p:cNvSpPr txBox="1"/>
          <p:nvPr/>
        </p:nvSpPr>
        <p:spPr>
          <a:xfrm>
            <a:off x="2733624" y="4939913"/>
            <a:ext cx="304089" cy="276999"/>
          </a:xfrm>
          <a:prstGeom prst="rect">
            <a:avLst/>
          </a:prstGeom>
          <a:noFill/>
        </p:spPr>
        <p:txBody>
          <a:bodyPr wrap="square" rtlCol="0">
            <a:spAutoFit/>
          </a:bodyPr>
          <a:lstStyle/>
          <a:p>
            <a:pPr algn="ctr"/>
            <a:r>
              <a:rPr lang="en-US" sz="1200" dirty="0"/>
              <a:t>5</a:t>
            </a:r>
          </a:p>
        </p:txBody>
      </p:sp>
      <p:sp>
        <p:nvSpPr>
          <p:cNvPr id="63" name="TextBox 62"/>
          <p:cNvSpPr txBox="1"/>
          <p:nvPr/>
        </p:nvSpPr>
        <p:spPr>
          <a:xfrm>
            <a:off x="3296011" y="4939913"/>
            <a:ext cx="397450" cy="276999"/>
          </a:xfrm>
          <a:prstGeom prst="rect">
            <a:avLst/>
          </a:prstGeom>
          <a:noFill/>
        </p:spPr>
        <p:txBody>
          <a:bodyPr wrap="square" rtlCol="0">
            <a:spAutoFit/>
          </a:bodyPr>
          <a:lstStyle/>
          <a:p>
            <a:pPr algn="ctr"/>
            <a:r>
              <a:rPr lang="en-US" sz="1200" dirty="0" smtClean="0"/>
              <a:t>10</a:t>
            </a:r>
            <a:endParaRPr lang="en-US" sz="1200" dirty="0"/>
          </a:p>
        </p:txBody>
      </p:sp>
      <p:sp>
        <p:nvSpPr>
          <p:cNvPr id="64" name="TextBox 63"/>
          <p:cNvSpPr txBox="1"/>
          <p:nvPr/>
        </p:nvSpPr>
        <p:spPr>
          <a:xfrm>
            <a:off x="3925676" y="4937884"/>
            <a:ext cx="397450" cy="276999"/>
          </a:xfrm>
          <a:prstGeom prst="rect">
            <a:avLst/>
          </a:prstGeom>
          <a:noFill/>
        </p:spPr>
        <p:txBody>
          <a:bodyPr wrap="square" rtlCol="0">
            <a:spAutoFit/>
          </a:bodyPr>
          <a:lstStyle/>
          <a:p>
            <a:pPr algn="ctr"/>
            <a:r>
              <a:rPr lang="en-US" sz="1200" dirty="0" smtClean="0"/>
              <a:t>15</a:t>
            </a:r>
            <a:endParaRPr lang="en-US" sz="1200" dirty="0"/>
          </a:p>
        </p:txBody>
      </p:sp>
      <p:cxnSp>
        <p:nvCxnSpPr>
          <p:cNvPr id="48" name="Straight Connector 47"/>
          <p:cNvCxnSpPr/>
          <p:nvPr/>
        </p:nvCxnSpPr>
        <p:spPr>
          <a:xfrm flipH="1">
            <a:off x="2269719" y="4847546"/>
            <a:ext cx="2734487"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5400000" flipH="1">
            <a:off x="2452520" y="4847546"/>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5400000" flipH="1">
            <a:off x="2750970"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rot="5400000" flipH="1">
            <a:off x="3064059"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5400000" flipH="1">
            <a:off x="3368504"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rot="5400000" flipH="1">
            <a:off x="3672594"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rot="5400000" flipH="1">
            <a:off x="3985683"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rot="5400000" flipH="1">
            <a:off x="4290128"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rot="5400000" flipH="1">
            <a:off x="4607792" y="4846191"/>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2269719" y="2074333"/>
            <a:ext cx="8466" cy="2772536"/>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2143484" y="4529369"/>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2143486" y="4230919"/>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2143486" y="3917830"/>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2143486" y="3613385"/>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143482" y="3309295"/>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2143482" y="2996206"/>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2143482" y="2691761"/>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2142129" y="2374097"/>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3925676" y="6392640"/>
            <a:ext cx="5039590" cy="276999"/>
          </a:xfrm>
          <a:prstGeom prst="rect">
            <a:avLst/>
          </a:prstGeom>
          <a:noFill/>
        </p:spPr>
        <p:txBody>
          <a:bodyPr wrap="square" rtlCol="0">
            <a:spAutoFit/>
          </a:bodyPr>
          <a:lstStyle/>
          <a:p>
            <a:pPr algn="r"/>
            <a:r>
              <a:rPr lang="en-US" sz="1200" i="1" dirty="0" smtClean="0"/>
              <a:t>Hypothetical results mapping by Portia Tung &amp; Joe </a:t>
            </a:r>
            <a:r>
              <a:rPr lang="en-US" sz="1200" i="1" dirty="0" err="1" smtClean="0"/>
              <a:t>Schmetzer</a:t>
            </a:r>
            <a:endParaRPr lang="en-US" sz="1200" i="1" dirty="0"/>
          </a:p>
        </p:txBody>
      </p:sp>
      <p:sp>
        <p:nvSpPr>
          <p:cNvPr id="68" name="TextBox 67"/>
          <p:cNvSpPr txBox="1"/>
          <p:nvPr/>
        </p:nvSpPr>
        <p:spPr>
          <a:xfrm>
            <a:off x="4543766" y="4937884"/>
            <a:ext cx="397450" cy="276999"/>
          </a:xfrm>
          <a:prstGeom prst="rect">
            <a:avLst/>
          </a:prstGeom>
          <a:noFill/>
        </p:spPr>
        <p:txBody>
          <a:bodyPr wrap="square" rtlCol="0">
            <a:spAutoFit/>
          </a:bodyPr>
          <a:lstStyle/>
          <a:p>
            <a:pPr algn="ctr"/>
            <a:r>
              <a:rPr lang="en-US" sz="1200" dirty="0" smtClean="0"/>
              <a:t>20</a:t>
            </a:r>
            <a:endParaRPr lang="en-US" sz="1200" dirty="0"/>
          </a:p>
        </p:txBody>
      </p:sp>
      <p:sp>
        <p:nvSpPr>
          <p:cNvPr id="69" name="TextBox 68"/>
          <p:cNvSpPr txBox="1"/>
          <p:nvPr/>
        </p:nvSpPr>
        <p:spPr>
          <a:xfrm>
            <a:off x="1792551" y="3474885"/>
            <a:ext cx="397450" cy="276999"/>
          </a:xfrm>
          <a:prstGeom prst="rect">
            <a:avLst/>
          </a:prstGeom>
          <a:noFill/>
        </p:spPr>
        <p:txBody>
          <a:bodyPr wrap="square" rtlCol="0">
            <a:spAutoFit/>
          </a:bodyPr>
          <a:lstStyle/>
          <a:p>
            <a:pPr algn="r"/>
            <a:r>
              <a:rPr lang="en-US" sz="1200" dirty="0" smtClean="0"/>
              <a:t>16</a:t>
            </a:r>
            <a:endParaRPr lang="en-US" sz="1200" dirty="0"/>
          </a:p>
        </p:txBody>
      </p:sp>
      <p:sp>
        <p:nvSpPr>
          <p:cNvPr id="66" name="Rectangle 65"/>
          <p:cNvSpPr/>
          <p:nvPr/>
        </p:nvSpPr>
        <p:spPr>
          <a:xfrm>
            <a:off x="2287071" y="2994833"/>
            <a:ext cx="1823375" cy="1834788"/>
          </a:xfrm>
          <a:prstGeom prst="rect">
            <a:avLst/>
          </a:prstGeom>
          <a:solidFill>
            <a:srgbClr val="999966"/>
          </a:solidFill>
          <a:ln>
            <a:solidFill>
              <a:srgbClr val="9999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2291537" y="3634552"/>
            <a:ext cx="1203199" cy="1206168"/>
          </a:xfrm>
          <a:prstGeom prst="rect">
            <a:avLst/>
          </a:prstGeom>
          <a:solidFill>
            <a:srgbClr val="666633"/>
          </a:solidFill>
          <a:ln>
            <a:solidFill>
              <a:srgbClr val="6666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2284537" y="4221014"/>
            <a:ext cx="615950" cy="615950"/>
          </a:xfrm>
          <a:prstGeom prst="rect">
            <a:avLst/>
          </a:prstGeom>
          <a:solidFill>
            <a:schemeClr val="tx1">
              <a:lumMod val="50000"/>
              <a:lumOff val="5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3807293" y="2383984"/>
            <a:ext cx="935199" cy="276999"/>
          </a:xfrm>
          <a:prstGeom prst="rect">
            <a:avLst/>
          </a:prstGeom>
          <a:noFill/>
        </p:spPr>
        <p:txBody>
          <a:bodyPr wrap="square" rtlCol="0">
            <a:spAutoFit/>
          </a:bodyPr>
          <a:lstStyle/>
          <a:p>
            <a:pPr algn="ctr"/>
            <a:r>
              <a:rPr lang="en-US" sz="1200" b="1" dirty="0" smtClean="0">
                <a:solidFill>
                  <a:schemeClr val="bg2">
                    <a:lumMod val="25000"/>
                  </a:schemeClr>
                </a:solidFill>
              </a:rPr>
              <a:t>competent</a:t>
            </a:r>
            <a:endParaRPr lang="en-US" sz="1200" b="1" dirty="0">
              <a:solidFill>
                <a:schemeClr val="bg2">
                  <a:lumMod val="25000"/>
                </a:schemeClr>
              </a:solidFill>
            </a:endParaRPr>
          </a:p>
        </p:txBody>
      </p:sp>
      <p:sp>
        <p:nvSpPr>
          <p:cNvPr id="103" name="TextBox 102"/>
          <p:cNvSpPr txBox="1"/>
          <p:nvPr/>
        </p:nvSpPr>
        <p:spPr>
          <a:xfrm>
            <a:off x="2559537" y="3630318"/>
            <a:ext cx="935199" cy="276999"/>
          </a:xfrm>
          <a:prstGeom prst="rect">
            <a:avLst/>
          </a:prstGeom>
          <a:noFill/>
        </p:spPr>
        <p:txBody>
          <a:bodyPr wrap="square" rtlCol="0">
            <a:spAutoFit/>
          </a:bodyPr>
          <a:lstStyle/>
          <a:p>
            <a:pPr algn="r"/>
            <a:r>
              <a:rPr lang="en-US" sz="1200" b="1" dirty="0" smtClean="0">
                <a:solidFill>
                  <a:schemeClr val="bg2">
                    <a:lumMod val="25000"/>
                  </a:schemeClr>
                </a:solidFill>
              </a:rPr>
              <a:t>novice</a:t>
            </a:r>
            <a:endParaRPr lang="en-US" sz="1200" b="1" dirty="0">
              <a:solidFill>
                <a:schemeClr val="bg2">
                  <a:lumMod val="25000"/>
                </a:schemeClr>
              </a:solidFill>
            </a:endParaRPr>
          </a:p>
        </p:txBody>
      </p:sp>
      <p:sp>
        <p:nvSpPr>
          <p:cNvPr id="107" name="TextBox 106"/>
          <p:cNvSpPr txBox="1"/>
          <p:nvPr/>
        </p:nvSpPr>
        <p:spPr>
          <a:xfrm>
            <a:off x="2278185" y="4230919"/>
            <a:ext cx="614626" cy="215444"/>
          </a:xfrm>
          <a:prstGeom prst="rect">
            <a:avLst/>
          </a:prstGeom>
          <a:noFill/>
        </p:spPr>
        <p:txBody>
          <a:bodyPr wrap="square" rtlCol="0">
            <a:spAutoFit/>
          </a:bodyPr>
          <a:lstStyle/>
          <a:p>
            <a:pPr algn="ctr"/>
            <a:r>
              <a:rPr lang="en-US" sz="800" b="1" dirty="0">
                <a:solidFill>
                  <a:schemeClr val="bg2">
                    <a:lumMod val="25000"/>
                  </a:schemeClr>
                </a:solidFill>
              </a:rPr>
              <a:t>n</a:t>
            </a:r>
            <a:r>
              <a:rPr lang="en-US" sz="800" b="1" dirty="0" smtClean="0">
                <a:solidFill>
                  <a:schemeClr val="bg2">
                    <a:lumMod val="25000"/>
                  </a:schemeClr>
                </a:solidFill>
              </a:rPr>
              <a:t>ot yet</a:t>
            </a:r>
            <a:endParaRPr lang="en-US" sz="800" b="1" dirty="0">
              <a:solidFill>
                <a:schemeClr val="bg2">
                  <a:lumMod val="25000"/>
                </a:schemeClr>
              </a:solidFill>
            </a:endParaRPr>
          </a:p>
        </p:txBody>
      </p:sp>
      <p:sp>
        <p:nvSpPr>
          <p:cNvPr id="108" name="TextBox 107"/>
          <p:cNvSpPr txBox="1"/>
          <p:nvPr/>
        </p:nvSpPr>
        <p:spPr>
          <a:xfrm>
            <a:off x="3840981" y="2761591"/>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09" name="TextBox 108"/>
          <p:cNvSpPr txBox="1"/>
          <p:nvPr/>
        </p:nvSpPr>
        <p:spPr>
          <a:xfrm>
            <a:off x="3846590" y="3421797"/>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10" name="TextBox 109"/>
          <p:cNvSpPr txBox="1"/>
          <p:nvPr/>
        </p:nvSpPr>
        <p:spPr>
          <a:xfrm>
            <a:off x="3106022" y="2752443"/>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12" name="TextBox 111"/>
          <p:cNvSpPr txBox="1"/>
          <p:nvPr/>
        </p:nvSpPr>
        <p:spPr>
          <a:xfrm>
            <a:off x="4920049" y="2960905"/>
            <a:ext cx="3631283" cy="400110"/>
          </a:xfrm>
          <a:prstGeom prst="rect">
            <a:avLst/>
          </a:prstGeom>
          <a:noFill/>
        </p:spPr>
        <p:txBody>
          <a:bodyPr wrap="square" rtlCol="0">
            <a:spAutoFit/>
          </a:bodyPr>
          <a:lstStyle/>
          <a:p>
            <a:r>
              <a:rPr lang="en-US" sz="1000" dirty="0" smtClean="0"/>
              <a:t>Congruent in mindset and </a:t>
            </a:r>
            <a:r>
              <a:rPr lang="en-US" sz="1000" dirty="0" err="1" smtClean="0"/>
              <a:t>behaviour</a:t>
            </a:r>
            <a:r>
              <a:rPr lang="en-US" sz="1000" dirty="0" smtClean="0"/>
              <a:t> most of the time</a:t>
            </a:r>
          </a:p>
          <a:p>
            <a:r>
              <a:rPr lang="en-US" sz="1000" dirty="0" smtClean="0"/>
              <a:t>Regularly gets desired results from Virtuous Mutual Learning cycle</a:t>
            </a:r>
            <a:endParaRPr lang="en-US" sz="1000" dirty="0"/>
          </a:p>
        </p:txBody>
      </p:sp>
      <p:sp>
        <p:nvSpPr>
          <p:cNvPr id="113" name="Left Bracket 112"/>
          <p:cNvSpPr/>
          <p:nvPr/>
        </p:nvSpPr>
        <p:spPr>
          <a:xfrm>
            <a:off x="4960591" y="2991101"/>
            <a:ext cx="69421" cy="369913"/>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4" name="Straight Connector 113"/>
          <p:cNvCxnSpPr>
            <a:endCxn id="113" idx="1"/>
          </p:cNvCxnSpPr>
          <p:nvPr/>
        </p:nvCxnSpPr>
        <p:spPr>
          <a:xfrm>
            <a:off x="4211286" y="2999688"/>
            <a:ext cx="749305" cy="17637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4920049" y="3454861"/>
            <a:ext cx="3191017" cy="400110"/>
          </a:xfrm>
          <a:prstGeom prst="rect">
            <a:avLst/>
          </a:prstGeom>
          <a:noFill/>
        </p:spPr>
        <p:txBody>
          <a:bodyPr wrap="square" rtlCol="0">
            <a:spAutoFit/>
          </a:bodyPr>
          <a:lstStyle/>
          <a:p>
            <a:r>
              <a:rPr lang="en-US" sz="1000" dirty="0" smtClean="0"/>
              <a:t>Claims to have strong Mutual Learning mindset</a:t>
            </a:r>
          </a:p>
          <a:p>
            <a:r>
              <a:rPr lang="en-US" sz="1000" dirty="0" smtClean="0"/>
              <a:t>Occasionally apply </a:t>
            </a:r>
            <a:r>
              <a:rPr lang="en-US" sz="1000" dirty="0" err="1" smtClean="0"/>
              <a:t>behaviours</a:t>
            </a:r>
            <a:r>
              <a:rPr lang="en-US" sz="1000" dirty="0" smtClean="0"/>
              <a:t> in practice</a:t>
            </a:r>
          </a:p>
        </p:txBody>
      </p:sp>
      <p:sp>
        <p:nvSpPr>
          <p:cNvPr id="116" name="Left Bracket 115"/>
          <p:cNvSpPr/>
          <p:nvPr/>
        </p:nvSpPr>
        <p:spPr>
          <a:xfrm>
            <a:off x="4960592" y="3517158"/>
            <a:ext cx="69015" cy="296282"/>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7" name="Straight Connector 116"/>
          <p:cNvCxnSpPr>
            <a:endCxn id="116" idx="1"/>
          </p:cNvCxnSpPr>
          <p:nvPr/>
        </p:nvCxnSpPr>
        <p:spPr>
          <a:xfrm>
            <a:off x="4211286" y="3665299"/>
            <a:ext cx="749306" cy="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19" name="TextBox 118"/>
          <p:cNvSpPr txBox="1"/>
          <p:nvPr/>
        </p:nvSpPr>
        <p:spPr>
          <a:xfrm>
            <a:off x="4932232" y="2432127"/>
            <a:ext cx="3365102" cy="400110"/>
          </a:xfrm>
          <a:prstGeom prst="rect">
            <a:avLst/>
          </a:prstGeom>
          <a:noFill/>
        </p:spPr>
        <p:txBody>
          <a:bodyPr wrap="square" rtlCol="0">
            <a:spAutoFit/>
          </a:bodyPr>
          <a:lstStyle/>
          <a:p>
            <a:r>
              <a:rPr lang="en-US" sz="1000" dirty="0" smtClean="0"/>
              <a:t>Weak Mutual Learning mindset; rarely applies it</a:t>
            </a:r>
          </a:p>
          <a:p>
            <a:r>
              <a:rPr lang="en-US" sz="1000" dirty="0" smtClean="0"/>
              <a:t>Applies Mutual Learning </a:t>
            </a:r>
            <a:r>
              <a:rPr lang="en-US" sz="1000" dirty="0" err="1" smtClean="0"/>
              <a:t>behaviours</a:t>
            </a:r>
            <a:r>
              <a:rPr lang="en-US" sz="1000" dirty="0" smtClean="0"/>
              <a:t> most of the time</a:t>
            </a:r>
          </a:p>
        </p:txBody>
      </p:sp>
      <p:cxnSp>
        <p:nvCxnSpPr>
          <p:cNvPr id="120" name="Straight Connector 119"/>
          <p:cNvCxnSpPr>
            <a:endCxn id="124" idx="1"/>
          </p:cNvCxnSpPr>
          <p:nvPr/>
        </p:nvCxnSpPr>
        <p:spPr>
          <a:xfrm flipV="1">
            <a:off x="3494736" y="2645480"/>
            <a:ext cx="1466262" cy="3195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4" name="Left Bracket 123"/>
          <p:cNvSpPr/>
          <p:nvPr/>
        </p:nvSpPr>
        <p:spPr>
          <a:xfrm>
            <a:off x="4960998" y="2465995"/>
            <a:ext cx="68609" cy="358970"/>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a:off x="2655686" y="2999688"/>
            <a:ext cx="1481631" cy="276999"/>
          </a:xfrm>
          <a:prstGeom prst="rect">
            <a:avLst/>
          </a:prstGeom>
          <a:noFill/>
        </p:spPr>
        <p:txBody>
          <a:bodyPr wrap="square" rtlCol="0">
            <a:spAutoFit/>
          </a:bodyPr>
          <a:lstStyle/>
          <a:p>
            <a:pPr algn="ctr"/>
            <a:r>
              <a:rPr lang="en-US" sz="1200" b="1" dirty="0">
                <a:solidFill>
                  <a:schemeClr val="bg2">
                    <a:lumMod val="25000"/>
                  </a:schemeClr>
                </a:solidFill>
              </a:rPr>
              <a:t>a</a:t>
            </a:r>
            <a:r>
              <a:rPr lang="en-US" sz="1200" b="1" dirty="0" smtClean="0">
                <a:solidFill>
                  <a:schemeClr val="bg2">
                    <a:lumMod val="25000"/>
                  </a:schemeClr>
                </a:solidFill>
              </a:rPr>
              <a:t>dvanced beginner</a:t>
            </a:r>
            <a:endParaRPr lang="en-US" sz="1200" b="1" dirty="0">
              <a:solidFill>
                <a:schemeClr val="bg2">
                  <a:lumMod val="25000"/>
                </a:schemeClr>
              </a:solidFill>
            </a:endParaRPr>
          </a:p>
        </p:txBody>
      </p:sp>
    </p:spTree>
    <p:extLst>
      <p:ext uri="{BB962C8B-B14F-4D97-AF65-F5344CB8AC3E}">
        <p14:creationId xmlns:p14="http://schemas.microsoft.com/office/powerpoint/2010/main" val="27723780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6" grpId="0" animBg="1"/>
      <p:bldP spid="76" grpId="0" animBg="1"/>
      <p:bldP spid="65" grpId="0" animBg="1"/>
      <p:bldP spid="101" grpId="0"/>
      <p:bldP spid="103" grpId="0"/>
      <p:bldP spid="107" grpId="0"/>
      <p:bldP spid="108" grpId="0"/>
      <p:bldP spid="109" grpId="0"/>
      <p:bldP spid="110" grpId="0"/>
      <p:bldP spid="112" grpId="0"/>
      <p:bldP spid="113" grpId="0" animBg="1"/>
      <p:bldP spid="115" grpId="0"/>
      <p:bldP spid="116" grpId="0" animBg="1"/>
      <p:bldP spid="119" grpId="0"/>
      <p:bldP spid="124" grpId="0" animBg="1"/>
      <p:bldP spid="1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Turn</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In pairs:</a:t>
            </a:r>
          </a:p>
          <a:p>
            <a:r>
              <a:rPr lang="en-GB" sz="2800" dirty="0" smtClean="0"/>
              <a:t>Where are you on the quadrant?</a:t>
            </a:r>
            <a:endParaRPr lang="en-GB" sz="2800" dirty="0" smtClean="0"/>
          </a:p>
          <a:p>
            <a:r>
              <a:rPr lang="en-GB" sz="2800" dirty="0" smtClean="0"/>
              <a:t>Where would you like to be?</a:t>
            </a:r>
            <a:endParaRPr lang="en-GB" sz="2800" dirty="0" smtClean="0"/>
          </a:p>
          <a:p>
            <a:r>
              <a:rPr lang="en-GB" sz="2800" dirty="0" smtClean="0"/>
              <a:t>Identify at least one personal improvement </a:t>
            </a:r>
            <a:r>
              <a:rPr lang="en-GB" sz="2800" dirty="0" smtClean="0"/>
              <a:t>action to move towards your target location</a:t>
            </a:r>
            <a:endParaRPr lang="en-GB" sz="2800" dirty="0" smtClean="0"/>
          </a:p>
          <a:p>
            <a:endParaRPr lang="en-GB" sz="2800" dirty="0" smtClean="0"/>
          </a:p>
        </p:txBody>
      </p:sp>
    </p:spTree>
    <p:extLst>
      <p:ext uri="{BB962C8B-B14F-4D97-AF65-F5344CB8AC3E}">
        <p14:creationId xmlns:p14="http://schemas.microsoft.com/office/powerpoint/2010/main" val="2466617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normAutofit/>
          </a:bodyPr>
          <a:lstStyle/>
          <a:p>
            <a:r>
              <a:rPr lang="en-GB" sz="2800" dirty="0" smtClean="0"/>
              <a:t>Applied the Mutual Learning Scale to ourselves</a:t>
            </a:r>
          </a:p>
          <a:p>
            <a:r>
              <a:rPr lang="en-GB" sz="2800" dirty="0" smtClean="0"/>
              <a:t>Learned about the Mutual Learning Model</a:t>
            </a:r>
          </a:p>
          <a:p>
            <a:r>
              <a:rPr lang="en-GB" sz="2800" dirty="0" smtClean="0"/>
              <a:t>Learned about the 8 behaviours</a:t>
            </a:r>
          </a:p>
          <a:p>
            <a:r>
              <a:rPr lang="en-GB" sz="2800" dirty="0" smtClean="0"/>
              <a:t>Identified ways we can apply the concepts</a:t>
            </a:r>
          </a:p>
        </p:txBody>
      </p:sp>
    </p:spTree>
    <p:extLst>
      <p:ext uri="{BB962C8B-B14F-4D97-AF65-F5344CB8AC3E}">
        <p14:creationId xmlns:p14="http://schemas.microsoft.com/office/powerpoint/2010/main" val="22558989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Want to know more?</a:t>
            </a:r>
            <a:endParaRPr lang="en-GB" dirty="0"/>
          </a:p>
        </p:txBody>
      </p:sp>
      <p:sp>
        <p:nvSpPr>
          <p:cNvPr id="3" name="Content Placeholder 2"/>
          <p:cNvSpPr>
            <a:spLocks noGrp="1"/>
          </p:cNvSpPr>
          <p:nvPr>
            <p:ph idx="1"/>
          </p:nvPr>
        </p:nvSpPr>
        <p:spPr/>
        <p:txBody>
          <a:bodyPr>
            <a:normAutofit fontScale="92500" lnSpcReduction="10000"/>
          </a:bodyPr>
          <a:lstStyle/>
          <a:p>
            <a:r>
              <a:rPr lang="en-GB" sz="2000" dirty="0" smtClean="0"/>
              <a:t>London Action Science </a:t>
            </a:r>
            <a:r>
              <a:rPr lang="en-GB" sz="2000" dirty="0" err="1" smtClean="0"/>
              <a:t>Meetup</a:t>
            </a:r>
            <a:r>
              <a:rPr lang="en-GB" sz="2000" dirty="0" smtClean="0"/>
              <a:t> Group</a:t>
            </a:r>
          </a:p>
          <a:p>
            <a:pPr lvl="1"/>
            <a:r>
              <a:rPr lang="en-GB" sz="2000" dirty="0" smtClean="0">
                <a:hlinkClick r:id="rId3"/>
              </a:rPr>
              <a:t>http://www.meetup.com/London-Action-Science-Meetup/</a:t>
            </a:r>
            <a:endParaRPr lang="en-GB" sz="2000" dirty="0" smtClean="0"/>
          </a:p>
          <a:p>
            <a:endParaRPr lang="en-GB" sz="2000" dirty="0" smtClean="0"/>
          </a:p>
          <a:p>
            <a:r>
              <a:rPr lang="en-GB" sz="2000" dirty="0" smtClean="0"/>
              <a:t>Eight Behaviours for Smarter Teams (free download):</a:t>
            </a:r>
          </a:p>
          <a:p>
            <a:pPr lvl="1"/>
            <a:r>
              <a:rPr lang="en-GB" sz="2000" dirty="0" smtClean="0">
                <a:hlinkClick r:id="rId4"/>
              </a:rPr>
              <a:t>http://www.schwarzassociates.com/resources/articles/</a:t>
            </a:r>
            <a:endParaRPr lang="en-GB" sz="2000" dirty="0" smtClean="0"/>
          </a:p>
          <a:p>
            <a:endParaRPr lang="en-GB" sz="2000" dirty="0" smtClean="0"/>
          </a:p>
          <a:p>
            <a:r>
              <a:rPr lang="en-GB" sz="2000" dirty="0" smtClean="0"/>
              <a:t>Smart Leaders Smarter Teams by Roger Schwarz</a:t>
            </a:r>
          </a:p>
          <a:p>
            <a:endParaRPr lang="en-GB" sz="2000" dirty="0" smtClean="0"/>
          </a:p>
          <a:p>
            <a:r>
              <a:rPr lang="en-GB" sz="2000" dirty="0" smtClean="0"/>
              <a:t>More about Action Science:</a:t>
            </a:r>
          </a:p>
          <a:p>
            <a:pPr lvl="1"/>
            <a:r>
              <a:rPr lang="en-GB" sz="2000" dirty="0" smtClean="0">
                <a:hlinkClick r:id="rId5"/>
              </a:rPr>
              <a:t>http://www.actionscience.com/actinq.htm</a:t>
            </a:r>
            <a:endParaRPr lang="en-GB" sz="2000" dirty="0" smtClean="0"/>
          </a:p>
          <a:p>
            <a:endParaRPr lang="en-GB" sz="2000" dirty="0" smtClean="0"/>
          </a:p>
          <a:p>
            <a:r>
              <a:rPr lang="en-GB" sz="2000" dirty="0" smtClean="0"/>
              <a:t>Amy Cuddy's Power Pose Ted talk</a:t>
            </a:r>
          </a:p>
          <a:p>
            <a:pPr lvl="1"/>
            <a:r>
              <a:rPr lang="en-GB" sz="2000" dirty="0" smtClean="0">
                <a:hlinkClick r:id="rId6"/>
              </a:rPr>
              <a:t>https://www.ted.com/talks/amy_cuddy_your_body_language_shapes_who_you_are</a:t>
            </a:r>
            <a:endParaRPr lang="en-GB" sz="2000" dirty="0" smtClean="0"/>
          </a:p>
          <a:p>
            <a:pPr lvl="1"/>
            <a:endParaRPr lang="en-GB" sz="2000" dirty="0" smtClean="0"/>
          </a:p>
          <a:p>
            <a:endParaRPr lang="en-GB" sz="2000" dirty="0"/>
          </a:p>
        </p:txBody>
      </p:sp>
      <p:pic>
        <p:nvPicPr>
          <p:cNvPr id="4" name="Picture 3" descr="Schwarz-Book-Cover.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8985" y="3284984"/>
            <a:ext cx="1545463" cy="23453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26577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Lord-of-the-Rings-The-Fellowship-of-the-Ring-400x3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idx="1"/>
          </p:nvPr>
        </p:nvSpPr>
        <p:spPr>
          <a:xfrm>
            <a:off x="-1" y="6093296"/>
            <a:ext cx="9146125" cy="720080"/>
          </a:xfrm>
          <a:solidFill>
            <a:srgbClr val="000000"/>
          </a:solidFill>
        </p:spPr>
        <p:txBody>
          <a:bodyPr>
            <a:normAutofit fontScale="85000" lnSpcReduction="10000"/>
          </a:bodyPr>
          <a:lstStyle/>
          <a:p>
            <a:pPr marL="0" indent="0" algn="ctr">
              <a:buNone/>
            </a:pPr>
            <a:r>
              <a:rPr lang="en-GB" dirty="0" smtClean="0">
                <a:solidFill>
                  <a:schemeClr val="bg1"/>
                </a:solidFill>
              </a:rPr>
              <a:t>Which character do you most identify with and why?</a:t>
            </a:r>
          </a:p>
        </p:txBody>
      </p:sp>
    </p:spTree>
    <p:extLst>
      <p:ext uri="{BB962C8B-B14F-4D97-AF65-F5344CB8AC3E}">
        <p14:creationId xmlns:p14="http://schemas.microsoft.com/office/powerpoint/2010/main" val="24699450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Joyful </a:t>
            </a:r>
            <a:r>
              <a:rPr lang="en-GB" dirty="0"/>
              <a:t>W</a:t>
            </a:r>
            <a:r>
              <a:rPr lang="en-GB" dirty="0" smtClean="0"/>
              <a:t>ork</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To do make work joyful</a:t>
            </a:r>
          </a:p>
          <a:p>
            <a:pPr marL="0" indent="0">
              <a:buNone/>
            </a:pPr>
            <a:r>
              <a:rPr lang="en-GB" sz="2400" dirty="0" smtClean="0"/>
              <a:t>As aspiring leaders</a:t>
            </a:r>
          </a:p>
          <a:p>
            <a:pPr marL="0" indent="0">
              <a:buNone/>
            </a:pPr>
            <a:r>
              <a:rPr lang="en-GB" sz="2400" dirty="0" smtClean="0"/>
              <a:t>We need to practice personal leadership.</a:t>
            </a:r>
          </a:p>
          <a:p>
            <a:pPr marL="0" indent="0">
              <a:buNone/>
            </a:pPr>
            <a:endParaRPr lang="en-GB" sz="2400" dirty="0"/>
          </a:p>
          <a:p>
            <a:pPr marL="0" indent="0">
              <a:buNone/>
            </a:pPr>
            <a:r>
              <a:rPr lang="en-GB" sz="2400" b="1" dirty="0" smtClean="0"/>
              <a:t>Success Criteria</a:t>
            </a:r>
          </a:p>
          <a:p>
            <a:pPr marL="0" indent="0">
              <a:buNone/>
            </a:pPr>
            <a:r>
              <a:rPr lang="en-GB" sz="2400" dirty="0" smtClean="0"/>
              <a:t>[ ] I know what the Mutual Learning Model is</a:t>
            </a:r>
          </a:p>
          <a:p>
            <a:pPr marL="0" indent="0">
              <a:buNone/>
            </a:pPr>
            <a:r>
              <a:rPr lang="en-GB" sz="2400" dirty="0" smtClean="0"/>
              <a:t>[ ] I know what the 8 behaviours are</a:t>
            </a:r>
          </a:p>
          <a:p>
            <a:pPr marL="0" indent="0">
              <a:buNone/>
            </a:pPr>
            <a:r>
              <a:rPr lang="en-GB" sz="2400" dirty="0" smtClean="0"/>
              <a:t>[ ] </a:t>
            </a:r>
            <a:r>
              <a:rPr lang="en-GB" sz="2400" dirty="0" smtClean="0"/>
              <a:t>I’ve </a:t>
            </a:r>
            <a:r>
              <a:rPr lang="en-GB" sz="2400" dirty="0"/>
              <a:t>gained </a:t>
            </a:r>
            <a:r>
              <a:rPr lang="en-GB" sz="2400" dirty="0" smtClean="0"/>
              <a:t>one or more personal insights</a:t>
            </a:r>
          </a:p>
          <a:p>
            <a:pPr marL="0" indent="0">
              <a:buNone/>
            </a:pPr>
            <a:r>
              <a:rPr lang="en-GB" sz="2400" dirty="0" smtClean="0"/>
              <a:t>[ ] I've </a:t>
            </a:r>
            <a:r>
              <a:rPr lang="en-GB" sz="2400" dirty="0" smtClean="0"/>
              <a:t>identified at least one personal improvement action</a:t>
            </a:r>
          </a:p>
          <a:p>
            <a:pPr marL="0" indent="0">
              <a:buNone/>
            </a:pPr>
            <a:r>
              <a:rPr lang="en-GB" sz="2400" dirty="0" smtClean="0"/>
              <a:t>[ ] We've had fun!</a:t>
            </a:r>
            <a:endParaRPr lang="en-GB" sz="2400" dirty="0"/>
          </a:p>
        </p:txBody>
      </p:sp>
    </p:spTree>
    <p:extLst>
      <p:ext uri="{BB962C8B-B14F-4D97-AF65-F5344CB8AC3E}">
        <p14:creationId xmlns:p14="http://schemas.microsoft.com/office/powerpoint/2010/main" val="28439564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oughtful-Joe-Croppe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556792"/>
            <a:ext cx="2232247" cy="3241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dirty="0" smtClean="0"/>
              <a:t>Thank you for playing!</a:t>
            </a:r>
            <a:endParaRPr lang="en-US" dirty="0"/>
          </a:p>
        </p:txBody>
      </p:sp>
      <p:sp>
        <p:nvSpPr>
          <p:cNvPr id="7" name="Text Box 19"/>
          <p:cNvSpPr txBox="1">
            <a:spLocks noChangeArrowheads="1"/>
          </p:cNvSpPr>
          <p:nvPr/>
        </p:nvSpPr>
        <p:spPr bwMode="auto">
          <a:xfrm>
            <a:off x="5269916" y="4976658"/>
            <a:ext cx="2123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Agile Coach Playmaker </a:t>
            </a:r>
          </a:p>
        </p:txBody>
      </p:sp>
      <p:sp>
        <p:nvSpPr>
          <p:cNvPr id="8" name="Text Box 19"/>
          <p:cNvSpPr txBox="1">
            <a:spLocks noChangeArrowheads="1"/>
          </p:cNvSpPr>
          <p:nvPr/>
        </p:nvSpPr>
        <p:spPr bwMode="auto">
          <a:xfrm>
            <a:off x="4155298" y="5899338"/>
            <a:ext cx="41283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latin typeface="+mn-lt"/>
                <a:cs typeface="Arial Unicode MS" charset="0"/>
              </a:rPr>
              <a:t>Blog: </a:t>
            </a:r>
            <a:r>
              <a:rPr lang="en-GB" sz="1200" dirty="0" smtClean="0">
                <a:solidFill>
                  <a:srgbClr val="558ED5"/>
                </a:solidFill>
                <a:latin typeface="+mn-lt"/>
                <a:cs typeface="Arial Unicode MS" charset="0"/>
                <a:hlinkClick r:id="rId4"/>
              </a:rPr>
              <a:t>www.selfishprogramming.org</a:t>
            </a:r>
            <a:endParaRPr lang="en-GB" sz="1200" dirty="0">
              <a:solidFill>
                <a:srgbClr val="558ED5"/>
              </a:solidFill>
              <a:latin typeface="+mn-lt"/>
              <a:cs typeface="Arial Unicode MS" charset="0"/>
            </a:endParaRPr>
          </a:p>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err="1" smtClean="0">
                <a:solidFill>
                  <a:srgbClr val="558ED5"/>
                </a:solidFill>
                <a:latin typeface="+mn-lt"/>
                <a:cs typeface="Arial Unicode MS" charset="0"/>
              </a:rPr>
              <a:t>portiatung</a:t>
            </a:r>
            <a:endParaRPr lang="en-GB" sz="1200" dirty="0">
              <a:solidFill>
                <a:srgbClr val="558ED5"/>
              </a:solidFill>
              <a:latin typeface="+mn-lt"/>
              <a:cs typeface="Arial Unicode MS" charset="0"/>
            </a:endParaRPr>
          </a:p>
        </p:txBody>
      </p:sp>
      <p:sp>
        <p:nvSpPr>
          <p:cNvPr id="9" name="Text Box 19"/>
          <p:cNvSpPr txBox="1">
            <a:spLocks noChangeArrowheads="1"/>
          </p:cNvSpPr>
          <p:nvPr/>
        </p:nvSpPr>
        <p:spPr bwMode="auto">
          <a:xfrm>
            <a:off x="1475656" y="4979268"/>
            <a:ext cx="25784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Renaissance Developer Generalising specialist Coach</a:t>
            </a:r>
            <a:endParaRPr lang="en-GB" dirty="0">
              <a:latin typeface="+mn-lt"/>
              <a:cs typeface="Arial Unicode MS" charset="0"/>
            </a:endParaRPr>
          </a:p>
        </p:txBody>
      </p:sp>
      <p:pic>
        <p:nvPicPr>
          <p:cNvPr id="3" name="Picture 2" descr="Portia-Potential.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3300" y="1550681"/>
            <a:ext cx="2506684" cy="33413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 Box 19"/>
          <p:cNvSpPr txBox="1">
            <a:spLocks noChangeArrowheads="1"/>
          </p:cNvSpPr>
          <p:nvPr/>
        </p:nvSpPr>
        <p:spPr bwMode="auto">
          <a:xfrm>
            <a:off x="1678980" y="4293096"/>
            <a:ext cx="2122140" cy="369332"/>
          </a:xfrm>
          <a:prstGeom prst="rect">
            <a:avLst/>
          </a:prstGeom>
          <a:solidFill>
            <a:srgbClr val="4F81BD"/>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Joe Schmetzer</a:t>
            </a:r>
            <a:endParaRPr lang="en-GB" sz="1800" dirty="0">
              <a:solidFill>
                <a:schemeClr val="bg1"/>
              </a:solidFill>
              <a:latin typeface="+mn-lt"/>
              <a:cs typeface="Arial Unicode MS" charset="0"/>
            </a:endParaRPr>
          </a:p>
        </p:txBody>
      </p:sp>
      <p:sp>
        <p:nvSpPr>
          <p:cNvPr id="12" name="Text Box 19"/>
          <p:cNvSpPr txBox="1">
            <a:spLocks noChangeArrowheads="1"/>
          </p:cNvSpPr>
          <p:nvPr/>
        </p:nvSpPr>
        <p:spPr bwMode="auto">
          <a:xfrm>
            <a:off x="5117164" y="4403309"/>
            <a:ext cx="2428750" cy="369332"/>
          </a:xfrm>
          <a:prstGeom prst="rect">
            <a:avLst/>
          </a:prstGeom>
          <a:solidFill>
            <a:schemeClr val="tx1">
              <a:lumMod val="50000"/>
              <a:lumOff val="50000"/>
            </a:schemeClr>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Portia Tung</a:t>
            </a:r>
            <a:endParaRPr lang="en-GB" sz="1800" dirty="0">
              <a:solidFill>
                <a:schemeClr val="bg1"/>
              </a:solidFill>
              <a:latin typeface="+mn-lt"/>
              <a:cs typeface="Arial Unicode MS" charset="0"/>
            </a:endParaRPr>
          </a:p>
        </p:txBody>
      </p:sp>
      <p:pic>
        <p:nvPicPr>
          <p:cNvPr id="11" name="Picture 7" descr="ptdream-small.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51740">
            <a:off x="7355001" y="2786629"/>
            <a:ext cx="1296987" cy="1946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19"/>
          <p:cNvSpPr txBox="1">
            <a:spLocks noChangeArrowheads="1"/>
          </p:cNvSpPr>
          <p:nvPr/>
        </p:nvSpPr>
        <p:spPr bwMode="auto">
          <a:xfrm>
            <a:off x="1255440" y="5889972"/>
            <a:ext cx="291349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cs typeface="Arial Unicode MS" charset="0"/>
              </a:rPr>
              <a:t>Blog: </a:t>
            </a:r>
            <a:r>
              <a:rPr lang="en-GB" sz="1200" dirty="0">
                <a:solidFill>
                  <a:srgbClr val="558ED5"/>
                </a:solidFill>
                <a:cs typeface="Arial Unicode MS" charset="0"/>
                <a:hlinkClick r:id="rId7"/>
              </a:rPr>
              <a:t>http://www.exubero.com</a:t>
            </a:r>
            <a:r>
              <a:rPr lang="en-GB" sz="1200" dirty="0" smtClean="0">
                <a:solidFill>
                  <a:srgbClr val="558ED5"/>
                </a:solidFill>
                <a:cs typeface="Arial Unicode MS" charset="0"/>
                <a:hlinkClick r:id="rId7"/>
              </a:rPr>
              <a:t>/</a:t>
            </a:r>
            <a:endParaRPr lang="en-GB" sz="1200" dirty="0" smtClean="0">
              <a:solidFill>
                <a:srgbClr val="558ED5"/>
              </a:solidFill>
              <a:cs typeface="Arial Unicode MS" charset="0"/>
            </a:endParaRPr>
          </a:p>
          <a:p>
            <a:pPr algn="ctr" fontAlgn="auto">
              <a:spcBef>
                <a:spcPct val="50000"/>
              </a:spcBef>
              <a:spcAft>
                <a:spcPts val="0"/>
              </a:spcAft>
              <a:defRPr/>
            </a:pPr>
            <a:r>
              <a:rPr lang="en-GB" sz="1200" dirty="0" smtClean="0">
                <a:solidFill>
                  <a:srgbClr val="558ED5"/>
                </a:solidFill>
                <a:cs typeface="Arial Unicode MS" charset="0"/>
              </a:rPr>
              <a:t>Twitter</a:t>
            </a:r>
            <a:r>
              <a:rPr lang="en-GB" sz="1200" dirty="0">
                <a:solidFill>
                  <a:srgbClr val="558ED5"/>
                </a:solidFill>
                <a:latin typeface="+mn-lt"/>
                <a:cs typeface="Arial Unicode MS" charset="0"/>
              </a:rPr>
              <a:t>: </a:t>
            </a:r>
            <a:r>
              <a:rPr lang="en-GB" sz="1200" dirty="0" err="1" smtClean="0">
                <a:solidFill>
                  <a:srgbClr val="558ED5"/>
                </a:solidFill>
                <a:latin typeface="+mn-lt"/>
                <a:cs typeface="Arial Unicode MS" charset="0"/>
              </a:rPr>
              <a:t>tumbarumba</a:t>
            </a:r>
            <a:endParaRPr lang="en-GB" sz="1200" dirty="0">
              <a:solidFill>
                <a:srgbClr val="558ED5"/>
              </a:solidFill>
              <a:latin typeface="+mn-lt"/>
              <a:cs typeface="Arial Unicode MS" charset="0"/>
            </a:endParaRPr>
          </a:p>
        </p:txBody>
      </p:sp>
      <p:sp>
        <p:nvSpPr>
          <p:cNvPr id="14" name="Text Box 19"/>
          <p:cNvSpPr txBox="1">
            <a:spLocks noChangeArrowheads="1"/>
          </p:cNvSpPr>
          <p:nvPr/>
        </p:nvSpPr>
        <p:spPr bwMode="auto">
          <a:xfrm>
            <a:off x="5269916" y="5514935"/>
            <a:ext cx="2123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Enterprise Gardener</a:t>
            </a:r>
            <a:endParaRPr lang="en-GB" dirty="0">
              <a:latin typeface="+mn-lt"/>
              <a:cs typeface="Arial Unicode MS" charset="0"/>
            </a:endParaRPr>
          </a:p>
        </p:txBody>
      </p:sp>
    </p:spTree>
    <p:extLst>
      <p:ext uri="{BB962C8B-B14F-4D97-AF65-F5344CB8AC3E}">
        <p14:creationId xmlns:p14="http://schemas.microsoft.com/office/powerpoint/2010/main" val="7183499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spcBef>
                <a:spcPts val="0"/>
              </a:spcBef>
              <a:buNone/>
            </a:pPr>
            <a:r>
              <a:rPr lang="en"/>
              <a:t>Session Schedule</a:t>
            </a:r>
          </a:p>
        </p:txBody>
      </p:sp>
      <p:graphicFrame>
        <p:nvGraphicFramePr>
          <p:cNvPr id="254" name="Shape 254"/>
          <p:cNvGraphicFramePr/>
          <p:nvPr>
            <p:extLst>
              <p:ext uri="{D42A27DB-BD31-4B8C-83A1-F6EECF244321}">
                <p14:modId xmlns:p14="http://schemas.microsoft.com/office/powerpoint/2010/main" val="3138169055"/>
              </p:ext>
            </p:extLst>
          </p:nvPr>
        </p:nvGraphicFramePr>
        <p:xfrm>
          <a:off x="952500" y="1507540"/>
          <a:ext cx="7239000" cy="4572000"/>
        </p:xfrm>
        <a:graphic>
          <a:graphicData uri="http://schemas.openxmlformats.org/drawingml/2006/table">
            <a:tbl>
              <a:tblPr>
                <a:noFill/>
              </a:tblPr>
              <a:tblGrid>
                <a:gridCol w="1512400"/>
                <a:gridCol w="5726600"/>
              </a:tblGrid>
              <a:tr h="381000">
                <a:tc>
                  <a:txBody>
                    <a:bodyPr/>
                    <a:lstStyle/>
                    <a:p>
                      <a:pPr>
                        <a:spcBef>
                          <a:spcPts val="0"/>
                        </a:spcBef>
                        <a:buNone/>
                      </a:pPr>
                      <a:r>
                        <a:rPr lang="en" sz="1200" dirty="0"/>
                        <a:t>00.00 - </a:t>
                      </a:r>
                      <a:r>
                        <a:rPr lang="en" sz="1200" dirty="0" smtClean="0"/>
                        <a:t>00.0</a:t>
                      </a:r>
                      <a:r>
                        <a:rPr lang="en-GB" sz="1200" dirty="0" smtClean="0"/>
                        <a:t>3</a:t>
                      </a:r>
                      <a:endParaRPr lang="en" sz="1200" dirty="0"/>
                    </a:p>
                  </a:txBody>
                  <a:tcPr marL="91425" marR="91425" marT="91425" marB="91425"/>
                </a:tc>
                <a:tc>
                  <a:txBody>
                    <a:bodyPr/>
                    <a:lstStyle/>
                    <a:p>
                      <a:pPr>
                        <a:spcBef>
                          <a:spcPts val="0"/>
                        </a:spcBef>
                        <a:buNone/>
                      </a:pPr>
                      <a:r>
                        <a:rPr lang="en-GB" sz="1200" dirty="0" smtClean="0"/>
                        <a:t>Ice breaker and</a:t>
                      </a:r>
                      <a:r>
                        <a:rPr lang="en-GB" sz="1200" baseline="0" dirty="0" smtClean="0"/>
                        <a:t> </a:t>
                      </a:r>
                      <a:r>
                        <a:rPr lang="en-GB" sz="1200" baseline="0" dirty="0" err="1" smtClean="0"/>
                        <a:t>i</a:t>
                      </a:r>
                      <a:r>
                        <a:rPr lang="en" sz="1200" dirty="0" smtClean="0"/>
                        <a:t>ntroductions</a:t>
                      </a:r>
                      <a:r>
                        <a:rPr lang="en-GB" sz="1200" dirty="0" smtClean="0"/>
                        <a:t> and</a:t>
                      </a:r>
                      <a:r>
                        <a:rPr lang="en-GB" sz="1200" baseline="0" dirty="0" smtClean="0"/>
                        <a:t> session goal and criteria</a:t>
                      </a:r>
                      <a:endParaRPr lang="en" sz="1200" dirty="0"/>
                    </a:p>
                  </a:txBody>
                  <a:tcPr marL="91425" marR="91425" marT="91425" marB="91425"/>
                </a:tc>
              </a:tr>
              <a:tr h="381000">
                <a:tc>
                  <a:txBody>
                    <a:bodyPr/>
                    <a:lstStyle/>
                    <a:p>
                      <a:pPr>
                        <a:spcBef>
                          <a:spcPts val="0"/>
                        </a:spcBef>
                        <a:buNone/>
                      </a:pPr>
                      <a:r>
                        <a:rPr lang="en" sz="1200" dirty="0" smtClean="0"/>
                        <a:t>00.03 </a:t>
                      </a:r>
                      <a:r>
                        <a:rPr lang="en" sz="1200" dirty="0"/>
                        <a:t>- </a:t>
                      </a:r>
                      <a:r>
                        <a:rPr lang="en" sz="1200" dirty="0" smtClean="0"/>
                        <a:t>00.05</a:t>
                      </a:r>
                      <a:endParaRPr lang="en" sz="1200" dirty="0"/>
                    </a:p>
                  </a:txBody>
                  <a:tcPr marL="91425" marR="91425" marT="91425" marB="91425"/>
                </a:tc>
                <a:tc>
                  <a:txBody>
                    <a:bodyPr/>
                    <a:lstStyle/>
                    <a:p>
                      <a:pPr>
                        <a:spcBef>
                          <a:spcPts val="0"/>
                        </a:spcBef>
                        <a:buNone/>
                      </a:pPr>
                      <a:r>
                        <a:rPr lang="en-GB" sz="1200" dirty="0" smtClean="0"/>
                        <a:t>Mutual</a:t>
                      </a:r>
                      <a:r>
                        <a:rPr lang="en-GB" sz="1200" baseline="0" dirty="0" smtClean="0"/>
                        <a:t> Learning Self-Assessment</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05</a:t>
                      </a:r>
                      <a:r>
                        <a:rPr lang="en-GB" sz="1200" baseline="0" dirty="0" smtClean="0"/>
                        <a:t> – 00.06</a:t>
                      </a:r>
                      <a:endParaRPr lang="en" sz="1200" dirty="0"/>
                    </a:p>
                  </a:txBody>
                  <a:tcPr marL="91425" marR="91425" marT="91425" marB="91425"/>
                </a:tc>
                <a:tc>
                  <a:txBody>
                    <a:bodyPr/>
                    <a:lstStyle/>
                    <a:p>
                      <a:pPr>
                        <a:spcBef>
                          <a:spcPts val="0"/>
                        </a:spcBef>
                        <a:buNone/>
                      </a:pPr>
                      <a:r>
                        <a:rPr lang="en-GB" sz="1200" dirty="0" smtClean="0"/>
                        <a:t>Prologue</a:t>
                      </a:r>
                      <a:endParaRPr lang="en" sz="1200" dirty="0"/>
                    </a:p>
                  </a:txBody>
                  <a:tcPr marL="91425" marR="91425" marT="91425" marB="91425"/>
                </a:tc>
              </a:tr>
              <a:tr h="381000">
                <a:tc>
                  <a:txBody>
                    <a:bodyPr/>
                    <a:lstStyle/>
                    <a:p>
                      <a:pPr>
                        <a:spcBef>
                          <a:spcPts val="0"/>
                        </a:spcBef>
                        <a:buNone/>
                      </a:pPr>
                      <a:r>
                        <a:rPr lang="en-GB" sz="1200" dirty="0" smtClean="0"/>
                        <a:t>00.06 – 00.11</a:t>
                      </a:r>
                      <a:endParaRPr lang="en" sz="1200" dirty="0"/>
                    </a:p>
                  </a:txBody>
                  <a:tcPr marL="91425" marR="91425" marT="91425" marB="91425"/>
                </a:tc>
                <a:tc>
                  <a:txBody>
                    <a:bodyPr/>
                    <a:lstStyle/>
                    <a:p>
                      <a:pPr>
                        <a:spcBef>
                          <a:spcPts val="0"/>
                        </a:spcBef>
                        <a:buNone/>
                      </a:pPr>
                      <a:r>
                        <a:rPr lang="en-GB" sz="1200" dirty="0" smtClean="0"/>
                        <a:t>Act I, Sc. 1</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11</a:t>
                      </a:r>
                      <a:r>
                        <a:rPr lang="en" sz="1200" dirty="0" smtClean="0"/>
                        <a:t> – 00.</a:t>
                      </a:r>
                      <a:r>
                        <a:rPr lang="en-GB" sz="1200" dirty="0" smtClean="0"/>
                        <a:t>21</a:t>
                      </a:r>
                      <a:endParaRPr lang="en" sz="1200" dirty="0"/>
                    </a:p>
                  </a:txBody>
                  <a:tcPr marL="91425" marR="91425" marT="91425" marB="91425"/>
                </a:tc>
                <a:tc>
                  <a:txBody>
                    <a:bodyPr/>
                    <a:lstStyle/>
                    <a:p>
                      <a:pPr>
                        <a:spcBef>
                          <a:spcPts val="0"/>
                        </a:spcBef>
                        <a:buNone/>
                      </a:pPr>
                      <a:r>
                        <a:rPr lang="en-GB" sz="1200" dirty="0" smtClean="0"/>
                        <a:t>Reflection</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21 </a:t>
                      </a:r>
                      <a:r>
                        <a:rPr lang="en" sz="1200" dirty="0" smtClean="0"/>
                        <a:t>– 00.</a:t>
                      </a:r>
                      <a:r>
                        <a:rPr lang="en-GB" sz="1200" dirty="0" smtClean="0"/>
                        <a:t>326</a:t>
                      </a:r>
                      <a:endParaRPr lang="en" sz="1200" dirty="0"/>
                    </a:p>
                  </a:txBody>
                  <a:tcPr marL="91425" marR="91425" marT="91425" marB="91425"/>
                </a:tc>
                <a:tc>
                  <a:txBody>
                    <a:bodyPr/>
                    <a:lstStyle/>
                    <a:p>
                      <a:pPr>
                        <a:spcBef>
                          <a:spcPts val="0"/>
                        </a:spcBef>
                        <a:buNone/>
                      </a:pPr>
                      <a:r>
                        <a:rPr lang="en-GB" sz="1200" dirty="0" smtClean="0"/>
                        <a:t>Model 1 Theory</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26</a:t>
                      </a:r>
                      <a:r>
                        <a:rPr lang="en" sz="1200" dirty="0" smtClean="0"/>
                        <a:t> – 00.</a:t>
                      </a:r>
                      <a:r>
                        <a:rPr lang="en-GB" sz="1200" dirty="0" smtClean="0"/>
                        <a:t>31</a:t>
                      </a:r>
                      <a:endParaRPr lang="en" sz="1200" dirty="0"/>
                    </a:p>
                  </a:txBody>
                  <a:tcPr marL="91425" marR="91425" marT="91425" marB="91425"/>
                </a:tc>
                <a:tc>
                  <a:txBody>
                    <a:bodyPr/>
                    <a:lstStyle/>
                    <a:p>
                      <a:pPr>
                        <a:spcBef>
                          <a:spcPts val="0"/>
                        </a:spcBef>
                        <a:buNone/>
                      </a:pPr>
                      <a:r>
                        <a:rPr lang="en-GB" sz="1200" dirty="0" smtClean="0"/>
                        <a:t>Act I, Sc. 1</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3</a:t>
                      </a:r>
                      <a:r>
                        <a:rPr lang="en" sz="1200" dirty="0" smtClean="0"/>
                        <a:t>1 </a:t>
                      </a:r>
                      <a:r>
                        <a:rPr lang="en" sz="1200" dirty="0"/>
                        <a:t>- </a:t>
                      </a:r>
                      <a:r>
                        <a:rPr lang="en" sz="1200" dirty="0" smtClean="0"/>
                        <a:t>00.</a:t>
                      </a:r>
                      <a:r>
                        <a:rPr lang="en-GB" sz="1200" dirty="0" smtClean="0"/>
                        <a:t>41</a:t>
                      </a:r>
                      <a:endParaRPr lang="en" sz="1200" dirty="0"/>
                    </a:p>
                  </a:txBody>
                  <a:tcPr marL="91425" marR="91425" marT="91425" marB="91425"/>
                </a:tc>
                <a:tc>
                  <a:txBody>
                    <a:bodyPr/>
                    <a:lstStyle/>
                    <a:p>
                      <a:pPr>
                        <a:spcBef>
                          <a:spcPts val="0"/>
                        </a:spcBef>
                        <a:buNone/>
                      </a:pPr>
                      <a:r>
                        <a:rPr lang="en-GB" sz="1200" dirty="0" smtClean="0"/>
                        <a:t>Reflection</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41</a:t>
                      </a:r>
                      <a:r>
                        <a:rPr lang="en" sz="1200" dirty="0" smtClean="0"/>
                        <a:t> – 00.</a:t>
                      </a:r>
                      <a:r>
                        <a:rPr lang="en-GB" sz="1200" dirty="0" smtClean="0"/>
                        <a:t>51</a:t>
                      </a:r>
                      <a:endParaRPr lang="en" sz="1200" dirty="0"/>
                    </a:p>
                  </a:txBody>
                  <a:tcPr marL="91425" marR="91425" marT="91425" marB="91425"/>
                </a:tc>
                <a:tc>
                  <a:txBody>
                    <a:bodyPr/>
                    <a:lstStyle/>
                    <a:p>
                      <a:pPr>
                        <a:spcBef>
                          <a:spcPts val="0"/>
                        </a:spcBef>
                        <a:buNone/>
                      </a:pPr>
                      <a:r>
                        <a:rPr lang="en-GB" sz="1200" dirty="0" smtClean="0"/>
                        <a:t>Model 2 Theory</a:t>
                      </a:r>
                      <a:endParaRPr lang="en" sz="1200" dirty="0"/>
                    </a:p>
                  </a:txBody>
                  <a:tcPr marL="91425" marR="91425" marT="91425" marB="91425"/>
                </a:tc>
              </a:tr>
              <a:tr h="381000">
                <a:tc>
                  <a:txBody>
                    <a:bodyPr/>
                    <a:lstStyle/>
                    <a:p>
                      <a:pPr rtl="0">
                        <a:spcBef>
                          <a:spcPts val="0"/>
                        </a:spcBef>
                        <a:buNone/>
                      </a:pPr>
                      <a:r>
                        <a:rPr lang="en" sz="1200" dirty="0" smtClean="0"/>
                        <a:t>00.</a:t>
                      </a:r>
                      <a:r>
                        <a:rPr lang="en-GB" sz="1200" dirty="0" smtClean="0"/>
                        <a:t>51</a:t>
                      </a:r>
                      <a:r>
                        <a:rPr lang="en" sz="1200" dirty="0" smtClean="0"/>
                        <a:t> – 00.</a:t>
                      </a:r>
                      <a:r>
                        <a:rPr lang="en-GB" sz="1200" dirty="0" smtClean="0"/>
                        <a:t>56</a:t>
                      </a:r>
                      <a:endParaRPr lang="en" sz="1200" dirty="0"/>
                    </a:p>
                  </a:txBody>
                  <a:tcPr marL="91425" marR="91425" marT="91425" marB="91425"/>
                </a:tc>
                <a:tc>
                  <a:txBody>
                    <a:bodyPr/>
                    <a:lstStyle/>
                    <a:p>
                      <a:pPr rtl="0">
                        <a:spcBef>
                          <a:spcPts val="0"/>
                        </a:spcBef>
                        <a:buNone/>
                      </a:pPr>
                      <a:r>
                        <a:rPr lang="en-GB" sz="1200" dirty="0" smtClean="0"/>
                        <a:t>Mutual</a:t>
                      </a:r>
                      <a:r>
                        <a:rPr lang="en-GB" sz="1200" baseline="0" dirty="0" smtClean="0"/>
                        <a:t> Learning Self-Assessment Results</a:t>
                      </a:r>
                      <a:endParaRPr lang="en" sz="1200" dirty="0"/>
                    </a:p>
                  </a:txBody>
                  <a:tcPr marL="91425" marR="91425" marT="91425" marB="91425"/>
                </a:tc>
              </a:tr>
              <a:tr h="381000">
                <a:tc>
                  <a:txBody>
                    <a:bodyPr/>
                    <a:lstStyle/>
                    <a:p>
                      <a:pPr rtl="0">
                        <a:spcBef>
                          <a:spcPts val="0"/>
                        </a:spcBef>
                        <a:buNone/>
                      </a:pPr>
                      <a:r>
                        <a:rPr lang="en-GB" sz="1200" dirty="0" smtClean="0"/>
                        <a:t>00.56 – 00.59</a:t>
                      </a:r>
                      <a:endParaRPr lang="en" sz="1200" dirty="0"/>
                    </a:p>
                  </a:txBody>
                  <a:tcPr marL="91425" marR="91425" marT="91425" marB="91425"/>
                </a:tc>
                <a:tc>
                  <a:txBody>
                    <a:bodyPr/>
                    <a:lstStyle/>
                    <a:p>
                      <a:pPr rtl="0">
                        <a:spcBef>
                          <a:spcPts val="0"/>
                        </a:spcBef>
                        <a:buNone/>
                      </a:pPr>
                      <a:r>
                        <a:rPr lang="en-GB" sz="1200" dirty="0" smtClean="0"/>
                        <a:t>Sharing</a:t>
                      </a:r>
                      <a:r>
                        <a:rPr lang="en-GB" sz="1200" baseline="0" dirty="0" smtClean="0"/>
                        <a:t> and Improvement Actions</a:t>
                      </a:r>
                      <a:endParaRPr lang="en" sz="1200" dirty="0"/>
                    </a:p>
                  </a:txBody>
                  <a:tcPr marL="91425" marR="91425" marT="91425" marB="91425"/>
                </a:tc>
              </a:tr>
              <a:tr h="381000">
                <a:tc>
                  <a:txBody>
                    <a:bodyPr/>
                    <a:lstStyle/>
                    <a:p>
                      <a:pPr rtl="0">
                        <a:spcBef>
                          <a:spcPts val="0"/>
                        </a:spcBef>
                        <a:buNone/>
                      </a:pPr>
                      <a:r>
                        <a:rPr lang="en-GB" sz="1200" dirty="0" smtClean="0"/>
                        <a:t>00.59 – 00.62</a:t>
                      </a:r>
                      <a:endParaRPr lang="en" sz="1200" dirty="0"/>
                    </a:p>
                  </a:txBody>
                  <a:tcPr marL="91425" marR="91425" marT="91425" marB="91425"/>
                </a:tc>
                <a:tc>
                  <a:txBody>
                    <a:bodyPr/>
                    <a:lstStyle/>
                    <a:p>
                      <a:pPr rtl="0">
                        <a:spcBef>
                          <a:spcPts val="0"/>
                        </a:spcBef>
                        <a:buNone/>
                      </a:pPr>
                      <a:r>
                        <a:rPr lang="en-GB" sz="1200" dirty="0" smtClean="0"/>
                        <a:t>Session summary and closing</a:t>
                      </a:r>
                      <a:endParaRPr lang="en" sz="1200" dirty="0"/>
                    </a:p>
                  </a:txBody>
                  <a:tcPr marL="91425" marR="91425" marT="91425" marB="91425"/>
                </a:tc>
              </a:tr>
            </a:tbl>
          </a:graphicData>
        </a:graphic>
      </p:graphicFrame>
    </p:spTree>
    <p:extLst>
      <p:ext uri="{BB962C8B-B14F-4D97-AF65-F5344CB8AC3E}">
        <p14:creationId xmlns:p14="http://schemas.microsoft.com/office/powerpoint/2010/main" val="42090942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Appendix</a:t>
            </a:r>
            <a:endParaRPr lang="en-GB" dirty="0"/>
          </a:p>
        </p:txBody>
      </p:sp>
      <p:sp>
        <p:nvSpPr>
          <p:cNvPr id="5" name="Subtitle 4"/>
          <p:cNvSpPr>
            <a:spLocks noGrp="1"/>
          </p:cNvSpPr>
          <p:nvPr>
            <p:ph type="subTitle" idx="1"/>
          </p:nvPr>
        </p:nvSpPr>
        <p:spPr/>
        <p:txBody>
          <a:bodyPr/>
          <a:lstStyle/>
          <a:p>
            <a:r>
              <a:rPr lang="en-GB" dirty="0" smtClean="0"/>
              <a:t>Props for running this session</a:t>
            </a:r>
            <a:endParaRPr lang="en-GB" dirty="0"/>
          </a:p>
        </p:txBody>
      </p:sp>
    </p:spTree>
    <p:extLst>
      <p:ext uri="{BB962C8B-B14F-4D97-AF65-F5344CB8AC3E}">
        <p14:creationId xmlns:p14="http://schemas.microsoft.com/office/powerpoint/2010/main" val="36529050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Materials for Actors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880491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 Owner Role</a:t>
            </a:r>
            <a:endParaRPr lang="en-GB" dirty="0"/>
          </a:p>
        </p:txBody>
      </p:sp>
      <p:sp>
        <p:nvSpPr>
          <p:cNvPr id="3" name="Content Placeholder 2"/>
          <p:cNvSpPr>
            <a:spLocks noGrp="1"/>
          </p:cNvSpPr>
          <p:nvPr>
            <p:ph idx="1"/>
          </p:nvPr>
        </p:nvSpPr>
        <p:spPr/>
        <p:txBody>
          <a:bodyPr/>
          <a:lstStyle/>
          <a:p>
            <a:pPr marL="0" indent="0" algn="just">
              <a:buNone/>
            </a:pPr>
            <a:r>
              <a:rPr lang="en-GB" dirty="0" smtClean="0"/>
              <a:t>You told the development team a release must be ready for the trade show.</a:t>
            </a:r>
          </a:p>
          <a:p>
            <a:pPr marL="0" indent="0" algn="just">
              <a:buNone/>
            </a:pPr>
            <a:endParaRPr lang="en-GB" dirty="0" smtClean="0"/>
          </a:p>
          <a:p>
            <a:pPr marL="0" indent="0" algn="just">
              <a:buNone/>
            </a:pPr>
            <a:r>
              <a:rPr lang="en-GB" dirty="0" smtClean="0"/>
              <a:t>You want to win the best product award in 2016.</a:t>
            </a:r>
          </a:p>
          <a:p>
            <a:pPr marL="0" indent="0" algn="just">
              <a:buNone/>
            </a:pPr>
            <a:endParaRPr lang="en-GB" dirty="0" smtClean="0"/>
          </a:p>
          <a:p>
            <a:pPr marL="0" indent="0" algn="just">
              <a:buNone/>
            </a:pPr>
            <a:r>
              <a:rPr lang="en-GB" dirty="0" smtClean="0"/>
              <a:t>You have shares in the company.</a:t>
            </a:r>
          </a:p>
          <a:p>
            <a:pPr marL="0" indent="0" algn="just">
              <a:buNone/>
            </a:pPr>
            <a:endParaRPr lang="en-GB" dirty="0"/>
          </a:p>
        </p:txBody>
      </p:sp>
      <p:sp>
        <p:nvSpPr>
          <p:cNvPr id="4" name="Rectangle 3"/>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31478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Manager Role</a:t>
            </a:r>
            <a:endParaRPr lang="en-GB" dirty="0"/>
          </a:p>
        </p:txBody>
      </p:sp>
      <p:sp>
        <p:nvSpPr>
          <p:cNvPr id="3" name="Content Placeholder 2"/>
          <p:cNvSpPr>
            <a:spLocks noGrp="1"/>
          </p:cNvSpPr>
          <p:nvPr>
            <p:ph idx="1"/>
          </p:nvPr>
        </p:nvSpPr>
        <p:spPr/>
        <p:txBody>
          <a:bodyPr/>
          <a:lstStyle/>
          <a:p>
            <a:pPr marL="0" indent="0" algn="just">
              <a:buNone/>
            </a:pPr>
            <a:r>
              <a:rPr lang="en-GB" dirty="0" smtClean="0"/>
              <a:t>You expect the release to be ready for next week.</a:t>
            </a:r>
          </a:p>
          <a:p>
            <a:pPr marL="0" indent="0" algn="just">
              <a:buNone/>
            </a:pPr>
            <a:endParaRPr lang="en-GB" dirty="0" smtClean="0"/>
          </a:p>
          <a:p>
            <a:pPr marL="0" indent="0" algn="just">
              <a:buNone/>
            </a:pPr>
            <a:r>
              <a:rPr lang="en-GB" dirty="0" smtClean="0"/>
              <a:t>You're always right.</a:t>
            </a:r>
          </a:p>
          <a:p>
            <a:pPr marL="0" indent="0" algn="just">
              <a:buNone/>
            </a:pPr>
            <a:endParaRPr lang="en-GB" dirty="0" smtClean="0"/>
          </a:p>
          <a:p>
            <a:pPr marL="0" indent="0" algn="just">
              <a:buNone/>
            </a:pPr>
            <a:r>
              <a:rPr lang="en-GB" dirty="0" smtClean="0"/>
              <a:t>You're looking forward to positive recognition for this project.</a:t>
            </a:r>
          </a:p>
        </p:txBody>
      </p:sp>
      <p:sp>
        <p:nvSpPr>
          <p:cNvPr id="8" name="Rectangle 7"/>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35426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Lead Role</a:t>
            </a:r>
            <a:endParaRPr lang="en-GB" dirty="0"/>
          </a:p>
        </p:txBody>
      </p:sp>
      <p:sp>
        <p:nvSpPr>
          <p:cNvPr id="3" name="Content Placeholder 2"/>
          <p:cNvSpPr>
            <a:spLocks noGrp="1"/>
          </p:cNvSpPr>
          <p:nvPr>
            <p:ph idx="1"/>
          </p:nvPr>
        </p:nvSpPr>
        <p:spPr/>
        <p:txBody>
          <a:bodyPr/>
          <a:lstStyle/>
          <a:p>
            <a:pPr marL="0" indent="0" algn="just">
              <a:buNone/>
            </a:pPr>
            <a:r>
              <a:rPr lang="en-GB" dirty="0" smtClean="0"/>
              <a:t>The team haven't made much progress.</a:t>
            </a:r>
          </a:p>
          <a:p>
            <a:pPr marL="0" indent="0" algn="just">
              <a:buNone/>
            </a:pPr>
            <a:endParaRPr lang="en-GB" dirty="0" smtClean="0"/>
          </a:p>
          <a:p>
            <a:pPr marL="0" indent="0" algn="just">
              <a:buNone/>
            </a:pPr>
            <a:r>
              <a:rPr lang="en-GB" dirty="0" smtClean="0"/>
              <a:t>You don't want to tell people you're going to miss the agreed deadline because you want to avoid confrontation.</a:t>
            </a:r>
          </a:p>
        </p:txBody>
      </p:sp>
      <p:sp>
        <p:nvSpPr>
          <p:cNvPr id="4" name="Rectangle 3"/>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22488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45840"/>
            <a:ext cx="8229600" cy="1143000"/>
          </a:xfrm>
        </p:spPr>
        <p:txBody>
          <a:bodyPr>
            <a:noAutofit/>
          </a:bodyPr>
          <a:lstStyle/>
          <a:p>
            <a:r>
              <a:rPr lang="en-GB" sz="8800" dirty="0" smtClean="0"/>
              <a:t>Product Owner</a:t>
            </a:r>
            <a:endParaRPr lang="en-GB" sz="8800" dirty="0"/>
          </a:p>
        </p:txBody>
      </p:sp>
      <p:sp>
        <p:nvSpPr>
          <p:cNvPr id="5" name="Title 1"/>
          <p:cNvSpPr txBox="1">
            <a:spLocks/>
          </p:cNvSpPr>
          <p:nvPr/>
        </p:nvSpPr>
        <p:spPr>
          <a:xfrm>
            <a:off x="467544" y="278092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8800" dirty="0" smtClean="0"/>
              <a:t>Project Manager</a:t>
            </a:r>
            <a:endParaRPr lang="en-GB" sz="8800" dirty="0"/>
          </a:p>
        </p:txBody>
      </p:sp>
      <p:sp>
        <p:nvSpPr>
          <p:cNvPr id="6" name="Title 1"/>
          <p:cNvSpPr txBox="1">
            <a:spLocks/>
          </p:cNvSpPr>
          <p:nvPr/>
        </p:nvSpPr>
        <p:spPr>
          <a:xfrm>
            <a:off x="467544" y="479715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8800" dirty="0" smtClean="0"/>
              <a:t>Team Lead</a:t>
            </a:r>
            <a:endParaRPr lang="en-GB" sz="8800" dirty="0"/>
          </a:p>
        </p:txBody>
      </p:sp>
      <p:sp>
        <p:nvSpPr>
          <p:cNvPr id="7" name="Rectangle 6"/>
          <p:cNvSpPr/>
          <p:nvPr/>
        </p:nvSpPr>
        <p:spPr>
          <a:xfrm>
            <a:off x="323528" y="404664"/>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23528" y="2420888"/>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23528" y="4437112"/>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53684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II Scene II</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smtClean="0"/>
              <a:t>Re-act the scene with some of these assumptions.</a:t>
            </a:r>
            <a:endParaRPr lang="en-US" sz="2400" dirty="0" smtClean="0"/>
          </a:p>
          <a:p>
            <a:pPr marL="0" indent="0" algn="just">
              <a:buNone/>
            </a:pPr>
            <a:endParaRPr lang="en-US" sz="2400" dirty="0"/>
          </a:p>
          <a:p>
            <a:pPr marL="285750" indent="-285750">
              <a:buFont typeface="Arial"/>
              <a:buChar char="•"/>
            </a:pPr>
            <a:r>
              <a:rPr lang="en-US" sz="2400" dirty="0"/>
              <a:t>I have information; so do other people</a:t>
            </a:r>
          </a:p>
          <a:p>
            <a:pPr marL="285750" indent="-285750">
              <a:buFont typeface="Arial"/>
              <a:buChar char="•"/>
            </a:pPr>
            <a:r>
              <a:rPr lang="en-US" sz="2400" dirty="0"/>
              <a:t>Each of us sees things others don’t</a:t>
            </a:r>
          </a:p>
          <a:p>
            <a:pPr marL="285750" indent="-285750">
              <a:buFont typeface="Arial"/>
              <a:buChar char="•"/>
            </a:pPr>
            <a:r>
              <a:rPr lang="en-US" sz="2400" dirty="0"/>
              <a:t>People may disagree with me and still have pure motives</a:t>
            </a:r>
          </a:p>
          <a:p>
            <a:pPr marL="285750" indent="-285750">
              <a:buFont typeface="Arial"/>
              <a:buChar char="•"/>
            </a:pPr>
            <a:r>
              <a:rPr lang="en-US" sz="2400" dirty="0"/>
              <a:t>Differences are opportunities for learning</a:t>
            </a:r>
          </a:p>
          <a:p>
            <a:pPr marL="285750" indent="-285750">
              <a:buFont typeface="Arial"/>
              <a:buChar char="•"/>
            </a:pPr>
            <a:r>
              <a:rPr lang="en-US" sz="2400" dirty="0"/>
              <a:t>I may be contributing to the problem</a:t>
            </a:r>
          </a:p>
          <a:p>
            <a:pPr marL="0" indent="0" algn="just">
              <a:buNone/>
            </a:pPr>
            <a:endParaRPr lang="en-US" sz="2400" dirty="0"/>
          </a:p>
          <a:p>
            <a:pPr marL="0" indent="0" algn="just">
              <a:buNone/>
            </a:pPr>
            <a:endParaRPr lang="en-US" sz="24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a:t>
            </a:r>
            <a:r>
              <a:rPr lang="en-US" sz="1200" i="1" dirty="0" err="1" smtClean="0"/>
              <a:t>Behaviours</a:t>
            </a:r>
            <a:r>
              <a:rPr lang="en-US" sz="1200" i="1" dirty="0" smtClean="0"/>
              <a:t> from The Virtuous Cycle of Mutual Learning by Roger Schwarz</a:t>
            </a:r>
            <a:endParaRPr lang="en-US" sz="1200" i="1" dirty="0"/>
          </a:p>
        </p:txBody>
      </p:sp>
    </p:spTree>
    <p:extLst>
      <p:ext uri="{BB962C8B-B14F-4D97-AF65-F5344CB8AC3E}">
        <p14:creationId xmlns:p14="http://schemas.microsoft.com/office/powerpoint/2010/main" val="15281931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oughtful-Joe-Croppe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556792"/>
            <a:ext cx="2232247" cy="3241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dirty="0" smtClean="0"/>
              <a:t>About Us</a:t>
            </a:r>
            <a:endParaRPr lang="en-US" dirty="0"/>
          </a:p>
        </p:txBody>
      </p:sp>
      <p:sp>
        <p:nvSpPr>
          <p:cNvPr id="7" name="Text Box 19"/>
          <p:cNvSpPr txBox="1">
            <a:spLocks noChangeArrowheads="1"/>
          </p:cNvSpPr>
          <p:nvPr/>
        </p:nvSpPr>
        <p:spPr bwMode="auto">
          <a:xfrm>
            <a:off x="5269916" y="4976658"/>
            <a:ext cx="2123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Agile Coach Playmaker </a:t>
            </a:r>
          </a:p>
        </p:txBody>
      </p:sp>
      <p:sp>
        <p:nvSpPr>
          <p:cNvPr id="8" name="Text Box 19"/>
          <p:cNvSpPr txBox="1">
            <a:spLocks noChangeArrowheads="1"/>
          </p:cNvSpPr>
          <p:nvPr/>
        </p:nvSpPr>
        <p:spPr bwMode="auto">
          <a:xfrm>
            <a:off x="4155298" y="5899338"/>
            <a:ext cx="41283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latin typeface="+mn-lt"/>
                <a:cs typeface="Arial Unicode MS" charset="0"/>
              </a:rPr>
              <a:t>Blog: </a:t>
            </a:r>
            <a:r>
              <a:rPr lang="en-GB" sz="1200" dirty="0" smtClean="0">
                <a:solidFill>
                  <a:srgbClr val="558ED5"/>
                </a:solidFill>
                <a:latin typeface="+mn-lt"/>
                <a:cs typeface="Arial Unicode MS" charset="0"/>
                <a:hlinkClick r:id="rId4"/>
              </a:rPr>
              <a:t>www.selfishprogramming.org</a:t>
            </a:r>
            <a:endParaRPr lang="en-GB" sz="1200" dirty="0">
              <a:solidFill>
                <a:srgbClr val="558ED5"/>
              </a:solidFill>
              <a:latin typeface="+mn-lt"/>
              <a:cs typeface="Arial Unicode MS" charset="0"/>
            </a:endParaRPr>
          </a:p>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err="1" smtClean="0">
                <a:solidFill>
                  <a:srgbClr val="558ED5"/>
                </a:solidFill>
                <a:latin typeface="+mn-lt"/>
                <a:cs typeface="Arial Unicode MS" charset="0"/>
              </a:rPr>
              <a:t>portiatung</a:t>
            </a:r>
            <a:endParaRPr lang="en-GB" sz="1200" dirty="0">
              <a:solidFill>
                <a:srgbClr val="558ED5"/>
              </a:solidFill>
              <a:latin typeface="+mn-lt"/>
              <a:cs typeface="Arial Unicode MS" charset="0"/>
            </a:endParaRPr>
          </a:p>
        </p:txBody>
      </p:sp>
      <p:sp>
        <p:nvSpPr>
          <p:cNvPr id="9" name="Text Box 19"/>
          <p:cNvSpPr txBox="1">
            <a:spLocks noChangeArrowheads="1"/>
          </p:cNvSpPr>
          <p:nvPr/>
        </p:nvSpPr>
        <p:spPr bwMode="auto">
          <a:xfrm>
            <a:off x="1475656" y="4979268"/>
            <a:ext cx="25784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Renaissance Developer Generalising specialist Coach</a:t>
            </a:r>
            <a:endParaRPr lang="en-GB" dirty="0">
              <a:latin typeface="+mn-lt"/>
              <a:cs typeface="Arial Unicode MS" charset="0"/>
            </a:endParaRPr>
          </a:p>
        </p:txBody>
      </p:sp>
      <p:pic>
        <p:nvPicPr>
          <p:cNvPr id="3" name="Picture 2" descr="Portia-Potential.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3300" y="1550681"/>
            <a:ext cx="2506684" cy="33413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 Box 19"/>
          <p:cNvSpPr txBox="1">
            <a:spLocks noChangeArrowheads="1"/>
          </p:cNvSpPr>
          <p:nvPr/>
        </p:nvSpPr>
        <p:spPr bwMode="auto">
          <a:xfrm>
            <a:off x="1678980" y="4293096"/>
            <a:ext cx="2122140" cy="369332"/>
          </a:xfrm>
          <a:prstGeom prst="rect">
            <a:avLst/>
          </a:prstGeom>
          <a:solidFill>
            <a:srgbClr val="4F81BD"/>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Joe Schmetzer</a:t>
            </a:r>
            <a:endParaRPr lang="en-GB" sz="1800" dirty="0">
              <a:solidFill>
                <a:schemeClr val="bg1"/>
              </a:solidFill>
              <a:latin typeface="+mn-lt"/>
              <a:cs typeface="Arial Unicode MS" charset="0"/>
            </a:endParaRPr>
          </a:p>
        </p:txBody>
      </p:sp>
      <p:sp>
        <p:nvSpPr>
          <p:cNvPr id="12" name="Text Box 19"/>
          <p:cNvSpPr txBox="1">
            <a:spLocks noChangeArrowheads="1"/>
          </p:cNvSpPr>
          <p:nvPr/>
        </p:nvSpPr>
        <p:spPr bwMode="auto">
          <a:xfrm>
            <a:off x="5117164" y="4403309"/>
            <a:ext cx="2428750" cy="369332"/>
          </a:xfrm>
          <a:prstGeom prst="rect">
            <a:avLst/>
          </a:prstGeom>
          <a:solidFill>
            <a:schemeClr val="tx1">
              <a:lumMod val="50000"/>
              <a:lumOff val="50000"/>
            </a:schemeClr>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Portia Tung</a:t>
            </a:r>
            <a:endParaRPr lang="en-GB" sz="1800" dirty="0">
              <a:solidFill>
                <a:schemeClr val="bg1"/>
              </a:solidFill>
              <a:latin typeface="+mn-lt"/>
              <a:cs typeface="Arial Unicode MS" charset="0"/>
            </a:endParaRPr>
          </a:p>
        </p:txBody>
      </p:sp>
      <p:pic>
        <p:nvPicPr>
          <p:cNvPr id="11" name="Picture 7" descr="ptdream-small.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51740">
            <a:off x="7355001" y="2786629"/>
            <a:ext cx="1296987" cy="1946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19"/>
          <p:cNvSpPr txBox="1">
            <a:spLocks noChangeArrowheads="1"/>
          </p:cNvSpPr>
          <p:nvPr/>
        </p:nvSpPr>
        <p:spPr bwMode="auto">
          <a:xfrm>
            <a:off x="1255440" y="5889972"/>
            <a:ext cx="291349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cs typeface="Arial Unicode MS" charset="0"/>
              </a:rPr>
              <a:t>Blog: </a:t>
            </a:r>
            <a:r>
              <a:rPr lang="en-GB" sz="1200" dirty="0">
                <a:solidFill>
                  <a:srgbClr val="558ED5"/>
                </a:solidFill>
                <a:cs typeface="Arial Unicode MS" charset="0"/>
                <a:hlinkClick r:id="rId7"/>
              </a:rPr>
              <a:t>http://www.exubero.com</a:t>
            </a:r>
            <a:r>
              <a:rPr lang="en-GB" sz="1200" dirty="0" smtClean="0">
                <a:solidFill>
                  <a:srgbClr val="558ED5"/>
                </a:solidFill>
                <a:cs typeface="Arial Unicode MS" charset="0"/>
                <a:hlinkClick r:id="rId7"/>
              </a:rPr>
              <a:t>/</a:t>
            </a:r>
            <a:endParaRPr lang="en-GB" sz="1200" dirty="0" smtClean="0">
              <a:solidFill>
                <a:srgbClr val="558ED5"/>
              </a:solidFill>
              <a:cs typeface="Arial Unicode MS" charset="0"/>
            </a:endParaRPr>
          </a:p>
          <a:p>
            <a:pPr algn="ctr" fontAlgn="auto">
              <a:spcBef>
                <a:spcPct val="50000"/>
              </a:spcBef>
              <a:spcAft>
                <a:spcPts val="0"/>
              </a:spcAft>
              <a:defRPr/>
            </a:pPr>
            <a:r>
              <a:rPr lang="en-GB" sz="1200" dirty="0" smtClean="0">
                <a:solidFill>
                  <a:srgbClr val="558ED5"/>
                </a:solidFill>
                <a:cs typeface="Arial Unicode MS" charset="0"/>
              </a:rPr>
              <a:t>Twitter</a:t>
            </a:r>
            <a:r>
              <a:rPr lang="en-GB" sz="1200" dirty="0">
                <a:solidFill>
                  <a:srgbClr val="558ED5"/>
                </a:solidFill>
                <a:latin typeface="+mn-lt"/>
                <a:cs typeface="Arial Unicode MS" charset="0"/>
              </a:rPr>
              <a:t>: </a:t>
            </a:r>
            <a:r>
              <a:rPr lang="en-GB" sz="1200" dirty="0" err="1" smtClean="0">
                <a:solidFill>
                  <a:srgbClr val="558ED5"/>
                </a:solidFill>
                <a:latin typeface="+mn-lt"/>
                <a:cs typeface="Arial Unicode MS" charset="0"/>
              </a:rPr>
              <a:t>tumbarumba</a:t>
            </a:r>
            <a:endParaRPr lang="en-GB" sz="1200" dirty="0">
              <a:solidFill>
                <a:srgbClr val="558ED5"/>
              </a:solidFill>
              <a:latin typeface="+mn-lt"/>
              <a:cs typeface="Arial Unicode MS" charset="0"/>
            </a:endParaRPr>
          </a:p>
        </p:txBody>
      </p:sp>
      <p:sp>
        <p:nvSpPr>
          <p:cNvPr id="14" name="Text Box 19"/>
          <p:cNvSpPr txBox="1">
            <a:spLocks noChangeArrowheads="1"/>
          </p:cNvSpPr>
          <p:nvPr/>
        </p:nvSpPr>
        <p:spPr bwMode="auto">
          <a:xfrm>
            <a:off x="5269916" y="5514935"/>
            <a:ext cx="2123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Enterprise Gardener</a:t>
            </a:r>
            <a:endParaRPr lang="en-GB" dirty="0">
              <a:latin typeface="+mn-lt"/>
              <a:cs typeface="Arial Unicode MS" charset="0"/>
            </a:endParaRPr>
          </a:p>
        </p:txBody>
      </p:sp>
    </p:spTree>
    <p:extLst>
      <p:ext uri="{BB962C8B-B14F-4D97-AF65-F5344CB8AC3E}">
        <p14:creationId xmlns:p14="http://schemas.microsoft.com/office/powerpoint/2010/main" val="228705232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II Scene II</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sz="2400" dirty="0" smtClean="0"/>
              <a:t>Re-act the scene with some of these </a:t>
            </a:r>
            <a:r>
              <a:rPr lang="en-US" sz="2400" dirty="0" err="1" smtClean="0"/>
              <a:t>behaviours</a:t>
            </a:r>
            <a:r>
              <a:rPr lang="en-US" sz="2400" dirty="0" smtClean="0"/>
              <a:t>.</a:t>
            </a:r>
            <a:endParaRPr lang="en-US" sz="2400" dirty="0" smtClean="0"/>
          </a:p>
          <a:p>
            <a:pPr marL="0" indent="0" algn="just">
              <a:buNone/>
            </a:pPr>
            <a:endParaRPr lang="en-US" sz="2400" dirty="0"/>
          </a:p>
          <a:p>
            <a:pPr marL="514350" indent="-514350" algn="just">
              <a:buFont typeface="+mj-lt"/>
              <a:buAutoNum type="romanLcPeriod"/>
            </a:pPr>
            <a:r>
              <a:rPr lang="en-US" sz="2400" dirty="0" smtClean="0"/>
              <a:t>State views and ask genuine questions</a:t>
            </a:r>
          </a:p>
          <a:p>
            <a:pPr marL="514350" indent="-514350" algn="just">
              <a:buFont typeface="+mj-lt"/>
              <a:buAutoNum type="romanLcPeriod"/>
            </a:pPr>
            <a:r>
              <a:rPr lang="en-US" sz="2400" dirty="0" smtClean="0"/>
              <a:t>Share all relevant information</a:t>
            </a:r>
          </a:p>
          <a:p>
            <a:pPr marL="514350" indent="-514350" algn="just">
              <a:buFont typeface="+mj-lt"/>
              <a:buAutoNum type="romanLcPeriod"/>
            </a:pPr>
            <a:r>
              <a:rPr lang="en-US" sz="2400" dirty="0" smtClean="0"/>
              <a:t>Use specific examples and agree on what important words mean</a:t>
            </a:r>
          </a:p>
          <a:p>
            <a:pPr marL="514350" indent="-514350" algn="just">
              <a:buFont typeface="+mj-lt"/>
              <a:buAutoNum type="romanLcPeriod"/>
            </a:pPr>
            <a:r>
              <a:rPr lang="en-US" sz="2400" dirty="0" smtClean="0"/>
              <a:t>Explain reasoning and intent</a:t>
            </a:r>
          </a:p>
          <a:p>
            <a:pPr marL="514350" indent="-514350" algn="just">
              <a:buFont typeface="+mj-lt"/>
              <a:buAutoNum type="romanLcPeriod"/>
            </a:pPr>
            <a:r>
              <a:rPr lang="en-US" sz="2400" dirty="0" smtClean="0"/>
              <a:t>Focus on interests, not positions</a:t>
            </a:r>
          </a:p>
          <a:p>
            <a:pPr marL="514350" indent="-514350" algn="just">
              <a:buFont typeface="+mj-lt"/>
              <a:buAutoNum type="romanLcPeriod"/>
            </a:pPr>
            <a:r>
              <a:rPr lang="en-US" sz="2400" dirty="0" smtClean="0"/>
              <a:t>Test assumptions and inferences</a:t>
            </a:r>
          </a:p>
          <a:p>
            <a:pPr marL="514350" indent="-514350" algn="just">
              <a:buFont typeface="+mj-lt"/>
              <a:buAutoNum type="romanLcPeriod"/>
            </a:pPr>
            <a:r>
              <a:rPr lang="en-US" sz="2400" dirty="0" smtClean="0"/>
              <a:t>Jointly design next steps</a:t>
            </a:r>
          </a:p>
          <a:p>
            <a:pPr marL="514350" indent="-514350" algn="just">
              <a:buFont typeface="+mj-lt"/>
              <a:buAutoNum type="romanLcPeriod"/>
            </a:pPr>
            <a:r>
              <a:rPr lang="en-US" sz="2400" dirty="0" smtClean="0"/>
              <a:t>Discuss </a:t>
            </a:r>
            <a:r>
              <a:rPr lang="en-US" sz="2400" dirty="0" err="1" smtClean="0"/>
              <a:t>undiscussable</a:t>
            </a:r>
            <a:r>
              <a:rPr lang="en-US" sz="2400" dirty="0" smtClean="0"/>
              <a:t> issues</a:t>
            </a:r>
          </a:p>
          <a:p>
            <a:pPr marL="0" indent="0" algn="just">
              <a:buNone/>
            </a:pPr>
            <a:endParaRPr lang="en-US" sz="2400" dirty="0"/>
          </a:p>
          <a:p>
            <a:pPr marL="0" indent="0" algn="just">
              <a:buNone/>
            </a:pPr>
            <a:endParaRPr lang="en-US" sz="24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a:t>
            </a:r>
            <a:r>
              <a:rPr lang="en-US" sz="1200" i="1" dirty="0" err="1" smtClean="0"/>
              <a:t>Behaviours</a:t>
            </a:r>
            <a:r>
              <a:rPr lang="en-US" sz="1200" i="1" dirty="0" smtClean="0"/>
              <a:t> from The Virtuous Cycle of Mutual Learning by Roger Schwarz</a:t>
            </a:r>
            <a:endParaRPr lang="en-US" sz="1200" i="1" dirty="0"/>
          </a:p>
        </p:txBody>
      </p:sp>
    </p:spTree>
    <p:extLst>
      <p:ext uri="{BB962C8B-B14F-4D97-AF65-F5344CB8AC3E}">
        <p14:creationId xmlns:p14="http://schemas.microsoft.com/office/powerpoint/2010/main" val="168465714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Materials for Audience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673600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 Scene I</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smtClean="0"/>
              <a:t>Keep a tally of each </a:t>
            </a:r>
            <a:r>
              <a:rPr lang="en-US" sz="2400" dirty="0" err="1" smtClean="0"/>
              <a:t>behaviour</a:t>
            </a:r>
            <a:r>
              <a:rPr lang="en-US" sz="2400" dirty="0" smtClean="0"/>
              <a:t> </a:t>
            </a:r>
            <a:r>
              <a:rPr lang="en-US" sz="2400" dirty="0" smtClean="0"/>
              <a:t>each time you see it.</a:t>
            </a:r>
          </a:p>
          <a:p>
            <a:pPr marL="0" indent="0" algn="just">
              <a:buNone/>
            </a:pPr>
            <a:endParaRPr lang="en-US" sz="2400" dirty="0" smtClean="0"/>
          </a:p>
          <a:p>
            <a:pPr marL="0" indent="0" algn="just">
              <a:buNone/>
            </a:pPr>
            <a:r>
              <a:rPr lang="en-US" sz="1800" dirty="0" smtClean="0"/>
              <a:t>___ State </a:t>
            </a:r>
            <a:r>
              <a:rPr lang="en-US" sz="1800" dirty="0" smtClean="0"/>
              <a:t>my views without asking for others’ views and vice versa</a:t>
            </a:r>
          </a:p>
          <a:p>
            <a:pPr marL="0" indent="0" algn="just">
              <a:buNone/>
            </a:pPr>
            <a:r>
              <a:rPr lang="en-US" sz="1800" dirty="0" smtClean="0"/>
              <a:t>___ </a:t>
            </a:r>
            <a:r>
              <a:rPr lang="en-US" sz="1800" dirty="0" err="1" smtClean="0"/>
              <a:t>Withold</a:t>
            </a:r>
            <a:r>
              <a:rPr lang="en-US" sz="1800" dirty="0" smtClean="0"/>
              <a:t> </a:t>
            </a:r>
            <a:r>
              <a:rPr lang="en-US" sz="1800" dirty="0" smtClean="0"/>
              <a:t>relevant information</a:t>
            </a:r>
          </a:p>
          <a:p>
            <a:pPr marL="0" indent="0" algn="just">
              <a:buNone/>
            </a:pPr>
            <a:r>
              <a:rPr lang="en-US" sz="1800" dirty="0" smtClean="0"/>
              <a:t>___ Speak </a:t>
            </a:r>
            <a:r>
              <a:rPr lang="en-US" sz="1800" dirty="0" smtClean="0"/>
              <a:t>in general terms and don’t agree on what important words mean</a:t>
            </a:r>
          </a:p>
          <a:p>
            <a:pPr marL="0" indent="0" algn="just">
              <a:buNone/>
            </a:pPr>
            <a:r>
              <a:rPr lang="en-US" sz="1800" dirty="0" smtClean="0"/>
              <a:t>___ Keep </a:t>
            </a:r>
            <a:r>
              <a:rPr lang="en-US" sz="1800" dirty="0" smtClean="0"/>
              <a:t>my reasoning private; don’t ask others about their </a:t>
            </a:r>
            <a:r>
              <a:rPr lang="en-US" sz="1800" dirty="0" smtClean="0"/>
              <a:t>reasoning</a:t>
            </a:r>
          </a:p>
          <a:p>
            <a:pPr marL="0" indent="0" algn="just">
              <a:buNone/>
            </a:pPr>
            <a:r>
              <a:rPr lang="en-US" sz="1800" dirty="0" smtClean="0"/>
              <a:t>___ Focus on positions, not interests</a:t>
            </a:r>
          </a:p>
          <a:p>
            <a:pPr marL="0" indent="0" algn="just">
              <a:buNone/>
            </a:pPr>
            <a:r>
              <a:rPr lang="en-US" sz="1800" dirty="0" smtClean="0"/>
              <a:t>___ Act </a:t>
            </a:r>
            <a:r>
              <a:rPr lang="en-US" sz="1800" dirty="0" smtClean="0"/>
              <a:t>on untested assumptions and inference as if they were true</a:t>
            </a:r>
          </a:p>
          <a:p>
            <a:pPr marL="0" indent="0" algn="just">
              <a:buNone/>
            </a:pPr>
            <a:r>
              <a:rPr lang="en-US" sz="1800" dirty="0" smtClean="0"/>
              <a:t>___ Control </a:t>
            </a:r>
            <a:r>
              <a:rPr lang="en-US" sz="1800" dirty="0" smtClean="0"/>
              <a:t>the conversation</a:t>
            </a:r>
          </a:p>
          <a:p>
            <a:pPr marL="0" indent="0" algn="just">
              <a:buNone/>
            </a:pPr>
            <a:r>
              <a:rPr lang="en-US" sz="1800" dirty="0" smtClean="0"/>
              <a:t>___ Avoid</a:t>
            </a:r>
            <a:r>
              <a:rPr lang="en-US" sz="1800" dirty="0" smtClean="0"/>
              <a:t>, ease into, or save face on difficult issues</a:t>
            </a:r>
            <a:endParaRPr lang="en-US" sz="18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a:t>
            </a:r>
            <a:r>
              <a:rPr lang="en-US" sz="1200" i="1" dirty="0" err="1" smtClean="0"/>
              <a:t>Behaviours</a:t>
            </a:r>
            <a:r>
              <a:rPr lang="en-US" sz="1200" i="1" dirty="0" smtClean="0"/>
              <a:t> from The Vicious Cycle of Unilateral Control by Roger Schwarz</a:t>
            </a:r>
            <a:endParaRPr lang="en-US" sz="1200" i="1" dirty="0"/>
          </a:p>
        </p:txBody>
      </p:sp>
    </p:spTree>
    <p:extLst>
      <p:ext uri="{BB962C8B-B14F-4D97-AF65-F5344CB8AC3E}">
        <p14:creationId xmlns:p14="http://schemas.microsoft.com/office/powerpoint/2010/main" val="404994720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II Scene II</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Keep a tally of each </a:t>
            </a:r>
            <a:r>
              <a:rPr lang="en-US" sz="2400" dirty="0" err="1"/>
              <a:t>behaviour</a:t>
            </a:r>
            <a:r>
              <a:rPr lang="en-US" sz="2400" dirty="0"/>
              <a:t> each time you see it.</a:t>
            </a:r>
          </a:p>
          <a:p>
            <a:pPr marL="0" indent="0" algn="just">
              <a:buNone/>
            </a:pPr>
            <a:endParaRPr lang="en-US" sz="1800" dirty="0"/>
          </a:p>
          <a:p>
            <a:pPr marL="0" indent="0" algn="just">
              <a:buNone/>
            </a:pPr>
            <a:r>
              <a:rPr lang="en-US" sz="1800" dirty="0" smtClean="0"/>
              <a:t>___ State </a:t>
            </a:r>
            <a:r>
              <a:rPr lang="en-US" sz="1800" dirty="0" smtClean="0"/>
              <a:t>views and ask genuine questions</a:t>
            </a:r>
          </a:p>
          <a:p>
            <a:pPr marL="0" indent="0" algn="just">
              <a:buNone/>
            </a:pPr>
            <a:r>
              <a:rPr lang="en-US" sz="1800" dirty="0" smtClean="0"/>
              <a:t>___ Share </a:t>
            </a:r>
            <a:r>
              <a:rPr lang="en-US" sz="1800" dirty="0" smtClean="0"/>
              <a:t>all relevant information</a:t>
            </a:r>
          </a:p>
          <a:p>
            <a:pPr marL="0" indent="0" algn="just">
              <a:buNone/>
            </a:pPr>
            <a:r>
              <a:rPr lang="en-US" sz="1800" dirty="0" smtClean="0"/>
              <a:t>___ Use </a:t>
            </a:r>
            <a:r>
              <a:rPr lang="en-US" sz="1800" dirty="0" smtClean="0"/>
              <a:t>specific examples and agree on what important words mean</a:t>
            </a:r>
          </a:p>
          <a:p>
            <a:pPr marL="0" indent="0" algn="just">
              <a:buNone/>
            </a:pPr>
            <a:r>
              <a:rPr lang="en-US" sz="1800" dirty="0" smtClean="0"/>
              <a:t>___ Explain </a:t>
            </a:r>
            <a:r>
              <a:rPr lang="en-US" sz="1800" dirty="0" smtClean="0"/>
              <a:t>reasoning and intent</a:t>
            </a:r>
          </a:p>
          <a:p>
            <a:pPr marL="0" indent="0" algn="just">
              <a:buNone/>
            </a:pPr>
            <a:r>
              <a:rPr lang="en-US" sz="1800" dirty="0" smtClean="0"/>
              <a:t>___ Focus </a:t>
            </a:r>
            <a:r>
              <a:rPr lang="en-US" sz="1800" dirty="0" smtClean="0"/>
              <a:t>on interests, not positions</a:t>
            </a:r>
          </a:p>
          <a:p>
            <a:pPr marL="0" indent="0" algn="just">
              <a:buNone/>
            </a:pPr>
            <a:r>
              <a:rPr lang="en-US" sz="1800" dirty="0" smtClean="0"/>
              <a:t>___ Test </a:t>
            </a:r>
            <a:r>
              <a:rPr lang="en-US" sz="1800" dirty="0" smtClean="0"/>
              <a:t>assumptions and inferences</a:t>
            </a:r>
          </a:p>
          <a:p>
            <a:pPr marL="0" indent="0" algn="just">
              <a:buNone/>
            </a:pPr>
            <a:r>
              <a:rPr lang="en-US" sz="1800" dirty="0" smtClean="0"/>
              <a:t>___ Jointly </a:t>
            </a:r>
            <a:r>
              <a:rPr lang="en-US" sz="1800" dirty="0" smtClean="0"/>
              <a:t>design next steps</a:t>
            </a:r>
          </a:p>
          <a:p>
            <a:pPr marL="0" indent="0" algn="just">
              <a:buNone/>
            </a:pPr>
            <a:r>
              <a:rPr lang="en-US" sz="1800" dirty="0" smtClean="0"/>
              <a:t>___ Discuss </a:t>
            </a:r>
            <a:r>
              <a:rPr lang="en-US" sz="1800" dirty="0" err="1" smtClean="0"/>
              <a:t>undiscussable</a:t>
            </a:r>
            <a:r>
              <a:rPr lang="en-US" sz="1800" dirty="0" smtClean="0"/>
              <a:t> issues</a:t>
            </a:r>
          </a:p>
          <a:p>
            <a:pPr marL="0" indent="0" algn="just">
              <a:buNone/>
            </a:pPr>
            <a:endParaRPr lang="en-US" sz="1800" dirty="0"/>
          </a:p>
          <a:p>
            <a:pPr marL="0" indent="0" algn="just">
              <a:buNone/>
            </a:pPr>
            <a:endParaRPr lang="en-US" sz="18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a:t>
            </a:r>
            <a:r>
              <a:rPr lang="en-US" sz="1200" i="1" dirty="0" err="1" smtClean="0"/>
              <a:t>Behaviours</a:t>
            </a:r>
            <a:r>
              <a:rPr lang="en-US" sz="1200" i="1" dirty="0" smtClean="0"/>
              <a:t> from The Virtuous Cycle of Mutual Learning by Roger Schwarz</a:t>
            </a:r>
            <a:endParaRPr lang="en-US" sz="1200" i="1" dirty="0"/>
          </a:p>
        </p:txBody>
      </p:sp>
    </p:spTree>
    <p:extLst>
      <p:ext uri="{BB962C8B-B14F-4D97-AF65-F5344CB8AC3E}">
        <p14:creationId xmlns:p14="http://schemas.microsoft.com/office/powerpoint/2010/main" val="6796138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Joyful Work</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To make work joyful</a:t>
            </a:r>
          </a:p>
          <a:p>
            <a:pPr marL="0" indent="0">
              <a:buNone/>
            </a:pPr>
            <a:r>
              <a:rPr lang="en-GB" sz="2400" dirty="0" smtClean="0"/>
              <a:t>As aspiring leaders</a:t>
            </a:r>
          </a:p>
          <a:p>
            <a:pPr marL="0" indent="0">
              <a:buNone/>
            </a:pPr>
            <a:r>
              <a:rPr lang="en-GB" sz="2400" dirty="0" smtClean="0"/>
              <a:t>We need to practice personal leadership.</a:t>
            </a:r>
          </a:p>
          <a:p>
            <a:pPr marL="0" indent="0">
              <a:buNone/>
            </a:pPr>
            <a:endParaRPr lang="en-GB" sz="2400" dirty="0"/>
          </a:p>
          <a:p>
            <a:pPr marL="0" indent="0">
              <a:buNone/>
            </a:pPr>
            <a:r>
              <a:rPr lang="en-GB" sz="2400" b="1" dirty="0" smtClean="0"/>
              <a:t>Success Criteria</a:t>
            </a:r>
          </a:p>
          <a:p>
            <a:pPr marL="0" indent="0">
              <a:buNone/>
            </a:pPr>
            <a:r>
              <a:rPr lang="en-GB" sz="2400" dirty="0" smtClean="0"/>
              <a:t>[ ] I know what the Mutual Learning Model is</a:t>
            </a:r>
          </a:p>
          <a:p>
            <a:pPr marL="0" indent="0">
              <a:buNone/>
            </a:pPr>
            <a:r>
              <a:rPr lang="en-GB" sz="2400" dirty="0" smtClean="0"/>
              <a:t>[ ] I know what the 8 behaviours are</a:t>
            </a:r>
          </a:p>
          <a:p>
            <a:pPr marL="0" indent="0">
              <a:buNone/>
            </a:pPr>
            <a:r>
              <a:rPr lang="en-GB" sz="2400" dirty="0" smtClean="0"/>
              <a:t>[ ] </a:t>
            </a:r>
            <a:r>
              <a:rPr lang="en-GB" sz="2400" dirty="0" smtClean="0"/>
              <a:t>I’ve gained one or more personal insights</a:t>
            </a:r>
            <a:endParaRPr lang="en-GB" sz="2400" dirty="0" smtClean="0"/>
          </a:p>
          <a:p>
            <a:pPr marL="0" indent="0">
              <a:buNone/>
            </a:pPr>
            <a:r>
              <a:rPr lang="en-GB" sz="2400" dirty="0" smtClean="0"/>
              <a:t>[ ] I've identified at least one personal improvement action</a:t>
            </a:r>
          </a:p>
          <a:p>
            <a:pPr marL="0" indent="0">
              <a:buNone/>
            </a:pPr>
            <a:r>
              <a:rPr lang="en-GB" sz="2400" dirty="0" smtClean="0"/>
              <a:t>[ ] We've had fun!</a:t>
            </a:r>
            <a:endParaRPr lang="en-GB" sz="2400" dirty="0"/>
          </a:p>
        </p:txBody>
      </p:sp>
    </p:spTree>
    <p:extLst>
      <p:ext uri="{BB962C8B-B14F-4D97-AF65-F5344CB8AC3E}">
        <p14:creationId xmlns:p14="http://schemas.microsoft.com/office/powerpoint/2010/main" val="4225716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Mutual Learning Questionnaire</a:t>
            </a:r>
            <a:endParaRPr lang="en-US" sz="3600" dirty="0"/>
          </a:p>
        </p:txBody>
      </p:sp>
      <p:sp>
        <p:nvSpPr>
          <p:cNvPr id="3" name="Content Placeholder 2"/>
          <p:cNvSpPr>
            <a:spLocks noGrp="1"/>
          </p:cNvSpPr>
          <p:nvPr>
            <p:ph idx="1"/>
          </p:nvPr>
        </p:nvSpPr>
        <p:spPr>
          <a:xfrm>
            <a:off x="251520" y="1196752"/>
            <a:ext cx="8640960" cy="460647"/>
          </a:xfrm>
        </p:spPr>
        <p:txBody>
          <a:bodyPr>
            <a:noAutofit/>
          </a:bodyPr>
          <a:lstStyle/>
          <a:p>
            <a:pPr marL="0" indent="0" algn="ctr">
              <a:buNone/>
            </a:pPr>
            <a:r>
              <a:rPr lang="en-US" sz="1400" dirty="0" smtClean="0"/>
              <a:t>Read each pair of statements. For each pair, tick the box which most accurately reflects the way you think.</a:t>
            </a:r>
            <a:endParaRPr lang="en-US" sz="1400" dirty="0"/>
          </a:p>
        </p:txBody>
      </p:sp>
      <p:sp>
        <p:nvSpPr>
          <p:cNvPr id="5" name="TextBox 4"/>
          <p:cNvSpPr txBox="1"/>
          <p:nvPr/>
        </p:nvSpPr>
        <p:spPr>
          <a:xfrm>
            <a:off x="4844143" y="6207695"/>
            <a:ext cx="4081207" cy="461665"/>
          </a:xfrm>
          <a:prstGeom prst="rect">
            <a:avLst/>
          </a:prstGeom>
          <a:noFill/>
        </p:spPr>
        <p:txBody>
          <a:bodyPr wrap="square" rtlCol="0">
            <a:spAutoFit/>
          </a:bodyPr>
          <a:lstStyle/>
          <a:p>
            <a:pPr algn="r"/>
            <a:r>
              <a:rPr lang="en-US" sz="1200" i="1" dirty="0" smtClean="0">
                <a:solidFill>
                  <a:srgbClr val="000000"/>
                </a:solidFill>
              </a:rPr>
              <a:t>Questionnaire designed </a:t>
            </a:r>
            <a:r>
              <a:rPr lang="en-US" sz="1200" i="1" dirty="0" smtClean="0">
                <a:solidFill>
                  <a:srgbClr val="000000"/>
                </a:solidFill>
              </a:rPr>
              <a:t>by </a:t>
            </a:r>
            <a:r>
              <a:rPr lang="en-US" sz="1200" i="1" dirty="0" smtClean="0">
                <a:solidFill>
                  <a:srgbClr val="000000"/>
                </a:solidFill>
              </a:rPr>
              <a:t>Joe </a:t>
            </a:r>
            <a:r>
              <a:rPr lang="en-US" sz="1200" i="1" dirty="0" err="1" smtClean="0">
                <a:solidFill>
                  <a:srgbClr val="000000"/>
                </a:solidFill>
              </a:rPr>
              <a:t>Schmetzer</a:t>
            </a:r>
            <a:r>
              <a:rPr lang="en-US" sz="1200" i="1" dirty="0" smtClean="0">
                <a:solidFill>
                  <a:srgbClr val="000000"/>
                </a:solidFill>
              </a:rPr>
              <a:t> &amp; Portia Tung</a:t>
            </a:r>
            <a:endParaRPr lang="en-US" sz="1200" i="1" dirty="0" smtClean="0">
              <a:solidFill>
                <a:srgbClr val="000000"/>
              </a:solidFill>
            </a:endParaRPr>
          </a:p>
          <a:p>
            <a:pPr algn="r"/>
            <a:r>
              <a:rPr lang="en-US" sz="1200" i="1" dirty="0" smtClean="0">
                <a:solidFill>
                  <a:srgbClr val="000000"/>
                </a:solidFill>
              </a:rPr>
              <a:t>Derived from Chris </a:t>
            </a:r>
            <a:r>
              <a:rPr lang="en-US" sz="1200" i="1" dirty="0" err="1" smtClean="0">
                <a:solidFill>
                  <a:srgbClr val="000000"/>
                </a:solidFill>
              </a:rPr>
              <a:t>Argyris’s</a:t>
            </a:r>
            <a:r>
              <a:rPr lang="en-US" sz="1200" i="1" dirty="0" smtClean="0">
                <a:solidFill>
                  <a:srgbClr val="000000"/>
                </a:solidFill>
              </a:rPr>
              <a:t> Mutual Learning </a:t>
            </a:r>
            <a:r>
              <a:rPr lang="en-US" sz="1200" i="1" dirty="0" smtClean="0">
                <a:solidFill>
                  <a:srgbClr val="000000"/>
                </a:solidFill>
              </a:rPr>
              <a:t>Model</a:t>
            </a:r>
            <a:endParaRPr lang="en-US" sz="1200" i="1"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997950901"/>
              </p:ext>
            </p:extLst>
          </p:nvPr>
        </p:nvGraphicFramePr>
        <p:xfrm>
          <a:off x="395536" y="2001376"/>
          <a:ext cx="8424936" cy="3803888"/>
        </p:xfrm>
        <a:graphic>
          <a:graphicData uri="http://schemas.openxmlformats.org/drawingml/2006/table">
            <a:tbl>
              <a:tblPr firstRow="1" bandRow="1">
                <a:tableStyleId>{2D5ABB26-0587-4C30-8999-92F81FD0307C}</a:tableStyleId>
              </a:tblPr>
              <a:tblGrid>
                <a:gridCol w="3312368"/>
                <a:gridCol w="432048"/>
                <a:gridCol w="432048"/>
                <a:gridCol w="432048"/>
                <a:gridCol w="432048"/>
                <a:gridCol w="3384376"/>
              </a:tblGrid>
              <a:tr h="432047">
                <a:tc>
                  <a:txBody>
                    <a:bodyPr/>
                    <a:lstStyle/>
                    <a:p>
                      <a:pPr algn="l"/>
                      <a:endParaRPr lang="en-US" sz="1600" dirty="0"/>
                    </a:p>
                  </a:txBody>
                  <a:tcPr/>
                </a:tc>
                <a:tc>
                  <a:txBody>
                    <a:bodyPr/>
                    <a:lstStyle/>
                    <a:p>
                      <a:pPr algn="ctr"/>
                      <a:r>
                        <a:rPr lang="en-US" sz="1600" b="1" dirty="0" smtClean="0"/>
                        <a:t>1</a:t>
                      </a:r>
                      <a:endParaRPr lang="en-US" sz="1600" b="1" dirty="0"/>
                    </a:p>
                  </a:txBody>
                  <a:tcPr/>
                </a:tc>
                <a:tc>
                  <a:txBody>
                    <a:bodyPr/>
                    <a:lstStyle/>
                    <a:p>
                      <a:pPr algn="ctr"/>
                      <a:r>
                        <a:rPr lang="en-US" sz="1600" b="1" dirty="0" smtClean="0"/>
                        <a:t>2</a:t>
                      </a:r>
                      <a:endParaRPr lang="en-US" sz="1600" b="1" dirty="0"/>
                    </a:p>
                  </a:txBody>
                  <a:tcPr/>
                </a:tc>
                <a:tc>
                  <a:txBody>
                    <a:bodyPr/>
                    <a:lstStyle/>
                    <a:p>
                      <a:pPr algn="ctr"/>
                      <a:r>
                        <a:rPr lang="en-US" sz="1600" b="1" dirty="0" smtClean="0"/>
                        <a:t>3</a:t>
                      </a:r>
                      <a:endParaRPr lang="en-US" sz="1600" b="1" dirty="0"/>
                    </a:p>
                  </a:txBody>
                  <a:tcPr/>
                </a:tc>
                <a:tc>
                  <a:txBody>
                    <a:bodyPr/>
                    <a:lstStyle/>
                    <a:p>
                      <a:pPr algn="ctr"/>
                      <a:r>
                        <a:rPr lang="en-US" sz="1600" b="1" dirty="0" smtClean="0"/>
                        <a:t>4</a:t>
                      </a:r>
                      <a:endParaRPr lang="en-US" sz="1600" b="1" dirty="0"/>
                    </a:p>
                  </a:txBody>
                  <a:tcPr/>
                </a:tc>
                <a:tc>
                  <a:txBody>
                    <a:bodyPr/>
                    <a:lstStyle/>
                    <a:p>
                      <a:pPr algn="l"/>
                      <a:endParaRPr lang="en-US" sz="1600" dirty="0"/>
                    </a:p>
                  </a:txBody>
                  <a:tcPr/>
                </a:tc>
              </a:tr>
              <a:tr h="720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 I understand</a:t>
                      </a:r>
                      <a:r>
                        <a:rPr lang="en-US" sz="1600" baseline="0" dirty="0" smtClean="0"/>
                        <a:t> situation better than anyone else in my team</a:t>
                      </a:r>
                      <a:endParaRPr lang="en-US" sz="1600" dirty="0" smtClean="0"/>
                    </a:p>
                  </a:txBody>
                  <a:tcPr/>
                </a:tc>
                <a:tc>
                  <a:txBody>
                    <a:bodyPr/>
                    <a:lstStyle/>
                    <a:p>
                      <a:pPr algn="l"/>
                      <a:endParaRPr lang="en-US" sz="160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a:p>
                  </a:txBody>
                  <a:tcPr/>
                </a:tc>
                <a:tc>
                  <a:txBody>
                    <a:bodyPr/>
                    <a:lstStyle/>
                    <a:p>
                      <a:pPr algn="l"/>
                      <a:r>
                        <a:rPr lang="en-US" sz="1600" dirty="0" smtClean="0"/>
                        <a:t>1) I have information and others do, too</a:t>
                      </a:r>
                      <a:endParaRPr lang="en-US" sz="1600" dirty="0"/>
                    </a:p>
                  </a:txBody>
                  <a:tcPr/>
                </a:tc>
              </a:tr>
              <a:tr h="291902">
                <a:tc>
                  <a:txBody>
                    <a:bodyPr/>
                    <a:lstStyle/>
                    <a:p>
                      <a:pPr algn="l"/>
                      <a:r>
                        <a:rPr lang="en-US" sz="1600" dirty="0" smtClean="0"/>
                        <a:t>2) I am right most of the time</a:t>
                      </a:r>
                      <a:endParaRPr lang="en-US" sz="1600" dirty="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r>
                        <a:rPr lang="en-US" sz="1600" dirty="0" smtClean="0"/>
                        <a:t>2) People who disagree with me are trying to help me</a:t>
                      </a:r>
                      <a:endParaRPr lang="en-US" sz="1600" dirty="0"/>
                    </a:p>
                  </a:txBody>
                  <a:tcPr/>
                </a:tc>
              </a:tr>
              <a:tr h="291902">
                <a:tc>
                  <a:txBody>
                    <a:bodyPr/>
                    <a:lstStyle/>
                    <a:p>
                      <a:pPr algn="l"/>
                      <a:r>
                        <a:rPr lang="en-US" sz="1600" dirty="0" smtClean="0"/>
                        <a:t>3) People who disagree with me are pushing an agenda</a:t>
                      </a:r>
                      <a:endParaRPr lang="en-US" sz="1600" dirty="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r>
                        <a:rPr lang="en-US" sz="1600" dirty="0" smtClean="0"/>
                        <a:t>3) Other </a:t>
                      </a:r>
                      <a:r>
                        <a:rPr lang="en-US" sz="1600" dirty="0" smtClean="0"/>
                        <a:t>can teach me much</a:t>
                      </a:r>
                      <a:endParaRPr lang="en-US" sz="1600" dirty="0"/>
                    </a:p>
                  </a:txBody>
                  <a:tcPr/>
                </a:tc>
              </a:tr>
              <a:tr h="291902">
                <a:tc>
                  <a:txBody>
                    <a:bodyPr/>
                    <a:lstStyle/>
                    <a:p>
                      <a:pPr algn="l"/>
                      <a:r>
                        <a:rPr lang="en-US" sz="1600" dirty="0" smtClean="0"/>
                        <a:t>4) I can</a:t>
                      </a:r>
                      <a:r>
                        <a:rPr lang="en-US" sz="1600" baseline="0" dirty="0" smtClean="0"/>
                        <a:t> teach people to fix their mistakes</a:t>
                      </a:r>
                      <a:endParaRPr lang="en-US" sz="1600" dirty="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r>
                        <a:rPr lang="en-US" sz="1600" dirty="0" smtClean="0"/>
                        <a:t>4) I </a:t>
                      </a:r>
                      <a:r>
                        <a:rPr lang="en-US" sz="1600" dirty="0" smtClean="0"/>
                        <a:t>can learn from</a:t>
                      </a:r>
                      <a:r>
                        <a:rPr lang="en-US" sz="1600" baseline="0" dirty="0" smtClean="0"/>
                        <a:t> our differences</a:t>
                      </a:r>
                      <a:endParaRPr lang="en-US" sz="1600" dirty="0"/>
                    </a:p>
                  </a:txBody>
                  <a:tcPr/>
                </a:tc>
              </a:tr>
              <a:tr h="291902">
                <a:tc>
                  <a:txBody>
                    <a:bodyPr/>
                    <a:lstStyle/>
                    <a:p>
                      <a:pPr algn="l"/>
                      <a:r>
                        <a:rPr lang="en-US" sz="1600" dirty="0" smtClean="0"/>
                        <a:t>5) My feelings are obvious and justified</a:t>
                      </a:r>
                      <a:endParaRPr lang="en-US" sz="1600" dirty="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r>
                        <a:rPr lang="en-US" sz="1600" dirty="0" smtClean="0"/>
                        <a:t>5)</a:t>
                      </a:r>
                      <a:r>
                        <a:rPr lang="en-US" sz="1600" baseline="0" dirty="0" smtClean="0"/>
                        <a:t> </a:t>
                      </a:r>
                      <a:r>
                        <a:rPr lang="en-US" sz="1600" dirty="0" smtClean="0"/>
                        <a:t>My </a:t>
                      </a:r>
                      <a:r>
                        <a:rPr lang="en-US" sz="1600" dirty="0" smtClean="0"/>
                        <a:t>feelings are hidden</a:t>
                      </a:r>
                      <a:r>
                        <a:rPr lang="en-US" sz="1600" baseline="0" dirty="0" smtClean="0"/>
                        <a:t> and may be self-motivated</a:t>
                      </a:r>
                      <a:endParaRPr lang="en-US" sz="1600" dirty="0"/>
                    </a:p>
                  </a:txBody>
                  <a:tcPr/>
                </a:tc>
              </a:tr>
              <a:tr h="291902">
                <a:tc>
                  <a:txBody>
                    <a:bodyPr/>
                    <a:lstStyle/>
                    <a:p>
                      <a:pPr algn="l"/>
                      <a:r>
                        <a:rPr lang="en-US" sz="1600" dirty="0" smtClean="0"/>
                        <a:t>6) I never cause problems in my team</a:t>
                      </a:r>
                      <a:endParaRPr lang="en-US" sz="1600" dirty="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endParaRPr lang="en-US" sz="1600"/>
                    </a:p>
                  </a:txBody>
                  <a:tcPr/>
                </a:tc>
                <a:tc>
                  <a:txBody>
                    <a:bodyPr/>
                    <a:lstStyle/>
                    <a:p>
                      <a:pPr algn="l"/>
                      <a:r>
                        <a:rPr lang="en-US" sz="1600" dirty="0" smtClean="0"/>
                        <a:t>6) I may be part of the problem</a:t>
                      </a:r>
                      <a:endParaRPr lang="en-US" sz="1600" dirty="0"/>
                    </a:p>
                  </a:txBody>
                  <a:tcPr/>
                </a:tc>
              </a:tr>
            </a:tbl>
          </a:graphicData>
        </a:graphic>
      </p:graphicFrame>
      <p:cxnSp>
        <p:nvCxnSpPr>
          <p:cNvPr id="7" name="Straight Connector 6"/>
          <p:cNvCxnSpPr/>
          <p:nvPr/>
        </p:nvCxnSpPr>
        <p:spPr>
          <a:xfrm>
            <a:off x="4139952"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572000"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004048"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707904"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36096"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336228" y="310706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23528" y="3755131"/>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23528" y="4352403"/>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23528" y="490726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23528" y="5491831"/>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3707904" y="1988840"/>
            <a:ext cx="1728192" cy="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323528" y="2420888"/>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323528" y="594928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9352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Mutual Learning Scale</a:t>
            </a:r>
            <a:endParaRPr lang="en-US" dirty="0"/>
          </a:p>
        </p:txBody>
      </p:sp>
      <p:sp>
        <p:nvSpPr>
          <p:cNvPr id="3" name="Content Placeholder 2"/>
          <p:cNvSpPr>
            <a:spLocks noGrp="1"/>
          </p:cNvSpPr>
          <p:nvPr>
            <p:ph idx="1"/>
          </p:nvPr>
        </p:nvSpPr>
        <p:spPr/>
        <p:txBody>
          <a:bodyPr>
            <a:normAutofit fontScale="55000" lnSpcReduction="20000"/>
          </a:bodyPr>
          <a:lstStyle/>
          <a:p>
            <a:pPr marL="0" indent="0" algn="ctr">
              <a:buNone/>
            </a:pPr>
            <a:r>
              <a:rPr lang="en-US" sz="2900" dirty="0" smtClean="0"/>
              <a:t>1 = Definitely false       2 = Mostly false       3 = Mostly true       4 = Definitely true</a:t>
            </a:r>
          </a:p>
          <a:p>
            <a:pPr marL="0" indent="0">
              <a:buNone/>
            </a:pPr>
            <a:endParaRPr lang="en-US" dirty="0" smtClean="0"/>
          </a:p>
          <a:p>
            <a:pPr marL="0" indent="0">
              <a:buNone/>
            </a:pPr>
            <a:r>
              <a:rPr lang="en-US" dirty="0" smtClean="0"/>
              <a:t>__ 1) I </a:t>
            </a:r>
            <a:r>
              <a:rPr lang="en-US" dirty="0"/>
              <a:t>have information and others do, </a:t>
            </a:r>
            <a:r>
              <a:rPr lang="en-US" dirty="0" smtClean="0"/>
              <a:t>too.</a:t>
            </a:r>
          </a:p>
          <a:p>
            <a:pPr marL="0" indent="0">
              <a:buNone/>
            </a:pPr>
            <a:r>
              <a:rPr lang="en-US" dirty="0" smtClean="0"/>
              <a:t>__ 2) Each </a:t>
            </a:r>
            <a:r>
              <a:rPr lang="en-US" dirty="0"/>
              <a:t>of us sees things others </a:t>
            </a:r>
            <a:r>
              <a:rPr lang="en-US" dirty="0" smtClean="0"/>
              <a:t>don't.</a:t>
            </a:r>
          </a:p>
          <a:p>
            <a:pPr marL="0" indent="0">
              <a:buNone/>
            </a:pPr>
            <a:r>
              <a:rPr lang="en-US" dirty="0" smtClean="0"/>
              <a:t>__ 3) People </a:t>
            </a:r>
            <a:r>
              <a:rPr lang="en-US" dirty="0"/>
              <a:t>may disagree with me but still have pure motives</a:t>
            </a:r>
            <a:r>
              <a:rPr lang="en-US" dirty="0" smtClean="0"/>
              <a:t>.</a:t>
            </a:r>
          </a:p>
          <a:p>
            <a:pPr marL="0" indent="0">
              <a:buNone/>
            </a:pPr>
            <a:r>
              <a:rPr lang="en-US" dirty="0" smtClean="0"/>
              <a:t>__ 4) Differences </a:t>
            </a:r>
            <a:r>
              <a:rPr lang="en-US" dirty="0"/>
              <a:t>are opportunities for </a:t>
            </a:r>
            <a:r>
              <a:rPr lang="en-US" dirty="0" smtClean="0"/>
              <a:t>learning.</a:t>
            </a:r>
          </a:p>
          <a:p>
            <a:pPr marL="0" indent="0">
              <a:buNone/>
            </a:pPr>
            <a:r>
              <a:rPr lang="en-US" dirty="0" smtClean="0"/>
              <a:t>__ 5) It's </a:t>
            </a:r>
            <a:r>
              <a:rPr lang="en-US" dirty="0"/>
              <a:t>possible I may be part of the </a:t>
            </a:r>
            <a:r>
              <a:rPr lang="en-US" dirty="0" smtClean="0"/>
              <a:t>problem.</a:t>
            </a:r>
          </a:p>
          <a:p>
            <a:pPr marL="0" indent="0">
              <a:buNone/>
            </a:pPr>
            <a:r>
              <a:rPr lang="en-US" dirty="0" smtClean="0"/>
              <a:t>__ 6) I </a:t>
            </a:r>
            <a:r>
              <a:rPr lang="en-US" dirty="0"/>
              <a:t>state views and ask genuine </a:t>
            </a:r>
            <a:r>
              <a:rPr lang="en-US" dirty="0" smtClean="0"/>
              <a:t>questions.</a:t>
            </a:r>
          </a:p>
          <a:p>
            <a:pPr marL="0" indent="0">
              <a:buNone/>
            </a:pPr>
            <a:r>
              <a:rPr lang="en-US" dirty="0" smtClean="0"/>
              <a:t>__ 7) I </a:t>
            </a:r>
            <a:r>
              <a:rPr lang="en-US" dirty="0"/>
              <a:t>share all relevant </a:t>
            </a:r>
            <a:r>
              <a:rPr lang="en-US" dirty="0" smtClean="0"/>
              <a:t>information.</a:t>
            </a:r>
          </a:p>
          <a:p>
            <a:pPr marL="0" indent="0">
              <a:buNone/>
            </a:pPr>
            <a:r>
              <a:rPr lang="en-US" dirty="0" smtClean="0"/>
              <a:t>__ 8) I </a:t>
            </a:r>
            <a:r>
              <a:rPr lang="en-US" dirty="0"/>
              <a:t>use specific examples and agree on what important words </a:t>
            </a:r>
            <a:r>
              <a:rPr lang="en-US" dirty="0" smtClean="0"/>
              <a:t>mean.</a:t>
            </a:r>
          </a:p>
          <a:p>
            <a:pPr marL="0" indent="0">
              <a:buNone/>
            </a:pPr>
            <a:r>
              <a:rPr lang="en-US" dirty="0" smtClean="0"/>
              <a:t>__ 9) I </a:t>
            </a:r>
            <a:r>
              <a:rPr lang="en-US" dirty="0"/>
              <a:t>explain my reasoning and </a:t>
            </a:r>
            <a:r>
              <a:rPr lang="en-US" dirty="0" smtClean="0"/>
              <a:t>intent.</a:t>
            </a:r>
          </a:p>
          <a:p>
            <a:pPr marL="0" indent="0">
              <a:buNone/>
            </a:pPr>
            <a:r>
              <a:rPr lang="en-US" dirty="0" smtClean="0"/>
              <a:t>__ 10) I </a:t>
            </a:r>
            <a:r>
              <a:rPr lang="en-US" dirty="0"/>
              <a:t>focus on interests not positions</a:t>
            </a:r>
            <a:r>
              <a:rPr lang="en-US" dirty="0" smtClean="0"/>
              <a:t>.</a:t>
            </a:r>
          </a:p>
          <a:p>
            <a:pPr marL="0" indent="0">
              <a:buNone/>
            </a:pPr>
            <a:r>
              <a:rPr lang="en-US" dirty="0" smtClean="0"/>
              <a:t>__ 11) I </a:t>
            </a:r>
            <a:r>
              <a:rPr lang="en-US" dirty="0"/>
              <a:t>test assumptions and </a:t>
            </a:r>
            <a:r>
              <a:rPr lang="en-US" dirty="0" smtClean="0"/>
              <a:t>inferences.</a:t>
            </a:r>
          </a:p>
          <a:p>
            <a:pPr marL="0" indent="0">
              <a:buNone/>
            </a:pPr>
            <a:r>
              <a:rPr lang="en-US" dirty="0" smtClean="0"/>
              <a:t>__ 12) I </a:t>
            </a:r>
            <a:r>
              <a:rPr lang="en-US" dirty="0"/>
              <a:t>jointly design next </a:t>
            </a:r>
            <a:r>
              <a:rPr lang="en-US" dirty="0" smtClean="0"/>
              <a:t>steps.</a:t>
            </a:r>
          </a:p>
          <a:p>
            <a:pPr marL="0" indent="0">
              <a:buNone/>
            </a:pPr>
            <a:r>
              <a:rPr lang="en-US" dirty="0" smtClean="0"/>
              <a:t>__ 13) I </a:t>
            </a:r>
            <a:r>
              <a:rPr lang="en-US" dirty="0"/>
              <a:t>discuss </a:t>
            </a:r>
            <a:r>
              <a:rPr lang="en-US" dirty="0" err="1"/>
              <a:t>undiscussable</a:t>
            </a:r>
            <a:r>
              <a:rPr lang="en-US" dirty="0"/>
              <a:t> issues. </a:t>
            </a:r>
          </a:p>
        </p:txBody>
      </p:sp>
      <p:sp>
        <p:nvSpPr>
          <p:cNvPr id="5" name="TextBox 4"/>
          <p:cNvSpPr txBox="1"/>
          <p:nvPr/>
        </p:nvSpPr>
        <p:spPr>
          <a:xfrm>
            <a:off x="4844143" y="6064673"/>
            <a:ext cx="4081207" cy="646331"/>
          </a:xfrm>
          <a:prstGeom prst="rect">
            <a:avLst/>
          </a:prstGeom>
          <a:noFill/>
        </p:spPr>
        <p:txBody>
          <a:bodyPr wrap="square" rtlCol="0">
            <a:spAutoFit/>
          </a:bodyPr>
          <a:lstStyle/>
          <a:p>
            <a:pPr algn="r"/>
            <a:r>
              <a:rPr lang="en-US" sz="1200" i="1" dirty="0" smtClean="0">
                <a:solidFill>
                  <a:srgbClr val="000000"/>
                </a:solidFill>
              </a:rPr>
              <a:t>Scale design by Portia Tung &amp; Joe </a:t>
            </a:r>
            <a:r>
              <a:rPr lang="en-US" sz="1200" i="1" dirty="0" err="1" smtClean="0">
                <a:solidFill>
                  <a:srgbClr val="000000"/>
                </a:solidFill>
              </a:rPr>
              <a:t>Schmetzer</a:t>
            </a:r>
            <a:endParaRPr lang="en-US" sz="1200" i="1" dirty="0" smtClean="0">
              <a:solidFill>
                <a:srgbClr val="000000"/>
              </a:solidFill>
            </a:endParaRPr>
          </a:p>
          <a:p>
            <a:pPr algn="r"/>
            <a:r>
              <a:rPr lang="en-US" sz="1200" i="1" dirty="0" smtClean="0">
                <a:solidFill>
                  <a:srgbClr val="000000"/>
                </a:solidFill>
              </a:rPr>
              <a:t>Derived from Chris </a:t>
            </a:r>
            <a:r>
              <a:rPr lang="en-US" sz="1200" i="1" dirty="0" err="1" smtClean="0">
                <a:solidFill>
                  <a:srgbClr val="000000"/>
                </a:solidFill>
              </a:rPr>
              <a:t>Argyris’s</a:t>
            </a:r>
            <a:r>
              <a:rPr lang="en-US" sz="1200" i="1" dirty="0" smtClean="0">
                <a:solidFill>
                  <a:srgbClr val="000000"/>
                </a:solidFill>
              </a:rPr>
              <a:t> Mutual Learning Model and “Smart Leaders Smarter Teams” by Roger Schwarz</a:t>
            </a:r>
            <a:endParaRPr lang="en-US" sz="1200" i="1" dirty="0">
              <a:solidFill>
                <a:srgbClr val="000000"/>
              </a:solidFill>
            </a:endParaRPr>
          </a:p>
        </p:txBody>
      </p:sp>
    </p:spTree>
    <p:extLst>
      <p:ext uri="{BB962C8B-B14F-4D97-AF65-F5344CB8AC3E}">
        <p14:creationId xmlns:p14="http://schemas.microsoft.com/office/powerpoint/2010/main" val="1946105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Prologue</a:t>
            </a:r>
            <a:endParaRPr lang="en-GB" dirty="0"/>
          </a:p>
        </p:txBody>
      </p:sp>
      <p:sp>
        <p:nvSpPr>
          <p:cNvPr id="3" name="Content Placeholder 2"/>
          <p:cNvSpPr>
            <a:spLocks noGrp="1"/>
          </p:cNvSpPr>
          <p:nvPr>
            <p:ph idx="1"/>
          </p:nvPr>
        </p:nvSpPr>
        <p:spPr/>
        <p:txBody>
          <a:bodyPr>
            <a:normAutofit/>
          </a:bodyPr>
          <a:lstStyle/>
          <a:p>
            <a:pPr marL="0" indent="0" algn="just">
              <a:buNone/>
            </a:pPr>
            <a:r>
              <a:rPr lang="en-GB" sz="2800" dirty="0" smtClean="0"/>
              <a:t>A release must be ready for next week's trade show.</a:t>
            </a:r>
          </a:p>
          <a:p>
            <a:pPr marL="0" indent="0" algn="just">
              <a:buNone/>
            </a:pPr>
            <a:endParaRPr lang="en-GB" sz="2800" dirty="0" smtClean="0"/>
          </a:p>
          <a:p>
            <a:pPr marL="0" indent="0" algn="just">
              <a:buNone/>
            </a:pPr>
            <a:r>
              <a:rPr lang="en-GB" sz="2800" dirty="0" smtClean="0"/>
              <a:t>Three key players are meeting to discuss the progress of the release.</a:t>
            </a:r>
          </a:p>
          <a:p>
            <a:pPr marL="0" indent="0" algn="just">
              <a:buNone/>
            </a:pPr>
            <a:endParaRPr lang="en-GB" sz="2800" dirty="0"/>
          </a:p>
        </p:txBody>
      </p:sp>
    </p:spTree>
    <p:extLst>
      <p:ext uri="{BB962C8B-B14F-4D97-AF65-F5344CB8AC3E}">
        <p14:creationId xmlns:p14="http://schemas.microsoft.com/office/powerpoint/2010/main" val="54937654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a:t>
            </a:r>
            <a:r>
              <a:rPr lang="en-GB" dirty="0"/>
              <a:t>I</a:t>
            </a:r>
            <a:r>
              <a:rPr lang="en-GB" dirty="0" smtClean="0"/>
              <a:t> Scene I</a:t>
            </a:r>
            <a:endParaRPr lang="en-GB" dirty="0"/>
          </a:p>
        </p:txBody>
      </p:sp>
      <p:sp>
        <p:nvSpPr>
          <p:cNvPr id="3" name="Content Placeholder 2"/>
          <p:cNvSpPr>
            <a:spLocks noGrp="1"/>
          </p:cNvSpPr>
          <p:nvPr>
            <p:ph idx="1"/>
          </p:nvPr>
        </p:nvSpPr>
        <p:spPr/>
        <p:txBody>
          <a:bodyPr/>
          <a:lstStyle/>
          <a:p>
            <a:pPr marL="0" indent="0" algn="just">
              <a:buNone/>
            </a:pPr>
            <a:r>
              <a:rPr lang="en-GB" dirty="0" smtClean="0"/>
              <a:t>The weekly project progress meeting.</a:t>
            </a:r>
          </a:p>
          <a:p>
            <a:pPr marL="0" indent="0" algn="just">
              <a:buNone/>
            </a:pPr>
            <a:endParaRPr lang="en-GB" dirty="0"/>
          </a:p>
          <a:p>
            <a:pPr marL="0" indent="0" algn="just">
              <a:buNone/>
            </a:pPr>
            <a:r>
              <a:rPr lang="en-GB" dirty="0" smtClean="0"/>
              <a:t>Enter the product </a:t>
            </a:r>
            <a:r>
              <a:rPr lang="en-GB" dirty="0"/>
              <a:t>o</a:t>
            </a:r>
            <a:r>
              <a:rPr lang="en-GB" dirty="0" smtClean="0"/>
              <a:t>wner, project manager and team lead.</a:t>
            </a:r>
            <a:endParaRPr lang="en-GB" dirty="0"/>
          </a:p>
        </p:txBody>
      </p:sp>
    </p:spTree>
    <p:extLst>
      <p:ext uri="{BB962C8B-B14F-4D97-AF65-F5344CB8AC3E}">
        <p14:creationId xmlns:p14="http://schemas.microsoft.com/office/powerpoint/2010/main" val="42677059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a:t>
            </a:r>
            <a:endParaRPr lang="en-GB" dirty="0"/>
          </a:p>
        </p:txBody>
      </p:sp>
      <p:sp>
        <p:nvSpPr>
          <p:cNvPr id="3" name="Content Placeholder 2"/>
          <p:cNvSpPr>
            <a:spLocks noGrp="1"/>
          </p:cNvSpPr>
          <p:nvPr>
            <p:ph idx="1"/>
          </p:nvPr>
        </p:nvSpPr>
        <p:spPr/>
        <p:txBody>
          <a:bodyPr/>
          <a:lstStyle/>
          <a:p>
            <a:r>
              <a:rPr lang="en-GB" dirty="0" smtClean="0"/>
              <a:t>What did you see and hear?</a:t>
            </a:r>
          </a:p>
          <a:p>
            <a:r>
              <a:rPr lang="en-GB" dirty="0" smtClean="0"/>
              <a:t>What were the goals of each character?</a:t>
            </a:r>
          </a:p>
          <a:p>
            <a:r>
              <a:rPr lang="en-GB" dirty="0" smtClean="0"/>
              <a:t>Who has meetings mostly like this one?</a:t>
            </a:r>
          </a:p>
        </p:txBody>
      </p:sp>
    </p:spTree>
    <p:extLst>
      <p:ext uri="{BB962C8B-B14F-4D97-AF65-F5344CB8AC3E}">
        <p14:creationId xmlns:p14="http://schemas.microsoft.com/office/powerpoint/2010/main" val="32241678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4996</TotalTime>
  <Words>3365</Words>
  <Application>Microsoft Macintosh PowerPoint</Application>
  <PresentationFormat>On-screen Show (4:3)</PresentationFormat>
  <Paragraphs>571</Paragraphs>
  <Slides>33</Slides>
  <Notes>30</Notes>
  <HiddenSlides>2</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The Fellowship of the Ring Personal Leadership Towards Joyful Work</vt:lpstr>
      <vt:lpstr>PowerPoint Presentation</vt:lpstr>
      <vt:lpstr>About Us</vt:lpstr>
      <vt:lpstr>Joyful Work</vt:lpstr>
      <vt:lpstr>The Mutual Learning Questionnaire</vt:lpstr>
      <vt:lpstr>The Mutual Learning Scale</vt:lpstr>
      <vt:lpstr>Prologue</vt:lpstr>
      <vt:lpstr>Act I Scene I</vt:lpstr>
      <vt:lpstr>Reflection</vt:lpstr>
      <vt:lpstr>Model I </vt:lpstr>
      <vt:lpstr>Act II Scene I</vt:lpstr>
      <vt:lpstr>Reflection</vt:lpstr>
      <vt:lpstr>Model II </vt:lpstr>
      <vt:lpstr>What’s your espoused leadership mindset?</vt:lpstr>
      <vt:lpstr>The Model I –Model II Quadrant</vt:lpstr>
      <vt:lpstr>What’s your leadership preference?</vt:lpstr>
      <vt:lpstr>Your Turn</vt:lpstr>
      <vt:lpstr>Summary</vt:lpstr>
      <vt:lpstr>Want to know more?</vt:lpstr>
      <vt:lpstr>Joyful Work</vt:lpstr>
      <vt:lpstr>Thank you for playing!</vt:lpstr>
      <vt:lpstr>Session Schedule</vt:lpstr>
      <vt:lpstr>Appendix</vt:lpstr>
      <vt:lpstr>Materials for Actors</vt:lpstr>
      <vt:lpstr>Product Owner Role</vt:lpstr>
      <vt:lpstr>Project Manager Role</vt:lpstr>
      <vt:lpstr>Team Lead Role</vt:lpstr>
      <vt:lpstr>Product Owner</vt:lpstr>
      <vt:lpstr>Act II Scene II</vt:lpstr>
      <vt:lpstr>Act II Scene II</vt:lpstr>
      <vt:lpstr>Materials for Audience</vt:lpstr>
      <vt:lpstr>Act I Scene I</vt:lpstr>
      <vt:lpstr>Act II Scene II</vt:lpstr>
    </vt:vector>
  </TitlesOfParts>
  <Company>UBS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Fellowship of the Ring</dc:title>
  <dc:creator>Tung, Portia</dc:creator>
  <cp:lastModifiedBy>Portia Tung</cp:lastModifiedBy>
  <cp:revision>49</cp:revision>
  <cp:lastPrinted>2015-09-21T15:50:00Z</cp:lastPrinted>
  <dcterms:created xsi:type="dcterms:W3CDTF">2015-09-16T16:07:23Z</dcterms:created>
  <dcterms:modified xsi:type="dcterms:W3CDTF">2015-09-22T08:16:54Z</dcterms:modified>
</cp:coreProperties>
</file>