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Google Sans" panose="020B060402020202020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9" d="100"/>
          <a:sy n="149" d="100"/>
        </p:scale>
        <p:origin x="348"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91139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openclipart.org/detail/194351/cartoon-guy-with-glass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pngall.com/anime-girl-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76010" y="3179147"/>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i="0" u="none" strike="noStrike" cap="none" dirty="0">
                <a:solidFill>
                  <a:srgbClr val="1967D2"/>
                </a:solidFill>
                <a:latin typeface="Google Sans"/>
                <a:ea typeface="Google Sans"/>
                <a:cs typeface="Google Sans"/>
                <a:sym typeface="Google Sans"/>
              </a:rPr>
              <a:t>Tom</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Age: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Education: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Hometown: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Family: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Occupation:</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Google Sans"/>
              <a:ea typeface="Google Sans"/>
              <a:cs typeface="Google Sans"/>
              <a:sym typeface="Google Sans"/>
            </a:endParaRPr>
          </a:p>
        </p:txBody>
      </p:sp>
      <p:sp>
        <p:nvSpPr>
          <p:cNvPr id="57" name="Google Shape;57;p13"/>
          <p:cNvSpPr txBox="1"/>
          <p:nvPr/>
        </p:nvSpPr>
        <p:spPr>
          <a:xfrm>
            <a:off x="1742725" y="3637900"/>
            <a:ext cx="1817400"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38</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US" dirty="0">
                <a:solidFill>
                  <a:schemeClr val="dk1"/>
                </a:solidFill>
                <a:latin typeface="Google Sans"/>
                <a:ea typeface="Google Sans"/>
                <a:cs typeface="Google Sans"/>
                <a:sym typeface="Google Sans"/>
              </a:rPr>
              <a:t>Management</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Toronto</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Married, 1 kid, 1 dog</a:t>
            </a:r>
          </a:p>
          <a:p>
            <a:pPr marL="0" marR="0" lvl="0" indent="0" algn="l" rtl="0">
              <a:lnSpc>
                <a:spcPct val="100000"/>
              </a:lnSpc>
              <a:spcBef>
                <a:spcPts val="0"/>
              </a:spcBef>
              <a:spcAft>
                <a:spcPts val="0"/>
              </a:spcAft>
              <a:buClr>
                <a:srgbClr val="000000"/>
              </a:buClr>
              <a:buSzPts val="1400"/>
              <a:buFont typeface="Arial"/>
              <a:buNone/>
            </a:pPr>
            <a:r>
              <a:rPr lang="en-US" dirty="0">
                <a:latin typeface="Google Sans"/>
                <a:ea typeface="Google Sans"/>
                <a:cs typeface="Google Sans"/>
                <a:sym typeface="Google Sans"/>
              </a:rPr>
              <a:t>Project manager</a:t>
            </a: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a:t>
            </a:r>
            <a:r>
              <a:rPr lang="en-US" sz="1800" i="1" u="none" strike="noStrike" cap="none" dirty="0">
                <a:solidFill>
                  <a:srgbClr val="000000"/>
                </a:solidFill>
                <a:latin typeface="Google Sans"/>
                <a:ea typeface="Google Sans"/>
                <a:cs typeface="Google Sans"/>
                <a:sym typeface="Google Sans"/>
              </a:rPr>
              <a:t>I don't let my visual impairment stop me from enjoying life and work. I just need the right tools and information to make it easier</a:t>
            </a:r>
            <a:r>
              <a:rPr lang="en" sz="1800" i="1" u="none" strike="noStrike" cap="none" dirty="0">
                <a:solidFill>
                  <a:srgbClr val="000000"/>
                </a:solidFill>
                <a:latin typeface="Google Sans"/>
                <a:ea typeface="Google Sans"/>
                <a:cs typeface="Google Sans"/>
                <a:sym typeface="Google Sans"/>
              </a:rPr>
              <a:t>”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61250" y="1492000"/>
            <a:ext cx="2724552"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US" sz="1200" dirty="0">
                <a:solidFill>
                  <a:schemeClr val="dk1"/>
                </a:solidFill>
                <a:latin typeface="Google Sans"/>
              </a:rPr>
              <a:t>Clear and accurate descriptions and audio cues, nutritional information and allergen warnings</a:t>
            </a:r>
          </a:p>
          <a:p>
            <a:pPr marL="457200" marR="0" lvl="0" indent="-317500" algn="l" rtl="0">
              <a:lnSpc>
                <a:spcPct val="100000"/>
              </a:lnSpc>
              <a:spcBef>
                <a:spcPts val="0"/>
              </a:spcBef>
              <a:spcAft>
                <a:spcPts val="0"/>
              </a:spcAft>
              <a:buClr>
                <a:srgbClr val="000000"/>
              </a:buClr>
              <a:buSzPts val="1400"/>
              <a:buFont typeface="Google Sans"/>
              <a:buChar char="●"/>
            </a:pPr>
            <a:r>
              <a:rPr lang="en-US" sz="1200" dirty="0">
                <a:solidFill>
                  <a:schemeClr val="dk1"/>
                </a:solidFill>
                <a:latin typeface="Google Sans"/>
              </a:rPr>
              <a:t>Minimization the energy they have to put into specific needs so they can focus on their personal life and work</a:t>
            </a:r>
          </a:p>
          <a:p>
            <a:pPr marL="139700" marR="0" lvl="0" algn="l" rtl="0">
              <a:lnSpc>
                <a:spcPct val="100000"/>
              </a:lnSpc>
              <a:spcBef>
                <a:spcPts val="0"/>
              </a:spcBef>
              <a:spcAft>
                <a:spcPts val="0"/>
              </a:spcAft>
              <a:buClr>
                <a:srgbClr val="000000"/>
              </a:buClr>
              <a:buSzPts val="1400"/>
            </a:pPr>
            <a:r>
              <a:rPr lang="en" sz="1400" i="0" u="none" strike="noStrike" cap="none" dirty="0">
                <a:solidFill>
                  <a:srgbClr val="000000"/>
                </a:solidFill>
                <a:latin typeface="Google Sans"/>
                <a:ea typeface="Google Sans"/>
                <a:cs typeface="Google Sans"/>
                <a:sym typeface="Google Sans"/>
              </a:rPr>
              <a:t>  </a:t>
            </a:r>
            <a:endParaRPr sz="1400" i="0" u="none" strike="noStrike" cap="none" dirty="0">
              <a:solidFill>
                <a:srgbClr val="000000"/>
              </a:solidFill>
              <a:latin typeface="Google Sans"/>
              <a:ea typeface="Google Sans"/>
              <a:cs typeface="Google Sans"/>
              <a:sym typeface="Google Sans"/>
            </a:endParaRPr>
          </a:p>
        </p:txBody>
      </p:sp>
      <p:sp>
        <p:nvSpPr>
          <p:cNvPr id="60" name="Google Shape;60;p13"/>
          <p:cNvSpPr txBox="1"/>
          <p:nvPr/>
        </p:nvSpPr>
        <p:spPr>
          <a:xfrm>
            <a:off x="63264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 sz="1200" i="0" u="none" strike="noStrike" cap="none" dirty="0">
                <a:solidFill>
                  <a:schemeClr val="dk1"/>
                </a:solidFill>
                <a:latin typeface="Google Sans"/>
                <a:ea typeface="Google Sans"/>
                <a:cs typeface="Google Sans"/>
                <a:sym typeface="Google Sans"/>
              </a:rPr>
              <a:t>It’s often too poorly prepared to accommodate my visual impairment</a:t>
            </a:r>
          </a:p>
          <a:p>
            <a:pPr marL="457200" marR="0" lvl="0" indent="-317500" algn="l" rtl="0">
              <a:lnSpc>
                <a:spcPct val="100000"/>
              </a:lnSpc>
              <a:spcBef>
                <a:spcPts val="0"/>
              </a:spcBef>
              <a:spcAft>
                <a:spcPts val="0"/>
              </a:spcAft>
              <a:buClr>
                <a:schemeClr val="dk1"/>
              </a:buClr>
              <a:buSzPts val="1400"/>
              <a:buFont typeface="Google Sans"/>
              <a:buChar char="●"/>
            </a:pPr>
            <a:r>
              <a:rPr lang="en-US" sz="1200" dirty="0">
                <a:solidFill>
                  <a:schemeClr val="dk1"/>
                </a:solidFill>
                <a:latin typeface="Google Sans"/>
              </a:rPr>
              <a:t>Sometimes it can be improved by having more relevant results, more personalized recommendations</a:t>
            </a:r>
            <a:endParaRPr sz="1200" dirty="0">
              <a:solidFill>
                <a:schemeClr val="dk1"/>
              </a:solidFill>
              <a:latin typeface="Google Sans"/>
              <a:sym typeface="Google Sans"/>
            </a:endParaRPr>
          </a:p>
        </p:txBody>
      </p:sp>
      <p:sp>
        <p:nvSpPr>
          <p:cNvPr id="61" name="Google Shape;61;p13"/>
          <p:cNvSpPr txBox="1"/>
          <p:nvPr/>
        </p:nvSpPr>
        <p:spPr>
          <a:xfrm>
            <a:off x="3651375" y="3561341"/>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i="0" u="none" strike="noStrike" cap="none" dirty="0">
                <a:solidFill>
                  <a:srgbClr val="000000"/>
                </a:solidFill>
                <a:latin typeface="Google Sans"/>
                <a:ea typeface="Google Sans"/>
                <a:cs typeface="Google Sans"/>
                <a:sym typeface="Google Sans"/>
              </a:rPr>
              <a:t>Tom is a successful </a:t>
            </a:r>
            <a:r>
              <a:rPr lang="en-US" sz="1400" i="0" u="none" strike="noStrike" cap="none" dirty="0">
                <a:solidFill>
                  <a:srgbClr val="000000"/>
                </a:solidFill>
                <a:latin typeface="Google Sans"/>
                <a:ea typeface="Google Sans"/>
                <a:cs typeface="Google Sans"/>
                <a:sym typeface="Google Sans"/>
              </a:rPr>
              <a:t>PM in an international firm. </a:t>
            </a:r>
            <a:r>
              <a:rPr lang="en-US" dirty="0">
                <a:latin typeface="Google Sans"/>
                <a:sym typeface="Google Sans"/>
              </a:rPr>
              <a:t>He </a:t>
            </a:r>
            <a:r>
              <a:rPr lang="en-US" dirty="0">
                <a:latin typeface="Google Sans"/>
              </a:rPr>
              <a:t>has a visual impairment for which he uses screen reader technologies. But not all apps and websites are optimized for screen reader usage. Him and his family loves modern restaurants where they can order nourishing, wholesome meals.</a:t>
            </a:r>
            <a:endParaRPr dirty="0">
              <a:latin typeface="Google Sans"/>
              <a:sym typeface="Google Sans"/>
            </a:endParaRPr>
          </a:p>
        </p:txBody>
      </p:sp>
      <p:sp>
        <p:nvSpPr>
          <p:cNvPr id="62" name="Google Shape;62;p13"/>
          <p:cNvSpPr txBox="1"/>
          <p:nvPr/>
        </p:nvSpPr>
        <p:spPr>
          <a:xfrm>
            <a:off x="985225" y="1442025"/>
            <a:ext cx="1666200" cy="79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i="1" dirty="0">
                <a:latin typeface="Google Sans"/>
                <a:ea typeface="Google Sans"/>
                <a:cs typeface="Google Sans"/>
                <a:sym typeface="Google Sans"/>
              </a:rPr>
              <a:t>Add image that represents this persona</a:t>
            </a:r>
            <a:endParaRPr sz="1100" dirty="0">
              <a:latin typeface="Google Sans"/>
              <a:ea typeface="Google Sans"/>
              <a:cs typeface="Google Sans"/>
              <a:sym typeface="Google Sans"/>
            </a:endParaRPr>
          </a:p>
        </p:txBody>
      </p:sp>
      <p:pic>
        <p:nvPicPr>
          <p:cNvPr id="3" name="Picture 2">
            <a:extLst>
              <a:ext uri="{FF2B5EF4-FFF2-40B4-BE49-F238E27FC236}">
                <a16:creationId xmlns:a16="http://schemas.microsoft.com/office/drawing/2014/main" id="{86542151-8F73-4068-ABD6-155FE9D1D96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125415" y="266203"/>
            <a:ext cx="1374798" cy="29533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353308" y="3214638"/>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i="0" u="none" strike="noStrike" cap="none" dirty="0">
                <a:solidFill>
                  <a:srgbClr val="1967D2"/>
                </a:solidFill>
                <a:latin typeface="Google Sans"/>
                <a:ea typeface="Google Sans"/>
                <a:cs typeface="Google Sans"/>
                <a:sym typeface="Google Sans"/>
              </a:rPr>
              <a:t>Emi</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Age: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Education: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Hometown: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Family: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Occupation:</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Google Sans"/>
              <a:ea typeface="Google Sans"/>
              <a:cs typeface="Google Sans"/>
              <a:sym typeface="Google Sans"/>
            </a:endParaRPr>
          </a:p>
        </p:txBody>
      </p:sp>
      <p:sp>
        <p:nvSpPr>
          <p:cNvPr id="57" name="Google Shape;57;p13"/>
          <p:cNvSpPr txBox="1"/>
          <p:nvPr/>
        </p:nvSpPr>
        <p:spPr>
          <a:xfrm>
            <a:off x="1732408" y="3650069"/>
            <a:ext cx="1943525"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23</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US" sz="1100" i="0" u="none" strike="noStrike" cap="none" dirty="0">
                <a:solidFill>
                  <a:schemeClr val="dk1"/>
                </a:solidFill>
                <a:latin typeface="Google Sans"/>
                <a:ea typeface="Google Sans"/>
                <a:cs typeface="Google Sans"/>
                <a:sym typeface="Google Sans"/>
              </a:rPr>
              <a:t>Enrolled in musical college</a:t>
            </a:r>
            <a:endParaRPr sz="11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Vancouver</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Single with a dog</a:t>
            </a:r>
          </a:p>
          <a:p>
            <a:pPr marL="0" marR="0" lvl="0" indent="0" algn="l" rtl="0">
              <a:lnSpc>
                <a:spcPct val="100000"/>
              </a:lnSpc>
              <a:spcBef>
                <a:spcPts val="0"/>
              </a:spcBef>
              <a:spcAft>
                <a:spcPts val="0"/>
              </a:spcAft>
              <a:buClr>
                <a:srgbClr val="000000"/>
              </a:buClr>
              <a:buSzPts val="1400"/>
              <a:buFont typeface="Arial"/>
              <a:buNone/>
            </a:pPr>
            <a:r>
              <a:rPr lang="en-US" dirty="0">
                <a:latin typeface="Google Sans"/>
                <a:ea typeface="Google Sans"/>
                <a:cs typeface="Google Sans"/>
                <a:sym typeface="Google Sans"/>
              </a:rPr>
              <a:t>Student</a:t>
            </a: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a:t>
            </a:r>
            <a:r>
              <a:rPr lang="en-US" sz="1800" i="1" u="none" strike="noStrike" cap="none" dirty="0">
                <a:solidFill>
                  <a:srgbClr val="000000"/>
                </a:solidFill>
                <a:latin typeface="Google Sans"/>
                <a:ea typeface="Google Sans"/>
                <a:cs typeface="Google Sans"/>
                <a:sym typeface="Google Sans"/>
              </a:rPr>
              <a:t>I'm still learning English, so I appreciate apps that have attractive photos and translations</a:t>
            </a:r>
            <a:r>
              <a:rPr lang="en" sz="1800" i="1" u="none" strike="noStrike" cap="none" dirty="0">
                <a:solidFill>
                  <a:srgbClr val="000000"/>
                </a:solidFill>
                <a:latin typeface="Google Sans"/>
                <a:ea typeface="Google Sans"/>
                <a:cs typeface="Google Sans"/>
                <a:sym typeface="Google Sans"/>
              </a:rPr>
              <a:t>”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513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US" sz="1200" dirty="0">
                <a:solidFill>
                  <a:schemeClr val="dk1"/>
                </a:solidFill>
                <a:latin typeface="Google Sans"/>
              </a:rPr>
              <a:t>Clear and attractive photos and translations </a:t>
            </a:r>
          </a:p>
          <a:p>
            <a:pPr marL="457200" marR="0" lvl="0" indent="-317500" algn="l" rtl="0">
              <a:lnSpc>
                <a:spcPct val="100000"/>
              </a:lnSpc>
              <a:spcBef>
                <a:spcPts val="0"/>
              </a:spcBef>
              <a:spcAft>
                <a:spcPts val="0"/>
              </a:spcAft>
              <a:buClr>
                <a:srgbClr val="000000"/>
              </a:buClr>
              <a:buSzPts val="1400"/>
              <a:buFont typeface="Google Sans"/>
              <a:buChar char="●"/>
            </a:pPr>
            <a:r>
              <a:rPr lang="en-US" sz="1200" dirty="0">
                <a:solidFill>
                  <a:schemeClr val="dk1"/>
                </a:solidFill>
                <a:latin typeface="Google Sans"/>
              </a:rPr>
              <a:t>Filters and categories for different cuisines and diets </a:t>
            </a:r>
          </a:p>
          <a:p>
            <a:pPr marL="457200" marR="0" lvl="0" indent="-317500" algn="l" rtl="0">
              <a:lnSpc>
                <a:spcPct val="100000"/>
              </a:lnSpc>
              <a:spcBef>
                <a:spcPts val="0"/>
              </a:spcBef>
              <a:spcAft>
                <a:spcPts val="0"/>
              </a:spcAft>
              <a:buClr>
                <a:srgbClr val="000000"/>
              </a:buClr>
              <a:buSzPts val="1400"/>
              <a:buFont typeface="Google Sans"/>
              <a:buChar char="●"/>
            </a:pPr>
            <a:r>
              <a:rPr lang="en-US" sz="1200" dirty="0">
                <a:solidFill>
                  <a:schemeClr val="dk1"/>
                </a:solidFill>
                <a:latin typeface="Google Sans"/>
              </a:rPr>
              <a:t>Ratings and reviews from other users</a:t>
            </a:r>
            <a:endParaRPr sz="1200" dirty="0">
              <a:solidFill>
                <a:schemeClr val="dk1"/>
              </a:solidFill>
              <a:latin typeface="Google Sans"/>
              <a:sym typeface="Google Sans"/>
            </a:endParaRPr>
          </a:p>
        </p:txBody>
      </p:sp>
      <p:sp>
        <p:nvSpPr>
          <p:cNvPr id="60" name="Google Shape;60;p13"/>
          <p:cNvSpPr txBox="1"/>
          <p:nvPr/>
        </p:nvSpPr>
        <p:spPr>
          <a:xfrm>
            <a:off x="63264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US" sz="1200" i="0" u="none" strike="noStrike" cap="none" dirty="0">
                <a:solidFill>
                  <a:schemeClr val="dk1"/>
                </a:solidFill>
                <a:latin typeface="Google Sans"/>
                <a:ea typeface="Google Sans"/>
                <a:cs typeface="Google Sans"/>
                <a:sym typeface="Google Sans"/>
              </a:rPr>
              <a:t>Feels overwhelmed when cannot understand readings in English or when speaking to people</a:t>
            </a:r>
          </a:p>
          <a:p>
            <a:pPr marL="457200" marR="0" lvl="0" indent="-317500" algn="l" rtl="0">
              <a:lnSpc>
                <a:spcPct val="100000"/>
              </a:lnSpc>
              <a:spcBef>
                <a:spcPts val="0"/>
              </a:spcBef>
              <a:spcAft>
                <a:spcPts val="0"/>
              </a:spcAft>
              <a:buClr>
                <a:schemeClr val="dk1"/>
              </a:buClr>
              <a:buSzPts val="1400"/>
              <a:buFont typeface="Google Sans"/>
              <a:buChar char="●"/>
            </a:pPr>
            <a:r>
              <a:rPr lang="en-US" sz="1200" dirty="0">
                <a:solidFill>
                  <a:schemeClr val="dk1"/>
                </a:solidFill>
                <a:latin typeface="Google Sans"/>
                <a:ea typeface="Google Sans"/>
                <a:cs typeface="Google Sans"/>
                <a:sym typeface="Google Sans"/>
              </a:rPr>
              <a:t>Apps usually have limited options to explore more food and dishes</a:t>
            </a:r>
            <a:endParaRPr sz="12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675933" y="3547775"/>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200" i="0" u="none" strike="noStrike" cap="none" dirty="0">
                <a:solidFill>
                  <a:srgbClr val="000000"/>
                </a:solidFill>
                <a:latin typeface="Google Sans"/>
                <a:ea typeface="Google Sans"/>
                <a:cs typeface="Google Sans"/>
                <a:sym typeface="Google Sans"/>
              </a:rPr>
              <a:t>Emi is a recent immigrant to Canada who is studying music in a Vancouver college. She plays several instruments and likes to explore new cuisines, but still having some issues with English. Besides the college she likes going to restaurants and enjoy trying new food</a:t>
            </a:r>
            <a:r>
              <a:rPr lang="en" sz="1200" dirty="0">
                <a:latin typeface="Google Sans"/>
                <a:sym typeface="Google Sans"/>
              </a:rPr>
              <a:t>. </a:t>
            </a:r>
            <a:r>
              <a:rPr lang="en-US" sz="1200" dirty="0">
                <a:latin typeface="Google Sans"/>
                <a:sym typeface="Google Sans"/>
              </a:rPr>
              <a:t>Sh</a:t>
            </a:r>
            <a:r>
              <a:rPr lang="en-US" sz="1200" dirty="0">
                <a:latin typeface="Google Sans"/>
              </a:rPr>
              <a:t>e can read English well, but sometimes encounters difficulties at restaurants or while out running errands. </a:t>
            </a:r>
            <a:endParaRPr sz="1200" dirty="0">
              <a:latin typeface="Google Sans"/>
              <a:sym typeface="Google Sans"/>
            </a:endParaRPr>
          </a:p>
        </p:txBody>
      </p:sp>
      <p:pic>
        <p:nvPicPr>
          <p:cNvPr id="3" name="Picture 2">
            <a:extLst>
              <a:ext uri="{FF2B5EF4-FFF2-40B4-BE49-F238E27FC236}">
                <a16:creationId xmlns:a16="http://schemas.microsoft.com/office/drawing/2014/main" id="{465278A2-E6A9-48D6-A0BC-E1D49029249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51375" y="219969"/>
            <a:ext cx="2291825" cy="2999556"/>
          </a:xfrm>
          <a:prstGeom prst="rect">
            <a:avLst/>
          </a:prstGeom>
        </p:spPr>
      </p:pic>
    </p:spTree>
    <p:extLst>
      <p:ext uri="{BB962C8B-B14F-4D97-AF65-F5344CB8AC3E}">
        <p14:creationId xmlns:p14="http://schemas.microsoft.com/office/powerpoint/2010/main" val="123785029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321</Words>
  <Application>Microsoft Office PowerPoint</Application>
  <PresentationFormat>On-screen Show (16:9)</PresentationFormat>
  <Paragraphs>41</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Google Sans</vt:lpstr>
      <vt:lpstr>Simple 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Valentina Egorova</dc:creator>
  <cp:lastModifiedBy>Valentina Egorova</cp:lastModifiedBy>
  <cp:revision>6</cp:revision>
  <dcterms:modified xsi:type="dcterms:W3CDTF">2023-07-21T19:18:49Z</dcterms:modified>
</cp:coreProperties>
</file>