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C611BF-49D1-4204-BF08-E731348A290E}" type="datetimeFigureOut">
              <a:rPr lang="en-SG" smtClean="0"/>
              <a:t>17/10/2023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9255346" y="2750337"/>
            <a:ext cx="1171888" cy="1356442"/>
          </a:xfrm>
        </p:spPr>
        <p:txBody>
          <a:bodyPr/>
          <a:lstStyle/>
          <a:p>
            <a:fld id="{E706F015-EFFD-4AC7-A5FB-DA08E24ACF23}" type="slidenum">
              <a:rPr lang="en-SG" smtClean="0"/>
              <a:t>‹#›</a:t>
            </a:fld>
            <a:endParaRPr lang="en-SG"/>
          </a:p>
        </p:txBody>
      </p:sp>
    </p:spTree>
    <p:extLst>
      <p:ext uri="{BB962C8B-B14F-4D97-AF65-F5344CB8AC3E}">
        <p14:creationId xmlns:p14="http://schemas.microsoft.com/office/powerpoint/2010/main" val="170997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611BF-49D1-4204-BF08-E731348A290E}" type="datetimeFigureOut">
              <a:rPr lang="en-SG" smtClean="0"/>
              <a:t>17/10/2023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a:xfrm>
            <a:off x="10729455" y="4711309"/>
            <a:ext cx="1154151" cy="1090789"/>
          </a:xfrm>
        </p:spPr>
        <p:txBody>
          <a:bodyPr/>
          <a:lstStyle/>
          <a:p>
            <a:fld id="{E706F015-EFFD-4AC7-A5FB-DA08E24ACF23}" type="slidenum">
              <a:rPr lang="en-SG" smtClean="0"/>
              <a:t>‹#›</a:t>
            </a:fld>
            <a:endParaRPr lang="en-SG"/>
          </a:p>
        </p:txBody>
      </p:sp>
    </p:spTree>
    <p:extLst>
      <p:ext uri="{BB962C8B-B14F-4D97-AF65-F5344CB8AC3E}">
        <p14:creationId xmlns:p14="http://schemas.microsoft.com/office/powerpoint/2010/main" val="144571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611BF-49D1-4204-BF08-E731348A290E}" type="datetimeFigureOut">
              <a:rPr lang="en-SG" smtClean="0"/>
              <a:t>17/10/2023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a:xfrm>
            <a:off x="10729455" y="4711615"/>
            <a:ext cx="1154151" cy="1090789"/>
          </a:xfrm>
        </p:spPr>
        <p:txBody>
          <a:bodyPr/>
          <a:lstStyle/>
          <a:p>
            <a:fld id="{E706F015-EFFD-4AC7-A5FB-DA08E24ACF23}" type="slidenum">
              <a:rPr lang="en-SG" smtClean="0"/>
              <a:t>‹#›</a:t>
            </a:fld>
            <a:endParaRPr lang="en-SG"/>
          </a:p>
        </p:txBody>
      </p:sp>
    </p:spTree>
    <p:extLst>
      <p:ext uri="{BB962C8B-B14F-4D97-AF65-F5344CB8AC3E}">
        <p14:creationId xmlns:p14="http://schemas.microsoft.com/office/powerpoint/2010/main" val="2210085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611BF-49D1-4204-BF08-E731348A290E}" type="datetimeFigureOut">
              <a:rPr lang="en-SG" smtClean="0"/>
              <a:t>17/10/2023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a:xfrm>
            <a:off x="10729455" y="4709925"/>
            <a:ext cx="1154151" cy="1090789"/>
          </a:xfrm>
        </p:spPr>
        <p:txBody>
          <a:bodyPr/>
          <a:lstStyle/>
          <a:p>
            <a:fld id="{E706F015-EFFD-4AC7-A5FB-DA08E24ACF23}" type="slidenum">
              <a:rPr lang="en-SG" smtClean="0"/>
              <a:t>‹#›</a:t>
            </a:fld>
            <a:endParaRPr lang="en-SG"/>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96499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611BF-49D1-4204-BF08-E731348A290E}" type="datetimeFigureOut">
              <a:rPr lang="en-SG" smtClean="0"/>
              <a:t>17/10/2023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a:xfrm>
            <a:off x="10729455" y="4709925"/>
            <a:ext cx="1154151" cy="1090789"/>
          </a:xfrm>
        </p:spPr>
        <p:txBody>
          <a:bodyPr/>
          <a:lstStyle/>
          <a:p>
            <a:fld id="{E706F015-EFFD-4AC7-A5FB-DA08E24ACF23}" type="slidenum">
              <a:rPr lang="en-SG" smtClean="0"/>
              <a:t>‹#›</a:t>
            </a:fld>
            <a:endParaRPr lang="en-SG"/>
          </a:p>
        </p:txBody>
      </p:sp>
    </p:spTree>
    <p:extLst>
      <p:ext uri="{BB962C8B-B14F-4D97-AF65-F5344CB8AC3E}">
        <p14:creationId xmlns:p14="http://schemas.microsoft.com/office/powerpoint/2010/main" val="1369005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C611BF-49D1-4204-BF08-E731348A290E}" type="datetimeFigureOut">
              <a:rPr lang="en-SG" smtClean="0"/>
              <a:t>17/10/2023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706F015-EFFD-4AC7-A5FB-DA08E24ACF23}" type="slidenum">
              <a:rPr lang="en-SG" smtClean="0"/>
              <a:t>‹#›</a:t>
            </a:fld>
            <a:endParaRPr lang="en-SG"/>
          </a:p>
        </p:txBody>
      </p:sp>
    </p:spTree>
    <p:extLst>
      <p:ext uri="{BB962C8B-B14F-4D97-AF65-F5344CB8AC3E}">
        <p14:creationId xmlns:p14="http://schemas.microsoft.com/office/powerpoint/2010/main" val="3786584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C611BF-49D1-4204-BF08-E731348A290E}" type="datetimeFigureOut">
              <a:rPr lang="en-SG" smtClean="0"/>
              <a:t>17/10/2023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706F015-EFFD-4AC7-A5FB-DA08E24ACF23}" type="slidenum">
              <a:rPr lang="en-SG" smtClean="0"/>
              <a:t>‹#›</a:t>
            </a:fld>
            <a:endParaRPr lang="en-SG"/>
          </a:p>
        </p:txBody>
      </p:sp>
    </p:spTree>
    <p:extLst>
      <p:ext uri="{BB962C8B-B14F-4D97-AF65-F5344CB8AC3E}">
        <p14:creationId xmlns:p14="http://schemas.microsoft.com/office/powerpoint/2010/main" val="2143771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611BF-49D1-4204-BF08-E731348A290E}" type="datetimeFigureOut">
              <a:rPr lang="en-SG" smtClean="0"/>
              <a:t>17/10/2023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706F015-EFFD-4AC7-A5FB-DA08E24ACF23}" type="slidenum">
              <a:rPr lang="en-SG" smtClean="0"/>
              <a:t>‹#›</a:t>
            </a:fld>
            <a:endParaRPr lang="en-SG"/>
          </a:p>
        </p:txBody>
      </p:sp>
    </p:spTree>
    <p:extLst>
      <p:ext uri="{BB962C8B-B14F-4D97-AF65-F5344CB8AC3E}">
        <p14:creationId xmlns:p14="http://schemas.microsoft.com/office/powerpoint/2010/main" val="3704360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6C611BF-49D1-4204-BF08-E731348A290E}" type="datetimeFigureOut">
              <a:rPr lang="en-SG" smtClean="0"/>
              <a:t>17/10/2023</a:t>
            </a:fld>
            <a:endParaRPr lang="en-SG"/>
          </a:p>
        </p:txBody>
      </p:sp>
      <p:sp>
        <p:nvSpPr>
          <p:cNvPr id="5" name="Footer Placeholder 4"/>
          <p:cNvSpPr>
            <a:spLocks noGrp="1"/>
          </p:cNvSpPr>
          <p:nvPr>
            <p:ph type="ftr" sz="quarter" idx="11"/>
          </p:nvPr>
        </p:nvSpPr>
        <p:spPr>
          <a:xfrm>
            <a:off x="680321" y="5936188"/>
            <a:ext cx="6126805" cy="365125"/>
          </a:xfrm>
        </p:spPr>
        <p:txBody>
          <a:bodyPr/>
          <a:lstStyle/>
          <a:p>
            <a:endParaRPr lang="en-SG"/>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706F015-EFFD-4AC7-A5FB-DA08E24ACF23}" type="slidenum">
              <a:rPr lang="en-SG" smtClean="0"/>
              <a:t>‹#›</a:t>
            </a:fld>
            <a:endParaRPr lang="en-SG"/>
          </a:p>
        </p:txBody>
      </p:sp>
    </p:spTree>
    <p:extLst>
      <p:ext uri="{BB962C8B-B14F-4D97-AF65-F5344CB8AC3E}">
        <p14:creationId xmlns:p14="http://schemas.microsoft.com/office/powerpoint/2010/main" val="18249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611BF-49D1-4204-BF08-E731348A290E}" type="datetimeFigureOut">
              <a:rPr lang="en-SG" smtClean="0"/>
              <a:t>17/10/2023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706F015-EFFD-4AC7-A5FB-DA08E24ACF23}" type="slidenum">
              <a:rPr lang="en-SG" smtClean="0"/>
              <a:t>‹#›</a:t>
            </a:fld>
            <a:endParaRPr lang="en-SG"/>
          </a:p>
        </p:txBody>
      </p:sp>
    </p:spTree>
    <p:extLst>
      <p:ext uri="{BB962C8B-B14F-4D97-AF65-F5344CB8AC3E}">
        <p14:creationId xmlns:p14="http://schemas.microsoft.com/office/powerpoint/2010/main" val="1082873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611BF-49D1-4204-BF08-E731348A290E}" type="datetimeFigureOut">
              <a:rPr lang="en-SG" smtClean="0"/>
              <a:t>17/10/2023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10729455" y="2869895"/>
            <a:ext cx="1154151" cy="1090789"/>
          </a:xfrm>
        </p:spPr>
        <p:txBody>
          <a:bodyPr/>
          <a:lstStyle/>
          <a:p>
            <a:fld id="{E706F015-EFFD-4AC7-A5FB-DA08E24ACF23}" type="slidenum">
              <a:rPr lang="en-SG" smtClean="0"/>
              <a:t>‹#›</a:t>
            </a:fld>
            <a:endParaRPr lang="en-SG"/>
          </a:p>
        </p:txBody>
      </p:sp>
    </p:spTree>
    <p:extLst>
      <p:ext uri="{BB962C8B-B14F-4D97-AF65-F5344CB8AC3E}">
        <p14:creationId xmlns:p14="http://schemas.microsoft.com/office/powerpoint/2010/main" val="148168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611BF-49D1-4204-BF08-E731348A290E}" type="datetimeFigureOut">
              <a:rPr lang="en-SG" smtClean="0"/>
              <a:t>17/10/2023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706F015-EFFD-4AC7-A5FB-DA08E24ACF23}" type="slidenum">
              <a:rPr lang="en-SG" smtClean="0"/>
              <a:t>‹#›</a:t>
            </a:fld>
            <a:endParaRPr lang="en-SG"/>
          </a:p>
        </p:txBody>
      </p:sp>
    </p:spTree>
    <p:extLst>
      <p:ext uri="{BB962C8B-B14F-4D97-AF65-F5344CB8AC3E}">
        <p14:creationId xmlns:p14="http://schemas.microsoft.com/office/powerpoint/2010/main" val="1410376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611BF-49D1-4204-BF08-E731348A290E}" type="datetimeFigureOut">
              <a:rPr lang="en-SG" smtClean="0"/>
              <a:t>17/10/2023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706F015-EFFD-4AC7-A5FB-DA08E24ACF23}" type="slidenum">
              <a:rPr lang="en-SG" smtClean="0"/>
              <a:t>‹#›</a:t>
            </a:fld>
            <a:endParaRPr lang="en-SG"/>
          </a:p>
        </p:txBody>
      </p:sp>
    </p:spTree>
    <p:extLst>
      <p:ext uri="{BB962C8B-B14F-4D97-AF65-F5344CB8AC3E}">
        <p14:creationId xmlns:p14="http://schemas.microsoft.com/office/powerpoint/2010/main" val="111022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611BF-49D1-4204-BF08-E731348A290E}" type="datetimeFigureOut">
              <a:rPr lang="en-SG" smtClean="0"/>
              <a:t>17/10/2023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706F015-EFFD-4AC7-A5FB-DA08E24ACF23}" type="slidenum">
              <a:rPr lang="en-SG" smtClean="0"/>
              <a:t>‹#›</a:t>
            </a:fld>
            <a:endParaRPr lang="en-SG"/>
          </a:p>
        </p:txBody>
      </p:sp>
    </p:spTree>
    <p:extLst>
      <p:ext uri="{BB962C8B-B14F-4D97-AF65-F5344CB8AC3E}">
        <p14:creationId xmlns:p14="http://schemas.microsoft.com/office/powerpoint/2010/main" val="305977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6C611BF-49D1-4204-BF08-E731348A290E}" type="datetimeFigureOut">
              <a:rPr lang="en-SG" smtClean="0"/>
              <a:t>17/10/2023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706F015-EFFD-4AC7-A5FB-DA08E24ACF23}" type="slidenum">
              <a:rPr lang="en-SG" smtClean="0"/>
              <a:t>‹#›</a:t>
            </a:fld>
            <a:endParaRPr lang="en-SG"/>
          </a:p>
        </p:txBody>
      </p:sp>
    </p:spTree>
    <p:extLst>
      <p:ext uri="{BB962C8B-B14F-4D97-AF65-F5344CB8AC3E}">
        <p14:creationId xmlns:p14="http://schemas.microsoft.com/office/powerpoint/2010/main" val="1321264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611BF-49D1-4204-BF08-E731348A290E}" type="datetimeFigureOut">
              <a:rPr lang="en-SG" smtClean="0"/>
              <a:t>17/10/2023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706F015-EFFD-4AC7-A5FB-DA08E24ACF23}" type="slidenum">
              <a:rPr lang="en-SG" smtClean="0"/>
              <a:t>‹#›</a:t>
            </a:fld>
            <a:endParaRPr lang="en-SG"/>
          </a:p>
        </p:txBody>
      </p:sp>
    </p:spTree>
    <p:extLst>
      <p:ext uri="{BB962C8B-B14F-4D97-AF65-F5344CB8AC3E}">
        <p14:creationId xmlns:p14="http://schemas.microsoft.com/office/powerpoint/2010/main" val="4920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611BF-49D1-4204-BF08-E731348A290E}" type="datetimeFigureOut">
              <a:rPr lang="en-SG" smtClean="0"/>
              <a:t>17/10/2023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706F015-EFFD-4AC7-A5FB-DA08E24ACF23}" type="slidenum">
              <a:rPr lang="en-SG" smtClean="0"/>
              <a:t>‹#›</a:t>
            </a:fld>
            <a:endParaRPr lang="en-SG"/>
          </a:p>
        </p:txBody>
      </p:sp>
    </p:spTree>
    <p:extLst>
      <p:ext uri="{BB962C8B-B14F-4D97-AF65-F5344CB8AC3E}">
        <p14:creationId xmlns:p14="http://schemas.microsoft.com/office/powerpoint/2010/main" val="2024972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C611BF-49D1-4204-BF08-E731348A290E}" type="datetimeFigureOut">
              <a:rPr lang="en-SG" smtClean="0"/>
              <a:t>17/10/2023</a:t>
            </a:fld>
            <a:endParaRPr lang="en-SG"/>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706F015-EFFD-4AC7-A5FB-DA08E24ACF23}" type="slidenum">
              <a:rPr lang="en-SG" smtClean="0"/>
              <a:t>‹#›</a:t>
            </a:fld>
            <a:endParaRPr lang="en-SG"/>
          </a:p>
        </p:txBody>
      </p:sp>
    </p:spTree>
    <p:extLst>
      <p:ext uri="{BB962C8B-B14F-4D97-AF65-F5344CB8AC3E}">
        <p14:creationId xmlns:p14="http://schemas.microsoft.com/office/powerpoint/2010/main" val="217701002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48D4-3944-3B61-320F-8B1F68E77D47}"/>
              </a:ext>
            </a:extLst>
          </p:cNvPr>
          <p:cNvSpPr>
            <a:spLocks noGrp="1"/>
          </p:cNvSpPr>
          <p:nvPr>
            <p:ph type="ctrTitle"/>
          </p:nvPr>
        </p:nvSpPr>
        <p:spPr/>
        <p:txBody>
          <a:bodyPr/>
          <a:lstStyle/>
          <a:p>
            <a:r>
              <a:rPr lang="en-US" dirty="0"/>
              <a:t>Lead Scoring Assignment</a:t>
            </a:r>
            <a:endParaRPr lang="en-SG" dirty="0"/>
          </a:p>
        </p:txBody>
      </p:sp>
      <p:sp>
        <p:nvSpPr>
          <p:cNvPr id="3" name="Subtitle 2">
            <a:extLst>
              <a:ext uri="{FF2B5EF4-FFF2-40B4-BE49-F238E27FC236}">
                <a16:creationId xmlns:a16="http://schemas.microsoft.com/office/drawing/2014/main" id="{E0704078-0A0F-87DE-C13A-BE8C78BA8E32}"/>
              </a:ext>
            </a:extLst>
          </p:cNvPr>
          <p:cNvSpPr>
            <a:spLocks noGrp="1"/>
          </p:cNvSpPr>
          <p:nvPr>
            <p:ph type="subTitle" idx="1"/>
          </p:nvPr>
        </p:nvSpPr>
        <p:spPr/>
        <p:txBody>
          <a:bodyPr/>
          <a:lstStyle/>
          <a:p>
            <a:r>
              <a:rPr lang="en-US" dirty="0"/>
              <a:t>Marcus Ng</a:t>
            </a:r>
            <a:endParaRPr lang="en-SG" dirty="0"/>
          </a:p>
        </p:txBody>
      </p:sp>
    </p:spTree>
    <p:extLst>
      <p:ext uri="{BB962C8B-B14F-4D97-AF65-F5344CB8AC3E}">
        <p14:creationId xmlns:p14="http://schemas.microsoft.com/office/powerpoint/2010/main" val="267623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7703-0DFE-C097-CCF2-8C0A48B1496F}"/>
              </a:ext>
            </a:extLst>
          </p:cNvPr>
          <p:cNvSpPr>
            <a:spLocks noGrp="1"/>
          </p:cNvSpPr>
          <p:nvPr>
            <p:ph type="title"/>
          </p:nvPr>
        </p:nvSpPr>
        <p:spPr/>
        <p:txBody>
          <a:bodyPr/>
          <a:lstStyle/>
          <a:p>
            <a:r>
              <a:rPr lang="en-US" dirty="0"/>
              <a:t>Visualizing Data</a:t>
            </a:r>
            <a:endParaRPr lang="en-SG" dirty="0"/>
          </a:p>
        </p:txBody>
      </p:sp>
      <p:sp>
        <p:nvSpPr>
          <p:cNvPr id="3" name="Content Placeholder 2">
            <a:extLst>
              <a:ext uri="{FF2B5EF4-FFF2-40B4-BE49-F238E27FC236}">
                <a16:creationId xmlns:a16="http://schemas.microsoft.com/office/drawing/2014/main" id="{861E83F8-3A5A-DD4F-BFB7-A9F60DEFDC94}"/>
              </a:ext>
            </a:extLst>
          </p:cNvPr>
          <p:cNvSpPr>
            <a:spLocks noGrp="1"/>
          </p:cNvSpPr>
          <p:nvPr>
            <p:ph idx="1"/>
          </p:nvPr>
        </p:nvSpPr>
        <p:spPr>
          <a:xfrm>
            <a:off x="6274965" y="2273416"/>
            <a:ext cx="5813571" cy="4513277"/>
          </a:xfrm>
        </p:spPr>
        <p:txBody>
          <a:bodyPr/>
          <a:lstStyle/>
          <a:p>
            <a:r>
              <a:rPr lang="en-US" dirty="0"/>
              <a:t>Most people have heard about X Education from Online Searches. This means that the SEO techniques used by the company is working well. </a:t>
            </a:r>
            <a:endParaRPr lang="en-SG" dirty="0"/>
          </a:p>
        </p:txBody>
      </p:sp>
      <p:pic>
        <p:nvPicPr>
          <p:cNvPr id="9" name="Picture 8">
            <a:extLst>
              <a:ext uri="{FF2B5EF4-FFF2-40B4-BE49-F238E27FC236}">
                <a16:creationId xmlns:a16="http://schemas.microsoft.com/office/drawing/2014/main" id="{715328CF-550B-263B-35BC-3F70E36C45D6}"/>
              </a:ext>
            </a:extLst>
          </p:cNvPr>
          <p:cNvPicPr>
            <a:picLocks noChangeAspect="1"/>
          </p:cNvPicPr>
          <p:nvPr/>
        </p:nvPicPr>
        <p:blipFill>
          <a:blip r:embed="rId2"/>
          <a:stretch>
            <a:fillRect/>
          </a:stretch>
        </p:blipFill>
        <p:spPr>
          <a:xfrm>
            <a:off x="835396" y="2152537"/>
            <a:ext cx="5081640" cy="3792269"/>
          </a:xfrm>
          <a:prstGeom prst="rect">
            <a:avLst/>
          </a:prstGeom>
        </p:spPr>
      </p:pic>
    </p:spTree>
    <p:extLst>
      <p:ext uri="{BB962C8B-B14F-4D97-AF65-F5344CB8AC3E}">
        <p14:creationId xmlns:p14="http://schemas.microsoft.com/office/powerpoint/2010/main" val="332836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7703-0DFE-C097-CCF2-8C0A48B1496F}"/>
              </a:ext>
            </a:extLst>
          </p:cNvPr>
          <p:cNvSpPr>
            <a:spLocks noGrp="1"/>
          </p:cNvSpPr>
          <p:nvPr>
            <p:ph type="title"/>
          </p:nvPr>
        </p:nvSpPr>
        <p:spPr/>
        <p:txBody>
          <a:bodyPr/>
          <a:lstStyle/>
          <a:p>
            <a:r>
              <a:rPr lang="en-US" dirty="0"/>
              <a:t>Visualizing Data</a:t>
            </a:r>
            <a:endParaRPr lang="en-SG" dirty="0"/>
          </a:p>
        </p:txBody>
      </p:sp>
      <p:sp>
        <p:nvSpPr>
          <p:cNvPr id="3" name="Content Placeholder 2">
            <a:extLst>
              <a:ext uri="{FF2B5EF4-FFF2-40B4-BE49-F238E27FC236}">
                <a16:creationId xmlns:a16="http://schemas.microsoft.com/office/drawing/2014/main" id="{861E83F8-3A5A-DD4F-BFB7-A9F60DEFDC94}"/>
              </a:ext>
            </a:extLst>
          </p:cNvPr>
          <p:cNvSpPr>
            <a:spLocks noGrp="1"/>
          </p:cNvSpPr>
          <p:nvPr>
            <p:ph idx="1"/>
          </p:nvPr>
        </p:nvSpPr>
        <p:spPr>
          <a:xfrm>
            <a:off x="6274965" y="2273416"/>
            <a:ext cx="5813571" cy="4513277"/>
          </a:xfrm>
        </p:spPr>
        <p:txBody>
          <a:bodyPr/>
          <a:lstStyle/>
          <a:p>
            <a:r>
              <a:rPr lang="en-US" dirty="0"/>
              <a:t>Most people come from Mumbai instead of other cities.</a:t>
            </a:r>
            <a:endParaRPr lang="en-SG" dirty="0"/>
          </a:p>
        </p:txBody>
      </p:sp>
      <p:pic>
        <p:nvPicPr>
          <p:cNvPr id="5" name="Picture 4">
            <a:extLst>
              <a:ext uri="{FF2B5EF4-FFF2-40B4-BE49-F238E27FC236}">
                <a16:creationId xmlns:a16="http://schemas.microsoft.com/office/drawing/2014/main" id="{5440F4F7-2D67-2450-21D6-613DCC2FAA0F}"/>
              </a:ext>
            </a:extLst>
          </p:cNvPr>
          <p:cNvPicPr>
            <a:picLocks noChangeAspect="1"/>
          </p:cNvPicPr>
          <p:nvPr/>
        </p:nvPicPr>
        <p:blipFill>
          <a:blip r:embed="rId2"/>
          <a:stretch>
            <a:fillRect/>
          </a:stretch>
        </p:blipFill>
        <p:spPr>
          <a:xfrm>
            <a:off x="680321" y="2332139"/>
            <a:ext cx="4846430" cy="3877144"/>
          </a:xfrm>
          <a:prstGeom prst="rect">
            <a:avLst/>
          </a:prstGeom>
        </p:spPr>
      </p:pic>
    </p:spTree>
    <p:extLst>
      <p:ext uri="{BB962C8B-B14F-4D97-AF65-F5344CB8AC3E}">
        <p14:creationId xmlns:p14="http://schemas.microsoft.com/office/powerpoint/2010/main" val="207578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7703-0DFE-C097-CCF2-8C0A48B1496F}"/>
              </a:ext>
            </a:extLst>
          </p:cNvPr>
          <p:cNvSpPr>
            <a:spLocks noGrp="1"/>
          </p:cNvSpPr>
          <p:nvPr>
            <p:ph type="title"/>
          </p:nvPr>
        </p:nvSpPr>
        <p:spPr/>
        <p:txBody>
          <a:bodyPr/>
          <a:lstStyle/>
          <a:p>
            <a:r>
              <a:rPr lang="en-US" dirty="0"/>
              <a:t>Visualizing Data</a:t>
            </a:r>
            <a:endParaRPr lang="en-SG" dirty="0"/>
          </a:p>
        </p:txBody>
      </p:sp>
      <p:sp>
        <p:nvSpPr>
          <p:cNvPr id="3" name="Content Placeholder 2">
            <a:extLst>
              <a:ext uri="{FF2B5EF4-FFF2-40B4-BE49-F238E27FC236}">
                <a16:creationId xmlns:a16="http://schemas.microsoft.com/office/drawing/2014/main" id="{861E83F8-3A5A-DD4F-BFB7-A9F60DEFDC94}"/>
              </a:ext>
            </a:extLst>
          </p:cNvPr>
          <p:cNvSpPr>
            <a:spLocks noGrp="1"/>
          </p:cNvSpPr>
          <p:nvPr>
            <p:ph idx="1"/>
          </p:nvPr>
        </p:nvSpPr>
        <p:spPr>
          <a:xfrm>
            <a:off x="6786694" y="2105638"/>
            <a:ext cx="5301842" cy="4681056"/>
          </a:xfrm>
        </p:spPr>
        <p:txBody>
          <a:bodyPr/>
          <a:lstStyle/>
          <a:p>
            <a:r>
              <a:rPr lang="en-US" dirty="0"/>
              <a:t>The image on the left shows a few things:</a:t>
            </a:r>
          </a:p>
          <a:p>
            <a:pPr lvl="1"/>
            <a:r>
              <a:rPr lang="en-US" dirty="0"/>
              <a:t>Online searches have very high conversions but the rate at which customers are converted is lower than the rest.</a:t>
            </a:r>
          </a:p>
          <a:p>
            <a:pPr lvl="1"/>
            <a:r>
              <a:rPr lang="en-US" dirty="0"/>
              <a:t>Others such as word of mouth and Advertisements fair much better but have lower absolute number of conversions</a:t>
            </a:r>
            <a:endParaRPr lang="en-SG" dirty="0"/>
          </a:p>
        </p:txBody>
      </p:sp>
      <p:pic>
        <p:nvPicPr>
          <p:cNvPr id="6" name="Picture 5">
            <a:extLst>
              <a:ext uri="{FF2B5EF4-FFF2-40B4-BE49-F238E27FC236}">
                <a16:creationId xmlns:a16="http://schemas.microsoft.com/office/drawing/2014/main" id="{4EF2ED4A-E5B2-FF57-64F1-1062E174A334}"/>
              </a:ext>
            </a:extLst>
          </p:cNvPr>
          <p:cNvPicPr>
            <a:picLocks noChangeAspect="1"/>
          </p:cNvPicPr>
          <p:nvPr/>
        </p:nvPicPr>
        <p:blipFill>
          <a:blip r:embed="rId2"/>
          <a:stretch>
            <a:fillRect/>
          </a:stretch>
        </p:blipFill>
        <p:spPr>
          <a:xfrm>
            <a:off x="388993" y="2334903"/>
            <a:ext cx="6041608" cy="2662523"/>
          </a:xfrm>
          <a:prstGeom prst="rect">
            <a:avLst/>
          </a:prstGeom>
        </p:spPr>
      </p:pic>
    </p:spTree>
    <p:extLst>
      <p:ext uri="{BB962C8B-B14F-4D97-AF65-F5344CB8AC3E}">
        <p14:creationId xmlns:p14="http://schemas.microsoft.com/office/powerpoint/2010/main" val="3393807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7703-0DFE-C097-CCF2-8C0A48B1496F}"/>
              </a:ext>
            </a:extLst>
          </p:cNvPr>
          <p:cNvSpPr>
            <a:spLocks noGrp="1"/>
          </p:cNvSpPr>
          <p:nvPr>
            <p:ph type="title"/>
          </p:nvPr>
        </p:nvSpPr>
        <p:spPr/>
        <p:txBody>
          <a:bodyPr/>
          <a:lstStyle/>
          <a:p>
            <a:r>
              <a:rPr lang="en-US" dirty="0"/>
              <a:t>Visualizing Data</a:t>
            </a:r>
            <a:endParaRPr lang="en-SG" dirty="0"/>
          </a:p>
        </p:txBody>
      </p:sp>
      <p:sp>
        <p:nvSpPr>
          <p:cNvPr id="3" name="Content Placeholder 2">
            <a:extLst>
              <a:ext uri="{FF2B5EF4-FFF2-40B4-BE49-F238E27FC236}">
                <a16:creationId xmlns:a16="http://schemas.microsoft.com/office/drawing/2014/main" id="{861E83F8-3A5A-DD4F-BFB7-A9F60DEFDC94}"/>
              </a:ext>
            </a:extLst>
          </p:cNvPr>
          <p:cNvSpPr>
            <a:spLocks noGrp="1"/>
          </p:cNvSpPr>
          <p:nvPr>
            <p:ph idx="1"/>
          </p:nvPr>
        </p:nvSpPr>
        <p:spPr>
          <a:xfrm>
            <a:off x="7130642" y="2105638"/>
            <a:ext cx="4957894" cy="4681056"/>
          </a:xfrm>
        </p:spPr>
        <p:txBody>
          <a:bodyPr/>
          <a:lstStyle/>
          <a:p>
            <a:r>
              <a:rPr lang="en-US" dirty="0"/>
              <a:t>The conversion rate between the different specializations are also very different.</a:t>
            </a:r>
          </a:p>
          <a:p>
            <a:endParaRPr lang="en-US" dirty="0"/>
          </a:p>
          <a:p>
            <a:r>
              <a:rPr lang="en-US" dirty="0"/>
              <a:t>Some such as IT Project Managers have lower conversion rate. This is useful as the company can train its callers to be better prepared in targeting these customers</a:t>
            </a:r>
            <a:endParaRPr lang="en-SG" dirty="0"/>
          </a:p>
        </p:txBody>
      </p:sp>
      <p:pic>
        <p:nvPicPr>
          <p:cNvPr id="5" name="Picture 4">
            <a:extLst>
              <a:ext uri="{FF2B5EF4-FFF2-40B4-BE49-F238E27FC236}">
                <a16:creationId xmlns:a16="http://schemas.microsoft.com/office/drawing/2014/main" id="{FBD8CC6E-35FA-B1FC-EC19-795FDBE6DC52}"/>
              </a:ext>
            </a:extLst>
          </p:cNvPr>
          <p:cNvPicPr>
            <a:picLocks noChangeAspect="1"/>
          </p:cNvPicPr>
          <p:nvPr/>
        </p:nvPicPr>
        <p:blipFill>
          <a:blip r:embed="rId2"/>
          <a:stretch>
            <a:fillRect/>
          </a:stretch>
        </p:blipFill>
        <p:spPr>
          <a:xfrm>
            <a:off x="293729" y="2298582"/>
            <a:ext cx="6666130" cy="3045209"/>
          </a:xfrm>
          <a:prstGeom prst="rect">
            <a:avLst/>
          </a:prstGeom>
        </p:spPr>
      </p:pic>
    </p:spTree>
    <p:extLst>
      <p:ext uri="{BB962C8B-B14F-4D97-AF65-F5344CB8AC3E}">
        <p14:creationId xmlns:p14="http://schemas.microsoft.com/office/powerpoint/2010/main" val="3818173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A677-931A-41AE-06AE-3706C66A0FB9}"/>
              </a:ext>
            </a:extLst>
          </p:cNvPr>
          <p:cNvSpPr>
            <a:spLocks noGrp="1"/>
          </p:cNvSpPr>
          <p:nvPr>
            <p:ph type="title"/>
          </p:nvPr>
        </p:nvSpPr>
        <p:spPr/>
        <p:txBody>
          <a:bodyPr/>
          <a:lstStyle/>
          <a:p>
            <a:r>
              <a:rPr lang="en-US" dirty="0"/>
              <a:t>Building Model</a:t>
            </a:r>
            <a:endParaRPr lang="en-SG" dirty="0"/>
          </a:p>
        </p:txBody>
      </p:sp>
      <p:sp>
        <p:nvSpPr>
          <p:cNvPr id="3" name="Content Placeholder 2">
            <a:extLst>
              <a:ext uri="{FF2B5EF4-FFF2-40B4-BE49-F238E27FC236}">
                <a16:creationId xmlns:a16="http://schemas.microsoft.com/office/drawing/2014/main" id="{E153194D-106E-F86B-111B-1C98BDFB857A}"/>
              </a:ext>
            </a:extLst>
          </p:cNvPr>
          <p:cNvSpPr>
            <a:spLocks noGrp="1"/>
          </p:cNvSpPr>
          <p:nvPr>
            <p:ph idx="1"/>
          </p:nvPr>
        </p:nvSpPr>
        <p:spPr/>
        <p:txBody>
          <a:bodyPr/>
          <a:lstStyle/>
          <a:p>
            <a:r>
              <a:rPr lang="en-US" dirty="0"/>
              <a:t>Building a model requires a few tries. In my first few tries, I drop columns with high </a:t>
            </a:r>
            <a:r>
              <a:rPr lang="en-US" dirty="0" err="1"/>
              <a:t>coef</a:t>
            </a:r>
            <a:r>
              <a:rPr lang="en-US" dirty="0"/>
              <a:t> such as the ones below. Doing so will help improve my result.</a:t>
            </a:r>
            <a:endParaRPr lang="en-SG" dirty="0"/>
          </a:p>
        </p:txBody>
      </p:sp>
      <p:pic>
        <p:nvPicPr>
          <p:cNvPr id="7" name="Picture 6">
            <a:extLst>
              <a:ext uri="{FF2B5EF4-FFF2-40B4-BE49-F238E27FC236}">
                <a16:creationId xmlns:a16="http://schemas.microsoft.com/office/drawing/2014/main" id="{8567F75B-B2D5-0B48-3239-933492B5BA28}"/>
              </a:ext>
            </a:extLst>
          </p:cNvPr>
          <p:cNvPicPr>
            <a:picLocks noChangeAspect="1"/>
          </p:cNvPicPr>
          <p:nvPr/>
        </p:nvPicPr>
        <p:blipFill>
          <a:blip r:embed="rId2"/>
          <a:stretch>
            <a:fillRect/>
          </a:stretch>
        </p:blipFill>
        <p:spPr>
          <a:xfrm>
            <a:off x="2402768" y="3429000"/>
            <a:ext cx="5239603" cy="3007920"/>
          </a:xfrm>
          <a:prstGeom prst="rect">
            <a:avLst/>
          </a:prstGeom>
        </p:spPr>
      </p:pic>
    </p:spTree>
    <p:extLst>
      <p:ext uri="{BB962C8B-B14F-4D97-AF65-F5344CB8AC3E}">
        <p14:creationId xmlns:p14="http://schemas.microsoft.com/office/powerpoint/2010/main" val="2589630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01CB-1532-6B62-ECF9-B5AC09DE1DFD}"/>
              </a:ext>
            </a:extLst>
          </p:cNvPr>
          <p:cNvSpPr>
            <a:spLocks noGrp="1"/>
          </p:cNvSpPr>
          <p:nvPr>
            <p:ph type="title"/>
          </p:nvPr>
        </p:nvSpPr>
        <p:spPr/>
        <p:txBody>
          <a:bodyPr/>
          <a:lstStyle/>
          <a:p>
            <a:r>
              <a:rPr lang="en-US" dirty="0"/>
              <a:t>Model Eval</a:t>
            </a:r>
            <a:endParaRPr lang="en-SG" dirty="0"/>
          </a:p>
        </p:txBody>
      </p:sp>
      <p:sp>
        <p:nvSpPr>
          <p:cNvPr id="3" name="Content Placeholder 2">
            <a:extLst>
              <a:ext uri="{FF2B5EF4-FFF2-40B4-BE49-F238E27FC236}">
                <a16:creationId xmlns:a16="http://schemas.microsoft.com/office/drawing/2014/main" id="{FC5DE4EE-5A69-25B7-646F-FEA614DF4998}"/>
              </a:ext>
            </a:extLst>
          </p:cNvPr>
          <p:cNvSpPr>
            <a:spLocks noGrp="1"/>
          </p:cNvSpPr>
          <p:nvPr>
            <p:ph idx="1"/>
          </p:nvPr>
        </p:nvSpPr>
        <p:spPr/>
        <p:txBody>
          <a:bodyPr/>
          <a:lstStyle/>
          <a:p>
            <a:r>
              <a:rPr lang="en-US" dirty="0"/>
              <a:t>The confusion matrix from my result shows that the model did fairly well. However, I can further improve this by plotting the ROC curve.</a:t>
            </a:r>
            <a:endParaRPr lang="en-SG" dirty="0"/>
          </a:p>
        </p:txBody>
      </p:sp>
      <p:pic>
        <p:nvPicPr>
          <p:cNvPr id="5" name="Picture 4">
            <a:extLst>
              <a:ext uri="{FF2B5EF4-FFF2-40B4-BE49-F238E27FC236}">
                <a16:creationId xmlns:a16="http://schemas.microsoft.com/office/drawing/2014/main" id="{707EE2AC-5517-2341-A856-8C89B1317D02}"/>
              </a:ext>
            </a:extLst>
          </p:cNvPr>
          <p:cNvPicPr>
            <a:picLocks noChangeAspect="1"/>
          </p:cNvPicPr>
          <p:nvPr/>
        </p:nvPicPr>
        <p:blipFill>
          <a:blip r:embed="rId2"/>
          <a:stretch>
            <a:fillRect/>
          </a:stretch>
        </p:blipFill>
        <p:spPr>
          <a:xfrm>
            <a:off x="1151858" y="3498450"/>
            <a:ext cx="3915321" cy="2781688"/>
          </a:xfrm>
          <a:prstGeom prst="rect">
            <a:avLst/>
          </a:prstGeom>
        </p:spPr>
      </p:pic>
      <p:pic>
        <p:nvPicPr>
          <p:cNvPr id="7" name="Picture 6">
            <a:extLst>
              <a:ext uri="{FF2B5EF4-FFF2-40B4-BE49-F238E27FC236}">
                <a16:creationId xmlns:a16="http://schemas.microsoft.com/office/drawing/2014/main" id="{315D6A85-6957-766D-B1D4-E1F71C246717}"/>
              </a:ext>
            </a:extLst>
          </p:cNvPr>
          <p:cNvPicPr>
            <a:picLocks noChangeAspect="1"/>
          </p:cNvPicPr>
          <p:nvPr/>
        </p:nvPicPr>
        <p:blipFill>
          <a:blip r:embed="rId3"/>
          <a:stretch>
            <a:fillRect/>
          </a:stretch>
        </p:blipFill>
        <p:spPr>
          <a:xfrm>
            <a:off x="5975528" y="3209470"/>
            <a:ext cx="3915321" cy="3229426"/>
          </a:xfrm>
          <a:prstGeom prst="rect">
            <a:avLst/>
          </a:prstGeom>
        </p:spPr>
      </p:pic>
    </p:spTree>
    <p:extLst>
      <p:ext uri="{BB962C8B-B14F-4D97-AF65-F5344CB8AC3E}">
        <p14:creationId xmlns:p14="http://schemas.microsoft.com/office/powerpoint/2010/main" val="4090237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50E2-BCFC-AA8C-243A-CCEAD7DBC4D5}"/>
              </a:ext>
            </a:extLst>
          </p:cNvPr>
          <p:cNvSpPr>
            <a:spLocks noGrp="1"/>
          </p:cNvSpPr>
          <p:nvPr>
            <p:ph type="title"/>
          </p:nvPr>
        </p:nvSpPr>
        <p:spPr/>
        <p:txBody>
          <a:bodyPr/>
          <a:lstStyle/>
          <a:p>
            <a:r>
              <a:rPr lang="en-US" dirty="0"/>
              <a:t>ROC Curve</a:t>
            </a:r>
            <a:endParaRPr lang="en-SG" dirty="0"/>
          </a:p>
        </p:txBody>
      </p:sp>
      <p:sp>
        <p:nvSpPr>
          <p:cNvPr id="3" name="Content Placeholder 2">
            <a:extLst>
              <a:ext uri="{FF2B5EF4-FFF2-40B4-BE49-F238E27FC236}">
                <a16:creationId xmlns:a16="http://schemas.microsoft.com/office/drawing/2014/main" id="{541EC246-B3F2-2A10-B671-E48E5753C241}"/>
              </a:ext>
            </a:extLst>
          </p:cNvPr>
          <p:cNvSpPr>
            <a:spLocks noGrp="1"/>
          </p:cNvSpPr>
          <p:nvPr>
            <p:ph idx="1"/>
          </p:nvPr>
        </p:nvSpPr>
        <p:spPr/>
        <p:txBody>
          <a:bodyPr/>
          <a:lstStyle/>
          <a:p>
            <a:r>
              <a:rPr lang="en-US" dirty="0"/>
              <a:t>The tradeoff value here is 0.2. This means that we can consider Prospect lead with conversion probability higher than 20% to be a hot lead. </a:t>
            </a:r>
            <a:endParaRPr lang="en-SG" dirty="0"/>
          </a:p>
        </p:txBody>
      </p:sp>
      <p:pic>
        <p:nvPicPr>
          <p:cNvPr id="5" name="Picture 4">
            <a:extLst>
              <a:ext uri="{FF2B5EF4-FFF2-40B4-BE49-F238E27FC236}">
                <a16:creationId xmlns:a16="http://schemas.microsoft.com/office/drawing/2014/main" id="{00E0EE64-8649-8F84-6913-D0B34C181832}"/>
              </a:ext>
            </a:extLst>
          </p:cNvPr>
          <p:cNvPicPr>
            <a:picLocks noChangeAspect="1"/>
          </p:cNvPicPr>
          <p:nvPr/>
        </p:nvPicPr>
        <p:blipFill>
          <a:blip r:embed="rId2"/>
          <a:stretch>
            <a:fillRect/>
          </a:stretch>
        </p:blipFill>
        <p:spPr>
          <a:xfrm>
            <a:off x="3057959" y="3288577"/>
            <a:ext cx="4752191" cy="3057354"/>
          </a:xfrm>
          <a:prstGeom prst="rect">
            <a:avLst/>
          </a:prstGeom>
        </p:spPr>
      </p:pic>
    </p:spTree>
    <p:extLst>
      <p:ext uri="{BB962C8B-B14F-4D97-AF65-F5344CB8AC3E}">
        <p14:creationId xmlns:p14="http://schemas.microsoft.com/office/powerpoint/2010/main" val="371969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0CFA-6831-C8B0-D621-58427CFE07D9}"/>
              </a:ext>
            </a:extLst>
          </p:cNvPr>
          <p:cNvSpPr>
            <a:spLocks noGrp="1"/>
          </p:cNvSpPr>
          <p:nvPr>
            <p:ph type="title"/>
          </p:nvPr>
        </p:nvSpPr>
        <p:spPr/>
        <p:txBody>
          <a:bodyPr/>
          <a:lstStyle/>
          <a:p>
            <a:r>
              <a:rPr lang="en-US" dirty="0"/>
              <a:t>Model Eval</a:t>
            </a:r>
            <a:endParaRPr lang="en-SG" dirty="0"/>
          </a:p>
        </p:txBody>
      </p:sp>
      <p:sp>
        <p:nvSpPr>
          <p:cNvPr id="3" name="Content Placeholder 2">
            <a:extLst>
              <a:ext uri="{FF2B5EF4-FFF2-40B4-BE49-F238E27FC236}">
                <a16:creationId xmlns:a16="http://schemas.microsoft.com/office/drawing/2014/main" id="{71BA5BF2-DBF0-3874-2832-95BF3270CF73}"/>
              </a:ext>
            </a:extLst>
          </p:cNvPr>
          <p:cNvSpPr>
            <a:spLocks noGrp="1"/>
          </p:cNvSpPr>
          <p:nvPr>
            <p:ph idx="1"/>
          </p:nvPr>
        </p:nvSpPr>
        <p:spPr/>
        <p:txBody>
          <a:bodyPr/>
          <a:lstStyle/>
          <a:p>
            <a:r>
              <a:rPr lang="en-US" dirty="0"/>
              <a:t>The model did fairly well with a much better sensitivity and specificity that before plotting the ROC Curve</a:t>
            </a:r>
            <a:endParaRPr lang="en-SG" dirty="0"/>
          </a:p>
        </p:txBody>
      </p:sp>
      <p:pic>
        <p:nvPicPr>
          <p:cNvPr id="7" name="Picture 6">
            <a:extLst>
              <a:ext uri="{FF2B5EF4-FFF2-40B4-BE49-F238E27FC236}">
                <a16:creationId xmlns:a16="http://schemas.microsoft.com/office/drawing/2014/main" id="{75DBE907-BAA7-649C-77C4-0C2F564E57A2}"/>
              </a:ext>
            </a:extLst>
          </p:cNvPr>
          <p:cNvPicPr>
            <a:picLocks noChangeAspect="1"/>
          </p:cNvPicPr>
          <p:nvPr/>
        </p:nvPicPr>
        <p:blipFill>
          <a:blip r:embed="rId2"/>
          <a:stretch>
            <a:fillRect/>
          </a:stretch>
        </p:blipFill>
        <p:spPr>
          <a:xfrm>
            <a:off x="799734" y="3666734"/>
            <a:ext cx="3982006" cy="2772162"/>
          </a:xfrm>
          <a:prstGeom prst="rect">
            <a:avLst/>
          </a:prstGeom>
        </p:spPr>
      </p:pic>
      <p:pic>
        <p:nvPicPr>
          <p:cNvPr id="9" name="Picture 8">
            <a:extLst>
              <a:ext uri="{FF2B5EF4-FFF2-40B4-BE49-F238E27FC236}">
                <a16:creationId xmlns:a16="http://schemas.microsoft.com/office/drawing/2014/main" id="{79CBB6A8-2479-C07E-8EC3-5F61E3015529}"/>
              </a:ext>
            </a:extLst>
          </p:cNvPr>
          <p:cNvPicPr>
            <a:picLocks noChangeAspect="1"/>
          </p:cNvPicPr>
          <p:nvPr/>
        </p:nvPicPr>
        <p:blipFill>
          <a:blip r:embed="rId3"/>
          <a:stretch>
            <a:fillRect/>
          </a:stretch>
        </p:blipFill>
        <p:spPr>
          <a:xfrm>
            <a:off x="5375719" y="4238314"/>
            <a:ext cx="4477375" cy="1629002"/>
          </a:xfrm>
          <a:prstGeom prst="rect">
            <a:avLst/>
          </a:prstGeom>
        </p:spPr>
      </p:pic>
    </p:spTree>
    <p:extLst>
      <p:ext uri="{BB962C8B-B14F-4D97-AF65-F5344CB8AC3E}">
        <p14:creationId xmlns:p14="http://schemas.microsoft.com/office/powerpoint/2010/main" val="3054458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8ADA-3F17-35F0-1FA7-439D82FD34B0}"/>
              </a:ext>
            </a:extLst>
          </p:cNvPr>
          <p:cNvSpPr>
            <a:spLocks noGrp="1"/>
          </p:cNvSpPr>
          <p:nvPr>
            <p:ph type="title"/>
          </p:nvPr>
        </p:nvSpPr>
        <p:spPr/>
        <p:txBody>
          <a:bodyPr/>
          <a:lstStyle/>
          <a:p>
            <a:r>
              <a:rPr lang="en-US" dirty="0"/>
              <a:t>Summary</a:t>
            </a:r>
            <a:endParaRPr lang="en-SG" dirty="0"/>
          </a:p>
        </p:txBody>
      </p:sp>
      <p:sp>
        <p:nvSpPr>
          <p:cNvPr id="3" name="Content Placeholder 2">
            <a:extLst>
              <a:ext uri="{FF2B5EF4-FFF2-40B4-BE49-F238E27FC236}">
                <a16:creationId xmlns:a16="http://schemas.microsoft.com/office/drawing/2014/main" id="{B5D52A12-1936-4FF6-7FA1-2BE17D66200E}"/>
              </a:ext>
            </a:extLst>
          </p:cNvPr>
          <p:cNvSpPr>
            <a:spLocks noGrp="1"/>
          </p:cNvSpPr>
          <p:nvPr>
            <p:ph idx="1"/>
          </p:nvPr>
        </p:nvSpPr>
        <p:spPr/>
        <p:txBody>
          <a:bodyPr>
            <a:normAutofit lnSpcReduction="10000"/>
          </a:bodyPr>
          <a:lstStyle/>
          <a:p>
            <a:r>
              <a:rPr lang="en-US" dirty="0"/>
              <a:t>We see that there are some sources such as online searches doing very well in attracting initial customers. However, they have lower conversion rate than others.</a:t>
            </a:r>
          </a:p>
          <a:p>
            <a:r>
              <a:rPr lang="en-US" dirty="0"/>
              <a:t>We also see very low conversion rate for some specializations. Apart from the model, the company callers should be trained in handling these customers to better clarify any queries they have to increase conversion rates.</a:t>
            </a:r>
          </a:p>
          <a:p>
            <a:r>
              <a:rPr lang="en-US" dirty="0"/>
              <a:t>Leads who spend lot of time on the websites are also more likely to convert to customers</a:t>
            </a:r>
          </a:p>
          <a:p>
            <a:r>
              <a:rPr lang="en-US" dirty="0"/>
              <a:t>We also see most customers </a:t>
            </a:r>
            <a:r>
              <a:rPr lang="en-US"/>
              <a:t>from Mumbai.  </a:t>
            </a:r>
            <a:endParaRPr lang="en-SG" dirty="0"/>
          </a:p>
        </p:txBody>
      </p:sp>
    </p:spTree>
    <p:extLst>
      <p:ext uri="{BB962C8B-B14F-4D97-AF65-F5344CB8AC3E}">
        <p14:creationId xmlns:p14="http://schemas.microsoft.com/office/powerpoint/2010/main" val="315619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72A9-3252-98F3-FC9F-9C6BCB138756}"/>
              </a:ext>
            </a:extLst>
          </p:cNvPr>
          <p:cNvSpPr>
            <a:spLocks noGrp="1"/>
          </p:cNvSpPr>
          <p:nvPr>
            <p:ph type="title"/>
          </p:nvPr>
        </p:nvSpPr>
        <p:spPr/>
        <p:txBody>
          <a:bodyPr/>
          <a:lstStyle/>
          <a:p>
            <a:r>
              <a:rPr lang="en-US" dirty="0"/>
              <a:t>Contents</a:t>
            </a:r>
            <a:endParaRPr lang="en-SG" dirty="0"/>
          </a:p>
        </p:txBody>
      </p:sp>
      <p:sp>
        <p:nvSpPr>
          <p:cNvPr id="3" name="Content Placeholder 2">
            <a:extLst>
              <a:ext uri="{FF2B5EF4-FFF2-40B4-BE49-F238E27FC236}">
                <a16:creationId xmlns:a16="http://schemas.microsoft.com/office/drawing/2014/main" id="{7752796E-BFD4-63B8-D217-69F409FBDADB}"/>
              </a:ext>
            </a:extLst>
          </p:cNvPr>
          <p:cNvSpPr>
            <a:spLocks noGrp="1"/>
          </p:cNvSpPr>
          <p:nvPr>
            <p:ph idx="1"/>
          </p:nvPr>
        </p:nvSpPr>
        <p:spPr/>
        <p:txBody>
          <a:bodyPr/>
          <a:lstStyle/>
          <a:p>
            <a:r>
              <a:rPr lang="en-US" dirty="0"/>
              <a:t>Problem statement</a:t>
            </a:r>
          </a:p>
          <a:p>
            <a:r>
              <a:rPr lang="en-US" dirty="0"/>
              <a:t>General Approach</a:t>
            </a:r>
          </a:p>
          <a:p>
            <a:r>
              <a:rPr lang="en-SG" dirty="0"/>
              <a:t>Data Cleaning</a:t>
            </a:r>
          </a:p>
          <a:p>
            <a:r>
              <a:rPr lang="en-SG" dirty="0"/>
              <a:t>Visualising Data</a:t>
            </a:r>
          </a:p>
          <a:p>
            <a:r>
              <a:rPr lang="en-SG" dirty="0"/>
              <a:t>Building Model</a:t>
            </a:r>
          </a:p>
          <a:p>
            <a:r>
              <a:rPr lang="en-SG" dirty="0"/>
              <a:t>Evaluation</a:t>
            </a:r>
          </a:p>
          <a:p>
            <a:r>
              <a:rPr lang="en-SG" dirty="0"/>
              <a:t>Summary</a:t>
            </a:r>
          </a:p>
        </p:txBody>
      </p:sp>
    </p:spTree>
    <p:extLst>
      <p:ext uri="{BB962C8B-B14F-4D97-AF65-F5344CB8AC3E}">
        <p14:creationId xmlns:p14="http://schemas.microsoft.com/office/powerpoint/2010/main" val="151129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079D1-1CF0-AD91-E625-235EBF83054F}"/>
              </a:ext>
            </a:extLst>
          </p:cNvPr>
          <p:cNvSpPr>
            <a:spLocks noGrp="1"/>
          </p:cNvSpPr>
          <p:nvPr>
            <p:ph type="title"/>
          </p:nvPr>
        </p:nvSpPr>
        <p:spPr/>
        <p:txBody>
          <a:bodyPr/>
          <a:lstStyle/>
          <a:p>
            <a:r>
              <a:rPr lang="en-US" dirty="0"/>
              <a:t>Problem Statement</a:t>
            </a:r>
            <a:endParaRPr lang="en-SG" dirty="0"/>
          </a:p>
        </p:txBody>
      </p:sp>
      <p:sp>
        <p:nvSpPr>
          <p:cNvPr id="3" name="Content Placeholder 2">
            <a:extLst>
              <a:ext uri="{FF2B5EF4-FFF2-40B4-BE49-F238E27FC236}">
                <a16:creationId xmlns:a16="http://schemas.microsoft.com/office/drawing/2014/main" id="{0429572A-16E0-504E-76D2-85C4155317A9}"/>
              </a:ext>
            </a:extLst>
          </p:cNvPr>
          <p:cNvSpPr>
            <a:spLocks noGrp="1"/>
          </p:cNvSpPr>
          <p:nvPr>
            <p:ph idx="1"/>
          </p:nvPr>
        </p:nvSpPr>
        <p:spPr/>
        <p:txBody>
          <a:bodyPr>
            <a:normAutofit/>
          </a:bodyPr>
          <a:lstStyle/>
          <a:p>
            <a:pPr algn="l"/>
            <a:r>
              <a:rPr lang="en-US" b="0" i="0" dirty="0">
                <a:solidFill>
                  <a:srgbClr val="D1D5DB"/>
                </a:solidFill>
                <a:effectLst/>
                <a:latin typeface="Söhne"/>
              </a:rPr>
              <a:t>X Education, an online education provider for professionals, attracts daily website visitors interested in its courses. These leads come from various marketing channels, including websites and search engines like Google. After engaging with the site, they may explore courses or submit contact information, becoming leads. The sales team then contacts them, aiming for a 30% conversion rate.</a:t>
            </a:r>
          </a:p>
          <a:p>
            <a:pPr algn="l"/>
            <a:r>
              <a:rPr lang="en-US" b="0" i="0" dirty="0">
                <a:solidFill>
                  <a:srgbClr val="D1D5DB"/>
                </a:solidFill>
                <a:effectLst/>
                <a:latin typeface="Söhne"/>
              </a:rPr>
              <a:t>Despite many leads, X Education struggles to convert them efficiently. They want to identify 'Hot Leads' for better conversion, focusing on the most promising prospects. Nurturing leads through education and personalized communication is crucial. </a:t>
            </a:r>
          </a:p>
        </p:txBody>
      </p:sp>
    </p:spTree>
    <p:extLst>
      <p:ext uri="{BB962C8B-B14F-4D97-AF65-F5344CB8AC3E}">
        <p14:creationId xmlns:p14="http://schemas.microsoft.com/office/powerpoint/2010/main" val="136222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B191-B4FF-859F-A156-463D72578683}"/>
              </a:ext>
            </a:extLst>
          </p:cNvPr>
          <p:cNvSpPr>
            <a:spLocks noGrp="1"/>
          </p:cNvSpPr>
          <p:nvPr>
            <p:ph type="title"/>
          </p:nvPr>
        </p:nvSpPr>
        <p:spPr/>
        <p:txBody>
          <a:bodyPr/>
          <a:lstStyle/>
          <a:p>
            <a:r>
              <a:rPr lang="en-US" dirty="0"/>
              <a:t>Objectives</a:t>
            </a:r>
            <a:endParaRPr lang="en-SG" dirty="0"/>
          </a:p>
        </p:txBody>
      </p:sp>
      <p:sp>
        <p:nvSpPr>
          <p:cNvPr id="3" name="Content Placeholder 2">
            <a:extLst>
              <a:ext uri="{FF2B5EF4-FFF2-40B4-BE49-F238E27FC236}">
                <a16:creationId xmlns:a16="http://schemas.microsoft.com/office/drawing/2014/main" id="{4FF12A06-4E15-63D3-F1C5-94A317E5EA6D}"/>
              </a:ext>
            </a:extLst>
          </p:cNvPr>
          <p:cNvSpPr>
            <a:spLocks noGrp="1"/>
          </p:cNvSpPr>
          <p:nvPr>
            <p:ph idx="1"/>
          </p:nvPr>
        </p:nvSpPr>
        <p:spPr/>
        <p:txBody>
          <a:bodyPr/>
          <a:lstStyle/>
          <a:p>
            <a:r>
              <a:rPr lang="en-US" dirty="0"/>
              <a:t>Build a model that gives leads a score of between 0 and 100.</a:t>
            </a:r>
          </a:p>
          <a:p>
            <a:r>
              <a:rPr lang="en-US" dirty="0"/>
              <a:t>Use Logistic Regression to help increase the conversion rate to 80%</a:t>
            </a:r>
            <a:endParaRPr lang="en-SG" dirty="0"/>
          </a:p>
        </p:txBody>
      </p:sp>
    </p:spTree>
    <p:extLst>
      <p:ext uri="{BB962C8B-B14F-4D97-AF65-F5344CB8AC3E}">
        <p14:creationId xmlns:p14="http://schemas.microsoft.com/office/powerpoint/2010/main" val="251388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F2B8-901B-CB67-9C76-3295EAEC0AF4}"/>
              </a:ext>
            </a:extLst>
          </p:cNvPr>
          <p:cNvSpPr>
            <a:spLocks noGrp="1"/>
          </p:cNvSpPr>
          <p:nvPr>
            <p:ph type="title"/>
          </p:nvPr>
        </p:nvSpPr>
        <p:spPr/>
        <p:txBody>
          <a:bodyPr/>
          <a:lstStyle/>
          <a:p>
            <a:r>
              <a:rPr lang="en-US" dirty="0"/>
              <a:t>General Approach</a:t>
            </a:r>
            <a:endParaRPr lang="en-SG" dirty="0"/>
          </a:p>
        </p:txBody>
      </p:sp>
      <p:sp>
        <p:nvSpPr>
          <p:cNvPr id="3" name="Content Placeholder 2">
            <a:extLst>
              <a:ext uri="{FF2B5EF4-FFF2-40B4-BE49-F238E27FC236}">
                <a16:creationId xmlns:a16="http://schemas.microsoft.com/office/drawing/2014/main" id="{AD0D25B5-2A29-4A7D-5809-E200D0DAAC77}"/>
              </a:ext>
            </a:extLst>
          </p:cNvPr>
          <p:cNvSpPr>
            <a:spLocks noGrp="1"/>
          </p:cNvSpPr>
          <p:nvPr>
            <p:ph idx="1"/>
          </p:nvPr>
        </p:nvSpPr>
        <p:spPr/>
        <p:txBody>
          <a:bodyPr/>
          <a:lstStyle/>
          <a:p>
            <a:r>
              <a:rPr lang="en-US" dirty="0"/>
              <a:t>The general approach here is to first, inspect and clean the dataset before visualizing the remaining data. That way it will help provide insights that we can use for the building of the model. </a:t>
            </a:r>
          </a:p>
          <a:p>
            <a:endParaRPr lang="en-US" dirty="0"/>
          </a:p>
          <a:p>
            <a:r>
              <a:rPr lang="en-US" dirty="0"/>
              <a:t>After building the model, evaluate the results and use it on the test set.</a:t>
            </a:r>
            <a:endParaRPr lang="en-SG" dirty="0"/>
          </a:p>
        </p:txBody>
      </p:sp>
    </p:spTree>
    <p:extLst>
      <p:ext uri="{BB962C8B-B14F-4D97-AF65-F5344CB8AC3E}">
        <p14:creationId xmlns:p14="http://schemas.microsoft.com/office/powerpoint/2010/main" val="87223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7703-0DFE-C097-CCF2-8C0A48B1496F}"/>
              </a:ext>
            </a:extLst>
          </p:cNvPr>
          <p:cNvSpPr>
            <a:spLocks noGrp="1"/>
          </p:cNvSpPr>
          <p:nvPr>
            <p:ph type="title"/>
          </p:nvPr>
        </p:nvSpPr>
        <p:spPr/>
        <p:txBody>
          <a:bodyPr/>
          <a:lstStyle/>
          <a:p>
            <a:r>
              <a:rPr lang="en-US" dirty="0"/>
              <a:t>Data Cleaning</a:t>
            </a:r>
            <a:endParaRPr lang="en-SG" dirty="0"/>
          </a:p>
        </p:txBody>
      </p:sp>
      <p:sp>
        <p:nvSpPr>
          <p:cNvPr id="3" name="Content Placeholder 2">
            <a:extLst>
              <a:ext uri="{FF2B5EF4-FFF2-40B4-BE49-F238E27FC236}">
                <a16:creationId xmlns:a16="http://schemas.microsoft.com/office/drawing/2014/main" id="{861E83F8-3A5A-DD4F-BFB7-A9F60DEFDC94}"/>
              </a:ext>
            </a:extLst>
          </p:cNvPr>
          <p:cNvSpPr>
            <a:spLocks noGrp="1"/>
          </p:cNvSpPr>
          <p:nvPr>
            <p:ph idx="1"/>
          </p:nvPr>
        </p:nvSpPr>
        <p:spPr>
          <a:xfrm>
            <a:off x="6274965" y="2273416"/>
            <a:ext cx="5813571" cy="4513277"/>
          </a:xfrm>
        </p:spPr>
        <p:txBody>
          <a:bodyPr/>
          <a:lstStyle/>
          <a:p>
            <a:r>
              <a:rPr lang="en-US" dirty="0"/>
              <a:t>We start of by identifying how many null values there are in each column. This will help us determine if we should drop them. </a:t>
            </a:r>
          </a:p>
          <a:p>
            <a:r>
              <a:rPr lang="en-US" dirty="0"/>
              <a:t>We can see from the results that there are quite a number of columns with plenty of missing values.</a:t>
            </a:r>
            <a:endParaRPr lang="en-SG" dirty="0"/>
          </a:p>
        </p:txBody>
      </p:sp>
      <p:pic>
        <p:nvPicPr>
          <p:cNvPr id="5" name="Picture 4">
            <a:extLst>
              <a:ext uri="{FF2B5EF4-FFF2-40B4-BE49-F238E27FC236}">
                <a16:creationId xmlns:a16="http://schemas.microsoft.com/office/drawing/2014/main" id="{49180004-0934-AC0A-748D-980BAE14F40F}"/>
              </a:ext>
            </a:extLst>
          </p:cNvPr>
          <p:cNvPicPr>
            <a:picLocks noChangeAspect="1"/>
          </p:cNvPicPr>
          <p:nvPr/>
        </p:nvPicPr>
        <p:blipFill>
          <a:blip r:embed="rId2"/>
          <a:stretch>
            <a:fillRect/>
          </a:stretch>
        </p:blipFill>
        <p:spPr>
          <a:xfrm>
            <a:off x="844314" y="2338930"/>
            <a:ext cx="4556833" cy="3449474"/>
          </a:xfrm>
          <a:prstGeom prst="rect">
            <a:avLst/>
          </a:prstGeom>
        </p:spPr>
      </p:pic>
    </p:spTree>
    <p:extLst>
      <p:ext uri="{BB962C8B-B14F-4D97-AF65-F5344CB8AC3E}">
        <p14:creationId xmlns:p14="http://schemas.microsoft.com/office/powerpoint/2010/main" val="192914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7703-0DFE-C097-CCF2-8C0A48B1496F}"/>
              </a:ext>
            </a:extLst>
          </p:cNvPr>
          <p:cNvSpPr>
            <a:spLocks noGrp="1"/>
          </p:cNvSpPr>
          <p:nvPr>
            <p:ph type="title"/>
          </p:nvPr>
        </p:nvSpPr>
        <p:spPr/>
        <p:txBody>
          <a:bodyPr/>
          <a:lstStyle/>
          <a:p>
            <a:r>
              <a:rPr lang="en-US" dirty="0"/>
              <a:t>Data Cleaning</a:t>
            </a:r>
            <a:endParaRPr lang="en-SG" dirty="0"/>
          </a:p>
        </p:txBody>
      </p:sp>
      <p:sp>
        <p:nvSpPr>
          <p:cNvPr id="3" name="Content Placeholder 2">
            <a:extLst>
              <a:ext uri="{FF2B5EF4-FFF2-40B4-BE49-F238E27FC236}">
                <a16:creationId xmlns:a16="http://schemas.microsoft.com/office/drawing/2014/main" id="{861E83F8-3A5A-DD4F-BFB7-A9F60DEFDC94}"/>
              </a:ext>
            </a:extLst>
          </p:cNvPr>
          <p:cNvSpPr>
            <a:spLocks noGrp="1"/>
          </p:cNvSpPr>
          <p:nvPr>
            <p:ph idx="1"/>
          </p:nvPr>
        </p:nvSpPr>
        <p:spPr>
          <a:xfrm>
            <a:off x="6274965" y="2273416"/>
            <a:ext cx="5813571" cy="4513277"/>
          </a:xfrm>
        </p:spPr>
        <p:txBody>
          <a:bodyPr/>
          <a:lstStyle/>
          <a:p>
            <a:r>
              <a:rPr lang="en-US" dirty="0"/>
              <a:t>I then proceeded to remove a column on condition that at least 33% of the columns have missing values. Why 33% because this ensures that we have 2/3 of data remaining for us to run the algo.</a:t>
            </a:r>
          </a:p>
          <a:p>
            <a:r>
              <a:rPr lang="en-US" dirty="0"/>
              <a:t>If the dataset is too small, we may not yield useful results from our model.</a:t>
            </a:r>
            <a:endParaRPr lang="en-SG" dirty="0"/>
          </a:p>
        </p:txBody>
      </p:sp>
      <p:pic>
        <p:nvPicPr>
          <p:cNvPr id="6" name="Picture 5">
            <a:extLst>
              <a:ext uri="{FF2B5EF4-FFF2-40B4-BE49-F238E27FC236}">
                <a16:creationId xmlns:a16="http://schemas.microsoft.com/office/drawing/2014/main" id="{7C20F4AB-EC3D-2470-A420-4A371D312F79}"/>
              </a:ext>
            </a:extLst>
          </p:cNvPr>
          <p:cNvPicPr>
            <a:picLocks noChangeAspect="1"/>
          </p:cNvPicPr>
          <p:nvPr/>
        </p:nvPicPr>
        <p:blipFill>
          <a:blip r:embed="rId2"/>
          <a:stretch>
            <a:fillRect/>
          </a:stretch>
        </p:blipFill>
        <p:spPr>
          <a:xfrm>
            <a:off x="354068" y="2273416"/>
            <a:ext cx="5741932" cy="3289775"/>
          </a:xfrm>
          <a:prstGeom prst="rect">
            <a:avLst/>
          </a:prstGeom>
        </p:spPr>
      </p:pic>
    </p:spTree>
    <p:extLst>
      <p:ext uri="{BB962C8B-B14F-4D97-AF65-F5344CB8AC3E}">
        <p14:creationId xmlns:p14="http://schemas.microsoft.com/office/powerpoint/2010/main" val="104119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7703-0DFE-C097-CCF2-8C0A48B1496F}"/>
              </a:ext>
            </a:extLst>
          </p:cNvPr>
          <p:cNvSpPr>
            <a:spLocks noGrp="1"/>
          </p:cNvSpPr>
          <p:nvPr>
            <p:ph type="title"/>
          </p:nvPr>
        </p:nvSpPr>
        <p:spPr/>
        <p:txBody>
          <a:bodyPr/>
          <a:lstStyle/>
          <a:p>
            <a:r>
              <a:rPr lang="en-US" dirty="0"/>
              <a:t>Data Cleaning</a:t>
            </a:r>
            <a:endParaRPr lang="en-SG" dirty="0"/>
          </a:p>
        </p:txBody>
      </p:sp>
      <p:sp>
        <p:nvSpPr>
          <p:cNvPr id="3" name="Content Placeholder 2">
            <a:extLst>
              <a:ext uri="{FF2B5EF4-FFF2-40B4-BE49-F238E27FC236}">
                <a16:creationId xmlns:a16="http://schemas.microsoft.com/office/drawing/2014/main" id="{861E83F8-3A5A-DD4F-BFB7-A9F60DEFDC94}"/>
              </a:ext>
            </a:extLst>
          </p:cNvPr>
          <p:cNvSpPr>
            <a:spLocks noGrp="1"/>
          </p:cNvSpPr>
          <p:nvPr>
            <p:ph idx="1"/>
          </p:nvPr>
        </p:nvSpPr>
        <p:spPr>
          <a:xfrm>
            <a:off x="6274965" y="2273416"/>
            <a:ext cx="5813571" cy="4513277"/>
          </a:xfrm>
        </p:spPr>
        <p:txBody>
          <a:bodyPr/>
          <a:lstStyle/>
          <a:p>
            <a:r>
              <a:rPr lang="en-US" dirty="0"/>
              <a:t>I also noticed that a number of columns have “select” as a value. I am quite certain this is wrong as it could perhaps be a user interface issue.</a:t>
            </a:r>
          </a:p>
          <a:p>
            <a:endParaRPr lang="en-US" dirty="0"/>
          </a:p>
          <a:p>
            <a:r>
              <a:rPr lang="en-US" dirty="0"/>
              <a:t>Instead of dropping the columns, I noticed that some of them still have plenty of values that can provide info. Hence I drop those rows instead</a:t>
            </a:r>
            <a:endParaRPr lang="en-SG" dirty="0"/>
          </a:p>
        </p:txBody>
      </p:sp>
      <p:pic>
        <p:nvPicPr>
          <p:cNvPr id="5" name="Picture 4">
            <a:extLst>
              <a:ext uri="{FF2B5EF4-FFF2-40B4-BE49-F238E27FC236}">
                <a16:creationId xmlns:a16="http://schemas.microsoft.com/office/drawing/2014/main" id="{9EF533F6-51E9-9887-6D33-B6B1809D33E0}"/>
              </a:ext>
            </a:extLst>
          </p:cNvPr>
          <p:cNvPicPr>
            <a:picLocks noChangeAspect="1"/>
          </p:cNvPicPr>
          <p:nvPr/>
        </p:nvPicPr>
        <p:blipFill>
          <a:blip r:embed="rId2"/>
          <a:stretch>
            <a:fillRect/>
          </a:stretch>
        </p:blipFill>
        <p:spPr>
          <a:xfrm>
            <a:off x="529319" y="2798766"/>
            <a:ext cx="4839635" cy="999228"/>
          </a:xfrm>
          <a:prstGeom prst="rect">
            <a:avLst/>
          </a:prstGeom>
        </p:spPr>
      </p:pic>
      <p:pic>
        <p:nvPicPr>
          <p:cNvPr id="8" name="Picture 7">
            <a:extLst>
              <a:ext uri="{FF2B5EF4-FFF2-40B4-BE49-F238E27FC236}">
                <a16:creationId xmlns:a16="http://schemas.microsoft.com/office/drawing/2014/main" id="{66A5252A-CEE6-946A-F9C3-F589FF5342AC}"/>
              </a:ext>
            </a:extLst>
          </p:cNvPr>
          <p:cNvPicPr>
            <a:picLocks noChangeAspect="1"/>
          </p:cNvPicPr>
          <p:nvPr/>
        </p:nvPicPr>
        <p:blipFill>
          <a:blip r:embed="rId3"/>
          <a:stretch>
            <a:fillRect/>
          </a:stretch>
        </p:blipFill>
        <p:spPr>
          <a:xfrm>
            <a:off x="401743" y="4107969"/>
            <a:ext cx="5515293" cy="1309250"/>
          </a:xfrm>
          <a:prstGeom prst="rect">
            <a:avLst/>
          </a:prstGeom>
        </p:spPr>
      </p:pic>
    </p:spTree>
    <p:extLst>
      <p:ext uri="{BB962C8B-B14F-4D97-AF65-F5344CB8AC3E}">
        <p14:creationId xmlns:p14="http://schemas.microsoft.com/office/powerpoint/2010/main" val="231015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7703-0DFE-C097-CCF2-8C0A48B1496F}"/>
              </a:ext>
            </a:extLst>
          </p:cNvPr>
          <p:cNvSpPr>
            <a:spLocks noGrp="1"/>
          </p:cNvSpPr>
          <p:nvPr>
            <p:ph type="title"/>
          </p:nvPr>
        </p:nvSpPr>
        <p:spPr/>
        <p:txBody>
          <a:bodyPr/>
          <a:lstStyle/>
          <a:p>
            <a:r>
              <a:rPr lang="en-US" dirty="0"/>
              <a:t>Data Cleaning</a:t>
            </a:r>
            <a:endParaRPr lang="en-SG" dirty="0"/>
          </a:p>
        </p:txBody>
      </p:sp>
      <p:sp>
        <p:nvSpPr>
          <p:cNvPr id="3" name="Content Placeholder 2">
            <a:extLst>
              <a:ext uri="{FF2B5EF4-FFF2-40B4-BE49-F238E27FC236}">
                <a16:creationId xmlns:a16="http://schemas.microsoft.com/office/drawing/2014/main" id="{861E83F8-3A5A-DD4F-BFB7-A9F60DEFDC94}"/>
              </a:ext>
            </a:extLst>
          </p:cNvPr>
          <p:cNvSpPr>
            <a:spLocks noGrp="1"/>
          </p:cNvSpPr>
          <p:nvPr>
            <p:ph idx="1"/>
          </p:nvPr>
        </p:nvSpPr>
        <p:spPr>
          <a:xfrm>
            <a:off x="6274965" y="2273416"/>
            <a:ext cx="5813571" cy="4513277"/>
          </a:xfrm>
        </p:spPr>
        <p:txBody>
          <a:bodyPr/>
          <a:lstStyle/>
          <a:p>
            <a:r>
              <a:rPr lang="en-US" dirty="0"/>
              <a:t>I also checked if there are cases where a column have too many of the same values. This will provide more insight for later</a:t>
            </a:r>
            <a:endParaRPr lang="en-SG" dirty="0"/>
          </a:p>
        </p:txBody>
      </p:sp>
      <p:pic>
        <p:nvPicPr>
          <p:cNvPr id="6" name="Picture 5">
            <a:extLst>
              <a:ext uri="{FF2B5EF4-FFF2-40B4-BE49-F238E27FC236}">
                <a16:creationId xmlns:a16="http://schemas.microsoft.com/office/drawing/2014/main" id="{84C80857-78B7-A615-E42C-A3965C6AF691}"/>
              </a:ext>
            </a:extLst>
          </p:cNvPr>
          <p:cNvPicPr>
            <a:picLocks noChangeAspect="1"/>
          </p:cNvPicPr>
          <p:nvPr/>
        </p:nvPicPr>
        <p:blipFill>
          <a:blip r:embed="rId2"/>
          <a:stretch>
            <a:fillRect/>
          </a:stretch>
        </p:blipFill>
        <p:spPr>
          <a:xfrm>
            <a:off x="1139417" y="2082317"/>
            <a:ext cx="3772426" cy="4220164"/>
          </a:xfrm>
          <a:prstGeom prst="rect">
            <a:avLst/>
          </a:prstGeom>
        </p:spPr>
      </p:pic>
    </p:spTree>
    <p:extLst>
      <p:ext uri="{BB962C8B-B14F-4D97-AF65-F5344CB8AC3E}">
        <p14:creationId xmlns:p14="http://schemas.microsoft.com/office/powerpoint/2010/main" val="44358845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51</TotalTime>
  <Words>748</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Söhne</vt:lpstr>
      <vt:lpstr>Trebuchet MS</vt:lpstr>
      <vt:lpstr>Berlin</vt:lpstr>
      <vt:lpstr>Lead Scoring Assignment</vt:lpstr>
      <vt:lpstr>Contents</vt:lpstr>
      <vt:lpstr>Problem Statement</vt:lpstr>
      <vt:lpstr>Objectives</vt:lpstr>
      <vt:lpstr>General Approach</vt:lpstr>
      <vt:lpstr>Data Cleaning</vt:lpstr>
      <vt:lpstr>Data Cleaning</vt:lpstr>
      <vt:lpstr>Data Cleaning</vt:lpstr>
      <vt:lpstr>Data Cleaning</vt:lpstr>
      <vt:lpstr>Visualizing Data</vt:lpstr>
      <vt:lpstr>Visualizing Data</vt:lpstr>
      <vt:lpstr>Visualizing Data</vt:lpstr>
      <vt:lpstr>Visualizing Data</vt:lpstr>
      <vt:lpstr>Building Model</vt:lpstr>
      <vt:lpstr>Model Eval</vt:lpstr>
      <vt:lpstr>ROC Curve</vt:lpstr>
      <vt:lpstr>Model Eval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Assignment</dc:title>
  <dc:creator>Marcus Ng</dc:creator>
  <cp:lastModifiedBy>Marcus Ng</cp:lastModifiedBy>
  <cp:revision>1</cp:revision>
  <dcterms:created xsi:type="dcterms:W3CDTF">2023-10-17T11:52:57Z</dcterms:created>
  <dcterms:modified xsi:type="dcterms:W3CDTF">2023-10-17T12:44:37Z</dcterms:modified>
</cp:coreProperties>
</file>