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11" r:id="rId3"/>
    <p:sldId id="312" r:id="rId4"/>
    <p:sldId id="291" r:id="rId5"/>
    <p:sldId id="274" r:id="rId6"/>
    <p:sldId id="314" r:id="rId7"/>
    <p:sldId id="330" r:id="rId8"/>
    <p:sldId id="315" r:id="rId9"/>
    <p:sldId id="331" r:id="rId10"/>
    <p:sldId id="292" r:id="rId11"/>
    <p:sldId id="302" r:id="rId12"/>
    <p:sldId id="316" r:id="rId13"/>
    <p:sldId id="318" r:id="rId14"/>
    <p:sldId id="317" r:id="rId15"/>
    <p:sldId id="319" r:id="rId16"/>
    <p:sldId id="325" r:id="rId17"/>
    <p:sldId id="324" r:id="rId18"/>
    <p:sldId id="329" r:id="rId19"/>
    <p:sldId id="323" r:id="rId20"/>
    <p:sldId id="327" r:id="rId21"/>
    <p:sldId id="322" r:id="rId22"/>
    <p:sldId id="321" r:id="rId23"/>
    <p:sldId id="309" r:id="rId24"/>
    <p:sldId id="307" r:id="rId25"/>
    <p:sldId id="308" r:id="rId26"/>
    <p:sldId id="313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3F7B-5AB2-410C-9181-01E390E688CA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62587-BA83-4364-B447-9CB4EDCD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Monolithic pros–inheritance ,abstraction , don’t repeat yourself , sharing common code 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-------------------------------------------------------------------------------------------------------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Monolithic cons -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the code base grows with it, which can overload your IDE,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impossible to refactor ,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feelings with code ,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not agile ,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no 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polyglot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  development ,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single point of failure (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If any single application function or component fails, then the entire application goes down) , 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not easy to upgrade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horizontal scaling. Each copy of the application in various servers will utilize the same amount of underlying resources, which is often not an efficient way to design.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Every release required complete application testing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137807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-</a:t>
            </a:r>
          </a:p>
          <a:p>
            <a:r>
              <a:rPr lang="en-US" dirty="0"/>
              <a:t>Integrated applications.</a:t>
            </a:r>
          </a:p>
          <a:p>
            <a:r>
              <a:rPr lang="en-US" dirty="0"/>
              <a:t>Applications can share resources.</a:t>
            </a:r>
          </a:p>
          <a:p>
            <a:r>
              <a:rPr lang="en-US" dirty="0"/>
              <a:t>A single instance of functionality can be reused.</a:t>
            </a:r>
          </a:p>
          <a:p>
            <a:r>
              <a:rPr lang="en-US" dirty="0"/>
              <a:t>Common user interfaces</a:t>
            </a:r>
          </a:p>
          <a:p>
            <a:r>
              <a:rPr lang="en-US" dirty="0"/>
              <a:t>Bottom-up approach</a:t>
            </a:r>
          </a:p>
          <a:p>
            <a:endParaRPr lang="en-US" dirty="0"/>
          </a:p>
          <a:p>
            <a:r>
              <a:rPr lang="en-US" dirty="0"/>
              <a:t>N-tier:</a:t>
            </a:r>
          </a:p>
          <a:p>
            <a:r>
              <a:rPr lang="en-US" dirty="0"/>
              <a:t>Deployment costs are low.</a:t>
            </a:r>
          </a:p>
          <a:p>
            <a:r>
              <a:rPr lang="en-US" dirty="0"/>
              <a:t>Database switching costs are low.</a:t>
            </a:r>
          </a:p>
          <a:p>
            <a:r>
              <a:rPr lang="en-US" dirty="0"/>
              <a:t>Business migration coasts are low.</a:t>
            </a:r>
          </a:p>
          <a:p>
            <a:r>
              <a:rPr lang="en-US" dirty="0"/>
              <a:t>Communication performance suffers</a:t>
            </a:r>
          </a:p>
          <a:p>
            <a:r>
              <a:rPr lang="en-US" dirty="0"/>
              <a:t>Maintenance costs are high.</a:t>
            </a:r>
          </a:p>
          <a:p>
            <a:r>
              <a:rPr lang="en-US" dirty="0"/>
              <a:t>-----------------------------------------------------------------------------------------------------------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Scaling</a:t>
            </a:r>
            <a:r>
              <a:rPr lang="en-US" dirty="0"/>
              <a:t> -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horizontal scaling. Each copy of the application in various servers will utilize the same amount of underlying resources, which is often not an efficient way to design</a:t>
            </a:r>
            <a:endParaRPr lang="en-US" dirty="0"/>
          </a:p>
          <a:p>
            <a:endParaRPr lang="en-US" dirty="0"/>
          </a:p>
          <a:p>
            <a:r>
              <a:rPr lang="en-US" dirty="0"/>
              <a:t>Scale monolithic </a:t>
            </a:r>
          </a:p>
          <a:p>
            <a:r>
              <a:rPr lang="en-US" dirty="0"/>
              <a:t>      Developers must create multiple instance of the same functionality (service).</a:t>
            </a:r>
          </a:p>
          <a:p>
            <a:r>
              <a:rPr lang="en-US" dirty="0"/>
              <a:t>      Proprietary (user) interfaces.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131913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Microservice Best practice:</a:t>
            </a:r>
          </a:p>
          <a:p>
            <a:r>
              <a:rPr lang="en-US" dirty="0"/>
              <a:t>1) Design monolithic first and think in bounded context  </a:t>
            </a:r>
          </a:p>
          <a:p>
            <a:r>
              <a:rPr lang="en-US" dirty="0"/>
              <a:t>2) Twelve factor app</a:t>
            </a:r>
          </a:p>
          <a:p>
            <a:r>
              <a:rPr lang="en-US" dirty="0"/>
              <a:t>3) Small 2 Pizza team</a:t>
            </a:r>
          </a:p>
          <a:p>
            <a:r>
              <a:rPr lang="en-US" dirty="0"/>
              <a:t>4) Create a Separate Data Store for Each Microservice - You end up with the situation where if one team updates a database structure, other services that also use that structure have to be changed too.</a:t>
            </a:r>
          </a:p>
          <a:p>
            <a:r>
              <a:rPr lang="en-US" dirty="0"/>
              <a:t>5) Keep Code at a Similar Level of Maturity( -create new code instead of fixing old code to introduce bug</a:t>
            </a:r>
          </a:p>
          <a:p>
            <a:r>
              <a:rPr lang="en-US" dirty="0"/>
              <a:t>6) Do a Separate Build for Each Microservice- This sometimes leads to the situation where various microservices pull in a similar set of files, but at different revision levels.</a:t>
            </a:r>
          </a:p>
          <a:p>
            <a:r>
              <a:rPr lang="en-US" dirty="0"/>
              <a:t>7) shouldn't couple the services -Prefer choreography over orchestration </a:t>
            </a:r>
          </a:p>
          <a:p>
            <a:r>
              <a:rPr lang="en-US" dirty="0"/>
              <a:t>8 )Skip the Don’t Repeat Yourself (DRY) principle and don't share code between Microservices</a:t>
            </a:r>
          </a:p>
          <a:p>
            <a:r>
              <a:rPr lang="en-US" dirty="0"/>
              <a:t>9) Nothing share architecture -DB , binary dependency , code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11) Automated environment- continuous delivery ,new relic ,Splunk –don’t think microservice without it</a:t>
            </a:r>
          </a:p>
          <a:p>
            <a:r>
              <a:rPr lang="en-US" dirty="0"/>
              <a:t>12) Contract document -Swagger </a:t>
            </a:r>
          </a:p>
          <a:p>
            <a:r>
              <a:rPr lang="en-US" dirty="0"/>
              <a:t>13) Microservices versioning best practices</a:t>
            </a:r>
          </a:p>
          <a:p>
            <a:r>
              <a:rPr lang="en-US" dirty="0"/>
              <a:t>14) Implement a Self-Registration and Discovery Mechanism</a:t>
            </a:r>
          </a:p>
          <a:p>
            <a:r>
              <a:rPr lang="en-US" dirty="0"/>
              <a:t>15) Prefer Polyglot Over Single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16) focus on business capabilities of apps.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------------------------------------------------------------------</a:t>
            </a:r>
          </a:p>
          <a:p>
            <a:r>
              <a:rPr lang="en-US" dirty="0"/>
              <a:t>independence of services</a:t>
            </a:r>
          </a:p>
          <a:p>
            <a:r>
              <a:rPr lang="en-US" dirty="0"/>
              <a:t>simplicity of adding new features.</a:t>
            </a:r>
          </a:p>
          <a:p>
            <a:r>
              <a:rPr lang="en-US" dirty="0"/>
              <a:t>fault tolerance.</a:t>
            </a:r>
          </a:p>
          <a:p>
            <a:r>
              <a:rPr lang="en-US" dirty="0"/>
              <a:t>implicit interfaces.</a:t>
            </a:r>
          </a:p>
          <a:p>
            <a:r>
              <a:rPr lang="en-US" dirty="0"/>
              <a:t>operational overhead</a:t>
            </a:r>
          </a:p>
          <a:p>
            <a:r>
              <a:rPr lang="en-US" dirty="0"/>
              <a:t>requires devops skills</a:t>
            </a:r>
          </a:p>
          <a:p>
            <a:r>
              <a:rPr lang="en-US" dirty="0"/>
              <a:t>operational complexity.</a:t>
            </a:r>
          </a:p>
          <a:p>
            <a:r>
              <a:rPr lang="en-US" dirty="0"/>
              <a:t>dev teams can deliver updates independently and roll out new releases more frequently</a:t>
            </a:r>
          </a:p>
          <a:p>
            <a:r>
              <a:rPr lang="en-US" dirty="0"/>
              <a:t>while keeping the rest of the system available and stable.</a:t>
            </a:r>
          </a:p>
          <a:p>
            <a:r>
              <a:rPr lang="en-US" dirty="0"/>
              <a:t>orchestration is a tightly couple approach for integrating microservices.</a:t>
            </a:r>
          </a:p>
          <a:p>
            <a:r>
              <a:rPr lang="en-US" dirty="0"/>
              <a:t>In orchestration we rely on the central system to control and call various microservices to complete a task.</a:t>
            </a:r>
          </a:p>
          <a:p>
            <a:endParaRPr lang="en-US" dirty="0"/>
          </a:p>
          <a:p>
            <a:r>
              <a:rPr lang="en-US" dirty="0"/>
              <a:t>In choreography each microservices works like a state machine and reacts based on the input from other parts.</a:t>
            </a:r>
          </a:p>
          <a:p>
            <a:r>
              <a:rPr lang="en-US" dirty="0"/>
              <a:t>microservices are application architecture style where independent, self contained programs</a:t>
            </a:r>
          </a:p>
          <a:p>
            <a:r>
              <a:rPr lang="en-US" dirty="0"/>
              <a:t>with a single purpose each can communicate with each other over a network.</a:t>
            </a:r>
          </a:p>
          <a:p>
            <a:r>
              <a:rPr lang="en-US" dirty="0"/>
              <a:t>typically these microservices are able to be deployed independently because they have separation</a:t>
            </a:r>
          </a:p>
          <a:p>
            <a:r>
              <a:rPr lang="en-US" dirty="0"/>
              <a:t>of responsibilities via a well defined specification with significant backward compatibility to avoid sudden dependency breakage.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109413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ajay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en-US"/>
              <a:t>07/16/96</a:t>
            </a:r>
            <a:endParaRPr lang="en-US" alt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*</a:t>
            </a:r>
            <a:endParaRPr lang="en-US" alt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/>
              <a:t>##</a:t>
            </a:r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105200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8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2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8793930" y="6433924"/>
            <a:ext cx="3274484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>
                <a:latin typeface="+mj-lt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dirty="0"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" y="6303681"/>
            <a:ext cx="1805141" cy="47841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2301" y="306044"/>
            <a:ext cx="11434033" cy="452438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09558" y="771523"/>
            <a:ext cx="117255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24933" y="1249364"/>
            <a:ext cx="9772651" cy="3736975"/>
          </a:xfrm>
          <a:prstGeom prst="rect">
            <a:avLst/>
          </a:prstGeom>
        </p:spPr>
        <p:txBody>
          <a:bodyPr lIns="0"/>
          <a:lstStyle>
            <a:lvl1pPr marL="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8575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137160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182880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2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8660575" y="6433924"/>
            <a:ext cx="3274484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5990F28-EF56-40AF-B6C1-2CF755EA3890}" type="slidenum">
              <a:rPr lang="en-US" sz="1200"/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z="1200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3681"/>
            <a:ext cx="1806363" cy="4784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792736"/>
            <a:ext cx="12192000" cy="69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5149" y="155723"/>
            <a:ext cx="11699911" cy="452438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09558" y="771523"/>
            <a:ext cx="117255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0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1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7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8A7E-5115-4C01-AB7D-30EE839B2B4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C95D62-9F23-48F4-B906-03C6EC34C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quarkhan/spring-boot-microservices-series" TargetMode="External"/><Relationship Id="rId2" Type="http://schemas.openxmlformats.org/officeDocument/2006/relationships/hyperlink" Target="https://github.com/vaquarkhan?utf8=%E2%9C%93&amp;tab=repositories&amp;q=micros&amp;type=&amp;languag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7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1195-2B52-4D71-8FFA-9EA789AFA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Evolution of Software Architecture!</a:t>
            </a:r>
            <a:br>
              <a:rPr lang="en-US" sz="3600" dirty="0"/>
            </a:br>
            <a:r>
              <a:rPr lang="en-US" sz="3600" dirty="0"/>
              <a:t>Cloud Native Microservice.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1B15-70CD-4715-9C90-AA4030BB1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Viquar </a:t>
            </a:r>
            <a:r>
              <a:rPr lang="en-US" dirty="0" err="1"/>
              <a:t>mohammed</a:t>
            </a:r>
            <a:r>
              <a:rPr lang="en-US" dirty="0"/>
              <a:t> khan  </a:t>
            </a:r>
          </a:p>
        </p:txBody>
      </p:sp>
    </p:spTree>
    <p:extLst>
      <p:ext uri="{BB962C8B-B14F-4D97-AF65-F5344CB8AC3E}">
        <p14:creationId xmlns:p14="http://schemas.microsoft.com/office/powerpoint/2010/main" val="39765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Microservice Architectures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0020" y="758482"/>
            <a:ext cx="12161520" cy="496794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Simple / Challenging -     freedom to independently develop and deploy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Modularity Based on Component Services -  code for different services can be written in different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Change Cycles Decoupled /  Enable Frequent Deploys -    easy integration and automatic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Efficient Scaling -    starts the web container more quickly, deployment is also faster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Fault isolation- one instance fails, others will continue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Individual Components Less Intimidating to New Development-when change is required in a certain part of the application, only the related service can be modified and redeployed-    no need to modify and redeploy the entire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Enables Scaling of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Easy to scale and integrate with third-party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nchrony Sans" charset="0"/>
              </a:rPr>
              <a:t>Eliminates Long-Term Commitment to Technical Stack -          no long-term commitment to 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389D7-2378-4085-B13E-ECF5A48C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8212"/>
            <a:ext cx="10081260" cy="4648198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Distributed System - Due to distributed deployment, testing can be complicated and tedious</a:t>
            </a:r>
          </a:p>
          <a:p>
            <a:r>
              <a:rPr lang="en-US" sz="7200" dirty="0">
                <a:latin typeface="Synchrony Sans" charset="0"/>
              </a:rPr>
              <a:t>      Being a distributed system, it can result in duplication of effort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Remote Calls More Expensive Than In-process Calls - Increasing number of services can result in information barriers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Eventual Consistency-  When number of services increases, integration and managing whole products can become complicated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Features Spanning Multiple Services- Handling use cases that span more than one service without using distributed transactions is not only tough but also  requires communication and cooperation between different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Dependency Management /  API Versioning - Developers have to put additional effort into implementing the mechanism of communication between the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7200" dirty="0">
                <a:latin typeface="Synchrony Sans" charset="0"/>
              </a:rPr>
              <a:t>Refactoring Module Boundaries-Partitioning the application into microservices is very much an art</a:t>
            </a:r>
          </a:p>
          <a:p>
            <a:r>
              <a:rPr lang="en-US" dirty="0">
                <a:latin typeface="Synchrony Sans" charset="0"/>
              </a:rPr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80654-DF8A-45AC-BE60-6356CF1F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106A4D-0321-456D-888D-0A906DEEB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Cloud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FBDB-D9A2-4C26-B852-2946CABFC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● Configuration management</a:t>
            </a:r>
          </a:p>
          <a:p>
            <a:r>
              <a:rPr lang="en-US" dirty="0"/>
              <a:t>● Service discovery</a:t>
            </a:r>
          </a:p>
          <a:p>
            <a:r>
              <a:rPr lang="en-US" dirty="0"/>
              <a:t>● Circuit breakers</a:t>
            </a:r>
          </a:p>
          <a:p>
            <a:r>
              <a:rPr lang="en-US" dirty="0"/>
              <a:t>● Intelligent routing</a:t>
            </a:r>
          </a:p>
          <a:p>
            <a:r>
              <a:rPr lang="en-US" dirty="0"/>
              <a:t>● Control bus</a:t>
            </a:r>
          </a:p>
          <a:p>
            <a:r>
              <a:rPr lang="en-US" dirty="0"/>
              <a:t>● Global lock</a:t>
            </a:r>
          </a:p>
          <a:p>
            <a:r>
              <a:rPr lang="en-US" dirty="0"/>
              <a:t>● Leadership election</a:t>
            </a:r>
          </a:p>
          <a:p>
            <a:r>
              <a:rPr lang="en-US" dirty="0"/>
              <a:t>● One-time tokens</a:t>
            </a:r>
          </a:p>
          <a:p>
            <a:r>
              <a:rPr lang="en-US" dirty="0"/>
              <a:t>● Distributed Sessions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DFDFD-80CE-420B-8A89-999DDA0A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1931"/>
            <a:ext cx="245745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B5B92-B44F-4C1F-B009-04574430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1074738"/>
            <a:ext cx="7286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BFC1A3-358B-4317-9AFA-E78E3F91F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75BE8-67D1-4674-8D39-B2C9D117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351931"/>
            <a:ext cx="2457450" cy="4000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2A8AA-45E6-4D3B-A1F3-9CA41EFC7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ItActuallyWorks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(“/”)</a:t>
            </a:r>
          </a:p>
          <a:p>
            <a:pPr lvl="3"/>
            <a:r>
              <a:rPr lang="en-US" dirty="0"/>
              <a:t> String home() {</a:t>
            </a:r>
          </a:p>
          <a:p>
            <a:pPr lvl="3"/>
            <a:r>
              <a:rPr lang="en-US" dirty="0"/>
              <a:t>  “Hello Spring Boot!”</a:t>
            </a:r>
          </a:p>
          <a:p>
            <a:pPr lvl="3"/>
            <a:r>
              <a:rPr lang="en-US" dirty="0"/>
              <a:t>   }</a:t>
            </a:r>
          </a:p>
          <a:p>
            <a:pPr lvl="3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86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069A1-7DD0-4B61-AF8C-26475C4B9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034" y="653891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Annotation-driven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C726-CF3D-4E3C-A845-9639090DE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758482"/>
            <a:ext cx="9772651" cy="5219408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EnableCircuitBreaker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EnableDiscoveryClient</a:t>
            </a:r>
            <a:endParaRPr lang="en-US" dirty="0"/>
          </a:p>
          <a:p>
            <a:r>
              <a:rPr lang="en-US" dirty="0"/>
              <a:t>public class App extends </a:t>
            </a:r>
            <a:r>
              <a:rPr lang="en-US" dirty="0" err="1"/>
              <a:t>RepositoryRestMvcConfiguration</a:t>
            </a:r>
            <a:r>
              <a:rPr lang="en-US" dirty="0"/>
              <a:t> {</a:t>
            </a:r>
          </a:p>
          <a:p>
            <a:r>
              <a:rPr lang="en-US" dirty="0"/>
              <a:t>@Override</a:t>
            </a:r>
          </a:p>
          <a:p>
            <a:pPr lvl="2"/>
            <a:r>
              <a:rPr lang="en-US" dirty="0"/>
              <a:t>protected void configure(</a:t>
            </a:r>
            <a:r>
              <a:rPr lang="en-US" dirty="0" err="1"/>
              <a:t>RepositoryRestConfiguration</a:t>
            </a:r>
            <a:r>
              <a:rPr lang="en-US" dirty="0"/>
              <a:t> config) {</a:t>
            </a:r>
          </a:p>
          <a:p>
            <a:pPr lvl="2"/>
            <a:r>
              <a:rPr lang="en-US" dirty="0" err="1"/>
              <a:t>config.exposeIdsFor</a:t>
            </a:r>
            <a:r>
              <a:rPr lang="en-US" dirty="0"/>
              <a:t>(</a:t>
            </a:r>
            <a:r>
              <a:rPr lang="en-US" dirty="0" err="1"/>
              <a:t>Customer.class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CustomerApp.class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2FB61-1462-4744-A656-134F3CFF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" y="6351931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A0A96-E1AE-42CA-855F-3F595AF99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Discovery: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13949-8410-4C1E-A17E-F7F468FD6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758482"/>
            <a:ext cx="9772651" cy="471648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EnableEurekaServer</a:t>
            </a:r>
            <a:endParaRPr lang="en-US" dirty="0"/>
          </a:p>
          <a:p>
            <a:r>
              <a:rPr lang="en-US" dirty="0"/>
              <a:t>public class Application {</a:t>
            </a:r>
          </a:p>
          <a:p>
            <a:pPr lvl="2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Application.class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81AD-F206-4CDF-AEA4-D3EFBA7F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D380C-1616-4D26-A541-E3279E1F3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Discovery: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99593-3D94-43AB-9019-86A4F7C35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port: ${PORT:8761}</a:t>
            </a:r>
          </a:p>
          <a:p>
            <a:r>
              <a:rPr lang="en-US" dirty="0"/>
              <a:t>eureka:</a:t>
            </a:r>
          </a:p>
          <a:p>
            <a:r>
              <a:rPr lang="en-US" dirty="0"/>
              <a:t>client:</a:t>
            </a:r>
          </a:p>
          <a:p>
            <a:r>
              <a:rPr lang="en-US" dirty="0" err="1"/>
              <a:t>registerWithEureka</a:t>
            </a:r>
            <a:r>
              <a:rPr lang="en-US" dirty="0"/>
              <a:t>: false</a:t>
            </a:r>
          </a:p>
          <a:p>
            <a:r>
              <a:rPr lang="en-US" dirty="0" err="1"/>
              <a:t>fetchRegistry</a:t>
            </a:r>
            <a:r>
              <a:rPr lang="en-US" dirty="0"/>
              <a:t>: false</a:t>
            </a:r>
          </a:p>
          <a:p>
            <a:r>
              <a:rPr lang="en-US" dirty="0"/>
              <a:t>server:</a:t>
            </a:r>
          </a:p>
          <a:p>
            <a:r>
              <a:rPr lang="en-US" dirty="0" err="1"/>
              <a:t>waitTimeInMsWhenSyncEmpty</a:t>
            </a:r>
            <a:r>
              <a:rPr lang="en-US" dirty="0"/>
              <a:t>: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D173B-7283-4A09-944B-BFC22FE9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E09F89-5A4D-4E68-99F2-8EC60A77E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Discovery: Eureka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52A16-4378-4338-B1D7-969411EE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89038"/>
            <a:ext cx="7162800" cy="3857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E300-343D-4B27-A9BE-9856DB29B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CE82E-A85F-4E90-90EC-EA5DDE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526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3770C-CB77-4F5C-90C0-AE3EB4C6B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Circuit Breaker: </a:t>
            </a:r>
            <a:r>
              <a:rPr lang="en-US" dirty="0" err="1"/>
              <a:t>Hystrix</a:t>
            </a:r>
            <a:r>
              <a:rPr lang="en-US" dirty="0"/>
              <a:t>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DF46-64FD-479D-9F29-81B02F702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Fault tolerance</a:t>
            </a:r>
          </a:p>
          <a:p>
            <a:r>
              <a:rPr lang="en-US" dirty="0"/>
              <a:t>● Isolate service access</a:t>
            </a:r>
          </a:p>
          <a:p>
            <a:r>
              <a:rPr lang="en-US" dirty="0"/>
              <a:t>● Prevent cascading failures</a:t>
            </a:r>
          </a:p>
          <a:p>
            <a:r>
              <a:rPr lang="en-US" dirty="0"/>
              <a:t>●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5F345-A52C-45CE-9DA2-EEAB9B4F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19" y="940299"/>
            <a:ext cx="3986115" cy="2832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66974-59D8-4B8E-94F9-C6DA9FA4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8" y="940299"/>
            <a:ext cx="3724276" cy="2832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E8FC1-682B-4388-99F8-D97B1D5A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2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72F62-CD2E-4C30-A500-6AB431993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034" y="796926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Circuit Breaker: </a:t>
            </a:r>
            <a:r>
              <a:rPr lang="en-US" dirty="0" err="1"/>
              <a:t>Hystrix</a:t>
            </a:r>
            <a:r>
              <a:rPr lang="en-US" dirty="0"/>
              <a:t> Client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3B6A1-130A-4346-8E10-45D921229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EnableCircuitBreaker</a:t>
            </a:r>
            <a:endParaRPr lang="en-US" dirty="0"/>
          </a:p>
          <a:p>
            <a:r>
              <a:rPr lang="en-US" dirty="0"/>
              <a:t>public class Application {</a:t>
            </a:r>
          </a:p>
          <a:p>
            <a:pPr lvl="2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new </a:t>
            </a:r>
            <a:r>
              <a:rPr lang="en-US" dirty="0" err="1"/>
              <a:t>pringApplicationBuilder</a:t>
            </a:r>
            <a:r>
              <a:rPr lang="en-US" dirty="0"/>
              <a:t>(</a:t>
            </a:r>
            <a:r>
              <a:rPr lang="en-US" dirty="0" err="1"/>
              <a:t>Application.class</a:t>
            </a:r>
            <a:r>
              <a:rPr lang="en-US" dirty="0"/>
              <a:t>).web(true).run(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C9518-6483-48A5-872A-C14E7717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DB28A1-040C-4390-BA66-902A3DBEF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Traditional application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4D553-AC19-428D-ABF7-66F18C7C7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213" y="960175"/>
            <a:ext cx="9772651" cy="46484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C56BEA8-04A8-4153-9089-99EB2DFB36D5}"/>
              </a:ext>
            </a:extLst>
          </p:cNvPr>
          <p:cNvSpPr txBox="1">
            <a:spLocks/>
          </p:cNvSpPr>
          <p:nvPr/>
        </p:nvSpPr>
        <p:spPr>
          <a:xfrm>
            <a:off x="1752600" y="1066800"/>
            <a:ext cx="8365544" cy="381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C4759-025D-4CF4-BCC2-BB3CF453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49364"/>
            <a:ext cx="3870102" cy="2209800"/>
          </a:xfrm>
          <a:prstGeom prst="rect">
            <a:avLst/>
          </a:prstGeom>
        </p:spPr>
      </p:pic>
      <p:pic>
        <p:nvPicPr>
          <p:cNvPr id="6" name="Picture 2" descr="http://blogs.bmc.com/wp-content/uploads/2017/07/N-Tier_Architecture.png">
            <a:extLst>
              <a:ext uri="{FF2B5EF4-FFF2-40B4-BE49-F238E27FC236}">
                <a16:creationId xmlns:a16="http://schemas.microsoft.com/office/drawing/2014/main" id="{6D32EE60-B3AF-4B6E-80AA-56B7E131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30" y="1249364"/>
            <a:ext cx="3421632" cy="23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DDD8-0D2B-4795-B502-7B0CFFD80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52" y="3668793"/>
            <a:ext cx="3533333" cy="12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A2B2B-B629-4DCA-AC32-66DD9E788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3D831B-E6EF-4638-AE8C-9E7AE031F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Discovery: Eureka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5088-0594-4555-BF25-09F310823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bootstrap.yml</a:t>
            </a:r>
            <a:endParaRPr lang="en-US" dirty="0"/>
          </a:p>
          <a:p>
            <a:r>
              <a:rPr lang="en-US" dirty="0"/>
              <a:t>spring:</a:t>
            </a:r>
          </a:p>
          <a:p>
            <a:r>
              <a:rPr lang="en-US" dirty="0"/>
              <a:t>application:</a:t>
            </a:r>
          </a:p>
          <a:p>
            <a:r>
              <a:rPr lang="en-US" dirty="0"/>
              <a:t>name: my-service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2013E-35C5-40C5-A83B-786B7633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2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BB185-38C0-452C-8FCF-68E551C50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034" y="758482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 Server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360B7-C7C3-4286-A907-AAFB3E5B6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758482"/>
            <a:ext cx="9772651" cy="5025098"/>
          </a:xfrm>
        </p:spPr>
        <p:txBody>
          <a:bodyPr>
            <a:normAutofit/>
          </a:bodyPr>
          <a:lstStyle/>
          <a:p>
            <a:r>
              <a:rPr lang="en-US" dirty="0"/>
              <a:t>@Configuration</a:t>
            </a:r>
          </a:p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EnableDiscoveryClient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EnableConfigServer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ConfigServerApplication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ConfigServerApplication.class,args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4CE9B-F0BB-4D6D-9450-FB66A5FA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7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5893C-6D4E-4793-B888-34620AC41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D89B-D878-4822-933F-9B34F44CC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https://github.com/vaquarkhan?utf8=%E2%9C%93&amp;tab=repositories&amp;q=micros&amp;type=&amp;language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https://github.com/vaquarkhan/spring-boot-microservices-series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A9B24-B0D0-4EFA-BF14-0CEC1183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  <p:pic>
        <p:nvPicPr>
          <p:cNvPr id="2050" name="Picture 2" descr="Image result for microservice">
            <a:extLst>
              <a:ext uri="{FF2B5EF4-FFF2-40B4-BE49-F238E27FC236}">
                <a16:creationId xmlns:a16="http://schemas.microsoft.com/office/drawing/2014/main" id="{9786D4B5-D8E0-4DD2-AE21-4890723C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5" y="1709763"/>
            <a:ext cx="5092767" cy="27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96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Flow: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37610-2ABA-4F76-BB9B-39CB9E05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500" y="0"/>
            <a:ext cx="5175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CC6B-ED2F-46AA-8620-A5136F38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0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1027" idx="2"/>
            <a:endCxn id="10" idx="1"/>
          </p:cNvCxnSpPr>
          <p:nvPr/>
        </p:nvCxnSpPr>
        <p:spPr>
          <a:xfrm>
            <a:off x="7803781" y="3426431"/>
            <a:ext cx="1315112" cy="952650"/>
          </a:xfrm>
          <a:prstGeom prst="straightConnector1">
            <a:avLst/>
          </a:prstGeom>
          <a:ln w="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"/>
          <p:cNvSpPr txBox="1">
            <a:spLocks/>
          </p:cNvSpPr>
          <p:nvPr/>
        </p:nvSpPr>
        <p:spPr>
          <a:xfrm>
            <a:off x="1700362" y="155723"/>
            <a:ext cx="8774933" cy="452438"/>
          </a:xfrm>
          <a:prstGeom prst="rect">
            <a:avLst/>
          </a:prstGeom>
        </p:spPr>
        <p:txBody>
          <a:bodyPr anchor="ctr"/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rgbClr val="004880"/>
              </a:buCl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339725" eaLnBrk="1" hangingPunct="1">
              <a:lnSpc>
                <a:spcPct val="90000"/>
              </a:lnSpc>
              <a:spcBef>
                <a:spcPct val="30000"/>
              </a:spcBef>
              <a:buClrTx/>
              <a:buFont typeface="GE Inspira Pitch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288925" eaLnBrk="1" hangingPunct="1">
              <a:lnSpc>
                <a:spcPct val="90000"/>
              </a:lnSpc>
              <a:spcBef>
                <a:spcPct val="2000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175" indent="-287338" eaLnBrk="1" hangingPunct="1">
              <a:lnSpc>
                <a:spcPct val="90000"/>
              </a:lnSpc>
              <a:spcBef>
                <a:spcPct val="1000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285750" eaLnBrk="1" hangingPunct="1">
              <a:lnSpc>
                <a:spcPct val="90000"/>
              </a:lnSpc>
              <a:spcBef>
                <a:spcPts val="24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34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6pPr>
            <a:lvl7pPr marL="24606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7pPr>
            <a:lvl8pPr marL="29178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8pPr>
            <a:lvl9pPr marL="33750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dirty="0"/>
              <a:t>Release Process For Development Environment (Space)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00362" y="1191308"/>
            <a:ext cx="8774933" cy="3792894"/>
            <a:chOff x="14218" y="1434779"/>
            <a:chExt cx="9325534" cy="338526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314773" y="2275989"/>
              <a:ext cx="0" cy="584857"/>
            </a:xfrm>
            <a:prstGeom prst="straightConnector1">
              <a:avLst/>
            </a:prstGeom>
            <a:ln w="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23048" y="2251475"/>
              <a:ext cx="1225945" cy="248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</a:t>
              </a:r>
              <a:r>
                <a:rPr lang="en-US" sz="120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05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218" y="1434779"/>
              <a:ext cx="9325534" cy="3385262"/>
              <a:chOff x="14218" y="1434779"/>
              <a:chExt cx="9325534" cy="3385262"/>
            </a:xfrm>
          </p:grpSpPr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0962" y="1658142"/>
                <a:ext cx="830008" cy="6178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grpSp>
            <p:nvGrpSpPr>
              <p:cNvPr id="4" name="Group 3"/>
              <p:cNvGrpSpPr/>
              <p:nvPr/>
            </p:nvGrpSpPr>
            <p:grpSpPr>
              <a:xfrm>
                <a:off x="14218" y="1434779"/>
                <a:ext cx="9325534" cy="3385262"/>
                <a:chOff x="14218" y="1434779"/>
                <a:chExt cx="9325534" cy="3385262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287123" y="3221429"/>
                  <a:ext cx="634234" cy="0"/>
                </a:xfrm>
                <a:prstGeom prst="straightConnector1">
                  <a:avLst/>
                </a:prstGeom>
                <a:ln w="0">
                  <a:solidFill>
                    <a:schemeClr val="accent5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/>
                <p:cNvGrpSpPr/>
                <p:nvPr/>
              </p:nvGrpSpPr>
              <p:grpSpPr>
                <a:xfrm>
                  <a:off x="14218" y="1434779"/>
                  <a:ext cx="9325534" cy="3385262"/>
                  <a:chOff x="14218" y="1434779"/>
                  <a:chExt cx="9325534" cy="3385262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1231" y="2866599"/>
                    <a:ext cx="767087" cy="680129"/>
                  </a:xfrm>
                  <a:prstGeom prst="rect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</p:pic>
              <p:cxnSp>
                <p:nvCxnSpPr>
                  <p:cNvPr id="34" name="Straight Arrow Connector 33"/>
                  <p:cNvCxnSpPr>
                    <a:stCxn id="6" idx="3"/>
                    <a:endCxn id="1026" idx="1"/>
                  </p:cNvCxnSpPr>
                  <p:nvPr/>
                </p:nvCxnSpPr>
                <p:spPr>
                  <a:xfrm flipV="1">
                    <a:off x="3698318" y="3206101"/>
                    <a:ext cx="942814" cy="563"/>
                  </a:xfrm>
                  <a:prstGeom prst="straightConnector1">
                    <a:avLst/>
                  </a:prstGeom>
                  <a:ln w="0">
                    <a:solidFill>
                      <a:schemeClr val="accent5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5305141" y="3248045"/>
                    <a:ext cx="634234" cy="0"/>
                  </a:xfrm>
                  <a:prstGeom prst="straightConnector1">
                    <a:avLst/>
                  </a:prstGeom>
                  <a:ln w="0">
                    <a:solidFill>
                      <a:schemeClr val="accent5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810115" y="2620917"/>
                    <a:ext cx="962667" cy="2276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GIT</a:t>
                    </a:r>
                  </a:p>
                </p:txBody>
              </p:sp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41132" y="2867963"/>
                    <a:ext cx="647700" cy="6762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4347" y="3077266"/>
                    <a:ext cx="1152525" cy="352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92040" y="3528321"/>
                    <a:ext cx="1134361" cy="412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Built </a:t>
                    </a:r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Artifact</a:t>
                    </a:r>
                    <a:r>
                      <a:rPr lang="en-US" sz="120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(</a:t>
                    </a:r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War/Jar)</a:t>
                    </a: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8241" y="3998971"/>
                    <a:ext cx="734507" cy="561973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</p:pic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19202" y="4593414"/>
                    <a:ext cx="1720550" cy="226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Application server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88295" y="3721972"/>
                    <a:ext cx="1222259" cy="247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Deployment</a:t>
                    </a:r>
                  </a:p>
                </p:txBody>
              </p:sp>
              <p:pic>
                <p:nvPicPr>
                  <p:cNvPr id="40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058" y="2809234"/>
                    <a:ext cx="999967" cy="782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41" name="Straight Arrow Connector 40"/>
                  <p:cNvCxnSpPr/>
                  <p:nvPr/>
                </p:nvCxnSpPr>
                <p:spPr>
                  <a:xfrm>
                    <a:off x="1144384" y="3221429"/>
                    <a:ext cx="634234" cy="0"/>
                  </a:xfrm>
                  <a:prstGeom prst="straightConnector1">
                    <a:avLst/>
                  </a:prstGeom>
                  <a:ln w="0">
                    <a:solidFill>
                      <a:schemeClr val="accent5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4218" y="2553575"/>
                    <a:ext cx="1130167" cy="3708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Commit the changes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97445" y="1434779"/>
                    <a:ext cx="1954376" cy="226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Application Team</a:t>
                    </a: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619202" y="1595697"/>
                    <a:ext cx="1213074" cy="1061538"/>
                  </a:xfrm>
                  <a:prstGeom prst="rect">
                    <a:avLst/>
                  </a:prstGeom>
                </p:spPr>
              </p:pic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6551711" y="2199114"/>
                    <a:ext cx="1067491" cy="803361"/>
                  </a:xfrm>
                  <a:prstGeom prst="straightConnector1">
                    <a:avLst/>
                  </a:prstGeom>
                  <a:ln w="0">
                    <a:solidFill>
                      <a:schemeClr val="accent5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17241" y="2634367"/>
                    <a:ext cx="1720550" cy="226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Cloud Environment</a:t>
                    </a: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6500609" y="2520174"/>
                    <a:ext cx="1720550" cy="226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rgbClr val="41414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Deployment</a:t>
                    </a:r>
                  </a:p>
                </p:txBody>
              </p:sp>
            </p:grpSp>
          </p:grp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6445" y="2783719"/>
            <a:ext cx="485775" cy="819150"/>
          </a:xfrm>
          <a:prstGeom prst="rect">
            <a:avLst/>
          </a:prstGeom>
        </p:spPr>
      </p:pic>
      <p:sp>
        <p:nvSpPr>
          <p:cNvPr id="58" name="Oval 57"/>
          <p:cNvSpPr/>
          <p:nvPr/>
        </p:nvSpPr>
        <p:spPr>
          <a:xfrm>
            <a:off x="1875406" y="4637070"/>
            <a:ext cx="1069848" cy="9966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Junit</a:t>
            </a:r>
          </a:p>
        </p:txBody>
      </p:sp>
      <p:sp>
        <p:nvSpPr>
          <p:cNvPr id="62" name="Oval 61"/>
          <p:cNvSpPr/>
          <p:nvPr/>
        </p:nvSpPr>
        <p:spPr>
          <a:xfrm>
            <a:off x="3210908" y="4621300"/>
            <a:ext cx="1072062" cy="9966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Jacoco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4684115" y="4619574"/>
            <a:ext cx="1069848" cy="9949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Sonar </a:t>
            </a:r>
            <a:r>
              <a:rPr lang="en-US" sz="1400" dirty="0" err="1"/>
              <a:t>qube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7384478" y="4633091"/>
            <a:ext cx="113379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HP Fortify</a:t>
            </a:r>
          </a:p>
        </p:txBody>
      </p:sp>
      <p:sp>
        <p:nvSpPr>
          <p:cNvPr id="65" name="Oval 64"/>
          <p:cNvSpPr/>
          <p:nvPr/>
        </p:nvSpPr>
        <p:spPr>
          <a:xfrm>
            <a:off x="6001078" y="4652690"/>
            <a:ext cx="113379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Black duck</a:t>
            </a:r>
          </a:p>
        </p:txBody>
      </p:sp>
      <p:cxnSp>
        <p:nvCxnSpPr>
          <p:cNvPr id="15" name="Straight Arrow Connector 14"/>
          <p:cNvCxnSpPr>
            <a:stCxn id="58" idx="6"/>
            <a:endCxn id="62" idx="2"/>
          </p:cNvCxnSpPr>
          <p:nvPr/>
        </p:nvCxnSpPr>
        <p:spPr>
          <a:xfrm flipV="1">
            <a:off x="2945254" y="5119648"/>
            <a:ext cx="265654" cy="157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2" idx="6"/>
            <a:endCxn id="63" idx="2"/>
          </p:cNvCxnSpPr>
          <p:nvPr/>
        </p:nvCxnSpPr>
        <p:spPr>
          <a:xfrm flipV="1">
            <a:off x="4282971" y="5117052"/>
            <a:ext cx="401145" cy="259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6"/>
            <a:endCxn id="65" idx="2"/>
          </p:cNvCxnSpPr>
          <p:nvPr/>
        </p:nvCxnSpPr>
        <p:spPr>
          <a:xfrm flipV="1">
            <a:off x="5753964" y="5109890"/>
            <a:ext cx="247115" cy="716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5" idx="6"/>
            <a:endCxn id="64" idx="2"/>
          </p:cNvCxnSpPr>
          <p:nvPr/>
        </p:nvCxnSpPr>
        <p:spPr>
          <a:xfrm flipV="1">
            <a:off x="7134872" y="5090292"/>
            <a:ext cx="249606" cy="195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1700361" y="4512459"/>
            <a:ext cx="6965418" cy="1300160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526775" y="3543333"/>
            <a:ext cx="29092" cy="969126"/>
          </a:xfrm>
          <a:prstGeom prst="straightConnector1">
            <a:avLst/>
          </a:prstGeom>
          <a:ln w="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946001" y="3569695"/>
            <a:ext cx="29092" cy="969126"/>
          </a:xfrm>
          <a:prstGeom prst="straightConnector1">
            <a:avLst/>
          </a:prstGeom>
          <a:ln w="0">
            <a:solidFill>
              <a:schemeClr val="accent5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3346444" y="5833237"/>
            <a:ext cx="37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9D0509-5C6B-4164-8A6F-07F9BF6C5D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1027" idx="2"/>
            <a:endCxn id="10" idx="1"/>
          </p:cNvCxnSpPr>
          <p:nvPr/>
        </p:nvCxnSpPr>
        <p:spPr>
          <a:xfrm>
            <a:off x="7598838" y="3363377"/>
            <a:ext cx="1315112" cy="95265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"/>
          <p:cNvSpPr txBox="1">
            <a:spLocks/>
          </p:cNvSpPr>
          <p:nvPr/>
        </p:nvSpPr>
        <p:spPr>
          <a:xfrm>
            <a:off x="1700362" y="155723"/>
            <a:ext cx="8774933" cy="452438"/>
          </a:xfrm>
          <a:prstGeom prst="rect">
            <a:avLst/>
          </a:prstGeom>
        </p:spPr>
        <p:txBody>
          <a:bodyPr anchor="ctr"/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rgbClr val="004880"/>
              </a:buCl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-339725" eaLnBrk="1" hangingPunct="1">
              <a:lnSpc>
                <a:spcPct val="90000"/>
              </a:lnSpc>
              <a:spcBef>
                <a:spcPct val="30000"/>
              </a:spcBef>
              <a:buClrTx/>
              <a:buFont typeface="GE Inspira Pitch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4538" indent="-288925" eaLnBrk="1" hangingPunct="1">
              <a:lnSpc>
                <a:spcPct val="90000"/>
              </a:lnSpc>
              <a:spcBef>
                <a:spcPct val="2000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175" indent="-287338" eaLnBrk="1" hangingPunct="1">
              <a:lnSpc>
                <a:spcPct val="90000"/>
              </a:lnSpc>
              <a:spcBef>
                <a:spcPct val="1000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285750" eaLnBrk="1" hangingPunct="1">
              <a:lnSpc>
                <a:spcPct val="90000"/>
              </a:lnSpc>
              <a:spcBef>
                <a:spcPts val="240"/>
              </a:spcBef>
              <a:buClrTx/>
              <a:buChar char="–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034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6pPr>
            <a:lvl7pPr marL="24606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7pPr>
            <a:lvl8pPr marL="29178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8pPr>
            <a:lvl9pPr marL="3375025" indent="-2857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>
                <a:solidFill>
                  <a:srgbClr val="1E4191"/>
                </a:solidFill>
                <a:latin typeface="+mn-lt"/>
              </a:defRPr>
            </a:lvl9pPr>
          </a:lstStyle>
          <a:p>
            <a:r>
              <a:rPr lang="en-US" dirty="0"/>
              <a:t>Release Process For Clod Native Applications</a:t>
            </a:r>
          </a:p>
        </p:txBody>
      </p:sp>
      <p:sp>
        <p:nvSpPr>
          <p:cNvPr id="58" name="Oval 57"/>
          <p:cNvSpPr/>
          <p:nvPr/>
        </p:nvSpPr>
        <p:spPr>
          <a:xfrm>
            <a:off x="1875406" y="4637070"/>
            <a:ext cx="1069848" cy="9966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Junit</a:t>
            </a:r>
          </a:p>
        </p:txBody>
      </p:sp>
      <p:sp>
        <p:nvSpPr>
          <p:cNvPr id="62" name="Oval 61"/>
          <p:cNvSpPr/>
          <p:nvPr/>
        </p:nvSpPr>
        <p:spPr>
          <a:xfrm>
            <a:off x="3210908" y="4621300"/>
            <a:ext cx="1072062" cy="9966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Jacoco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4684115" y="4619574"/>
            <a:ext cx="1069848" cy="9949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Sonar </a:t>
            </a:r>
            <a:r>
              <a:rPr lang="en-US" sz="1400" dirty="0" err="1"/>
              <a:t>qube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7384478" y="4633091"/>
            <a:ext cx="113379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HP Fortify</a:t>
            </a:r>
          </a:p>
        </p:txBody>
      </p:sp>
      <p:sp>
        <p:nvSpPr>
          <p:cNvPr id="65" name="Oval 64"/>
          <p:cNvSpPr/>
          <p:nvPr/>
        </p:nvSpPr>
        <p:spPr>
          <a:xfrm>
            <a:off x="6001078" y="4652690"/>
            <a:ext cx="113379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Black duck</a:t>
            </a:r>
          </a:p>
        </p:txBody>
      </p:sp>
      <p:cxnSp>
        <p:nvCxnSpPr>
          <p:cNvPr id="15" name="Straight Arrow Connector 14"/>
          <p:cNvCxnSpPr>
            <a:stCxn id="58" idx="6"/>
            <a:endCxn id="62" idx="2"/>
          </p:cNvCxnSpPr>
          <p:nvPr/>
        </p:nvCxnSpPr>
        <p:spPr>
          <a:xfrm flipV="1">
            <a:off x="2945254" y="5119648"/>
            <a:ext cx="265654" cy="157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2" idx="6"/>
            <a:endCxn id="63" idx="2"/>
          </p:cNvCxnSpPr>
          <p:nvPr/>
        </p:nvCxnSpPr>
        <p:spPr>
          <a:xfrm flipV="1">
            <a:off x="4282971" y="5117052"/>
            <a:ext cx="401145" cy="259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3" idx="6"/>
            <a:endCxn id="65" idx="2"/>
          </p:cNvCxnSpPr>
          <p:nvPr/>
        </p:nvCxnSpPr>
        <p:spPr>
          <a:xfrm flipV="1">
            <a:off x="5753964" y="5109890"/>
            <a:ext cx="247115" cy="716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5" idx="6"/>
            <a:endCxn id="64" idx="2"/>
          </p:cNvCxnSpPr>
          <p:nvPr/>
        </p:nvCxnSpPr>
        <p:spPr>
          <a:xfrm flipV="1">
            <a:off x="7134872" y="5090292"/>
            <a:ext cx="249606" cy="195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1700361" y="4512459"/>
            <a:ext cx="6965418" cy="1300160"/>
          </a:xfrm>
          <a:prstGeom prst="round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141502" y="1128250"/>
            <a:ext cx="7128849" cy="3800588"/>
            <a:chOff x="1822444" y="1191308"/>
            <a:chExt cx="7128849" cy="3800588"/>
          </a:xfrm>
        </p:grpSpPr>
        <p:grpSp>
          <p:nvGrpSpPr>
            <p:cNvPr id="8" name="Group 7"/>
            <p:cNvGrpSpPr/>
            <p:nvPr/>
          </p:nvGrpSpPr>
          <p:grpSpPr>
            <a:xfrm>
              <a:off x="1866224" y="1191308"/>
              <a:ext cx="7085069" cy="3800588"/>
              <a:chOff x="1810115" y="1434779"/>
              <a:chExt cx="7529637" cy="3392129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3314773" y="2275989"/>
                <a:ext cx="0" cy="584857"/>
              </a:xfrm>
              <a:prstGeom prst="straightConnector1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23048" y="2251475"/>
                <a:ext cx="1225945" cy="24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rgbClr val="4141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</a:t>
                </a:r>
                <a:r>
                  <a:rPr lang="en-US" sz="1200" b="1" dirty="0">
                    <a:solidFill>
                      <a:srgbClr val="4141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1050" b="1" dirty="0">
                    <a:solidFill>
                      <a:srgbClr val="4141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Trigger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810115" y="1434779"/>
                <a:ext cx="7529637" cy="3392129"/>
                <a:chOff x="1810115" y="1434779"/>
                <a:chExt cx="7529637" cy="3392129"/>
              </a:xfrm>
            </p:grpSpPr>
            <p:pic>
              <p:nvPicPr>
                <p:cNvPr id="27" name="Picture 26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0962" y="1658142"/>
                  <a:ext cx="830008" cy="617846"/>
                </a:xfrm>
                <a:prstGeom prst="rect">
                  <a:avLst/>
                </a:prstGeom>
                <a:ln w="38100">
                  <a:solidFill>
                    <a:schemeClr val="accent2">
                      <a:lumMod val="50000"/>
                    </a:schemeClr>
                  </a:solidFill>
                  <a:tailEnd type="arrow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grpSp>
              <p:nvGrpSpPr>
                <p:cNvPr id="4" name="Group 3"/>
                <p:cNvGrpSpPr/>
                <p:nvPr/>
              </p:nvGrpSpPr>
              <p:grpSpPr>
                <a:xfrm>
                  <a:off x="1810115" y="1434779"/>
                  <a:ext cx="7529637" cy="3392129"/>
                  <a:chOff x="1810115" y="1434779"/>
                  <a:chExt cx="7529637" cy="3392129"/>
                </a:xfrm>
              </p:grpSpPr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2287123" y="3221429"/>
                    <a:ext cx="634234" cy="0"/>
                  </a:xfrm>
                  <a:prstGeom prst="straightConnector1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810115" y="1434779"/>
                    <a:ext cx="7529637" cy="3392129"/>
                    <a:chOff x="1810115" y="1434779"/>
                    <a:chExt cx="7529637" cy="3392129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1231" y="2866599"/>
                      <a:ext cx="767087" cy="680129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</p:spPr>
                </p:pic>
                <p:cxnSp>
                  <p:nvCxnSpPr>
                    <p:cNvPr id="34" name="Straight Arrow Connector 33"/>
                    <p:cNvCxnSpPr>
                      <a:stCxn id="6" idx="3"/>
                      <a:endCxn id="1026" idx="1"/>
                    </p:cNvCxnSpPr>
                    <p:nvPr/>
                  </p:nvCxnSpPr>
                  <p:spPr>
                    <a:xfrm flipV="1">
                      <a:off x="3698318" y="3206101"/>
                      <a:ext cx="942814" cy="563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/>
                    <p:cNvCxnSpPr/>
                    <p:nvPr/>
                  </p:nvCxnSpPr>
                  <p:spPr>
                    <a:xfrm>
                      <a:off x="5305141" y="3248045"/>
                      <a:ext cx="634234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1810115" y="2620917"/>
                      <a:ext cx="962667" cy="2334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>
                          <a:solidFill>
                            <a:srgbClr val="41414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</a:p>
                  </p:txBody>
                </p:sp>
                <p:pic>
                  <p:nvPicPr>
                    <p:cNvPr id="1026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41132" y="2867963"/>
                      <a:ext cx="647700" cy="676275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27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924347" y="3077266"/>
                      <a:ext cx="1152525" cy="352425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492040" y="3528321"/>
                      <a:ext cx="1134361" cy="384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41414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 Artifact (War/Jar)</a:t>
                      </a:r>
                    </a:p>
                  </p:txBody>
                </p:sp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7" cstate="screen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98241" y="3998971"/>
                      <a:ext cx="734507" cy="561973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</p:spPr>
                </p:pic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7619202" y="4593414"/>
                      <a:ext cx="1720550" cy="2334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>
                          <a:solidFill>
                            <a:srgbClr val="41414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server</a:t>
                      </a: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697445" y="1434779"/>
                      <a:ext cx="1954376" cy="2334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>
                          <a:solidFill>
                            <a:srgbClr val="41414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Team</a:t>
                      </a:r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7670303" y="1709583"/>
                      <a:ext cx="1161973" cy="654183"/>
                    </a:xfrm>
                    <a:prstGeom prst="rect">
                      <a:avLst/>
                    </a:prstGeom>
                    <a:ln w="381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</p:spPr>
                </p:pic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V="1">
                      <a:off x="6551711" y="2199114"/>
                      <a:ext cx="1067491" cy="803361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2">
                          <a:lumMod val="50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7544575" y="2405897"/>
                      <a:ext cx="1720550" cy="2334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dirty="0">
                          <a:solidFill>
                            <a:srgbClr val="41414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Cloud</a:t>
                      </a:r>
                    </a:p>
                  </p:txBody>
                </p:sp>
              </p:grpSp>
            </p:grpSp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22444" y="2783719"/>
              <a:ext cx="485775" cy="819150"/>
            </a:xfrm>
            <a:prstGeom prst="rect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</p:pic>
        <p:cxnSp>
          <p:nvCxnSpPr>
            <p:cNvPr id="72" name="Straight Arrow Connector 71"/>
            <p:cNvCxnSpPr/>
            <p:nvPr/>
          </p:nvCxnSpPr>
          <p:spPr>
            <a:xfrm flipH="1">
              <a:off x="3002775" y="3543333"/>
              <a:ext cx="29092" cy="9691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3422001" y="3569695"/>
              <a:ext cx="29092" cy="96912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346444" y="5833237"/>
            <a:ext cx="37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807" y="2786735"/>
            <a:ext cx="1093367" cy="732956"/>
          </a:xfrm>
          <a:prstGeom prst="rect">
            <a:avLst/>
          </a:prstGeom>
          <a:ln w="25400">
            <a:solidFill>
              <a:srgbClr val="00716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8780866" y="3566896"/>
            <a:ext cx="161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Prod Cloud</a:t>
            </a:r>
          </a:p>
        </p:txBody>
      </p:sp>
      <p:cxnSp>
        <p:nvCxnSpPr>
          <p:cNvPr id="48" name="Straight Arrow Connector 47"/>
          <p:cNvCxnSpPr>
            <a:stCxn id="1027" idx="3"/>
            <a:endCxn id="42" idx="1"/>
          </p:cNvCxnSpPr>
          <p:nvPr/>
        </p:nvCxnSpPr>
        <p:spPr>
          <a:xfrm flipV="1">
            <a:off x="8141076" y="3153214"/>
            <a:ext cx="647730" cy="12733"/>
          </a:xfrm>
          <a:prstGeom prst="straightConnector1">
            <a:avLst/>
          </a:prstGeom>
          <a:ln w="25400">
            <a:solidFill>
              <a:srgbClr val="00AE9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87" y="1295700"/>
            <a:ext cx="646523" cy="50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892293" y="1755518"/>
            <a:ext cx="131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200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45234" y="1755517"/>
            <a:ext cx="0" cy="121299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95441" y="1007332"/>
            <a:ext cx="1871617" cy="12307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95442" y="1007331"/>
            <a:ext cx="1751003" cy="1171888"/>
            <a:chOff x="71441" y="819803"/>
            <a:chExt cx="1751003" cy="137078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102973" y="1355835"/>
              <a:ext cx="642446" cy="6676"/>
            </a:xfrm>
            <a:prstGeom prst="straightConnector1">
              <a:avLst/>
            </a:prstGeom>
            <a:ln w="25400">
              <a:solidFill>
                <a:srgbClr val="00AE9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41" y="1892657"/>
              <a:ext cx="70104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45420" y="1104031"/>
              <a:ext cx="1077024" cy="54002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once  click deployment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5420" y="1650568"/>
              <a:ext cx="1075917" cy="540021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Deployment by RM Team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973" y="819803"/>
              <a:ext cx="1718364" cy="36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1414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Cloud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EF59A608-0523-4EA5-A820-1D9CEA5F61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2F0BF3-5533-4F7F-92FE-37C0038D3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CE27-468B-41E4-9BEA-921FB025D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C8A0C-3858-40D9-BE24-983D854B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1931"/>
            <a:ext cx="245745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20B24-6FE5-4FAA-9531-3459A072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FC309-4D6B-490E-BD0D-3999E5916A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8E480-34C4-4826-AD6B-0C352B53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1347787"/>
            <a:ext cx="2347913" cy="27361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A436-DDFE-4729-BFF0-192C1F01B1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1171576"/>
            <a:ext cx="9772651" cy="38147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9E1F2-0F08-4108-9300-5CD2F68B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1931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C880-F81B-4A1C-B0BE-AC3659E64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41" y="683234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Resources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E8BD-FB99-41B7-A3FC-B0DD0860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● http://projects.spring.io/spring-cloud/</a:t>
            </a:r>
          </a:p>
          <a:p>
            <a:r>
              <a:rPr lang="en-US" dirty="0"/>
              <a:t>● http://martinfowler.com</a:t>
            </a:r>
          </a:p>
          <a:p>
            <a:r>
              <a:rPr lang="en-US" dirty="0"/>
              <a:t>● http://techblog.netflix.com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ED619-0B35-404B-845E-CE1DD3EE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CED07-4B6A-424B-9CDE-4248ACCC2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Monolith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6606-2AAF-4EB4-9EDC-C462CD1E5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679DF1B-B894-4278-814C-93954D6B2BA5}"/>
              </a:ext>
            </a:extLst>
          </p:cNvPr>
          <p:cNvSpPr txBox="1">
            <a:spLocks/>
          </p:cNvSpPr>
          <p:nvPr/>
        </p:nvSpPr>
        <p:spPr>
          <a:xfrm>
            <a:off x="1752600" y="1066800"/>
            <a:ext cx="8365544" cy="381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7BB0F-7986-4EF3-B5AB-24CBF22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61" y="1578769"/>
            <a:ext cx="1448353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EA4B54-60AF-4FDB-83A5-DB0DF24E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1578769"/>
            <a:ext cx="3245766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AE619-8137-4B4A-AEEE-DE02AB557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4311" y="369571"/>
            <a:ext cx="6675425" cy="339329"/>
          </a:xfrm>
        </p:spPr>
        <p:txBody>
          <a:bodyPr>
            <a:noAutofit/>
          </a:bodyPr>
          <a:lstStyle/>
          <a:p>
            <a:r>
              <a:rPr lang="en-US" sz="2000" dirty="0"/>
              <a:t>Monolith Legacy Applications…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3390" y="998221"/>
            <a:ext cx="7406640" cy="3256155"/>
          </a:xfrm>
        </p:spPr>
        <p:txBody>
          <a:bodyPr/>
          <a:lstStyle/>
          <a:p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Issues: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Longer development cycles.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Quick deployments with frequent changes are difficult.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Long-term commitment to a particular technology stack.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May need to re-write the code of the entire application!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>
                <a:latin typeface="Synchrony Sans" charset="0"/>
                <a:ea typeface="Synchrony Sans" charset="0"/>
                <a:cs typeface="Synchrony Sans" charset="0"/>
              </a:rPr>
              <a:t>Scalability requires significant budget/time resources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dirty="0">
              <a:latin typeface="Synchrony Sans" charset="0"/>
              <a:ea typeface="Synchrony Sans" charset="0"/>
              <a:cs typeface="Synchrony Sans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dirty="0">
              <a:latin typeface="Synchrony Sans" charset="0"/>
              <a:ea typeface="Synchrony Sans" charset="0"/>
              <a:cs typeface="Synchrony Sans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dirty="0">
              <a:latin typeface="Synchrony Sans" charset="0"/>
              <a:ea typeface="Synchrony Sans" charset="0"/>
              <a:cs typeface="Synchrony Sans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dirty="0">
              <a:latin typeface="Synchrony Sans" charset="0"/>
              <a:ea typeface="Synchrony Sans" charset="0"/>
              <a:cs typeface="Synchrony Sans" charset="0"/>
            </a:endParaRPr>
          </a:p>
          <a:p>
            <a:endParaRPr lang="en-US" sz="1500" dirty="0">
              <a:latin typeface="Synchrony Sans" charset="0"/>
              <a:ea typeface="Synchrony Sans" charset="0"/>
              <a:cs typeface="Synchrony Sans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37931-737A-47A9-8CEA-F7A6D92F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8113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DD387-FD16-4E9B-8568-30B49075A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301" y="111734"/>
            <a:ext cx="11434033" cy="452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Monolithic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FEA8-D39B-4349-B265-22DED042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948691"/>
            <a:ext cx="7329488" cy="35083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9B2B-AECD-4153-A063-966ED692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63090"/>
            <a:ext cx="23622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BB93D-84B7-4EAB-8179-A89980E1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63091"/>
            <a:ext cx="2667000" cy="3590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B5351-BA0C-4318-BF31-7D132B5DF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939290"/>
            <a:ext cx="2895600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83F93-4FA8-46E3-9CC8-0475BC179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634490"/>
            <a:ext cx="32004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62A0A-3067-42F1-996F-A8FE3FBB8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1952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C7CF4-553F-453C-89CF-FC9F06652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7EA9-9817-4E93-854E-2FC731F05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D86A-E74E-4C8C-9C9B-069D9880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63" y="1185836"/>
            <a:ext cx="6138907" cy="3800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ECE74-C63B-4D19-BC70-98407330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1931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6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65923-C71B-4439-9ECF-B4E3808F62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983" y="737585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differences between SOA and MSA.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E539-D0DB-4339-8FB7-D89B64F2D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3131820"/>
            <a:ext cx="835237" cy="1854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49483-D6B7-4B99-854E-1B74F5B9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38201"/>
            <a:ext cx="6400800" cy="4373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F3130-44F1-48F6-B6AB-4E7B978A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1931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FDCDA-4C49-48B6-B397-061DE7B8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scalability cube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13D14-3B23-456B-941D-F4AB7FAC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E27F4-35CF-4EBF-89F8-463C70CE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758482"/>
            <a:ext cx="12108180" cy="5091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F6CDF-97D4-4082-9F8C-72D459FC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6340427"/>
            <a:ext cx="2457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A7FA9E-D645-4EAF-A43A-045AF5B4D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034" y="813911"/>
            <a:ext cx="11434033" cy="452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 Services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840E-0D88-440B-9F2D-D52FF7278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33" y="674370"/>
            <a:ext cx="9772651" cy="5143500"/>
          </a:xfrm>
        </p:spPr>
        <p:txBody>
          <a:bodyPr/>
          <a:lstStyle/>
          <a:p>
            <a:r>
              <a:rPr lang="en-US" b="1" dirty="0"/>
              <a:t>Microservices</a:t>
            </a:r>
            <a:r>
              <a:rPr lang="en-US" dirty="0"/>
              <a:t>, or </a:t>
            </a:r>
            <a:r>
              <a:rPr lang="en-US" b="1" dirty="0"/>
              <a:t>microservice</a:t>
            </a:r>
            <a:r>
              <a:rPr lang="en-US" dirty="0"/>
              <a:t> architecture, is an approach to application development in which a large application is built as a suite of modular components or services. ... These services are built around business capabilities and independently deployable by fully automated deployment machinery."</a:t>
            </a:r>
          </a:p>
          <a:p>
            <a:r>
              <a:rPr lang="en-US" b="1" i="1" dirty="0"/>
              <a:t>Cloud Native-Applications</a:t>
            </a:r>
            <a:r>
              <a:rPr lang="en-US" dirty="0"/>
              <a:t> adopting the principles of </a:t>
            </a:r>
            <a:r>
              <a:rPr lang="en-US" b="1" i="1" dirty="0"/>
              <a:t>Microservices</a:t>
            </a:r>
            <a:r>
              <a:rPr lang="en-US" dirty="0"/>
              <a:t> packaged as </a:t>
            </a:r>
            <a:r>
              <a:rPr lang="en-US" b="1" i="1" dirty="0"/>
              <a:t>Containers</a:t>
            </a:r>
            <a:r>
              <a:rPr lang="en-US" dirty="0"/>
              <a:t> orchestrated by </a:t>
            </a:r>
            <a:r>
              <a:rPr lang="en-US" b="1" i="1" dirty="0"/>
              <a:t>Platforms</a:t>
            </a:r>
            <a:r>
              <a:rPr lang="en-US" dirty="0"/>
              <a:t> running on top of </a:t>
            </a:r>
            <a:r>
              <a:rPr lang="en-US" b="1" i="1" dirty="0"/>
              <a:t>Cloud</a:t>
            </a:r>
            <a:r>
              <a:rPr lang="en-US" dirty="0"/>
              <a:t> infrastructure.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Image result for microservice">
            <a:extLst>
              <a:ext uri="{FF2B5EF4-FFF2-40B4-BE49-F238E27FC236}">
                <a16:creationId xmlns:a16="http://schemas.microsoft.com/office/drawing/2014/main" id="{60F087E3-313C-4DD7-AE8A-1917C381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" y="2538894"/>
            <a:ext cx="9772651" cy="30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34278-2D68-4037-9CA5-C1A20DEC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3831"/>
            <a:ext cx="2047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07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212</TotalTime>
  <Words>1309</Words>
  <Application>Microsoft Office PowerPoint</Application>
  <PresentationFormat>Widescreen</PresentationFormat>
  <Paragraphs>248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Synchrony Sans</vt:lpstr>
      <vt:lpstr>Tahoma</vt:lpstr>
      <vt:lpstr>Wingdings</vt:lpstr>
      <vt:lpstr>Gallery</vt:lpstr>
      <vt:lpstr>Evolution of Software Architecture! Cloud Native Microservice.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Viquar (Synchrony)</dc:creator>
  <cp:lastModifiedBy>Khan, Viquar (Synchrony)</cp:lastModifiedBy>
  <cp:revision>88</cp:revision>
  <dcterms:created xsi:type="dcterms:W3CDTF">2018-09-07T01:23:16Z</dcterms:created>
  <dcterms:modified xsi:type="dcterms:W3CDTF">2018-09-07T23:43:21Z</dcterms:modified>
</cp:coreProperties>
</file>