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1" r:id="rId2"/>
    <p:sldId id="265" r:id="rId3"/>
    <p:sldId id="262" r:id="rId4"/>
    <p:sldId id="263" r:id="rId5"/>
    <p:sldId id="264" r:id="rId6"/>
    <p:sldId id="274" r:id="rId7"/>
    <p:sldId id="279" r:id="rId8"/>
    <p:sldId id="257" r:id="rId9"/>
    <p:sldId id="258" r:id="rId10"/>
    <p:sldId id="259" r:id="rId11"/>
    <p:sldId id="271" r:id="rId12"/>
    <p:sldId id="260" r:id="rId13"/>
    <p:sldId id="277" r:id="rId14"/>
    <p:sldId id="278" r:id="rId15"/>
    <p:sldId id="266" r:id="rId16"/>
    <p:sldId id="268" r:id="rId17"/>
    <p:sldId id="267" r:id="rId18"/>
    <p:sldId id="276" r:id="rId19"/>
    <p:sldId id="280" r:id="rId20"/>
    <p:sldId id="281" r:id="rId21"/>
    <p:sldId id="270" r:id="rId22"/>
    <p:sldId id="275" r:id="rId23"/>
    <p:sldId id="269" r:id="rId24"/>
    <p:sldId id="272" r:id="rId25"/>
    <p:sldId id="27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9" d="100"/>
          <a:sy n="149" d="100"/>
        </p:scale>
        <p:origin x="-19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E4487-0523-48E7-9A8F-4304A6B91C5C}" type="doc">
      <dgm:prSet loTypeId="urn:microsoft.com/office/officeart/2005/8/layout/radial3" loCatId="relationship" qsTypeId="urn:microsoft.com/office/officeart/2005/8/quickstyle/simple1" qsCatId="simple" csTypeId="urn:microsoft.com/office/officeart/2005/8/colors/colorful1" csCatId="colorful" phldr="1"/>
      <dgm:spPr/>
      <dgm:t>
        <a:bodyPr/>
        <a:lstStyle/>
        <a:p>
          <a:endParaRPr lang="en-US"/>
        </a:p>
      </dgm:t>
    </dgm:pt>
    <dgm:pt modelId="{DBA46313-88C6-43E4-87BD-F752B1DD50A1}">
      <dgm:prSet phldrT="[Text]"/>
      <dgm:spPr/>
      <dgm:t>
        <a:bodyPr/>
        <a:lstStyle/>
        <a:p>
          <a:r>
            <a:rPr lang="en-US" dirty="0" smtClean="0"/>
            <a:t>Distributed Ledger</a:t>
          </a:r>
          <a:endParaRPr lang="en-US" dirty="0"/>
        </a:p>
      </dgm:t>
    </dgm:pt>
    <dgm:pt modelId="{EC0DADF2-B622-4ED8-A3C3-EE8202614917}" type="parTrans" cxnId="{DE89AEA0-90FD-403B-86ED-5D7E9657F8B1}">
      <dgm:prSet/>
      <dgm:spPr/>
      <dgm:t>
        <a:bodyPr/>
        <a:lstStyle/>
        <a:p>
          <a:endParaRPr lang="en-US"/>
        </a:p>
      </dgm:t>
    </dgm:pt>
    <dgm:pt modelId="{1E5F996F-71E3-4CE3-92C0-76A850245A26}" type="sibTrans" cxnId="{DE89AEA0-90FD-403B-86ED-5D7E9657F8B1}">
      <dgm:prSet/>
      <dgm:spPr/>
      <dgm:t>
        <a:bodyPr/>
        <a:lstStyle/>
        <a:p>
          <a:endParaRPr lang="en-US"/>
        </a:p>
      </dgm:t>
    </dgm:pt>
    <dgm:pt modelId="{FC1B3C31-7412-4CB9-AEFF-BFAF4619269B}">
      <dgm:prSet phldrT="[Text]"/>
      <dgm:spPr/>
      <dgm:t>
        <a:bodyPr/>
        <a:lstStyle/>
        <a:p>
          <a:r>
            <a:rPr lang="en-US" dirty="0" smtClean="0"/>
            <a:t>Independent permissioned blockchain</a:t>
          </a:r>
          <a:endParaRPr lang="en-US" dirty="0"/>
        </a:p>
      </dgm:t>
    </dgm:pt>
    <dgm:pt modelId="{0945AF33-A324-473B-904A-8A27B808F76E}" type="parTrans" cxnId="{44598DEE-797C-45FD-8E75-A135320C48D0}">
      <dgm:prSet/>
      <dgm:spPr/>
      <dgm:t>
        <a:bodyPr/>
        <a:lstStyle/>
        <a:p>
          <a:endParaRPr lang="en-US"/>
        </a:p>
      </dgm:t>
    </dgm:pt>
    <dgm:pt modelId="{7914FC03-3B0D-40A5-B30A-B1E1885D441A}" type="sibTrans" cxnId="{44598DEE-797C-45FD-8E75-A135320C48D0}">
      <dgm:prSet/>
      <dgm:spPr/>
      <dgm:t>
        <a:bodyPr/>
        <a:lstStyle/>
        <a:p>
          <a:endParaRPr lang="en-US"/>
        </a:p>
      </dgm:t>
    </dgm:pt>
    <dgm:pt modelId="{3E807474-3FE9-4AC9-87EA-EA79596B33C3}">
      <dgm:prSet phldrT="[Text]"/>
      <dgm:spPr/>
      <dgm:t>
        <a:bodyPr/>
        <a:lstStyle/>
        <a:p>
          <a:r>
            <a:rPr lang="en-US" dirty="0" smtClean="0"/>
            <a:t>Distributed virtual machine (Turing-complete)</a:t>
          </a:r>
          <a:endParaRPr lang="en-US" dirty="0"/>
        </a:p>
      </dgm:t>
    </dgm:pt>
    <dgm:pt modelId="{BE29917F-161E-40D7-A382-EDC8935305D1}" type="parTrans" cxnId="{349239E7-4232-44CB-89B5-F3CD48D7B347}">
      <dgm:prSet/>
      <dgm:spPr/>
      <dgm:t>
        <a:bodyPr/>
        <a:lstStyle/>
        <a:p>
          <a:endParaRPr lang="en-US"/>
        </a:p>
      </dgm:t>
    </dgm:pt>
    <dgm:pt modelId="{BB757393-CFF2-4D03-8659-ACF80896FB9A}" type="sibTrans" cxnId="{349239E7-4232-44CB-89B5-F3CD48D7B347}">
      <dgm:prSet/>
      <dgm:spPr/>
      <dgm:t>
        <a:bodyPr/>
        <a:lstStyle/>
        <a:p>
          <a:endParaRPr lang="en-US"/>
        </a:p>
      </dgm:t>
    </dgm:pt>
    <dgm:pt modelId="{44DF1C82-6FF4-4A85-A10E-AD6362FB8EF7}">
      <dgm:prSet phldrT="[Text]"/>
      <dgm:spPr/>
      <dgm:t>
        <a:bodyPr/>
        <a:lstStyle/>
        <a:p>
          <a:r>
            <a:rPr lang="en-US" dirty="0" smtClean="0"/>
            <a:t>Smart contracts govern off-chain assets</a:t>
          </a:r>
          <a:endParaRPr lang="en-US" dirty="0"/>
        </a:p>
      </dgm:t>
    </dgm:pt>
    <dgm:pt modelId="{3C545ADB-30C1-4B62-A39A-C6C4BA898BB9}" type="parTrans" cxnId="{4D643645-8A81-47A2-A5D9-22D9F0A5AA52}">
      <dgm:prSet/>
      <dgm:spPr/>
      <dgm:t>
        <a:bodyPr/>
        <a:lstStyle/>
        <a:p>
          <a:endParaRPr lang="en-US"/>
        </a:p>
      </dgm:t>
    </dgm:pt>
    <dgm:pt modelId="{500081E6-7855-4B56-94EA-911CCDEE0C30}" type="sibTrans" cxnId="{4D643645-8A81-47A2-A5D9-22D9F0A5AA52}">
      <dgm:prSet/>
      <dgm:spPr/>
      <dgm:t>
        <a:bodyPr/>
        <a:lstStyle/>
        <a:p>
          <a:endParaRPr lang="en-US"/>
        </a:p>
      </dgm:t>
    </dgm:pt>
    <dgm:pt modelId="{207DCFAC-3CC7-45AA-A484-FF9810822F64}">
      <dgm:prSet phldrT="[Text]"/>
      <dgm:spPr/>
      <dgm:t>
        <a:bodyPr/>
        <a:lstStyle/>
        <a:p>
          <a:r>
            <a:rPr lang="en-US" dirty="0" smtClean="0"/>
            <a:t>Network achieves settlement finality</a:t>
          </a:r>
        </a:p>
      </dgm:t>
    </dgm:pt>
    <dgm:pt modelId="{4AF9C573-0C1B-4135-AB5C-FF8F7A321E6E}" type="parTrans" cxnId="{A7204A01-1AB0-4ABA-843F-8F251CDA8CDA}">
      <dgm:prSet/>
      <dgm:spPr/>
      <dgm:t>
        <a:bodyPr/>
        <a:lstStyle/>
        <a:p>
          <a:endParaRPr lang="en-US"/>
        </a:p>
      </dgm:t>
    </dgm:pt>
    <dgm:pt modelId="{70DDE52E-8BB4-4470-B452-DCB77ED361D4}" type="sibTrans" cxnId="{A7204A01-1AB0-4ABA-843F-8F251CDA8CDA}">
      <dgm:prSet/>
      <dgm:spPr/>
      <dgm:t>
        <a:bodyPr/>
        <a:lstStyle/>
        <a:p>
          <a:endParaRPr lang="en-US"/>
        </a:p>
      </dgm:t>
    </dgm:pt>
    <dgm:pt modelId="{141D27A6-3222-4983-B766-309B7F7C1A41}" type="pres">
      <dgm:prSet presAssocID="{DAFE4487-0523-48E7-9A8F-4304A6B91C5C}" presName="composite" presStyleCnt="0">
        <dgm:presLayoutVars>
          <dgm:chMax val="1"/>
          <dgm:dir/>
          <dgm:resizeHandles val="exact"/>
        </dgm:presLayoutVars>
      </dgm:prSet>
      <dgm:spPr/>
      <dgm:t>
        <a:bodyPr/>
        <a:lstStyle/>
        <a:p>
          <a:endParaRPr lang="en-US"/>
        </a:p>
      </dgm:t>
    </dgm:pt>
    <dgm:pt modelId="{023C12EE-5D14-4070-91CB-8A791A2FEDD9}" type="pres">
      <dgm:prSet presAssocID="{DAFE4487-0523-48E7-9A8F-4304A6B91C5C}" presName="radial" presStyleCnt="0">
        <dgm:presLayoutVars>
          <dgm:animLvl val="ctr"/>
        </dgm:presLayoutVars>
      </dgm:prSet>
      <dgm:spPr/>
    </dgm:pt>
    <dgm:pt modelId="{85C5971E-8848-4D52-A538-4FA7B49E4B1E}" type="pres">
      <dgm:prSet presAssocID="{DBA46313-88C6-43E4-87BD-F752B1DD50A1}" presName="centerShape" presStyleLbl="vennNode1" presStyleIdx="0" presStyleCnt="5"/>
      <dgm:spPr/>
      <dgm:t>
        <a:bodyPr/>
        <a:lstStyle/>
        <a:p>
          <a:endParaRPr lang="en-US"/>
        </a:p>
      </dgm:t>
    </dgm:pt>
    <dgm:pt modelId="{A2BE497B-8C0E-416D-8FAD-4BB3F8435166}" type="pres">
      <dgm:prSet presAssocID="{FC1B3C31-7412-4CB9-AEFF-BFAF4619269B}" presName="node" presStyleLbl="vennNode1" presStyleIdx="1" presStyleCnt="5">
        <dgm:presLayoutVars>
          <dgm:bulletEnabled val="1"/>
        </dgm:presLayoutVars>
      </dgm:prSet>
      <dgm:spPr/>
      <dgm:t>
        <a:bodyPr/>
        <a:lstStyle/>
        <a:p>
          <a:endParaRPr lang="en-US"/>
        </a:p>
      </dgm:t>
    </dgm:pt>
    <dgm:pt modelId="{4AB44731-302E-4CA6-BF25-4076F9DA1153}" type="pres">
      <dgm:prSet presAssocID="{3E807474-3FE9-4AC9-87EA-EA79596B33C3}" presName="node" presStyleLbl="vennNode1" presStyleIdx="2" presStyleCnt="5">
        <dgm:presLayoutVars>
          <dgm:bulletEnabled val="1"/>
        </dgm:presLayoutVars>
      </dgm:prSet>
      <dgm:spPr/>
      <dgm:t>
        <a:bodyPr/>
        <a:lstStyle/>
        <a:p>
          <a:endParaRPr lang="en-US"/>
        </a:p>
      </dgm:t>
    </dgm:pt>
    <dgm:pt modelId="{6FDAC899-2436-4ACC-9A3E-AB909D34DC78}" type="pres">
      <dgm:prSet presAssocID="{44DF1C82-6FF4-4A85-A10E-AD6362FB8EF7}" presName="node" presStyleLbl="vennNode1" presStyleIdx="3" presStyleCnt="5">
        <dgm:presLayoutVars>
          <dgm:bulletEnabled val="1"/>
        </dgm:presLayoutVars>
      </dgm:prSet>
      <dgm:spPr/>
      <dgm:t>
        <a:bodyPr/>
        <a:lstStyle/>
        <a:p>
          <a:endParaRPr lang="en-US"/>
        </a:p>
      </dgm:t>
    </dgm:pt>
    <dgm:pt modelId="{1542F605-40A9-46B8-8B3E-63495E2D57B1}" type="pres">
      <dgm:prSet presAssocID="{207DCFAC-3CC7-45AA-A484-FF9810822F64}" presName="node" presStyleLbl="vennNode1" presStyleIdx="4" presStyleCnt="5">
        <dgm:presLayoutVars>
          <dgm:bulletEnabled val="1"/>
        </dgm:presLayoutVars>
      </dgm:prSet>
      <dgm:spPr/>
      <dgm:t>
        <a:bodyPr/>
        <a:lstStyle/>
        <a:p>
          <a:endParaRPr lang="en-US"/>
        </a:p>
      </dgm:t>
    </dgm:pt>
  </dgm:ptLst>
  <dgm:cxnLst>
    <dgm:cxn modelId="{4D643645-8A81-47A2-A5D9-22D9F0A5AA52}" srcId="{DBA46313-88C6-43E4-87BD-F752B1DD50A1}" destId="{44DF1C82-6FF4-4A85-A10E-AD6362FB8EF7}" srcOrd="2" destOrd="0" parTransId="{3C545ADB-30C1-4B62-A39A-C6C4BA898BB9}" sibTransId="{500081E6-7855-4B56-94EA-911CCDEE0C30}"/>
    <dgm:cxn modelId="{DE89AEA0-90FD-403B-86ED-5D7E9657F8B1}" srcId="{DAFE4487-0523-48E7-9A8F-4304A6B91C5C}" destId="{DBA46313-88C6-43E4-87BD-F752B1DD50A1}" srcOrd="0" destOrd="0" parTransId="{EC0DADF2-B622-4ED8-A3C3-EE8202614917}" sibTransId="{1E5F996F-71E3-4CE3-92C0-76A850245A26}"/>
    <dgm:cxn modelId="{B696860F-1B06-A94C-BD3D-F880DA34FAB4}" type="presOf" srcId="{FC1B3C31-7412-4CB9-AEFF-BFAF4619269B}" destId="{A2BE497B-8C0E-416D-8FAD-4BB3F8435166}" srcOrd="0" destOrd="0" presId="urn:microsoft.com/office/officeart/2005/8/layout/radial3"/>
    <dgm:cxn modelId="{02B0E278-389D-1F4C-BD3A-A14840774BE0}" type="presOf" srcId="{3E807474-3FE9-4AC9-87EA-EA79596B33C3}" destId="{4AB44731-302E-4CA6-BF25-4076F9DA1153}" srcOrd="0" destOrd="0" presId="urn:microsoft.com/office/officeart/2005/8/layout/radial3"/>
    <dgm:cxn modelId="{131C5284-B765-274D-B381-938BBCAA7B53}" type="presOf" srcId="{DBA46313-88C6-43E4-87BD-F752B1DD50A1}" destId="{85C5971E-8848-4D52-A538-4FA7B49E4B1E}" srcOrd="0" destOrd="0" presId="urn:microsoft.com/office/officeart/2005/8/layout/radial3"/>
    <dgm:cxn modelId="{A66799CF-55E8-364A-877E-0CE7E4A4A866}" type="presOf" srcId="{DAFE4487-0523-48E7-9A8F-4304A6B91C5C}" destId="{141D27A6-3222-4983-B766-309B7F7C1A41}" srcOrd="0" destOrd="0" presId="urn:microsoft.com/office/officeart/2005/8/layout/radial3"/>
    <dgm:cxn modelId="{A7204A01-1AB0-4ABA-843F-8F251CDA8CDA}" srcId="{DBA46313-88C6-43E4-87BD-F752B1DD50A1}" destId="{207DCFAC-3CC7-45AA-A484-FF9810822F64}" srcOrd="3" destOrd="0" parTransId="{4AF9C573-0C1B-4135-AB5C-FF8F7A321E6E}" sibTransId="{70DDE52E-8BB4-4470-B452-DCB77ED361D4}"/>
    <dgm:cxn modelId="{44598DEE-797C-45FD-8E75-A135320C48D0}" srcId="{DBA46313-88C6-43E4-87BD-F752B1DD50A1}" destId="{FC1B3C31-7412-4CB9-AEFF-BFAF4619269B}" srcOrd="0" destOrd="0" parTransId="{0945AF33-A324-473B-904A-8A27B808F76E}" sibTransId="{7914FC03-3B0D-40A5-B30A-B1E1885D441A}"/>
    <dgm:cxn modelId="{8E029FB6-8E4B-6B4C-AF70-3E7A0B2E6B85}" type="presOf" srcId="{44DF1C82-6FF4-4A85-A10E-AD6362FB8EF7}" destId="{6FDAC899-2436-4ACC-9A3E-AB909D34DC78}" srcOrd="0" destOrd="0" presId="urn:microsoft.com/office/officeart/2005/8/layout/radial3"/>
    <dgm:cxn modelId="{349239E7-4232-44CB-89B5-F3CD48D7B347}" srcId="{DBA46313-88C6-43E4-87BD-F752B1DD50A1}" destId="{3E807474-3FE9-4AC9-87EA-EA79596B33C3}" srcOrd="1" destOrd="0" parTransId="{BE29917F-161E-40D7-A382-EDC8935305D1}" sibTransId="{BB757393-CFF2-4D03-8659-ACF80896FB9A}"/>
    <dgm:cxn modelId="{178A22FC-D81E-7948-B717-02E33A125A79}" type="presOf" srcId="{207DCFAC-3CC7-45AA-A484-FF9810822F64}" destId="{1542F605-40A9-46B8-8B3E-63495E2D57B1}" srcOrd="0" destOrd="0" presId="urn:microsoft.com/office/officeart/2005/8/layout/radial3"/>
    <dgm:cxn modelId="{0D2025F7-EA5A-2343-B7D2-55C78A08E0F1}" type="presParOf" srcId="{141D27A6-3222-4983-B766-309B7F7C1A41}" destId="{023C12EE-5D14-4070-91CB-8A791A2FEDD9}" srcOrd="0" destOrd="0" presId="urn:microsoft.com/office/officeart/2005/8/layout/radial3"/>
    <dgm:cxn modelId="{49505607-EC96-6442-8A55-865368DC7804}" type="presParOf" srcId="{023C12EE-5D14-4070-91CB-8A791A2FEDD9}" destId="{85C5971E-8848-4D52-A538-4FA7B49E4B1E}" srcOrd="0" destOrd="0" presId="urn:microsoft.com/office/officeart/2005/8/layout/radial3"/>
    <dgm:cxn modelId="{E6D43DD8-0FDF-9B49-82A8-FBAC44CE20C5}" type="presParOf" srcId="{023C12EE-5D14-4070-91CB-8A791A2FEDD9}" destId="{A2BE497B-8C0E-416D-8FAD-4BB3F8435166}" srcOrd="1" destOrd="0" presId="urn:microsoft.com/office/officeart/2005/8/layout/radial3"/>
    <dgm:cxn modelId="{5515E69E-9FFF-2A43-AA83-67B37055E647}" type="presParOf" srcId="{023C12EE-5D14-4070-91CB-8A791A2FEDD9}" destId="{4AB44731-302E-4CA6-BF25-4076F9DA1153}" srcOrd="2" destOrd="0" presId="urn:microsoft.com/office/officeart/2005/8/layout/radial3"/>
    <dgm:cxn modelId="{6B551239-7E74-6545-81EB-0272795B1BC4}" type="presParOf" srcId="{023C12EE-5D14-4070-91CB-8A791A2FEDD9}" destId="{6FDAC899-2436-4ACC-9A3E-AB909D34DC78}" srcOrd="3" destOrd="0" presId="urn:microsoft.com/office/officeart/2005/8/layout/radial3"/>
    <dgm:cxn modelId="{CC92556E-BD8D-5648-B54B-4DA299B745AD}" type="presParOf" srcId="{023C12EE-5D14-4070-91CB-8A791A2FEDD9}" destId="{1542F605-40A9-46B8-8B3E-63495E2D57B1}"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5971E-8848-4D52-A538-4FA7B49E4B1E}">
      <dsp:nvSpPr>
        <dsp:cNvPr id="0" name=""/>
        <dsp:cNvSpPr/>
      </dsp:nvSpPr>
      <dsp:spPr>
        <a:xfrm>
          <a:off x="1545166" y="1206500"/>
          <a:ext cx="3005666" cy="3005666"/>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Distributed Ledger</a:t>
          </a:r>
          <a:endParaRPr lang="en-US" sz="3500" kern="1200" dirty="0"/>
        </a:p>
      </dsp:txBody>
      <dsp:txXfrm>
        <a:off x="1985336" y="1646670"/>
        <a:ext cx="2125326" cy="2125326"/>
      </dsp:txXfrm>
    </dsp:sp>
    <dsp:sp modelId="{A2BE497B-8C0E-416D-8FAD-4BB3F8435166}">
      <dsp:nvSpPr>
        <dsp:cNvPr id="0" name=""/>
        <dsp:cNvSpPr/>
      </dsp:nvSpPr>
      <dsp:spPr>
        <a:xfrm>
          <a:off x="2296583" y="536"/>
          <a:ext cx="1502833" cy="1502833"/>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Independent permissioned blockchain</a:t>
          </a:r>
          <a:endParaRPr lang="en-US" sz="1400" kern="1200" dirty="0"/>
        </a:p>
      </dsp:txBody>
      <dsp:txXfrm>
        <a:off x="2516668" y="220621"/>
        <a:ext cx="1062663" cy="1062663"/>
      </dsp:txXfrm>
    </dsp:sp>
    <dsp:sp modelId="{4AB44731-302E-4CA6-BF25-4076F9DA1153}">
      <dsp:nvSpPr>
        <dsp:cNvPr id="0" name=""/>
        <dsp:cNvSpPr/>
      </dsp:nvSpPr>
      <dsp:spPr>
        <a:xfrm>
          <a:off x="4253963" y="1957916"/>
          <a:ext cx="1502833" cy="1502833"/>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Distributed virtual machine (Turing-complete)</a:t>
          </a:r>
          <a:endParaRPr lang="en-US" sz="1400" kern="1200" dirty="0"/>
        </a:p>
      </dsp:txBody>
      <dsp:txXfrm>
        <a:off x="4474048" y="2178001"/>
        <a:ext cx="1062663" cy="1062663"/>
      </dsp:txXfrm>
    </dsp:sp>
    <dsp:sp modelId="{6FDAC899-2436-4ACC-9A3E-AB909D34DC78}">
      <dsp:nvSpPr>
        <dsp:cNvPr id="0" name=""/>
        <dsp:cNvSpPr/>
      </dsp:nvSpPr>
      <dsp:spPr>
        <a:xfrm>
          <a:off x="2296583" y="3915297"/>
          <a:ext cx="1502833" cy="1502833"/>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Smart contracts govern off-chain assets</a:t>
          </a:r>
          <a:endParaRPr lang="en-US" sz="1400" kern="1200" dirty="0"/>
        </a:p>
      </dsp:txBody>
      <dsp:txXfrm>
        <a:off x="2516668" y="4135382"/>
        <a:ext cx="1062663" cy="1062663"/>
      </dsp:txXfrm>
    </dsp:sp>
    <dsp:sp modelId="{1542F605-40A9-46B8-8B3E-63495E2D57B1}">
      <dsp:nvSpPr>
        <dsp:cNvPr id="0" name=""/>
        <dsp:cNvSpPr/>
      </dsp:nvSpPr>
      <dsp:spPr>
        <a:xfrm>
          <a:off x="339202" y="1957916"/>
          <a:ext cx="1502833" cy="1502833"/>
        </a:xfrm>
        <a:prstGeom prst="ellipse">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Network achieves settlement finality</a:t>
          </a:r>
        </a:p>
      </dsp:txBody>
      <dsp:txXfrm>
        <a:off x="559287" y="2178001"/>
        <a:ext cx="1062663" cy="106266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06B436-B80E-4A4A-8EE9-7352D73882C1}" type="datetimeFigureOut">
              <a:rPr lang="en-US" smtClean="0"/>
              <a:t>10/12/15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8CAA4A-D71E-404F-9D1F-B0388B0C66E6}" type="slidenum">
              <a:rPr lang="en-US" smtClean="0"/>
              <a:t>‹#›</a:t>
            </a:fld>
            <a:endParaRPr lang="en-US"/>
          </a:p>
        </p:txBody>
      </p:sp>
    </p:spTree>
    <p:extLst>
      <p:ext uri="{BB962C8B-B14F-4D97-AF65-F5344CB8AC3E}">
        <p14:creationId xmlns:p14="http://schemas.microsoft.com/office/powerpoint/2010/main" val="17337910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http://www.ofnumbers.com/wp-content/uploads/2015/04/Permissioned-distributed-ledgers.pdf</a:t>
            </a:r>
            <a:endParaRPr lang="en-US" dirty="0"/>
          </a:p>
        </p:txBody>
      </p:sp>
      <p:sp>
        <p:nvSpPr>
          <p:cNvPr id="4" name="Slide Number Placeholder 3"/>
          <p:cNvSpPr>
            <a:spLocks noGrp="1"/>
          </p:cNvSpPr>
          <p:nvPr>
            <p:ph type="sldNum" sz="quarter" idx="10"/>
          </p:nvPr>
        </p:nvSpPr>
        <p:spPr/>
        <p:txBody>
          <a:bodyPr/>
          <a:lstStyle/>
          <a:p>
            <a:fld id="{41788F1C-D142-487D-BE3F-B58402F7B401}" type="slidenum">
              <a:rPr lang="en-US" smtClean="0"/>
              <a:t>7</a:t>
            </a:fld>
            <a:endParaRPr lang="en-US"/>
          </a:p>
        </p:txBody>
      </p:sp>
    </p:spTree>
    <p:extLst>
      <p:ext uri="{BB962C8B-B14F-4D97-AF65-F5344CB8AC3E}">
        <p14:creationId xmlns:p14="http://schemas.microsoft.com/office/powerpoint/2010/main" val="202378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5C8F735-2258-884A-BAD8-BB4BE87DECB7}"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latin typeface="Georgia" pitchFamily="18" charset="0"/>
            </a:endParaRPr>
          </a:p>
        </p:txBody>
      </p:sp>
      <p:sp>
        <p:nvSpPr>
          <p:cNvPr id="4" name="Slide Number Placeholder 3"/>
          <p:cNvSpPr>
            <a:spLocks noGrp="1"/>
          </p:cNvSpPr>
          <p:nvPr>
            <p:ph type="sldNum" sz="quarter" idx="10"/>
          </p:nvPr>
        </p:nvSpPr>
        <p:spPr/>
        <p:txBody>
          <a:bodyPr/>
          <a:lstStyle/>
          <a:p>
            <a:pPr>
              <a:defRPr/>
            </a:pPr>
            <a:fld id="{1F323062-0DA1-42AE-9C35-5A30F40FBD01}" type="slidenum">
              <a:rPr lang="en-US" smtClean="0"/>
              <a:pPr>
                <a:defRPr/>
              </a:pPr>
              <a:t>10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F323062-0DA1-42AE-9C35-5A30F40FBD01}" type="slidenum">
              <a:rPr lang="en-US" smtClean="0"/>
              <a:pPr>
                <a:defRPr/>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799345-8226-6A4D-8D21-9A19353F8FB7}" type="datetimeFigureOut">
              <a:rPr lang="en-US" smtClean="0"/>
              <a:t>10/12/15</a:t>
            </a:fld>
            <a:endParaRPr lang="en-US"/>
          </a:p>
        </p:txBody>
      </p:sp>
      <p:sp>
        <p:nvSpPr>
          <p:cNvPr id="5" name="Footer Placeholder 4"/>
          <p:cNvSpPr>
            <a:spLocks noGrp="1"/>
          </p:cNvSpPr>
          <p:nvPr>
            <p:ph type="ftr" sz="quarter" idx="11"/>
          </p:nvPr>
        </p:nvSpPr>
        <p:spPr/>
        <p:txBody>
          <a:bodyPr/>
          <a:lstStyle/>
          <a:p>
            <a:r>
              <a:rPr lang="en-US" dirty="0" smtClean="0"/>
              <a:t>IBM </a:t>
            </a:r>
            <a:r>
              <a:rPr lang="en-US" dirty="0" err="1" smtClean="0"/>
              <a:t>Blockchain</a:t>
            </a:r>
            <a:r>
              <a:rPr lang="en-US" dirty="0" smtClean="0"/>
              <a:t> 2015</a:t>
            </a:r>
            <a:endParaRPr lang="en-US" dirty="0"/>
          </a:p>
        </p:txBody>
      </p:sp>
      <p:sp>
        <p:nvSpPr>
          <p:cNvPr id="6" name="Slide Number Placeholder 5"/>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149611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799345-8226-6A4D-8D21-9A19353F8FB7}" type="datetimeFigureOut">
              <a:rPr lang="en-US" smtClean="0"/>
              <a:t>10/12/15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204676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799345-8226-6A4D-8D21-9A19353F8FB7}" type="datetimeFigureOut">
              <a:rPr lang="en-US" smtClean="0"/>
              <a:t>10/12/15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148663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ingle quote page">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a:off x="4031058" y="6489549"/>
            <a:ext cx="1164633" cy="230832"/>
          </a:xfrm>
          <a:prstGeom prst="rect">
            <a:avLst/>
          </a:prstGeom>
          <a:noFill/>
        </p:spPr>
        <p:txBody>
          <a:bodyPr wrap="none" rtlCol="0">
            <a:spAutoFit/>
          </a:bodyPr>
          <a:lstStyle/>
          <a:p>
            <a:r>
              <a:rPr lang="en-US" sz="900" dirty="0" smtClean="0"/>
              <a:t>IBM </a:t>
            </a:r>
            <a:r>
              <a:rPr lang="en-US" sz="900" dirty="0" err="1" smtClean="0"/>
              <a:t>Blockchain</a:t>
            </a:r>
            <a:r>
              <a:rPr lang="en-US" sz="900" baseline="0" dirty="0" smtClean="0"/>
              <a:t> 2015</a:t>
            </a:r>
            <a:endParaRPr lang="en-US" sz="900" dirty="0"/>
          </a:p>
        </p:txBody>
      </p:sp>
    </p:spTree>
    <p:extLst>
      <p:ext uri="{BB962C8B-B14F-4D97-AF65-F5344CB8AC3E}">
        <p14:creationId xmlns:p14="http://schemas.microsoft.com/office/powerpoint/2010/main" val="2722438136"/>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1D3548">
            <a:alpha val="90000"/>
          </a:srgbClr>
        </a:solidFill>
        <a:effectLst/>
      </p:bgPr>
    </p:bg>
    <p:spTree>
      <p:nvGrpSpPr>
        <p:cNvPr id="1" name=""/>
        <p:cNvGrpSpPr/>
        <p:nvPr/>
      </p:nvGrpSpPr>
      <p:grpSpPr>
        <a:xfrm>
          <a:off x="0" y="0"/>
          <a:ext cx="0" cy="0"/>
          <a:chOff x="0" y="0"/>
          <a:chExt cx="0" cy="0"/>
        </a:xfrm>
      </p:grpSpPr>
      <p:sp>
        <p:nvSpPr>
          <p:cNvPr id="4" name="Shape 5"/>
          <p:cNvSpPr/>
          <p:nvPr userDrawn="1"/>
        </p:nvSpPr>
        <p:spPr>
          <a:xfrm>
            <a:off x="1" y="5326948"/>
            <a:ext cx="9153525" cy="1531053"/>
          </a:xfrm>
          <a:prstGeom prst="rect">
            <a:avLst/>
          </a:prstGeom>
          <a:solidFill>
            <a:srgbClr val="FFFFFF"/>
          </a:solidFill>
          <a:ln w="25400">
            <a:round/>
          </a:ln>
        </p:spPr>
        <p:txBody>
          <a:bodyPr lIns="0" tIns="0" rIns="0" bIns="0" anchor="ctr"/>
          <a:lstStyle/>
          <a:p>
            <a:pPr marL="22289" marR="22289" lvl="0" defTabSz="500253">
              <a:defRPr sz="5800">
                <a:uFill>
                  <a:solidFill/>
                </a:uFill>
                <a:latin typeface="Gill Sans"/>
                <a:ea typeface="Gill Sans"/>
                <a:cs typeface="Gill Sans"/>
                <a:sym typeface="Gill Sans"/>
              </a:defRPr>
            </a:pPr>
            <a:endParaRPr/>
          </a:p>
        </p:txBody>
      </p:sp>
      <p:pic>
        <p:nvPicPr>
          <p:cNvPr id="6" name="black vector IBM Logo.pdf"/>
          <p:cNvPicPr/>
          <p:nvPr userDrawn="1"/>
        </p:nvPicPr>
        <p:blipFill>
          <a:blip r:embed="rId2" cstate="screen">
            <a:extLst>
              <a:ext uri="{28A0092B-C50C-407E-A947-70E740481C1C}">
                <a14:useLocalDpi xmlns:a14="http://schemas.microsoft.com/office/drawing/2010/main"/>
              </a:ext>
            </a:extLst>
          </a:blip>
          <a:stretch>
            <a:fillRect/>
          </a:stretch>
        </p:blipFill>
        <p:spPr>
          <a:xfrm>
            <a:off x="8348664" y="6225233"/>
            <a:ext cx="435323" cy="258303"/>
          </a:xfrm>
          <a:prstGeom prst="rect">
            <a:avLst/>
          </a:prstGeom>
          <a:ln w="25400">
            <a:round/>
          </a:ln>
        </p:spPr>
      </p:pic>
      <p:sp>
        <p:nvSpPr>
          <p:cNvPr id="7" name="Shape 8"/>
          <p:cNvSpPr>
            <a:spLocks noGrp="1"/>
          </p:cNvSpPr>
          <p:nvPr>
            <p:ph type="title"/>
          </p:nvPr>
        </p:nvSpPr>
        <p:spPr>
          <a:xfrm>
            <a:off x="365559" y="741662"/>
            <a:ext cx="6038850" cy="2819801"/>
          </a:xfrm>
          <a:prstGeom prst="rect">
            <a:avLst/>
          </a:prstGeom>
        </p:spPr>
        <p:txBody>
          <a:bodyPr anchor="t">
            <a:normAutofit/>
          </a:bodyPr>
          <a:lstStyle>
            <a:lvl1pPr marR="22289" algn="l" defTabSz="227838">
              <a:lnSpc>
                <a:spcPct val="80000"/>
              </a:lnSpc>
              <a:defRPr sz="4400" b="1" strike="noStrike" spc="-61">
                <a:solidFill>
                  <a:srgbClr val="FFFFFF"/>
                </a:solidFill>
                <a:uFill>
                  <a:solidFill>
                    <a:srgbClr val="5E5E5E"/>
                  </a:solidFill>
                </a:uFill>
                <a:latin typeface="Helvetica Neue"/>
                <a:ea typeface="Helvetica Neue"/>
                <a:cs typeface="Helvetica Neue"/>
                <a:sym typeface="Helvetica Neue"/>
              </a:defRPr>
            </a:lvl1pPr>
          </a:lstStyle>
          <a:p>
            <a:pPr lvl="0">
              <a:defRPr sz="1800" b="0" spc="0">
                <a:solidFill>
                  <a:srgbClr val="000000"/>
                </a:solidFill>
                <a:uFillTx/>
              </a:defRPr>
            </a:pPr>
            <a:endParaRPr sz="2000" b="1" spc="-61" dirty="0">
              <a:solidFill>
                <a:srgbClr val="53585F"/>
              </a:solidFill>
              <a:uFill>
                <a:solidFill>
                  <a:srgbClr val="5E5E5E"/>
                </a:solidFill>
              </a:uFill>
            </a:endParaRPr>
          </a:p>
        </p:txBody>
      </p:sp>
    </p:spTree>
    <p:extLst>
      <p:ext uri="{BB962C8B-B14F-4D97-AF65-F5344CB8AC3E}">
        <p14:creationId xmlns:p14="http://schemas.microsoft.com/office/powerpoint/2010/main" val="3458061523"/>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645" y="1831145"/>
            <a:ext cx="8442931" cy="4357003"/>
          </a:xfrm>
        </p:spPr>
        <p:txBody>
          <a:bodyPr>
            <a:normAutofit/>
          </a:bodyPr>
          <a:lstStyle>
            <a:lvl1pPr marL="228600" marR="0" indent="-228600" algn="l" defTabSz="914400" rtl="0" eaLnBrk="1" fontAlgn="auto" latinLnBrk="0" hangingPunct="1">
              <a:lnSpc>
                <a:spcPct val="100000"/>
              </a:lnSpc>
              <a:spcBef>
                <a:spcPts val="900"/>
              </a:spcBef>
              <a:spcAft>
                <a:spcPts val="0"/>
              </a:spcAft>
              <a:buClrTx/>
              <a:buSzTx/>
              <a:buFont typeface="Wingdings" pitchFamily="2" charset="2"/>
              <a:buChar char="§"/>
              <a:tabLst/>
              <a:defRPr sz="1600">
                <a:solidFill>
                  <a:schemeClr val="tx2"/>
                </a:solidFill>
              </a:defRPr>
            </a:lvl1pPr>
            <a:lvl2pPr marL="457200" indent="-228600">
              <a:spcBef>
                <a:spcPts val="0"/>
              </a:spcBef>
              <a:defRPr sz="1600">
                <a:solidFill>
                  <a:schemeClr val="tx2"/>
                </a:solidFill>
              </a:defRPr>
            </a:lvl2pPr>
            <a:lvl3pPr marL="685800" indent="-228600">
              <a:spcBef>
                <a:spcPts val="0"/>
              </a:spcBef>
              <a:buFont typeface="Wingdings" pitchFamily="2" charset="2"/>
              <a:buChar cha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10"/>
          <p:cNvSpPr>
            <a:spLocks noGrp="1"/>
          </p:cNvSpPr>
          <p:nvPr>
            <p:ph type="title"/>
          </p:nvPr>
        </p:nvSpPr>
        <p:spPr>
          <a:xfrm>
            <a:off x="342491" y="300859"/>
            <a:ext cx="8436385" cy="914400"/>
          </a:xfrm>
          <a:prstGeom prst="rect">
            <a:avLst/>
          </a:prstGeom>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358422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799345-8226-6A4D-8D21-9A19353F8FB7}" type="datetimeFigureOut">
              <a:rPr lang="en-US" smtClean="0"/>
              <a:t>10/12/15</a:t>
            </a:fld>
            <a:endParaRPr lang="en-US"/>
          </a:p>
        </p:txBody>
      </p:sp>
      <p:sp>
        <p:nvSpPr>
          <p:cNvPr id="5" name="Footer Placeholder 4"/>
          <p:cNvSpPr>
            <a:spLocks noGrp="1"/>
          </p:cNvSpPr>
          <p:nvPr>
            <p:ph type="ftr" sz="quarter" idx="11"/>
          </p:nvPr>
        </p:nvSpPr>
        <p:spPr/>
        <p:txBody>
          <a:bodyPr/>
          <a:lstStyle/>
          <a:p>
            <a:r>
              <a:rPr lang="en-US" dirty="0" smtClean="0"/>
              <a:t>IBM </a:t>
            </a:r>
            <a:r>
              <a:rPr lang="en-US" dirty="0" err="1" smtClean="0"/>
              <a:t>Blockchain</a:t>
            </a:r>
            <a:endParaRPr lang="en-US" dirty="0"/>
          </a:p>
        </p:txBody>
      </p:sp>
      <p:sp>
        <p:nvSpPr>
          <p:cNvPr id="6" name="Slide Number Placeholder 5"/>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33264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99345-8226-6A4D-8D21-9A19353F8FB7}" type="datetimeFigureOut">
              <a:rPr lang="en-US" smtClean="0"/>
              <a:t>10/12/15</a:t>
            </a:fld>
            <a:endParaRPr lang="en-US"/>
          </a:p>
        </p:txBody>
      </p:sp>
      <p:sp>
        <p:nvSpPr>
          <p:cNvPr id="5" name="Footer Placeholder 4"/>
          <p:cNvSpPr>
            <a:spLocks noGrp="1"/>
          </p:cNvSpPr>
          <p:nvPr>
            <p:ph type="ftr" sz="quarter" idx="11"/>
          </p:nvPr>
        </p:nvSpPr>
        <p:spPr/>
        <p:txBody>
          <a:bodyPr/>
          <a:lstStyle/>
          <a:p>
            <a:r>
              <a:rPr lang="en-US" dirty="0" smtClean="0"/>
              <a:t>IBM </a:t>
            </a:r>
            <a:r>
              <a:rPr lang="en-US" dirty="0" err="1" smtClean="0"/>
              <a:t>Blockchain</a:t>
            </a:r>
            <a:r>
              <a:rPr lang="en-US" dirty="0" smtClean="0"/>
              <a:t> 2015</a:t>
            </a:r>
            <a:endParaRPr lang="en-US" dirty="0"/>
          </a:p>
        </p:txBody>
      </p:sp>
      <p:sp>
        <p:nvSpPr>
          <p:cNvPr id="6" name="Slide Number Placeholder 5"/>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298666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799345-8226-6A4D-8D21-9A19353F8FB7}" type="datetimeFigureOut">
              <a:rPr lang="en-US" smtClean="0"/>
              <a:t>10/12/15</a:t>
            </a:fld>
            <a:endParaRPr lang="en-US"/>
          </a:p>
        </p:txBody>
      </p:sp>
      <p:sp>
        <p:nvSpPr>
          <p:cNvPr id="6" name="Footer Placeholder 5"/>
          <p:cNvSpPr>
            <a:spLocks noGrp="1"/>
          </p:cNvSpPr>
          <p:nvPr>
            <p:ph type="ftr" sz="quarter" idx="11"/>
          </p:nvPr>
        </p:nvSpPr>
        <p:spPr/>
        <p:txBody>
          <a:bodyPr/>
          <a:lstStyle/>
          <a:p>
            <a:r>
              <a:rPr lang="en-US" dirty="0" smtClean="0"/>
              <a:t>IBM </a:t>
            </a:r>
            <a:r>
              <a:rPr lang="en-US" dirty="0" err="1" smtClean="0"/>
              <a:t>Blockchain</a:t>
            </a:r>
            <a:r>
              <a:rPr lang="en-US" dirty="0" smtClean="0"/>
              <a:t> 2015</a:t>
            </a:r>
            <a:endParaRPr lang="en-US" dirty="0"/>
          </a:p>
        </p:txBody>
      </p:sp>
      <p:sp>
        <p:nvSpPr>
          <p:cNvPr id="7" name="Slide Number Placeholder 6"/>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82157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799345-8226-6A4D-8D21-9A19353F8FB7}" type="datetimeFigureOut">
              <a:rPr lang="en-US" smtClean="0"/>
              <a:t>10/13/15</a:t>
            </a:fld>
            <a:endParaRPr lang="en-US"/>
          </a:p>
        </p:txBody>
      </p:sp>
      <p:sp>
        <p:nvSpPr>
          <p:cNvPr id="8" name="Footer Placeholder 7"/>
          <p:cNvSpPr>
            <a:spLocks noGrp="1"/>
          </p:cNvSpPr>
          <p:nvPr>
            <p:ph type="ftr" sz="quarter" idx="11"/>
          </p:nvPr>
        </p:nvSpPr>
        <p:spPr/>
        <p:txBody>
          <a:bodyPr/>
          <a:lstStyle/>
          <a:p>
            <a:r>
              <a:rPr lang="en-US" dirty="0" smtClean="0"/>
              <a:t>IBM </a:t>
            </a:r>
            <a:r>
              <a:rPr lang="en-US" dirty="0" err="1" smtClean="0"/>
              <a:t>Blockchain</a:t>
            </a:r>
            <a:r>
              <a:rPr lang="en-US" dirty="0" smtClean="0"/>
              <a:t> 2015</a:t>
            </a:r>
          </a:p>
          <a:p>
            <a:endParaRPr lang="en-US" dirty="0"/>
          </a:p>
        </p:txBody>
      </p:sp>
      <p:sp>
        <p:nvSpPr>
          <p:cNvPr id="9" name="Slide Number Placeholder 8"/>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62454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799345-8226-6A4D-8D21-9A19353F8FB7}" type="datetimeFigureOut">
              <a:rPr lang="en-US" smtClean="0"/>
              <a:t>10/13/15</a:t>
            </a:fld>
            <a:endParaRPr lang="en-US"/>
          </a:p>
        </p:txBody>
      </p:sp>
      <p:sp>
        <p:nvSpPr>
          <p:cNvPr id="4" name="Footer Placeholder 3"/>
          <p:cNvSpPr>
            <a:spLocks noGrp="1"/>
          </p:cNvSpPr>
          <p:nvPr>
            <p:ph type="ftr" sz="quarter" idx="11"/>
          </p:nvPr>
        </p:nvSpPr>
        <p:spPr/>
        <p:txBody>
          <a:bodyPr/>
          <a:lstStyle/>
          <a:p>
            <a:r>
              <a:rPr lang="en-US" dirty="0" smtClean="0"/>
              <a:t>IBM </a:t>
            </a:r>
            <a:r>
              <a:rPr lang="en-US" dirty="0" err="1" smtClean="0"/>
              <a:t>Blockchain</a:t>
            </a:r>
            <a:r>
              <a:rPr lang="en-US" dirty="0" smtClean="0"/>
              <a:t> 2015</a:t>
            </a:r>
          </a:p>
          <a:p>
            <a:endParaRPr lang="en-US" dirty="0"/>
          </a:p>
        </p:txBody>
      </p:sp>
      <p:sp>
        <p:nvSpPr>
          <p:cNvPr id="5" name="Slide Number Placeholder 4"/>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26540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99345-8226-6A4D-8D21-9A19353F8FB7}" type="datetimeFigureOut">
              <a:rPr lang="en-US" smtClean="0"/>
              <a:t>10/12/15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184188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799345-8226-6A4D-8D21-9A19353F8FB7}" type="datetimeFigureOut">
              <a:rPr lang="en-US" smtClean="0"/>
              <a:t>10/12/15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362993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799345-8226-6A4D-8D21-9A19353F8FB7}" type="datetimeFigureOut">
              <a:rPr lang="en-US" smtClean="0"/>
              <a:t>10/12/15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3B84A-88CB-2249-BFE1-942A99D63D84}" type="slidenum">
              <a:rPr lang="en-US" smtClean="0"/>
              <a:t>‹#›</a:t>
            </a:fld>
            <a:endParaRPr lang="en-US"/>
          </a:p>
        </p:txBody>
      </p:sp>
    </p:spTree>
    <p:extLst>
      <p:ext uri="{BB962C8B-B14F-4D97-AF65-F5344CB8AC3E}">
        <p14:creationId xmlns:p14="http://schemas.microsoft.com/office/powerpoint/2010/main" val="37651120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99345-8226-6A4D-8D21-9A19353F8FB7}" type="datetimeFigureOut">
              <a:rPr lang="en-US" smtClean="0"/>
              <a:t>10/12/15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IBM </a:t>
            </a:r>
            <a:r>
              <a:rPr lang="en-US" dirty="0" err="1" smtClean="0"/>
              <a:t>Blockchain</a:t>
            </a:r>
            <a:r>
              <a:rPr lang="en-US" dirty="0" smtClean="0"/>
              <a:t> 2015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3B84A-88CB-2249-BFE1-942A99D63D84}" type="slidenum">
              <a:rPr lang="en-US" smtClean="0"/>
              <a:t>‹#›</a:t>
            </a:fld>
            <a:endParaRPr lang="en-US"/>
          </a:p>
        </p:txBody>
      </p:sp>
    </p:spTree>
    <p:extLst>
      <p:ext uri="{BB962C8B-B14F-4D97-AF65-F5344CB8AC3E}">
        <p14:creationId xmlns:p14="http://schemas.microsoft.com/office/powerpoint/2010/main" val="372335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bit.ly/1JENgb4"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839" y="1531380"/>
            <a:ext cx="7150463" cy="2819801"/>
          </a:xfrm>
        </p:spPr>
        <p:txBody>
          <a:bodyPr>
            <a:normAutofit/>
          </a:bodyPr>
          <a:lstStyle/>
          <a:p>
            <a:r>
              <a:rPr lang="en-US" dirty="0" smtClean="0"/>
              <a:t>Making </a:t>
            </a:r>
            <a:r>
              <a:rPr lang="en-US" dirty="0" smtClean="0">
                <a:solidFill>
                  <a:srgbClr val="F5D328"/>
                </a:solidFill>
              </a:rPr>
              <a:t>Blockchain </a:t>
            </a:r>
            <a:r>
              <a:rPr lang="en-US" dirty="0" smtClean="0"/>
              <a:t>Real for Business</a:t>
            </a:r>
            <a:br>
              <a:rPr lang="en-US" dirty="0" smtClean="0"/>
            </a:br>
            <a:r>
              <a:rPr lang="en-US" dirty="0"/>
              <a:t/>
            </a:r>
            <a:br>
              <a:rPr lang="en-US" dirty="0"/>
            </a:br>
            <a:endParaRPr lang="en-US" dirty="0">
              <a:solidFill>
                <a:srgbClr val="FFFF00"/>
              </a:solidFill>
            </a:endParaRPr>
          </a:p>
        </p:txBody>
      </p:sp>
      <p:sp>
        <p:nvSpPr>
          <p:cNvPr id="3" name="Slide Number Placeholder 2"/>
          <p:cNvSpPr>
            <a:spLocks noGrp="1"/>
          </p:cNvSpPr>
          <p:nvPr>
            <p:ph type="sldNum" sz="quarter" idx="4294967295"/>
          </p:nvPr>
        </p:nvSpPr>
        <p:spPr>
          <a:xfrm>
            <a:off x="9075738" y="6597651"/>
            <a:ext cx="68262" cy="91016"/>
          </a:xfrm>
          <a:prstGeom prst="rect">
            <a:avLst/>
          </a:prstGeom>
        </p:spPr>
        <p:txBody>
          <a:bodyPr>
            <a:normAutofit fontScale="25000" lnSpcReduction="20000"/>
          </a:bodyPr>
          <a:lstStyle/>
          <a:p>
            <a:fld id="{86CB4B4D-7CA3-9044-876B-883B54F8677D}" type="slidenum">
              <a:rPr lang="en-US" smtClean="0"/>
              <a:pPr/>
              <a:t>1</a:t>
            </a:fld>
            <a:endParaRPr lang="en-US" dirty="0"/>
          </a:p>
        </p:txBody>
      </p:sp>
    </p:spTree>
    <p:extLst>
      <p:ext uri="{BB962C8B-B14F-4D97-AF65-F5344CB8AC3E}">
        <p14:creationId xmlns:p14="http://schemas.microsoft.com/office/powerpoint/2010/main" val="212811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0843" y="203200"/>
            <a:ext cx="8554041" cy="457200"/>
          </a:xfrm>
          <a:noFill/>
          <a:ln w="9525">
            <a:noFill/>
            <a:miter lim="800000"/>
            <a:headEnd/>
            <a:tailEnd/>
          </a:ln>
        </p:spPr>
        <p:txBody>
          <a:bodyPr vert="horz" wrap="square" lIns="0" tIns="45720" rIns="0" bIns="45720" numCol="1" rtlCol="0" anchor="t" anchorCtr="0" compatLnSpc="1">
            <a:prstTxWarp prst="textNoShape">
              <a:avLst/>
            </a:prstTxWarp>
            <a:normAutofit/>
          </a:bodyPr>
          <a:lstStyle/>
          <a:p>
            <a:pPr fontAlgn="auto">
              <a:spcAft>
                <a:spcPts val="0"/>
              </a:spcAft>
              <a:defRPr/>
            </a:pPr>
            <a:r>
              <a:rPr lang="en-US" sz="2400" kern="800" spc="-70" dirty="0" smtClean="0">
                <a:latin typeface="+mn-lt"/>
                <a:ea typeface="+mn-ea"/>
                <a:cs typeface="+mn-cs"/>
              </a:rPr>
              <a:t>Reduce costs and complexity </a:t>
            </a:r>
          </a:p>
        </p:txBody>
      </p:sp>
      <p:sp>
        <p:nvSpPr>
          <p:cNvPr id="29" name="Right Arrow 28"/>
          <p:cNvSpPr>
            <a:spLocks noChangeAspect="1"/>
          </p:cNvSpPr>
          <p:nvPr/>
        </p:nvSpPr>
        <p:spPr>
          <a:xfrm rot="10800000">
            <a:off x="3675369" y="1927348"/>
            <a:ext cx="555314" cy="219456"/>
          </a:xfrm>
          <a:prstGeom prst="rightArrow">
            <a:avLst>
              <a:gd name="adj1" fmla="val 45988"/>
              <a:gd name="adj2" fmla="val 81993"/>
            </a:avLst>
          </a:prstGeom>
          <a:solidFill>
            <a:schemeClr val="bg2">
              <a:lumMod val="65000"/>
            </a:schemeClr>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000" dirty="0" smtClean="0"/>
          </a:p>
        </p:txBody>
      </p:sp>
      <p:sp>
        <p:nvSpPr>
          <p:cNvPr id="30" name="Rounded Rectangle 29"/>
          <p:cNvSpPr/>
          <p:nvPr/>
        </p:nvSpPr>
        <p:spPr>
          <a:xfrm>
            <a:off x="2576389" y="1761111"/>
            <a:ext cx="913112" cy="534988"/>
          </a:xfrm>
          <a:prstGeom prst="roundRect">
            <a:avLst>
              <a:gd name="adj" fmla="val 0"/>
            </a:avLst>
          </a:prstGeom>
          <a:solidFill>
            <a:schemeClr val="accent5"/>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smtClean="0"/>
              <a:t>Participant</a:t>
            </a:r>
            <a:endParaRPr lang="en-US" sz="1000" dirty="0"/>
          </a:p>
        </p:txBody>
      </p:sp>
      <p:sp>
        <p:nvSpPr>
          <p:cNvPr id="31" name="Rounded Rectangle 30"/>
          <p:cNvSpPr/>
          <p:nvPr/>
        </p:nvSpPr>
        <p:spPr>
          <a:xfrm>
            <a:off x="4207492" y="1776939"/>
            <a:ext cx="913112" cy="534988"/>
          </a:xfrm>
          <a:prstGeom prst="roundRect">
            <a:avLst>
              <a:gd name="adj" fmla="val 0"/>
            </a:avLst>
          </a:prstGeom>
          <a:solidFill>
            <a:schemeClr val="bg2">
              <a:lumMod val="65000"/>
            </a:schemeClr>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smtClean="0"/>
              <a:t>Participant</a:t>
            </a:r>
          </a:p>
        </p:txBody>
      </p:sp>
      <p:sp>
        <p:nvSpPr>
          <p:cNvPr id="43" name="TextBox 42"/>
          <p:cNvSpPr txBox="1"/>
          <p:nvPr/>
        </p:nvSpPr>
        <p:spPr>
          <a:xfrm>
            <a:off x="443909" y="2717081"/>
            <a:ext cx="8280871" cy="461665"/>
          </a:xfrm>
          <a:prstGeom prst="rect">
            <a:avLst/>
          </a:prstGeom>
          <a:noFill/>
        </p:spPr>
        <p:txBody>
          <a:bodyPr wrap="square" rtlCol="0">
            <a:spAutoFit/>
          </a:bodyPr>
          <a:lstStyle/>
          <a:p>
            <a:pPr algn="ctr"/>
            <a:r>
              <a:rPr lang="en-US" sz="1200" b="1" dirty="0" smtClean="0">
                <a:solidFill>
                  <a:schemeClr val="tx1">
                    <a:lumMod val="50000"/>
                    <a:lumOff val="50000"/>
                  </a:schemeClr>
                </a:solidFill>
                <a:latin typeface="Helvetica Neue"/>
              </a:rPr>
              <a:t>Centralized Repository (today’s system):</a:t>
            </a:r>
            <a:r>
              <a:rPr lang="en-US" sz="1200" dirty="0" smtClean="0">
                <a:solidFill>
                  <a:schemeClr val="tx1">
                    <a:lumMod val="50000"/>
                    <a:lumOff val="50000"/>
                  </a:schemeClr>
                </a:solidFill>
                <a:latin typeface="Helvetica Neue"/>
              </a:rPr>
              <a:t> most participants are disconnected from their asset depository, settling transaction would require participants to collaborate in a flow that is </a:t>
            </a:r>
            <a:r>
              <a:rPr lang="en-US" sz="1200" b="1" dirty="0" smtClean="0">
                <a:solidFill>
                  <a:schemeClr val="accent3">
                    <a:lumMod val="75000"/>
                  </a:schemeClr>
                </a:solidFill>
                <a:latin typeface="Helvetica Neue"/>
              </a:rPr>
              <a:t>slow</a:t>
            </a:r>
            <a:r>
              <a:rPr lang="en-US" sz="1200" dirty="0" smtClean="0">
                <a:solidFill>
                  <a:schemeClr val="tx1">
                    <a:lumMod val="50000"/>
                    <a:lumOff val="50000"/>
                  </a:schemeClr>
                </a:solidFill>
                <a:latin typeface="Helvetica Neue"/>
              </a:rPr>
              <a:t>, </a:t>
            </a:r>
            <a:r>
              <a:rPr lang="en-US" sz="1200" b="1" dirty="0" smtClean="0">
                <a:solidFill>
                  <a:schemeClr val="accent3">
                    <a:lumMod val="75000"/>
                  </a:schemeClr>
                </a:solidFill>
                <a:latin typeface="Helvetica Neue"/>
              </a:rPr>
              <a:t>inefficient</a:t>
            </a:r>
            <a:r>
              <a:rPr lang="en-US" sz="1200" b="1" dirty="0" smtClean="0">
                <a:solidFill>
                  <a:schemeClr val="accent5"/>
                </a:solidFill>
                <a:latin typeface="Helvetica Neue"/>
              </a:rPr>
              <a:t>,</a:t>
            </a:r>
            <a:r>
              <a:rPr lang="en-US" sz="1200" dirty="0" smtClean="0">
                <a:solidFill>
                  <a:schemeClr val="tx1">
                    <a:lumMod val="50000"/>
                    <a:lumOff val="50000"/>
                  </a:schemeClr>
                </a:solidFill>
                <a:latin typeface="Helvetica Neue"/>
              </a:rPr>
              <a:t> and </a:t>
            </a:r>
            <a:r>
              <a:rPr lang="en-US" sz="1200" b="1" dirty="0" smtClean="0">
                <a:solidFill>
                  <a:schemeClr val="accent3">
                    <a:lumMod val="75000"/>
                  </a:schemeClr>
                </a:solidFill>
                <a:latin typeface="Helvetica Neue"/>
              </a:rPr>
              <a:t>expensive</a:t>
            </a:r>
            <a:endParaRPr lang="en-US" sz="1200" b="1" dirty="0">
              <a:solidFill>
                <a:schemeClr val="accent3">
                  <a:lumMod val="75000"/>
                </a:schemeClr>
              </a:solidFill>
              <a:latin typeface="Helvetica Neue"/>
            </a:endParaRPr>
          </a:p>
        </p:txBody>
      </p:sp>
      <p:grpSp>
        <p:nvGrpSpPr>
          <p:cNvPr id="2" name="Group 55"/>
          <p:cNvGrpSpPr/>
          <p:nvPr/>
        </p:nvGrpSpPr>
        <p:grpSpPr>
          <a:xfrm>
            <a:off x="7723542" y="1853881"/>
            <a:ext cx="410198" cy="495624"/>
            <a:chOff x="982770" y="1786072"/>
            <a:chExt cx="581116" cy="658027"/>
          </a:xfrm>
        </p:grpSpPr>
        <p:sp>
          <p:nvSpPr>
            <p:cNvPr id="57" name="Rectangle 56"/>
            <p:cNvSpPr/>
            <p:nvPr/>
          </p:nvSpPr>
          <p:spPr>
            <a:xfrm>
              <a:off x="982770" y="1786072"/>
              <a:ext cx="410198" cy="410198"/>
            </a:xfrm>
            <a:prstGeom prst="rect">
              <a:avLst/>
            </a:prstGeom>
            <a:ln w="12700">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smtClean="0"/>
                <a:t>…..…</a:t>
              </a:r>
            </a:p>
          </p:txBody>
        </p:sp>
        <p:sp>
          <p:nvSpPr>
            <p:cNvPr id="58" name="Oval 57"/>
            <p:cNvSpPr/>
            <p:nvPr/>
          </p:nvSpPr>
          <p:spPr>
            <a:xfrm>
              <a:off x="1307509" y="1982625"/>
              <a:ext cx="205100" cy="256374"/>
            </a:xfrm>
            <a:prstGeom prst="ellipse">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Snip Same Side Corner Rectangle 58"/>
            <p:cNvSpPr/>
            <p:nvPr/>
          </p:nvSpPr>
          <p:spPr>
            <a:xfrm>
              <a:off x="1256236" y="2238998"/>
              <a:ext cx="307650" cy="205101"/>
            </a:xfrm>
            <a:prstGeom prst="snip2SameRect">
              <a:avLst>
                <a:gd name="adj1" fmla="val 40322"/>
                <a:gd name="adj2" fmla="val 0"/>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541875" y="740917"/>
            <a:ext cx="7975105" cy="461665"/>
          </a:xfrm>
          <a:prstGeom prst="rect">
            <a:avLst/>
          </a:prstGeom>
          <a:noFill/>
          <a:ln w="9525">
            <a:solidFill>
              <a:schemeClr val="tx1">
                <a:lumMod val="50000"/>
                <a:lumOff val="50000"/>
              </a:schemeClr>
            </a:solidFill>
          </a:ln>
        </p:spPr>
        <p:txBody>
          <a:bodyPr wrap="square">
            <a:spAutoFit/>
          </a:bodyPr>
          <a:lstStyle/>
          <a:p>
            <a:pPr>
              <a:defRPr/>
            </a:pPr>
            <a:r>
              <a:rPr lang="en-US" sz="1200" dirty="0" smtClean="0">
                <a:solidFill>
                  <a:schemeClr val="tx1">
                    <a:lumMod val="50000"/>
                    <a:lumOff val="50000"/>
                  </a:schemeClr>
                </a:solidFill>
                <a:latin typeface="Helvetica Neue"/>
              </a:rPr>
              <a:t>Blockchain technology offers a way for market participants to access dematerialized assets </a:t>
            </a:r>
            <a:r>
              <a:rPr lang="en-US" sz="1200" b="1" dirty="0" smtClean="0">
                <a:solidFill>
                  <a:schemeClr val="tx1">
                    <a:lumMod val="50000"/>
                    <a:lumOff val="50000"/>
                  </a:schemeClr>
                </a:solidFill>
                <a:latin typeface="Helvetica Neue"/>
              </a:rPr>
              <a:t>directly </a:t>
            </a:r>
            <a:r>
              <a:rPr lang="en-US" sz="1200" dirty="0" smtClean="0">
                <a:solidFill>
                  <a:schemeClr val="tx1">
                    <a:lumMod val="50000"/>
                    <a:lumOff val="50000"/>
                  </a:schemeClr>
                </a:solidFill>
                <a:latin typeface="Helvetica Neue"/>
              </a:rPr>
              <a:t>without always going through other participants needlessly</a:t>
            </a:r>
          </a:p>
        </p:txBody>
      </p:sp>
      <p:sp>
        <p:nvSpPr>
          <p:cNvPr id="34" name="Rounded Rectangle 33"/>
          <p:cNvSpPr/>
          <p:nvPr/>
        </p:nvSpPr>
        <p:spPr>
          <a:xfrm>
            <a:off x="5813739" y="1779686"/>
            <a:ext cx="913112" cy="534988"/>
          </a:xfrm>
          <a:prstGeom prst="roundRect">
            <a:avLst>
              <a:gd name="adj" fmla="val 0"/>
            </a:avLst>
          </a:prstGeom>
          <a:solidFill>
            <a:schemeClr val="bg1">
              <a:lumMod val="75000"/>
            </a:schemeClr>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smtClean="0"/>
              <a:t>Participant</a:t>
            </a:r>
          </a:p>
        </p:txBody>
      </p:sp>
      <p:sp>
        <p:nvSpPr>
          <p:cNvPr id="36" name="Right Arrow 35"/>
          <p:cNvSpPr>
            <a:spLocks noChangeAspect="1"/>
          </p:cNvSpPr>
          <p:nvPr/>
        </p:nvSpPr>
        <p:spPr>
          <a:xfrm rot="10800000">
            <a:off x="5286859" y="1937216"/>
            <a:ext cx="555314" cy="219456"/>
          </a:xfrm>
          <a:prstGeom prst="rightArrow">
            <a:avLst>
              <a:gd name="adj1" fmla="val 45988"/>
              <a:gd name="adj2" fmla="val 81993"/>
            </a:avLst>
          </a:prstGeom>
          <a:solidFill>
            <a:schemeClr val="bg1">
              <a:lumMod val="75000"/>
            </a:schemeClr>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000" dirty="0" smtClean="0"/>
          </a:p>
        </p:txBody>
      </p:sp>
      <p:sp>
        <p:nvSpPr>
          <p:cNvPr id="38" name="Rounded Rectangle 37"/>
          <p:cNvSpPr/>
          <p:nvPr/>
        </p:nvSpPr>
        <p:spPr>
          <a:xfrm>
            <a:off x="930924" y="1761013"/>
            <a:ext cx="913112" cy="534988"/>
          </a:xfrm>
          <a:prstGeom prst="roundRect">
            <a:avLst>
              <a:gd name="adj" fmla="val 0"/>
            </a:avLst>
          </a:prstGeom>
          <a:solidFill>
            <a:schemeClr val="accent3">
              <a:lumMod val="60000"/>
              <a:lumOff val="40000"/>
            </a:schemeClr>
          </a:solidFill>
          <a:ln w="12700">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dirty="0" smtClean="0"/>
              <a:t>Depository</a:t>
            </a:r>
            <a:endParaRPr lang="en-US" sz="1000" dirty="0"/>
          </a:p>
        </p:txBody>
      </p:sp>
      <p:sp>
        <p:nvSpPr>
          <p:cNvPr id="41" name="Right Arrow 40"/>
          <p:cNvSpPr>
            <a:spLocks noChangeAspect="1"/>
          </p:cNvSpPr>
          <p:nvPr/>
        </p:nvSpPr>
        <p:spPr>
          <a:xfrm rot="10800000">
            <a:off x="2040668" y="1911092"/>
            <a:ext cx="555314" cy="219456"/>
          </a:xfrm>
          <a:prstGeom prst="rightArrow">
            <a:avLst>
              <a:gd name="adj1" fmla="val 45988"/>
              <a:gd name="adj2" fmla="val 81993"/>
            </a:avLst>
          </a:prstGeom>
          <a:solidFill>
            <a:schemeClr val="accent5"/>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000" dirty="0" smtClean="0"/>
          </a:p>
        </p:txBody>
      </p:sp>
      <p:sp>
        <p:nvSpPr>
          <p:cNvPr id="42" name="Right Arrow 41"/>
          <p:cNvSpPr>
            <a:spLocks noChangeAspect="1"/>
          </p:cNvSpPr>
          <p:nvPr/>
        </p:nvSpPr>
        <p:spPr>
          <a:xfrm rot="10800000">
            <a:off x="7017020" y="1960801"/>
            <a:ext cx="555314" cy="219456"/>
          </a:xfrm>
          <a:prstGeom prst="rightArrow">
            <a:avLst>
              <a:gd name="adj1" fmla="val 45988"/>
              <a:gd name="adj2" fmla="val 81993"/>
            </a:avLst>
          </a:prstGeom>
          <a:solidFill>
            <a:schemeClr val="bg1">
              <a:lumMod val="75000"/>
            </a:schemeClr>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000" dirty="0" smtClean="0"/>
          </a:p>
        </p:txBody>
      </p:sp>
      <p:sp>
        <p:nvSpPr>
          <p:cNvPr id="45" name="Rounded Rectangle 44"/>
          <p:cNvSpPr/>
          <p:nvPr/>
        </p:nvSpPr>
        <p:spPr>
          <a:xfrm>
            <a:off x="881742" y="5042280"/>
            <a:ext cx="7375094" cy="304776"/>
          </a:xfrm>
          <a:prstGeom prst="roundRect">
            <a:avLst>
              <a:gd name="adj" fmla="val 0"/>
            </a:avLst>
          </a:prstGeom>
          <a:solidFill>
            <a:schemeClr val="accent3">
              <a:lumMod val="60000"/>
              <a:lumOff val="40000"/>
            </a:schemeClr>
          </a:solidFill>
          <a:ln w="12700">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000" dirty="0" smtClean="0"/>
              <a:t>Depository (assets dematerialized on shared ledger)</a:t>
            </a:r>
            <a:endParaRPr lang="en-US" sz="1000" dirty="0"/>
          </a:p>
        </p:txBody>
      </p:sp>
      <p:sp>
        <p:nvSpPr>
          <p:cNvPr id="55" name="Rounded Rectangle 54"/>
          <p:cNvSpPr/>
          <p:nvPr/>
        </p:nvSpPr>
        <p:spPr>
          <a:xfrm>
            <a:off x="5881359" y="3740957"/>
            <a:ext cx="913112" cy="534988"/>
          </a:xfrm>
          <a:prstGeom prst="roundRect">
            <a:avLst>
              <a:gd name="adj" fmla="val 0"/>
            </a:avLst>
          </a:prstGeom>
          <a:solidFill>
            <a:schemeClr val="bg1">
              <a:lumMod val="75000"/>
            </a:schemeClr>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smtClean="0"/>
              <a:t>Trading Platform</a:t>
            </a:r>
          </a:p>
        </p:txBody>
      </p:sp>
      <p:sp>
        <p:nvSpPr>
          <p:cNvPr id="56" name="Rounded Rectangle 55"/>
          <p:cNvSpPr/>
          <p:nvPr/>
        </p:nvSpPr>
        <p:spPr>
          <a:xfrm>
            <a:off x="4230679" y="3753841"/>
            <a:ext cx="913112" cy="534988"/>
          </a:xfrm>
          <a:prstGeom prst="roundRect">
            <a:avLst>
              <a:gd name="adj" fmla="val 0"/>
            </a:avLst>
          </a:prstGeom>
          <a:solidFill>
            <a:schemeClr val="bg2">
              <a:lumMod val="65000"/>
            </a:schemeClr>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smtClean="0"/>
              <a:t>Trade Repository</a:t>
            </a:r>
          </a:p>
        </p:txBody>
      </p:sp>
      <p:sp>
        <p:nvSpPr>
          <p:cNvPr id="64" name="Rounded Rectangle 63"/>
          <p:cNvSpPr/>
          <p:nvPr/>
        </p:nvSpPr>
        <p:spPr>
          <a:xfrm>
            <a:off x="954883" y="3775789"/>
            <a:ext cx="913112" cy="534988"/>
          </a:xfrm>
          <a:prstGeom prst="roundRect">
            <a:avLst>
              <a:gd name="adj" fmla="val 0"/>
            </a:avLst>
          </a:prstGeom>
          <a:solidFill>
            <a:schemeClr val="accent6">
              <a:lumMod val="60000"/>
              <a:lumOff val="40000"/>
            </a:schemeClr>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smtClean="0"/>
              <a:t>Custodian Bank</a:t>
            </a:r>
          </a:p>
        </p:txBody>
      </p:sp>
      <p:grpSp>
        <p:nvGrpSpPr>
          <p:cNvPr id="3" name="Group 55"/>
          <p:cNvGrpSpPr/>
          <p:nvPr/>
        </p:nvGrpSpPr>
        <p:grpSpPr>
          <a:xfrm>
            <a:off x="7712476" y="3801912"/>
            <a:ext cx="410198" cy="495624"/>
            <a:chOff x="982770" y="1786072"/>
            <a:chExt cx="581116" cy="658027"/>
          </a:xfrm>
        </p:grpSpPr>
        <p:sp>
          <p:nvSpPr>
            <p:cNvPr id="69" name="Rectangle 68"/>
            <p:cNvSpPr/>
            <p:nvPr/>
          </p:nvSpPr>
          <p:spPr>
            <a:xfrm>
              <a:off x="982770" y="1786072"/>
              <a:ext cx="410198" cy="410198"/>
            </a:xfrm>
            <a:prstGeom prst="rect">
              <a:avLst/>
            </a:prstGeom>
            <a:ln w="12700">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600" dirty="0" smtClean="0"/>
                <a:t>…..…</a:t>
              </a:r>
            </a:p>
          </p:txBody>
        </p:sp>
        <p:sp>
          <p:nvSpPr>
            <p:cNvPr id="70" name="Oval 69"/>
            <p:cNvSpPr/>
            <p:nvPr/>
          </p:nvSpPr>
          <p:spPr>
            <a:xfrm>
              <a:off x="1307509" y="1982625"/>
              <a:ext cx="205100" cy="256374"/>
            </a:xfrm>
            <a:prstGeom prst="ellipse">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Snip Same Side Corner Rectangle 70"/>
            <p:cNvSpPr/>
            <p:nvPr/>
          </p:nvSpPr>
          <p:spPr>
            <a:xfrm>
              <a:off x="1256236" y="2238998"/>
              <a:ext cx="307650" cy="205101"/>
            </a:xfrm>
            <a:prstGeom prst="snip2SameRect">
              <a:avLst>
                <a:gd name="adj1" fmla="val 40322"/>
                <a:gd name="adj2" fmla="val 0"/>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Rounded Rectangle 71"/>
          <p:cNvSpPr/>
          <p:nvPr/>
        </p:nvSpPr>
        <p:spPr>
          <a:xfrm>
            <a:off x="2563327" y="3749665"/>
            <a:ext cx="913112" cy="534988"/>
          </a:xfrm>
          <a:prstGeom prst="roundRect">
            <a:avLst>
              <a:gd name="adj" fmla="val 0"/>
            </a:avLst>
          </a:prstGeom>
          <a:solidFill>
            <a:schemeClr val="accent5"/>
          </a:solidFill>
          <a:ln w="19050">
            <a:noFill/>
          </a:ln>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smtClean="0"/>
              <a:t>CCP</a:t>
            </a:r>
            <a:endParaRPr lang="en-US" sz="1000" dirty="0"/>
          </a:p>
        </p:txBody>
      </p:sp>
      <p:sp>
        <p:nvSpPr>
          <p:cNvPr id="74" name="Up-Down Arrow 73"/>
          <p:cNvSpPr>
            <a:spLocks noChangeAspect="1"/>
          </p:cNvSpPr>
          <p:nvPr/>
        </p:nvSpPr>
        <p:spPr>
          <a:xfrm>
            <a:off x="4611188" y="4432649"/>
            <a:ext cx="168983" cy="463296"/>
          </a:xfrm>
          <a:prstGeom prst="up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Up-Down Arrow 74"/>
          <p:cNvSpPr>
            <a:spLocks noChangeAspect="1"/>
          </p:cNvSpPr>
          <p:nvPr/>
        </p:nvSpPr>
        <p:spPr>
          <a:xfrm>
            <a:off x="6260120" y="4432649"/>
            <a:ext cx="168983" cy="463296"/>
          </a:xfrm>
          <a:prstGeom prst="up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Up-Down Arrow 75"/>
          <p:cNvSpPr>
            <a:spLocks noChangeAspect="1"/>
          </p:cNvSpPr>
          <p:nvPr/>
        </p:nvSpPr>
        <p:spPr>
          <a:xfrm>
            <a:off x="2920384" y="4432649"/>
            <a:ext cx="168983" cy="463296"/>
          </a:xfrm>
          <a:prstGeom prst="up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Up-Down Arrow 76"/>
          <p:cNvSpPr>
            <a:spLocks noChangeAspect="1"/>
          </p:cNvSpPr>
          <p:nvPr/>
        </p:nvSpPr>
        <p:spPr>
          <a:xfrm>
            <a:off x="1313652" y="4432649"/>
            <a:ext cx="168983" cy="463296"/>
          </a:xfrm>
          <a:prstGeom prst="up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Up-Down Arrow 77"/>
          <p:cNvSpPr>
            <a:spLocks noChangeAspect="1"/>
          </p:cNvSpPr>
          <p:nvPr/>
        </p:nvSpPr>
        <p:spPr>
          <a:xfrm>
            <a:off x="7857212" y="4432649"/>
            <a:ext cx="168983" cy="463296"/>
          </a:xfrm>
          <a:prstGeom prst="upDow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443909" y="5639584"/>
            <a:ext cx="8280871" cy="461665"/>
          </a:xfrm>
          <a:prstGeom prst="rect">
            <a:avLst/>
          </a:prstGeom>
          <a:noFill/>
        </p:spPr>
        <p:txBody>
          <a:bodyPr wrap="square" rtlCol="0">
            <a:spAutoFit/>
          </a:bodyPr>
          <a:lstStyle/>
          <a:p>
            <a:pPr algn="ctr"/>
            <a:r>
              <a:rPr lang="en-US" sz="1200" b="1" dirty="0" smtClean="0">
                <a:solidFill>
                  <a:schemeClr val="tx1">
                    <a:lumMod val="50000"/>
                    <a:lumOff val="50000"/>
                  </a:schemeClr>
                </a:solidFill>
                <a:latin typeface="Helvetica Neue"/>
              </a:rPr>
              <a:t>Shared Repository: </a:t>
            </a:r>
            <a:r>
              <a:rPr lang="en-US" sz="1200" dirty="0" smtClean="0">
                <a:solidFill>
                  <a:schemeClr val="tx1">
                    <a:lumMod val="50000"/>
                    <a:lumOff val="50000"/>
                  </a:schemeClr>
                </a:solidFill>
                <a:latin typeface="Helvetica Neue"/>
              </a:rPr>
              <a:t>all participants can interact with depository directly without going involving third parties, potentially making post trade operations </a:t>
            </a:r>
            <a:r>
              <a:rPr lang="en-US" sz="1200" b="1" dirty="0" smtClean="0">
                <a:solidFill>
                  <a:schemeClr val="accent5">
                    <a:lumMod val="75000"/>
                  </a:schemeClr>
                </a:solidFill>
                <a:latin typeface="Helvetica Neue"/>
              </a:rPr>
              <a:t>cheaper</a:t>
            </a:r>
            <a:r>
              <a:rPr lang="en-US" sz="1200" dirty="0" smtClean="0">
                <a:solidFill>
                  <a:schemeClr val="tx1">
                    <a:lumMod val="50000"/>
                    <a:lumOff val="50000"/>
                  </a:schemeClr>
                </a:solidFill>
                <a:latin typeface="Helvetica Neue"/>
              </a:rPr>
              <a:t>  and </a:t>
            </a:r>
            <a:r>
              <a:rPr lang="en-US" sz="1200" b="1" dirty="0" smtClean="0">
                <a:solidFill>
                  <a:schemeClr val="accent5">
                    <a:lumMod val="75000"/>
                  </a:schemeClr>
                </a:solidFill>
                <a:latin typeface="Helvetica Neue"/>
              </a:rPr>
              <a:t>faster</a:t>
            </a:r>
            <a:endParaRPr lang="en-US" sz="1200" b="1" dirty="0">
              <a:solidFill>
                <a:schemeClr val="accent5">
                  <a:lumMod val="75000"/>
                </a:schemeClr>
              </a:solidFill>
              <a:latin typeface="Helvetica Neue"/>
            </a:endParaRPr>
          </a:p>
        </p:txBody>
      </p:sp>
    </p:spTree>
    <p:extLst>
      <p:ext uri="{BB962C8B-B14F-4D97-AF65-F5344CB8AC3E}">
        <p14:creationId xmlns:p14="http://schemas.microsoft.com/office/powerpoint/2010/main" val="3787120816"/>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5871"/>
            <a:ext cx="8312881" cy="912173"/>
          </a:xfrm>
        </p:spPr>
        <p:txBody>
          <a:bodyPr>
            <a:normAutofit fontScale="90000"/>
          </a:bodyPr>
          <a:lstStyle/>
          <a:p>
            <a:r>
              <a:rPr lang="en-US" dirty="0" smtClean="0"/>
              <a:t>Financial Industry Applications best suited for </a:t>
            </a:r>
            <a:r>
              <a:rPr lang="en-US" dirty="0" err="1" smtClean="0"/>
              <a:t>Blockchain</a:t>
            </a:r>
            <a:r>
              <a:rPr lang="en-US" dirty="0" smtClean="0"/>
              <a:t> </a:t>
            </a:r>
            <a:endParaRPr lang="en-US" dirty="0"/>
          </a:p>
        </p:txBody>
      </p:sp>
      <p:sp>
        <p:nvSpPr>
          <p:cNvPr id="3" name="Content Placeholder 2"/>
          <p:cNvSpPr>
            <a:spLocks noGrp="1"/>
          </p:cNvSpPr>
          <p:nvPr>
            <p:ph sz="half" idx="2"/>
          </p:nvPr>
        </p:nvSpPr>
        <p:spPr>
          <a:xfrm>
            <a:off x="4731481" y="1600200"/>
            <a:ext cx="4038600" cy="4525963"/>
          </a:xfrm>
        </p:spPr>
        <p:txBody>
          <a:bodyPr/>
          <a:lstStyle/>
          <a:p>
            <a:r>
              <a:rPr lang="en-US" dirty="0" smtClean="0"/>
              <a:t>Stack of Processes</a:t>
            </a:r>
          </a:p>
          <a:p>
            <a:pPr lvl="1"/>
            <a:r>
              <a:rPr lang="en-US" dirty="0" smtClean="0"/>
              <a:t>Clearing Networks</a:t>
            </a:r>
          </a:p>
          <a:p>
            <a:pPr lvl="1"/>
            <a:r>
              <a:rPr lang="en-US" dirty="0" smtClean="0"/>
              <a:t>International Transfers</a:t>
            </a:r>
          </a:p>
          <a:p>
            <a:pPr lvl="1"/>
            <a:r>
              <a:rPr lang="en-US" dirty="0" smtClean="0"/>
              <a:t>Clearing and Settlement</a:t>
            </a:r>
          </a:p>
          <a:p>
            <a:pPr lvl="1"/>
            <a:r>
              <a:rPr lang="en-US" dirty="0"/>
              <a:t>auditing, reconciliation, reporting, </a:t>
            </a:r>
            <a:r>
              <a:rPr lang="en-US" dirty="0" smtClean="0"/>
              <a:t>settlement</a:t>
            </a:r>
          </a:p>
          <a:p>
            <a:pPr lvl="1"/>
            <a:r>
              <a:rPr lang="en-US" dirty="0" smtClean="0"/>
              <a:t>Asset Ownership</a:t>
            </a:r>
            <a:endParaRPr lang="en-US" dirty="0"/>
          </a:p>
        </p:txBody>
      </p:sp>
      <p:sp>
        <p:nvSpPr>
          <p:cNvPr id="6" name="Content Placeholder 2"/>
          <p:cNvSpPr>
            <a:spLocks noGrp="1"/>
          </p:cNvSpPr>
          <p:nvPr>
            <p:ph sz="half" idx="2"/>
          </p:nvPr>
        </p:nvSpPr>
        <p:spPr>
          <a:xfrm>
            <a:off x="457200" y="1600200"/>
            <a:ext cx="4191000" cy="4698229"/>
          </a:xfrm>
        </p:spPr>
        <p:txBody>
          <a:bodyPr>
            <a:normAutofit fontScale="92500" lnSpcReduction="10000"/>
          </a:bodyPr>
          <a:lstStyle/>
          <a:p>
            <a:r>
              <a:rPr lang="en-US" dirty="0" smtClean="0"/>
              <a:t>Financial  Instruments</a:t>
            </a:r>
          </a:p>
          <a:p>
            <a:pPr lvl="1"/>
            <a:r>
              <a:rPr lang="en-US" dirty="0" smtClean="0"/>
              <a:t>Payments – Cross Border, P2P, Corporate and Interbank</a:t>
            </a:r>
          </a:p>
          <a:p>
            <a:pPr lvl="1"/>
            <a:r>
              <a:rPr lang="en-US" dirty="0" smtClean="0"/>
              <a:t>Private Equity</a:t>
            </a:r>
          </a:p>
          <a:p>
            <a:pPr lvl="1"/>
            <a:r>
              <a:rPr lang="en-US" dirty="0" smtClean="0"/>
              <a:t>Bonds</a:t>
            </a:r>
          </a:p>
          <a:p>
            <a:pPr lvl="1"/>
            <a:r>
              <a:rPr lang="en-US" dirty="0" smtClean="0"/>
              <a:t>Derivative commodities</a:t>
            </a:r>
          </a:p>
          <a:p>
            <a:pPr lvl="1"/>
            <a:r>
              <a:rPr lang="en-US" dirty="0" smtClean="0"/>
              <a:t>Trading records</a:t>
            </a:r>
          </a:p>
          <a:p>
            <a:pPr lvl="1"/>
            <a:r>
              <a:rPr lang="en-US" dirty="0" smtClean="0"/>
              <a:t>Spending records</a:t>
            </a:r>
          </a:p>
          <a:p>
            <a:pPr lvl="1"/>
            <a:r>
              <a:rPr lang="en-US" dirty="0" smtClean="0"/>
              <a:t>Mortgage/Loan records</a:t>
            </a:r>
          </a:p>
          <a:p>
            <a:pPr lvl="1"/>
            <a:r>
              <a:rPr lang="en-US" dirty="0" smtClean="0"/>
              <a:t>Microfinance</a:t>
            </a:r>
          </a:p>
          <a:p>
            <a:pPr lvl="1"/>
            <a:r>
              <a:rPr lang="en-US" dirty="0" smtClean="0"/>
              <a:t>Servicing records</a:t>
            </a:r>
          </a:p>
          <a:p>
            <a:pPr marL="457200" lvl="1" indent="0">
              <a:buNone/>
            </a:pPr>
            <a:endParaRPr lang="en-US" dirty="0"/>
          </a:p>
        </p:txBody>
      </p:sp>
    </p:spTree>
    <p:extLst>
      <p:ext uri="{BB962C8B-B14F-4D97-AF65-F5344CB8AC3E}">
        <p14:creationId xmlns:p14="http://schemas.microsoft.com/office/powerpoint/2010/main" val="17599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44500" y="203200"/>
            <a:ext cx="8553450" cy="457200"/>
          </a:xfrm>
          <a:noFill/>
          <a:ln w="9525">
            <a:noFill/>
            <a:miter lim="800000"/>
            <a:headEnd/>
            <a:tailEnd/>
          </a:ln>
        </p:spPr>
        <p:txBody>
          <a:bodyPr vert="horz" wrap="square" lIns="0" tIns="45720" rIns="0" bIns="45720" numCol="1" rtlCol="0" anchor="t" anchorCtr="0" compatLnSpc="1">
            <a:prstTxWarp prst="textNoShape">
              <a:avLst/>
            </a:prstTxWarp>
            <a:normAutofit/>
          </a:bodyPr>
          <a:lstStyle/>
          <a:p>
            <a:pPr fontAlgn="auto">
              <a:spcAft>
                <a:spcPts val="0"/>
              </a:spcAft>
              <a:defRPr/>
            </a:pPr>
            <a:r>
              <a:rPr lang="en-US" sz="2400" kern="800" spc="-70" dirty="0" smtClean="0">
                <a:latin typeface="+mn-lt"/>
                <a:ea typeface="+mn-ea"/>
                <a:cs typeface="+mn-cs"/>
              </a:rPr>
              <a:t>Blockchain for Financial Market </a:t>
            </a:r>
          </a:p>
        </p:txBody>
      </p:sp>
      <p:sp>
        <p:nvSpPr>
          <p:cNvPr id="32" name="Rectangle 31"/>
          <p:cNvSpPr/>
          <p:nvPr/>
        </p:nvSpPr>
        <p:spPr>
          <a:xfrm>
            <a:off x="3844731" y="1717931"/>
            <a:ext cx="1284902" cy="2266660"/>
          </a:xfrm>
          <a:prstGeom prst="rect">
            <a:avLst/>
          </a:prstGeom>
          <a:noFill/>
          <a:ln w="19050">
            <a:solidFill>
              <a:schemeClr val="bg2">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800" dirty="0"/>
          </a:p>
        </p:txBody>
      </p:sp>
      <p:sp>
        <p:nvSpPr>
          <p:cNvPr id="34" name="Rectangle 33"/>
          <p:cNvSpPr/>
          <p:nvPr/>
        </p:nvSpPr>
        <p:spPr>
          <a:xfrm>
            <a:off x="3921240" y="1828614"/>
            <a:ext cx="1063218" cy="354665"/>
          </a:xfrm>
          <a:prstGeom prst="rect">
            <a:avLst/>
          </a:prstGeom>
          <a:solidFill>
            <a:schemeClr val="accent5">
              <a:lumMod val="50000"/>
            </a:schemeClr>
          </a:solidFill>
          <a:ln w="12700"/>
        </p:spPr>
        <p:style>
          <a:lnRef idx="3">
            <a:schemeClr val="lt1"/>
          </a:lnRef>
          <a:fillRef idx="1">
            <a:schemeClr val="accent1"/>
          </a:fillRef>
          <a:effectRef idx="1">
            <a:schemeClr val="accent1"/>
          </a:effectRef>
          <a:fontRef idx="minor">
            <a:schemeClr val="lt1"/>
          </a:fontRef>
        </p:style>
        <p:txBody>
          <a:bodyPr rtlCol="0" anchor="ctr"/>
          <a:lstStyle/>
          <a:p>
            <a:pPr algn="ctr"/>
            <a:r>
              <a:rPr lang="en-US" sz="800" dirty="0" smtClean="0"/>
              <a:t>Derivative</a:t>
            </a:r>
          </a:p>
          <a:p>
            <a:pPr algn="ctr"/>
            <a:r>
              <a:rPr lang="en-US" sz="800" dirty="0" smtClean="0"/>
              <a:t>Contract 1</a:t>
            </a:r>
          </a:p>
        </p:txBody>
      </p:sp>
      <p:sp>
        <p:nvSpPr>
          <p:cNvPr id="35" name="Rectangle 34"/>
          <p:cNvSpPr/>
          <p:nvPr/>
        </p:nvSpPr>
        <p:spPr>
          <a:xfrm>
            <a:off x="3936907" y="2752644"/>
            <a:ext cx="1063218" cy="354665"/>
          </a:xfrm>
          <a:prstGeom prst="rect">
            <a:avLst/>
          </a:prstGeom>
          <a:solidFill>
            <a:schemeClr val="accent5">
              <a:lumMod val="50000"/>
            </a:schemeClr>
          </a:solidFill>
          <a:ln w="12700"/>
        </p:spPr>
        <p:style>
          <a:lnRef idx="3">
            <a:schemeClr val="lt1"/>
          </a:lnRef>
          <a:fillRef idx="1">
            <a:schemeClr val="accent1"/>
          </a:fillRef>
          <a:effectRef idx="1">
            <a:schemeClr val="accent1"/>
          </a:effectRef>
          <a:fontRef idx="minor">
            <a:schemeClr val="lt1"/>
          </a:fontRef>
        </p:style>
        <p:txBody>
          <a:bodyPr rtlCol="0" anchor="ctr"/>
          <a:lstStyle/>
          <a:p>
            <a:pPr algn="ctr"/>
            <a:r>
              <a:rPr lang="en-US" sz="800" dirty="0" smtClean="0"/>
              <a:t>Derivative</a:t>
            </a:r>
          </a:p>
          <a:p>
            <a:pPr algn="ctr"/>
            <a:r>
              <a:rPr lang="en-US" sz="800" dirty="0" smtClean="0"/>
              <a:t>Contract 19</a:t>
            </a:r>
            <a:endParaRPr lang="en-US" sz="800" dirty="0"/>
          </a:p>
        </p:txBody>
      </p:sp>
      <p:sp>
        <p:nvSpPr>
          <p:cNvPr id="37" name="Rectangle 36"/>
          <p:cNvSpPr/>
          <p:nvPr/>
        </p:nvSpPr>
        <p:spPr>
          <a:xfrm>
            <a:off x="3932874" y="3143920"/>
            <a:ext cx="1063218" cy="354665"/>
          </a:xfrm>
          <a:prstGeom prst="rect">
            <a:avLst/>
          </a:prstGeom>
          <a:solidFill>
            <a:srgbClr val="8CA7CE"/>
          </a:solidFill>
          <a:ln w="12700"/>
        </p:spPr>
        <p:style>
          <a:lnRef idx="3">
            <a:schemeClr val="lt1"/>
          </a:lnRef>
          <a:fillRef idx="1">
            <a:schemeClr val="accent1"/>
          </a:fillRef>
          <a:effectRef idx="1">
            <a:schemeClr val="accent1"/>
          </a:effectRef>
          <a:fontRef idx="minor">
            <a:schemeClr val="lt1"/>
          </a:fontRef>
        </p:style>
        <p:txBody>
          <a:bodyPr rtlCol="0" anchor="ctr"/>
          <a:lstStyle/>
          <a:p>
            <a:pPr algn="ctr"/>
            <a:r>
              <a:rPr lang="en-US" sz="800" dirty="0" smtClean="0"/>
              <a:t>Securities</a:t>
            </a:r>
          </a:p>
          <a:p>
            <a:pPr algn="ctr"/>
            <a:r>
              <a:rPr lang="en-US" sz="800" dirty="0" smtClean="0"/>
              <a:t>Contract </a:t>
            </a:r>
            <a:endParaRPr lang="en-US" sz="800" dirty="0"/>
          </a:p>
        </p:txBody>
      </p:sp>
      <p:sp>
        <p:nvSpPr>
          <p:cNvPr id="52" name="TextBox 51"/>
          <p:cNvSpPr txBox="1"/>
          <p:nvPr/>
        </p:nvSpPr>
        <p:spPr>
          <a:xfrm>
            <a:off x="6059809" y="1309385"/>
            <a:ext cx="1405432" cy="276999"/>
          </a:xfrm>
          <a:prstGeom prst="rect">
            <a:avLst/>
          </a:prstGeom>
          <a:noFill/>
        </p:spPr>
        <p:txBody>
          <a:bodyPr wrap="square" rtlCol="0">
            <a:spAutoFit/>
          </a:bodyPr>
          <a:lstStyle/>
          <a:p>
            <a:pPr algn="ctr"/>
            <a:r>
              <a:rPr lang="en-US" sz="1200" b="1" dirty="0" smtClean="0">
                <a:solidFill>
                  <a:schemeClr val="tx2"/>
                </a:solidFill>
              </a:rPr>
              <a:t>Oracles</a:t>
            </a:r>
            <a:endParaRPr lang="en-US" sz="1200" b="1" dirty="0">
              <a:solidFill>
                <a:schemeClr val="tx2"/>
              </a:solidFill>
            </a:endParaRPr>
          </a:p>
        </p:txBody>
      </p:sp>
      <p:sp>
        <p:nvSpPr>
          <p:cNvPr id="59" name="TextBox 58"/>
          <p:cNvSpPr txBox="1"/>
          <p:nvPr/>
        </p:nvSpPr>
        <p:spPr>
          <a:xfrm>
            <a:off x="3929780" y="2221315"/>
            <a:ext cx="455984" cy="338554"/>
          </a:xfrm>
          <a:prstGeom prst="rect">
            <a:avLst/>
          </a:prstGeom>
          <a:noFill/>
        </p:spPr>
        <p:txBody>
          <a:bodyPr wrap="square" rtlCol="0">
            <a:spAutoFit/>
          </a:bodyPr>
          <a:lstStyle/>
          <a:p>
            <a:r>
              <a:rPr lang="en-US" sz="800" dirty="0" smtClean="0"/>
              <a:t>…..</a:t>
            </a:r>
          </a:p>
          <a:p>
            <a:r>
              <a:rPr lang="en-US" sz="800" dirty="0" smtClean="0"/>
              <a:t>…..</a:t>
            </a:r>
          </a:p>
        </p:txBody>
      </p:sp>
      <p:grpSp>
        <p:nvGrpSpPr>
          <p:cNvPr id="2" name="Group 89"/>
          <p:cNvGrpSpPr/>
          <p:nvPr/>
        </p:nvGrpSpPr>
        <p:grpSpPr>
          <a:xfrm>
            <a:off x="5200414" y="4432819"/>
            <a:ext cx="434610" cy="430651"/>
            <a:chOff x="982770" y="1786072"/>
            <a:chExt cx="581116" cy="658027"/>
          </a:xfrm>
        </p:grpSpPr>
        <p:sp>
          <p:nvSpPr>
            <p:cNvPr id="91" name="Rectangle 90"/>
            <p:cNvSpPr/>
            <p:nvPr/>
          </p:nvSpPr>
          <p:spPr>
            <a:xfrm>
              <a:off x="982770" y="1786072"/>
              <a:ext cx="410198" cy="410198"/>
            </a:xfrm>
            <a:prstGeom prst="rect">
              <a:avLst/>
            </a:prstGeom>
            <a:ln w="12700">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t>…..….…….</a:t>
              </a:r>
            </a:p>
            <a:p>
              <a:pPr algn="ctr"/>
              <a:r>
                <a:rPr lang="en-US" sz="100" dirty="0" smtClean="0"/>
                <a:t>……...</a:t>
              </a:r>
              <a:endParaRPr lang="en-US" sz="100" dirty="0"/>
            </a:p>
          </p:txBody>
        </p:sp>
        <p:sp>
          <p:nvSpPr>
            <p:cNvPr id="92" name="Oval 91"/>
            <p:cNvSpPr/>
            <p:nvPr/>
          </p:nvSpPr>
          <p:spPr>
            <a:xfrm>
              <a:off x="1307509" y="1982625"/>
              <a:ext cx="205100" cy="256374"/>
            </a:xfrm>
            <a:prstGeom prst="ellipse">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93" name="Snip Same Side Corner Rectangle 92"/>
            <p:cNvSpPr/>
            <p:nvPr/>
          </p:nvSpPr>
          <p:spPr>
            <a:xfrm>
              <a:off x="1256236" y="2238998"/>
              <a:ext cx="307650" cy="205101"/>
            </a:xfrm>
            <a:prstGeom prst="snip2SameRect">
              <a:avLst>
                <a:gd name="adj1" fmla="val 40322"/>
                <a:gd name="adj2" fmla="val 0"/>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grpSp>
        <p:nvGrpSpPr>
          <p:cNvPr id="3" name="Group 93"/>
          <p:cNvGrpSpPr/>
          <p:nvPr/>
        </p:nvGrpSpPr>
        <p:grpSpPr>
          <a:xfrm>
            <a:off x="4653608" y="4439603"/>
            <a:ext cx="434610" cy="430651"/>
            <a:chOff x="982770" y="1786072"/>
            <a:chExt cx="581116" cy="658027"/>
          </a:xfrm>
        </p:grpSpPr>
        <p:sp>
          <p:nvSpPr>
            <p:cNvPr id="95" name="Rectangle 94"/>
            <p:cNvSpPr/>
            <p:nvPr/>
          </p:nvSpPr>
          <p:spPr>
            <a:xfrm>
              <a:off x="982770" y="1786072"/>
              <a:ext cx="410198" cy="410198"/>
            </a:xfrm>
            <a:prstGeom prst="rect">
              <a:avLst/>
            </a:prstGeom>
            <a:ln w="12700">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t>…..….…….</a:t>
              </a:r>
            </a:p>
            <a:p>
              <a:pPr algn="ctr"/>
              <a:r>
                <a:rPr lang="en-US" sz="100" dirty="0" smtClean="0"/>
                <a:t>……...</a:t>
              </a:r>
              <a:endParaRPr lang="en-US" sz="100" dirty="0"/>
            </a:p>
          </p:txBody>
        </p:sp>
        <p:sp>
          <p:nvSpPr>
            <p:cNvPr id="96" name="Oval 95"/>
            <p:cNvSpPr/>
            <p:nvPr/>
          </p:nvSpPr>
          <p:spPr>
            <a:xfrm>
              <a:off x="1307509" y="1982625"/>
              <a:ext cx="205100" cy="256374"/>
            </a:xfrm>
            <a:prstGeom prst="ellipse">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97" name="Snip Same Side Corner Rectangle 96"/>
            <p:cNvSpPr/>
            <p:nvPr/>
          </p:nvSpPr>
          <p:spPr>
            <a:xfrm>
              <a:off x="1256236" y="2238998"/>
              <a:ext cx="307650" cy="205101"/>
            </a:xfrm>
            <a:prstGeom prst="snip2SameRect">
              <a:avLst>
                <a:gd name="adj1" fmla="val 40322"/>
                <a:gd name="adj2" fmla="val 0"/>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sp>
        <p:nvSpPr>
          <p:cNvPr id="67" name="Rectangle 66"/>
          <p:cNvSpPr/>
          <p:nvPr/>
        </p:nvSpPr>
        <p:spPr>
          <a:xfrm>
            <a:off x="6173977" y="3203994"/>
            <a:ext cx="1134191" cy="354665"/>
          </a:xfrm>
          <a:prstGeom prst="rect">
            <a:avLst/>
          </a:prstGeom>
          <a:solidFill>
            <a:schemeClr val="bg1">
              <a:lumMod val="65000"/>
            </a:schemeClr>
          </a:solidFill>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en-US" sz="800" dirty="0" smtClean="0"/>
              <a:t>Integration Bus</a:t>
            </a:r>
          </a:p>
        </p:txBody>
      </p:sp>
      <p:sp>
        <p:nvSpPr>
          <p:cNvPr id="111" name="TextBox 110"/>
          <p:cNvSpPr txBox="1"/>
          <p:nvPr/>
        </p:nvSpPr>
        <p:spPr>
          <a:xfrm>
            <a:off x="3652584" y="1308361"/>
            <a:ext cx="1479892" cy="276999"/>
          </a:xfrm>
          <a:prstGeom prst="rect">
            <a:avLst/>
          </a:prstGeom>
          <a:noFill/>
        </p:spPr>
        <p:txBody>
          <a:bodyPr wrap="none" rtlCol="0">
            <a:spAutoFit/>
          </a:bodyPr>
          <a:lstStyle/>
          <a:p>
            <a:r>
              <a:rPr lang="en-US" sz="1200" b="1" dirty="0" smtClean="0">
                <a:solidFill>
                  <a:schemeClr val="tx2"/>
                </a:solidFill>
              </a:rPr>
              <a:t>Clearing/Settlement</a:t>
            </a:r>
          </a:p>
        </p:txBody>
      </p:sp>
      <p:sp>
        <p:nvSpPr>
          <p:cNvPr id="112" name="TextBox 111"/>
          <p:cNvSpPr txBox="1"/>
          <p:nvPr/>
        </p:nvSpPr>
        <p:spPr>
          <a:xfrm>
            <a:off x="4134459" y="3697332"/>
            <a:ext cx="569387" cy="215444"/>
          </a:xfrm>
          <a:prstGeom prst="rect">
            <a:avLst/>
          </a:prstGeom>
          <a:noFill/>
        </p:spPr>
        <p:txBody>
          <a:bodyPr wrap="none" rtlCol="0">
            <a:spAutoFit/>
          </a:bodyPr>
          <a:lstStyle/>
          <a:p>
            <a:r>
              <a:rPr lang="en-US" sz="800" b="1" dirty="0" smtClean="0"/>
              <a:t>On-chain</a:t>
            </a:r>
            <a:endParaRPr lang="en-US" sz="800" b="1" dirty="0"/>
          </a:p>
        </p:txBody>
      </p:sp>
      <p:sp>
        <p:nvSpPr>
          <p:cNvPr id="113" name="TextBox 112"/>
          <p:cNvSpPr txBox="1"/>
          <p:nvPr/>
        </p:nvSpPr>
        <p:spPr>
          <a:xfrm>
            <a:off x="6264999" y="3551747"/>
            <a:ext cx="887558" cy="338554"/>
          </a:xfrm>
          <a:prstGeom prst="rect">
            <a:avLst/>
          </a:prstGeom>
          <a:noFill/>
        </p:spPr>
        <p:txBody>
          <a:bodyPr wrap="square" rtlCol="0">
            <a:spAutoFit/>
          </a:bodyPr>
          <a:lstStyle/>
          <a:p>
            <a:pPr algn="ctr"/>
            <a:endParaRPr lang="en-US" sz="800" b="1" dirty="0" smtClean="0"/>
          </a:p>
          <a:p>
            <a:pPr algn="ctr"/>
            <a:r>
              <a:rPr lang="en-US" sz="800" b="1" dirty="0" smtClean="0"/>
              <a:t>Off-chain</a:t>
            </a:r>
            <a:endParaRPr lang="en-US" sz="800" b="1" dirty="0"/>
          </a:p>
        </p:txBody>
      </p:sp>
      <p:sp>
        <p:nvSpPr>
          <p:cNvPr id="114" name="Rectangle 113"/>
          <p:cNvSpPr/>
          <p:nvPr/>
        </p:nvSpPr>
        <p:spPr>
          <a:xfrm>
            <a:off x="6059809" y="1767699"/>
            <a:ext cx="1405432" cy="2216892"/>
          </a:xfrm>
          <a:prstGeom prst="rect">
            <a:avLst/>
          </a:prstGeom>
          <a:noFill/>
          <a:ln w="19050">
            <a:solidFill>
              <a:schemeClr val="bg2">
                <a:lumMod val="6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800" dirty="0"/>
          </a:p>
        </p:txBody>
      </p:sp>
      <p:grpSp>
        <p:nvGrpSpPr>
          <p:cNvPr id="5" name="Group 125"/>
          <p:cNvGrpSpPr/>
          <p:nvPr/>
        </p:nvGrpSpPr>
        <p:grpSpPr>
          <a:xfrm>
            <a:off x="4079302" y="4440245"/>
            <a:ext cx="434610" cy="430651"/>
            <a:chOff x="982770" y="1786072"/>
            <a:chExt cx="581116" cy="658027"/>
          </a:xfrm>
        </p:grpSpPr>
        <p:sp>
          <p:nvSpPr>
            <p:cNvPr id="127" name="Rectangle 126"/>
            <p:cNvSpPr/>
            <p:nvPr/>
          </p:nvSpPr>
          <p:spPr>
            <a:xfrm>
              <a:off x="982770" y="1786072"/>
              <a:ext cx="410198" cy="410198"/>
            </a:xfrm>
            <a:prstGeom prst="rect">
              <a:avLst/>
            </a:prstGeom>
            <a:ln w="12700">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t>…..….…….</a:t>
              </a:r>
            </a:p>
            <a:p>
              <a:pPr algn="ctr"/>
              <a:r>
                <a:rPr lang="en-US" sz="100" dirty="0" smtClean="0"/>
                <a:t>……...</a:t>
              </a:r>
              <a:endParaRPr lang="en-US" sz="100" dirty="0"/>
            </a:p>
          </p:txBody>
        </p:sp>
        <p:sp>
          <p:nvSpPr>
            <p:cNvPr id="128" name="Oval 127"/>
            <p:cNvSpPr/>
            <p:nvPr/>
          </p:nvSpPr>
          <p:spPr>
            <a:xfrm>
              <a:off x="1307509" y="1982625"/>
              <a:ext cx="205100" cy="256374"/>
            </a:xfrm>
            <a:prstGeom prst="ellipse">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0" name="Snip Same Side Corner Rectangle 129"/>
            <p:cNvSpPr/>
            <p:nvPr/>
          </p:nvSpPr>
          <p:spPr>
            <a:xfrm>
              <a:off x="1256236" y="2238998"/>
              <a:ext cx="307650" cy="205101"/>
            </a:xfrm>
            <a:prstGeom prst="snip2SameRect">
              <a:avLst>
                <a:gd name="adj1" fmla="val 40322"/>
                <a:gd name="adj2" fmla="val 0"/>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grpSp>
        <p:nvGrpSpPr>
          <p:cNvPr id="6" name="Group 130"/>
          <p:cNvGrpSpPr/>
          <p:nvPr/>
        </p:nvGrpSpPr>
        <p:grpSpPr>
          <a:xfrm>
            <a:off x="3467859" y="4447028"/>
            <a:ext cx="434610" cy="430651"/>
            <a:chOff x="982770" y="1786072"/>
            <a:chExt cx="581116" cy="658027"/>
          </a:xfrm>
        </p:grpSpPr>
        <p:sp>
          <p:nvSpPr>
            <p:cNvPr id="132" name="Rectangle 131"/>
            <p:cNvSpPr/>
            <p:nvPr/>
          </p:nvSpPr>
          <p:spPr>
            <a:xfrm>
              <a:off x="982770" y="1786072"/>
              <a:ext cx="410198" cy="410198"/>
            </a:xfrm>
            <a:prstGeom prst="rect">
              <a:avLst/>
            </a:prstGeom>
            <a:ln w="12700">
              <a:solidFill>
                <a:schemeClr val="bg2">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 dirty="0" smtClean="0"/>
                <a:t>…..….…….</a:t>
              </a:r>
            </a:p>
            <a:p>
              <a:pPr algn="ctr"/>
              <a:r>
                <a:rPr lang="en-US" sz="100" dirty="0" smtClean="0"/>
                <a:t>……...</a:t>
              </a:r>
              <a:endParaRPr lang="en-US" sz="100" dirty="0"/>
            </a:p>
          </p:txBody>
        </p:sp>
        <p:sp>
          <p:nvSpPr>
            <p:cNvPr id="133" name="Oval 132"/>
            <p:cNvSpPr/>
            <p:nvPr/>
          </p:nvSpPr>
          <p:spPr>
            <a:xfrm>
              <a:off x="1307509" y="1982625"/>
              <a:ext cx="205100" cy="256374"/>
            </a:xfrm>
            <a:prstGeom prst="ellipse">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4" name="Snip Same Side Corner Rectangle 133"/>
            <p:cNvSpPr/>
            <p:nvPr/>
          </p:nvSpPr>
          <p:spPr>
            <a:xfrm>
              <a:off x="1256236" y="2238998"/>
              <a:ext cx="307650" cy="205101"/>
            </a:xfrm>
            <a:prstGeom prst="snip2SameRect">
              <a:avLst>
                <a:gd name="adj1" fmla="val 40322"/>
                <a:gd name="adj2" fmla="val 0"/>
              </a:avLst>
            </a:prstGeom>
            <a:solidFill>
              <a:schemeClr val="bg2">
                <a:lumMod val="95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cxnSp>
        <p:nvCxnSpPr>
          <p:cNvPr id="135" name="Straight Arrow Connector 134"/>
          <p:cNvCxnSpPr/>
          <p:nvPr/>
        </p:nvCxnSpPr>
        <p:spPr>
          <a:xfrm flipV="1">
            <a:off x="3721173" y="4038588"/>
            <a:ext cx="287882" cy="296333"/>
          </a:xfrm>
          <a:prstGeom prst="straightConnector1">
            <a:avLst/>
          </a:prstGeom>
          <a:ln>
            <a:solidFill>
              <a:schemeClr val="bg2">
                <a:lumMod val="6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flipH="1" flipV="1">
            <a:off x="5026846" y="4033935"/>
            <a:ext cx="218329" cy="284052"/>
          </a:xfrm>
          <a:prstGeom prst="straightConnector1">
            <a:avLst/>
          </a:prstGeom>
          <a:ln>
            <a:solidFill>
              <a:schemeClr val="bg2">
                <a:lumMod val="6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flipH="1" flipV="1">
            <a:off x="4664137" y="4051025"/>
            <a:ext cx="73036" cy="292363"/>
          </a:xfrm>
          <a:prstGeom prst="straightConnector1">
            <a:avLst/>
          </a:prstGeom>
          <a:ln>
            <a:solidFill>
              <a:schemeClr val="bg2">
                <a:lumMod val="6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flipV="1">
            <a:off x="4246106" y="4051026"/>
            <a:ext cx="81672" cy="275431"/>
          </a:xfrm>
          <a:prstGeom prst="straightConnector1">
            <a:avLst/>
          </a:prstGeom>
          <a:ln>
            <a:solidFill>
              <a:schemeClr val="bg2">
                <a:lumMod val="6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5" name="Rounded Rectangle 164"/>
          <p:cNvSpPr/>
          <p:nvPr/>
        </p:nvSpPr>
        <p:spPr>
          <a:xfrm>
            <a:off x="1566364" y="1727191"/>
            <a:ext cx="1413939" cy="2226808"/>
          </a:xfrm>
          <a:prstGeom prst="roundRect">
            <a:avLst/>
          </a:prstGeom>
          <a:ln w="19050">
            <a:solidFill>
              <a:schemeClr val="bg1">
                <a:lumMod val="6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166" name="TextBox 165"/>
          <p:cNvSpPr txBox="1"/>
          <p:nvPr/>
        </p:nvSpPr>
        <p:spPr>
          <a:xfrm>
            <a:off x="1856381" y="1292455"/>
            <a:ext cx="654521" cy="276999"/>
          </a:xfrm>
          <a:prstGeom prst="rect">
            <a:avLst/>
          </a:prstGeom>
          <a:noFill/>
        </p:spPr>
        <p:txBody>
          <a:bodyPr wrap="none" rtlCol="0">
            <a:spAutoFit/>
          </a:bodyPr>
          <a:lstStyle/>
          <a:p>
            <a:r>
              <a:rPr lang="en-US" sz="1200" b="1" dirty="0" smtClean="0">
                <a:solidFill>
                  <a:schemeClr val="tx1">
                    <a:lumMod val="50000"/>
                    <a:lumOff val="50000"/>
                  </a:schemeClr>
                </a:solidFill>
              </a:rPr>
              <a:t>Market</a:t>
            </a:r>
            <a:endParaRPr lang="en-US" sz="1200" b="1" dirty="0">
              <a:solidFill>
                <a:schemeClr val="tx1">
                  <a:lumMod val="50000"/>
                  <a:lumOff val="50000"/>
                </a:schemeClr>
              </a:solidFill>
            </a:endParaRPr>
          </a:p>
        </p:txBody>
      </p:sp>
      <p:sp>
        <p:nvSpPr>
          <p:cNvPr id="168" name="Oval 167"/>
          <p:cNvSpPr/>
          <p:nvPr/>
        </p:nvSpPr>
        <p:spPr>
          <a:xfrm>
            <a:off x="1751088" y="1875428"/>
            <a:ext cx="1110669" cy="435947"/>
          </a:xfrm>
          <a:prstGeom prst="ellipse">
            <a:avLst/>
          </a:prstGeom>
          <a:solidFill>
            <a:schemeClr val="accent5">
              <a:lumMod val="75000"/>
            </a:schemeClr>
          </a:solidFill>
          <a:ln w="28575">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600" dirty="0" smtClean="0"/>
              <a:t>Trading Application</a:t>
            </a:r>
          </a:p>
        </p:txBody>
      </p:sp>
      <p:sp>
        <p:nvSpPr>
          <p:cNvPr id="173" name="TextBox 172"/>
          <p:cNvSpPr txBox="1"/>
          <p:nvPr/>
        </p:nvSpPr>
        <p:spPr>
          <a:xfrm>
            <a:off x="1899258" y="3502594"/>
            <a:ext cx="613469" cy="338554"/>
          </a:xfrm>
          <a:prstGeom prst="rect">
            <a:avLst/>
          </a:prstGeom>
          <a:noFill/>
        </p:spPr>
        <p:txBody>
          <a:bodyPr wrap="none" rtlCol="0">
            <a:spAutoFit/>
          </a:bodyPr>
          <a:lstStyle/>
          <a:p>
            <a:r>
              <a:rPr lang="en-US" sz="800" b="1" dirty="0" smtClean="0"/>
              <a:t>Off-chain</a:t>
            </a:r>
          </a:p>
          <a:p>
            <a:r>
              <a:rPr lang="en-US" sz="800" b="1" dirty="0" smtClean="0"/>
              <a:t>/On-chain</a:t>
            </a:r>
            <a:endParaRPr lang="en-US" sz="800" b="1" dirty="0"/>
          </a:p>
        </p:txBody>
      </p:sp>
      <p:sp>
        <p:nvSpPr>
          <p:cNvPr id="174" name="Left-Right Arrow 173"/>
          <p:cNvSpPr/>
          <p:nvPr/>
        </p:nvSpPr>
        <p:spPr>
          <a:xfrm>
            <a:off x="3121300" y="2042286"/>
            <a:ext cx="578658" cy="201367"/>
          </a:xfrm>
          <a:prstGeom prst="leftRightArrow">
            <a:avLst>
              <a:gd name="adj1" fmla="val 50000"/>
              <a:gd name="adj2" fmla="val 75714"/>
            </a:avLst>
          </a:prstGeom>
          <a:solidFill>
            <a:schemeClr val="bg1">
              <a:lumMod val="85000"/>
            </a:schemeClr>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200"/>
          </a:p>
        </p:txBody>
      </p:sp>
      <p:sp>
        <p:nvSpPr>
          <p:cNvPr id="175" name="Left-Right Arrow 174"/>
          <p:cNvSpPr/>
          <p:nvPr/>
        </p:nvSpPr>
        <p:spPr>
          <a:xfrm>
            <a:off x="3129765" y="2516419"/>
            <a:ext cx="578658" cy="201367"/>
          </a:xfrm>
          <a:prstGeom prst="leftRightArrow">
            <a:avLst>
              <a:gd name="adj1" fmla="val 50000"/>
              <a:gd name="adj2" fmla="val 75714"/>
            </a:avLst>
          </a:prstGeom>
          <a:solidFill>
            <a:schemeClr val="bg1">
              <a:lumMod val="85000"/>
            </a:schemeClr>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200"/>
          </a:p>
        </p:txBody>
      </p:sp>
      <p:sp>
        <p:nvSpPr>
          <p:cNvPr id="176" name="TextBox 175"/>
          <p:cNvSpPr txBox="1">
            <a:spLocks noChangeArrowheads="1"/>
          </p:cNvSpPr>
          <p:nvPr/>
        </p:nvSpPr>
        <p:spPr bwMode="auto">
          <a:xfrm>
            <a:off x="5918217" y="5081913"/>
            <a:ext cx="2496980" cy="1169551"/>
          </a:xfrm>
          <a:prstGeom prst="rect">
            <a:avLst/>
          </a:prstGeom>
          <a:solidFill>
            <a:schemeClr val="bg1">
              <a:alpha val="70195"/>
            </a:schemeClr>
          </a:solidFill>
          <a:ln w="12700">
            <a:solidFill>
              <a:srgbClr val="C0CBDA"/>
            </a:solidFill>
            <a:miter lim="800000"/>
            <a:headEnd/>
            <a:tailEnd/>
          </a:ln>
        </p:spPr>
        <p:txBody>
          <a:bodyPr wrap="square">
            <a:spAutoFit/>
          </a:bodyPr>
          <a:lstStyle/>
          <a:p>
            <a:endParaRPr lang="en-US" altLang="zh-CN" sz="1000" dirty="0" smtClean="0">
              <a:solidFill>
                <a:srgbClr val="000000"/>
              </a:solidFill>
              <a:latin typeface="Calibri" pitchFamily="34" charset="0"/>
            </a:endParaRPr>
          </a:p>
          <a:p>
            <a:r>
              <a:rPr lang="en-US" altLang="zh-CN" sz="1000" dirty="0" smtClean="0">
                <a:solidFill>
                  <a:srgbClr val="000000"/>
                </a:solidFill>
                <a:latin typeface="Courier New" pitchFamily="49" charset="0"/>
                <a:cs typeface="Courier New" pitchFamily="49" charset="0"/>
              </a:rPr>
              <a:t>Oracles are off chain services that integrate on-chain contracts with existing systems; network participants do not interact with oracles directly.</a:t>
            </a:r>
          </a:p>
        </p:txBody>
      </p:sp>
      <p:sp>
        <p:nvSpPr>
          <p:cNvPr id="177" name="Round Same Side Corner Rectangle 176"/>
          <p:cNvSpPr/>
          <p:nvPr/>
        </p:nvSpPr>
        <p:spPr bwMode="auto">
          <a:xfrm>
            <a:off x="5908815" y="4971837"/>
            <a:ext cx="2514928" cy="249248"/>
          </a:xfrm>
          <a:prstGeom prst="round2SameRect">
            <a:avLst/>
          </a:prstGeom>
          <a:solidFill>
            <a:srgbClr val="98BDDC"/>
          </a:solidFill>
          <a:ln>
            <a:noFill/>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en-US" sz="900" b="1" i="1" dirty="0" smtClean="0">
                <a:solidFill>
                  <a:prstClr val="white"/>
                </a:solidFill>
              </a:rPr>
              <a:t>Oracle</a:t>
            </a:r>
            <a:endParaRPr lang="en-US" sz="900" b="1" i="1" dirty="0">
              <a:solidFill>
                <a:prstClr val="white"/>
              </a:solidFill>
            </a:endParaRPr>
          </a:p>
        </p:txBody>
      </p:sp>
      <p:sp>
        <p:nvSpPr>
          <p:cNvPr id="178" name="TextBox 177"/>
          <p:cNvSpPr txBox="1">
            <a:spLocks noChangeArrowheads="1"/>
          </p:cNvSpPr>
          <p:nvPr/>
        </p:nvSpPr>
        <p:spPr bwMode="auto">
          <a:xfrm>
            <a:off x="753548" y="5081913"/>
            <a:ext cx="2496980" cy="1169551"/>
          </a:xfrm>
          <a:prstGeom prst="rect">
            <a:avLst/>
          </a:prstGeom>
          <a:solidFill>
            <a:schemeClr val="bg1">
              <a:alpha val="70195"/>
            </a:schemeClr>
          </a:solidFill>
          <a:ln w="12700">
            <a:solidFill>
              <a:srgbClr val="C0CBDA"/>
            </a:solidFill>
            <a:miter lim="800000"/>
            <a:headEnd/>
            <a:tailEnd/>
          </a:ln>
        </p:spPr>
        <p:txBody>
          <a:bodyPr wrap="square">
            <a:spAutoFit/>
          </a:bodyPr>
          <a:lstStyle/>
          <a:p>
            <a:endParaRPr lang="en-US" altLang="zh-CN" sz="1000" dirty="0" smtClean="0">
              <a:solidFill>
                <a:srgbClr val="000000"/>
              </a:solidFill>
              <a:latin typeface="Calibri" pitchFamily="34" charset="0"/>
            </a:endParaRPr>
          </a:p>
          <a:p>
            <a:r>
              <a:rPr lang="en-US" altLang="zh-CN" sz="1000" dirty="0" smtClean="0">
                <a:solidFill>
                  <a:srgbClr val="000000"/>
                </a:solidFill>
                <a:latin typeface="Courier New" pitchFamily="49" charset="0"/>
                <a:cs typeface="Courier New" pitchFamily="49" charset="0"/>
              </a:rPr>
              <a:t>Trading/exchange applications can live either on-chain or off-chain (i.e. off-chain applications are often more centralized, but likely offer better latency).</a:t>
            </a:r>
          </a:p>
        </p:txBody>
      </p:sp>
      <p:sp>
        <p:nvSpPr>
          <p:cNvPr id="179" name="Round Same Side Corner Rectangle 178"/>
          <p:cNvSpPr/>
          <p:nvPr/>
        </p:nvSpPr>
        <p:spPr bwMode="auto">
          <a:xfrm>
            <a:off x="744146" y="4971837"/>
            <a:ext cx="2514928" cy="249248"/>
          </a:xfrm>
          <a:prstGeom prst="round2SameRect">
            <a:avLst/>
          </a:prstGeom>
          <a:solidFill>
            <a:srgbClr val="98BDDC"/>
          </a:solidFill>
          <a:ln>
            <a:noFill/>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en-US" sz="900" b="1" i="1" dirty="0" smtClean="0">
                <a:solidFill>
                  <a:prstClr val="white"/>
                </a:solidFill>
              </a:rPr>
              <a:t>Market</a:t>
            </a:r>
            <a:endParaRPr lang="en-US" sz="900" b="1" i="1" dirty="0">
              <a:solidFill>
                <a:prstClr val="white"/>
              </a:solidFill>
            </a:endParaRPr>
          </a:p>
        </p:txBody>
      </p:sp>
      <p:sp>
        <p:nvSpPr>
          <p:cNvPr id="180" name="TextBox 179"/>
          <p:cNvSpPr txBox="1">
            <a:spLocks noChangeArrowheads="1"/>
          </p:cNvSpPr>
          <p:nvPr/>
        </p:nvSpPr>
        <p:spPr bwMode="auto">
          <a:xfrm>
            <a:off x="3335879" y="5081913"/>
            <a:ext cx="2496980" cy="1169551"/>
          </a:xfrm>
          <a:prstGeom prst="rect">
            <a:avLst/>
          </a:prstGeom>
          <a:solidFill>
            <a:schemeClr val="bg1">
              <a:alpha val="70195"/>
            </a:schemeClr>
          </a:solidFill>
          <a:ln w="12700">
            <a:solidFill>
              <a:srgbClr val="C0CBDA"/>
            </a:solidFill>
            <a:miter lim="800000"/>
            <a:headEnd/>
            <a:tailEnd/>
          </a:ln>
        </p:spPr>
        <p:txBody>
          <a:bodyPr wrap="square">
            <a:spAutoFit/>
          </a:bodyPr>
          <a:lstStyle/>
          <a:p>
            <a:endParaRPr lang="en-US" altLang="zh-CN" sz="1000" dirty="0" smtClean="0">
              <a:solidFill>
                <a:srgbClr val="000000"/>
              </a:solidFill>
              <a:latin typeface="Calibri" pitchFamily="34" charset="0"/>
            </a:endParaRPr>
          </a:p>
          <a:p>
            <a:r>
              <a:rPr lang="en-US" altLang="zh-CN" sz="1000" dirty="0" smtClean="0">
                <a:solidFill>
                  <a:srgbClr val="000000"/>
                </a:solidFill>
                <a:latin typeface="Courier New" pitchFamily="49" charset="0"/>
                <a:cs typeface="Courier New" pitchFamily="49" charset="0"/>
              </a:rPr>
              <a:t>Final clearing/settlement of financial assets can be automated through smart contracts, which have direct access to assets defined on chain.</a:t>
            </a:r>
          </a:p>
        </p:txBody>
      </p:sp>
      <p:sp>
        <p:nvSpPr>
          <p:cNvPr id="181" name="Round Same Side Corner Rectangle 180"/>
          <p:cNvSpPr/>
          <p:nvPr/>
        </p:nvSpPr>
        <p:spPr bwMode="auto">
          <a:xfrm>
            <a:off x="3326477" y="4971837"/>
            <a:ext cx="2514928" cy="249248"/>
          </a:xfrm>
          <a:prstGeom prst="round2SameRect">
            <a:avLst/>
          </a:prstGeom>
          <a:solidFill>
            <a:srgbClr val="98BDDC"/>
          </a:solidFill>
          <a:ln>
            <a:noFill/>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en-US" sz="900" b="1" i="1" dirty="0" smtClean="0">
                <a:solidFill>
                  <a:prstClr val="white"/>
                </a:solidFill>
              </a:rPr>
              <a:t>Clearing/Settlement</a:t>
            </a:r>
            <a:endParaRPr lang="en-US" sz="900" b="1" i="1" dirty="0">
              <a:solidFill>
                <a:prstClr val="white"/>
              </a:solidFill>
            </a:endParaRPr>
          </a:p>
        </p:txBody>
      </p:sp>
      <p:sp>
        <p:nvSpPr>
          <p:cNvPr id="182" name="Left-Right Arrow 181"/>
          <p:cNvSpPr/>
          <p:nvPr/>
        </p:nvSpPr>
        <p:spPr>
          <a:xfrm>
            <a:off x="5246429" y="2812763"/>
            <a:ext cx="578658" cy="201367"/>
          </a:xfrm>
          <a:prstGeom prst="leftRightArrow">
            <a:avLst>
              <a:gd name="adj1" fmla="val 50000"/>
              <a:gd name="adj2" fmla="val 75714"/>
            </a:avLst>
          </a:prstGeom>
          <a:solidFill>
            <a:schemeClr val="bg1">
              <a:lumMod val="85000"/>
            </a:schemeClr>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200"/>
          </a:p>
        </p:txBody>
      </p:sp>
      <p:sp>
        <p:nvSpPr>
          <p:cNvPr id="62" name="Left-Right Arrow 61"/>
          <p:cNvSpPr/>
          <p:nvPr/>
        </p:nvSpPr>
        <p:spPr>
          <a:xfrm>
            <a:off x="5254895" y="3236090"/>
            <a:ext cx="578658" cy="201367"/>
          </a:xfrm>
          <a:prstGeom prst="leftRightArrow">
            <a:avLst>
              <a:gd name="adj1" fmla="val 50000"/>
              <a:gd name="adj2" fmla="val 75714"/>
            </a:avLst>
          </a:prstGeom>
          <a:solidFill>
            <a:schemeClr val="bg1">
              <a:lumMod val="85000"/>
            </a:schemeClr>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200"/>
          </a:p>
        </p:txBody>
      </p:sp>
      <p:sp>
        <p:nvSpPr>
          <p:cNvPr id="63" name="Rectangle 62"/>
          <p:cNvSpPr/>
          <p:nvPr/>
        </p:nvSpPr>
        <p:spPr>
          <a:xfrm>
            <a:off x="6173975" y="2738328"/>
            <a:ext cx="1134191" cy="354665"/>
          </a:xfrm>
          <a:prstGeom prst="rect">
            <a:avLst/>
          </a:prstGeom>
          <a:solidFill>
            <a:schemeClr val="bg1">
              <a:lumMod val="65000"/>
            </a:schemeClr>
          </a:solidFill>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en-US" sz="800" dirty="0" smtClean="0"/>
              <a:t>Live Feed</a:t>
            </a:r>
          </a:p>
        </p:txBody>
      </p:sp>
      <p:sp>
        <p:nvSpPr>
          <p:cNvPr id="64" name="Oval 63"/>
          <p:cNvSpPr/>
          <p:nvPr/>
        </p:nvSpPr>
        <p:spPr>
          <a:xfrm>
            <a:off x="1776492" y="2391896"/>
            <a:ext cx="1110669" cy="435947"/>
          </a:xfrm>
          <a:prstGeom prst="ellipse">
            <a:avLst/>
          </a:prstGeom>
          <a:solidFill>
            <a:schemeClr val="accent5">
              <a:lumMod val="75000"/>
            </a:schemeClr>
          </a:solidFill>
          <a:ln w="28575">
            <a:prstDash val="dash"/>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600" dirty="0" smtClean="0"/>
              <a:t>Exchange</a:t>
            </a:r>
          </a:p>
          <a:p>
            <a:pPr algn="ctr"/>
            <a:r>
              <a:rPr lang="en-US" sz="600" dirty="0" smtClean="0"/>
              <a:t>Application</a:t>
            </a:r>
          </a:p>
        </p:txBody>
      </p:sp>
      <p:sp>
        <p:nvSpPr>
          <p:cNvPr id="51" name="TextBox 50"/>
          <p:cNvSpPr txBox="1"/>
          <p:nvPr/>
        </p:nvSpPr>
        <p:spPr>
          <a:xfrm>
            <a:off x="541875" y="740917"/>
            <a:ext cx="7975105" cy="461665"/>
          </a:xfrm>
          <a:prstGeom prst="rect">
            <a:avLst/>
          </a:prstGeom>
          <a:noFill/>
          <a:ln w="9525">
            <a:solidFill>
              <a:schemeClr val="tx1">
                <a:lumMod val="50000"/>
                <a:lumOff val="50000"/>
              </a:schemeClr>
            </a:solidFill>
          </a:ln>
        </p:spPr>
        <p:txBody>
          <a:bodyPr wrap="square">
            <a:spAutoFit/>
          </a:bodyPr>
          <a:lstStyle/>
          <a:p>
            <a:pPr>
              <a:defRPr/>
            </a:pPr>
            <a:r>
              <a:rPr lang="en-US" sz="1200" dirty="0" smtClean="0">
                <a:solidFill>
                  <a:schemeClr val="tx1">
                    <a:lumMod val="50000"/>
                    <a:lumOff val="50000"/>
                  </a:schemeClr>
                </a:solidFill>
                <a:latin typeface="Helvetica Neue"/>
              </a:rPr>
              <a:t>Trading, clearing, and settlement functions can all be automated on a blockchain network using smart contracts and oracles.</a:t>
            </a:r>
          </a:p>
        </p:txBody>
      </p:sp>
    </p:spTree>
    <p:extLst>
      <p:ext uri="{BB962C8B-B14F-4D97-AF65-F5344CB8AC3E}">
        <p14:creationId xmlns:p14="http://schemas.microsoft.com/office/powerpoint/2010/main" val="3469818753"/>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23" y="104475"/>
            <a:ext cx="8276055" cy="644722"/>
          </a:xfrm>
        </p:spPr>
        <p:txBody>
          <a:bodyPr>
            <a:noAutofit/>
          </a:bodyPr>
          <a:lstStyle/>
          <a:p>
            <a:r>
              <a:rPr lang="en-AU" sz="2800" dirty="0" smtClean="0"/>
              <a:t>IBM – Financial Services use </a:t>
            </a:r>
            <a:r>
              <a:rPr lang="en-AU" sz="2800" dirty="0"/>
              <a:t>c</a:t>
            </a:r>
            <a:r>
              <a:rPr lang="en-AU" sz="2800" dirty="0" smtClean="0"/>
              <a:t>ases for Blockchain</a:t>
            </a:r>
            <a:endParaRPr lang="en-AU" sz="2800" dirty="0"/>
          </a:p>
        </p:txBody>
      </p:sp>
      <p:graphicFrame>
        <p:nvGraphicFramePr>
          <p:cNvPr id="14" name="Table 13"/>
          <p:cNvGraphicFramePr>
            <a:graphicFrameLocks noGrp="1"/>
          </p:cNvGraphicFramePr>
          <p:nvPr>
            <p:extLst>
              <p:ext uri="{D42A27DB-BD31-4B8C-83A1-F6EECF244321}">
                <p14:modId xmlns:p14="http://schemas.microsoft.com/office/powerpoint/2010/main" val="3968266765"/>
              </p:ext>
            </p:extLst>
          </p:nvPr>
        </p:nvGraphicFramePr>
        <p:xfrm>
          <a:off x="416405" y="947366"/>
          <a:ext cx="8338515" cy="5642560"/>
        </p:xfrm>
        <a:graphic>
          <a:graphicData uri="http://schemas.openxmlformats.org/drawingml/2006/table">
            <a:tbl>
              <a:tblPr firstRow="1" bandRow="1">
                <a:tableStyleId>{10A1B5D5-9B99-4C35-A422-299274C87663}</a:tableStyleId>
              </a:tblPr>
              <a:tblGrid>
                <a:gridCol w="8338515"/>
              </a:tblGrid>
              <a:tr h="371022">
                <a:tc>
                  <a:txBody>
                    <a:bodyPr/>
                    <a:lstStyle/>
                    <a:p>
                      <a:pPr algn="ctr"/>
                      <a:r>
                        <a:rPr lang="en-US" sz="1400" b="1" dirty="0" smtClean="0">
                          <a:solidFill>
                            <a:schemeClr val="bg1"/>
                          </a:solidFill>
                          <a:latin typeface="Calibri" pitchFamily="34" charset="0"/>
                          <a:ea typeface="Helvetica Neue" charset="0"/>
                          <a:cs typeface="Calibri" pitchFamily="34" charset="0"/>
                        </a:rPr>
                        <a:t>Blockchain</a:t>
                      </a:r>
                      <a:r>
                        <a:rPr lang="en-US" sz="1400" b="1" baseline="0" dirty="0" smtClean="0">
                          <a:solidFill>
                            <a:schemeClr val="bg1"/>
                          </a:solidFill>
                          <a:latin typeface="Calibri" pitchFamily="34" charset="0"/>
                          <a:ea typeface="Helvetica Neue" charset="0"/>
                          <a:cs typeface="Calibri" pitchFamily="34" charset="0"/>
                        </a:rPr>
                        <a:t> for </a:t>
                      </a:r>
                      <a:r>
                        <a:rPr lang="en-US" sz="1400" b="1" dirty="0" smtClean="0">
                          <a:solidFill>
                            <a:schemeClr val="bg1"/>
                          </a:solidFill>
                          <a:latin typeface="Calibri" pitchFamily="34" charset="0"/>
                          <a:ea typeface="Helvetica Neue" charset="0"/>
                          <a:cs typeface="Calibri" pitchFamily="34" charset="0"/>
                        </a:rPr>
                        <a:t>Banking</a:t>
                      </a:r>
                    </a:p>
                  </a:txBody>
                  <a:tcPr marL="68580" marR="6858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r>
              <a:tr h="12320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Calibri" pitchFamily="34" charset="0"/>
                          <a:ea typeface="Helvetica Neue" charset="0"/>
                          <a:cs typeface="Calibri" pitchFamily="34" charset="0"/>
                        </a:rPr>
                        <a:t>Letters of Credit</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kern="1200" baseline="0" dirty="0" smtClean="0">
                          <a:solidFill>
                            <a:schemeClr val="tx1">
                              <a:lumMod val="65000"/>
                              <a:lumOff val="35000"/>
                            </a:schemeClr>
                          </a:solidFill>
                          <a:latin typeface="Calibri" pitchFamily="34" charset="0"/>
                          <a:ea typeface="Helvetica Neue" charset="0"/>
                          <a:cs typeface="Calibri" pitchFamily="34" charset="0"/>
                        </a:rPr>
                        <a:t>As a bank handling letters of credit (LOC) for my clients, I need a common ledger that allows me and all counter-parties to have the same validated record of transaction and fulfilment of conditions, so that we can increase trust and speed of execution from 4 days to &lt;1 day. If we can drive out 99% of the time and cost, we can offer innovative LOC solutions for a wider range of clients, including start-ups that are “born global.</a:t>
                      </a:r>
                    </a:p>
                  </a:txBody>
                  <a:tcPr marL="68580" marR="6858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327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Calibri" pitchFamily="34" charset="0"/>
                          <a:ea typeface="Helvetica Neue" charset="0"/>
                          <a:cs typeface="Calibri" pitchFamily="34" charset="0"/>
                        </a:rPr>
                        <a:t>Corporate Debt</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kern="1200" baseline="0" dirty="0" smtClean="0">
                          <a:solidFill>
                            <a:schemeClr val="tx1">
                              <a:lumMod val="65000"/>
                              <a:lumOff val="35000"/>
                            </a:schemeClr>
                          </a:solidFill>
                          <a:latin typeface="Calibri" pitchFamily="34" charset="0"/>
                          <a:ea typeface="Helvetica Neue" charset="0"/>
                          <a:cs typeface="Calibri" pitchFamily="34" charset="0"/>
                        </a:rPr>
                        <a:t>As a bank handler of corporate debt, I need a Blockchain based system so that I can pay vendor invoices for my corporate client immediately and win the highest NET discount while immediately letting my client validate that the invoice was executed and the money paid, and also so that I don't need to build another system for innovative factoring use cases and government oversight measures — one API for all. I want to do this at a market-level, so that I don’t have to build one for each of my client relationships, and so that I can spread the cost of building and maintaining the system.</a:t>
                      </a:r>
                    </a:p>
                  </a:txBody>
                  <a:tcPr marL="68580" marR="6858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2373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Calibri" pitchFamily="34" charset="0"/>
                          <a:ea typeface="Helvetica Neue" charset="0"/>
                          <a:cs typeface="Calibri" pitchFamily="34" charset="0"/>
                        </a:rPr>
                        <a:t>Repurchase Agreements</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kern="1200" baseline="0" dirty="0" smtClean="0">
                          <a:solidFill>
                            <a:schemeClr val="tx1">
                              <a:lumMod val="65000"/>
                              <a:lumOff val="35000"/>
                            </a:schemeClr>
                          </a:solidFill>
                          <a:latin typeface="Calibri" pitchFamily="34" charset="0"/>
                          <a:ea typeface="Helvetica Neue" charset="0"/>
                          <a:cs typeface="Calibri" pitchFamily="34" charset="0"/>
                        </a:rPr>
                        <a:t>As a repurchase agreement trader, I need a transparent marketplace of bids and asks, so that I can discover, trade, and execute agreements with relative assurance that there will be no repudiation or other issues. I don’t want to have to be subject to the string of counterparties exerting control over the market; rather, I want to be an equal partner in the network, trade directly, and spread the costs/risks.</a:t>
                      </a:r>
                    </a:p>
                  </a:txBody>
                  <a:tcPr marL="68580" marR="6858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269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b="1" kern="1200" dirty="0" smtClean="0">
                          <a:solidFill>
                            <a:schemeClr val="tx1"/>
                          </a:solidFill>
                          <a:latin typeface="Calibri" pitchFamily="34" charset="0"/>
                          <a:ea typeface="Helvetica Neue" charset="0"/>
                          <a:cs typeface="Calibri" pitchFamily="34" charset="0"/>
                        </a:rPr>
                        <a:t>Supply Chain and Self-Executing B2B Contracts</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kern="1200" baseline="0" dirty="0" smtClean="0">
                          <a:solidFill>
                            <a:schemeClr val="tx1">
                              <a:lumMod val="65000"/>
                              <a:lumOff val="35000"/>
                            </a:schemeClr>
                          </a:solidFill>
                          <a:latin typeface="Calibri" pitchFamily="34" charset="0"/>
                          <a:ea typeface="Helvetica Neue" charset="0"/>
                          <a:cs typeface="Calibri" pitchFamily="34" charset="0"/>
                        </a:rPr>
                        <a:t>As a corporate buyer, I want to be able to submit my purchase contract to a network I share with the supplier, which will convert the agreement into a validated, trusted, self-executing process, so that when the PO is appended to the ledger, supply has been received, and other events occur, the terms of the contract are automatically executed, and both the suppler, me (the buyer), our banks, logistics partners and other stakeholders all can have visibility and be assured of proper completion of the transaction.</a:t>
                      </a:r>
                    </a:p>
                  </a:txBody>
                  <a:tcPr marL="68580" marR="6858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780715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994" y="104475"/>
            <a:ext cx="8276055" cy="644722"/>
          </a:xfrm>
        </p:spPr>
        <p:txBody>
          <a:bodyPr>
            <a:noAutofit/>
          </a:bodyPr>
          <a:lstStyle/>
          <a:p>
            <a:r>
              <a:rPr lang="en-AU" sz="2800" dirty="0" smtClean="0"/>
              <a:t>IBM – Financial Services use </a:t>
            </a:r>
            <a:r>
              <a:rPr lang="en-AU" sz="2800" dirty="0"/>
              <a:t>c</a:t>
            </a:r>
            <a:r>
              <a:rPr lang="en-AU" sz="2800" dirty="0" smtClean="0"/>
              <a:t>ases for Blockchain</a:t>
            </a:r>
            <a:endParaRPr lang="en-AU" sz="2800" dirty="0"/>
          </a:p>
        </p:txBody>
      </p:sp>
      <p:graphicFrame>
        <p:nvGraphicFramePr>
          <p:cNvPr id="10" name="Table 9"/>
          <p:cNvGraphicFramePr>
            <a:graphicFrameLocks noGrp="1"/>
          </p:cNvGraphicFramePr>
          <p:nvPr>
            <p:extLst>
              <p:ext uri="{D42A27DB-BD31-4B8C-83A1-F6EECF244321}">
                <p14:modId xmlns:p14="http://schemas.microsoft.com/office/powerpoint/2010/main" val="3464208810"/>
              </p:ext>
            </p:extLst>
          </p:nvPr>
        </p:nvGraphicFramePr>
        <p:xfrm>
          <a:off x="176114" y="874493"/>
          <a:ext cx="8807830" cy="5663380"/>
        </p:xfrm>
        <a:graphic>
          <a:graphicData uri="http://schemas.openxmlformats.org/drawingml/2006/table">
            <a:tbl>
              <a:tblPr firstRow="1" bandRow="1">
                <a:tableStyleId>{10A1B5D5-9B99-4C35-A422-299274C87663}</a:tableStyleId>
              </a:tblPr>
              <a:tblGrid>
                <a:gridCol w="1238422"/>
                <a:gridCol w="7569408"/>
              </a:tblGrid>
              <a:tr h="408741">
                <a:tc gridSpan="2">
                  <a:txBody>
                    <a:bodyPr/>
                    <a:lstStyle/>
                    <a:p>
                      <a:pPr algn="ctr"/>
                      <a:r>
                        <a:rPr lang="en-US" sz="1400" b="1" dirty="0" smtClean="0">
                          <a:solidFill>
                            <a:schemeClr val="bg1"/>
                          </a:solidFill>
                          <a:latin typeface="Calibri" pitchFamily="34" charset="0"/>
                          <a:ea typeface="Helvetica Neue" charset="0"/>
                          <a:cs typeface="Calibri" pitchFamily="34" charset="0"/>
                        </a:rPr>
                        <a:t>Blockchain for Banking Consortia</a:t>
                      </a:r>
                    </a:p>
                  </a:txBody>
                  <a:tcPr marL="68580" marR="6858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lumMod val="65000"/>
                            <a:lumOff val="35000"/>
                          </a:schemeClr>
                        </a:solidFill>
                        <a:latin typeface="Helvetica Neue" charset="0"/>
                        <a:ea typeface="Helvetica Neue" charset="0"/>
                        <a:cs typeface="Helvetica Neue" charset="0"/>
                      </a:endParaRPr>
                    </a:p>
                  </a:txBody>
                  <a:tcPr>
                    <a:lnL w="635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noFill/>
                  </a:tcPr>
                </a:tc>
              </a:tr>
              <a:tr h="1920182">
                <a:tc>
                  <a:txBody>
                    <a:bodyPr/>
                    <a:lstStyle/>
                    <a:p>
                      <a:pPr algn="ctr"/>
                      <a:r>
                        <a:rPr lang="en-US" sz="1200" b="1" dirty="0" smtClean="0">
                          <a:solidFill>
                            <a:schemeClr val="accent6"/>
                          </a:solidFill>
                          <a:latin typeface="Calibri" pitchFamily="34" charset="0"/>
                          <a:ea typeface="Helvetica Neue" charset="0"/>
                          <a:cs typeface="Calibri" pitchFamily="34" charset="0"/>
                        </a:rPr>
                        <a:t>Security Services</a:t>
                      </a:r>
                      <a:endParaRPr lang="en-US" sz="1200" b="1" dirty="0">
                        <a:solidFill>
                          <a:schemeClr val="accent6"/>
                        </a:solidFill>
                        <a:latin typeface="Calibri" pitchFamily="34" charset="0"/>
                        <a:ea typeface="Helvetica Neue" charset="0"/>
                        <a:cs typeface="Calibri" pitchFamily="34" charset="0"/>
                      </a:endParaRPr>
                    </a:p>
                  </a:txBody>
                  <a:tcPr marL="68580" marR="6858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Calibri" pitchFamily="34" charset="0"/>
                          <a:ea typeface="Helvetica Neue" charset="0"/>
                          <a:cs typeface="Calibri" pitchFamily="34" charset="0"/>
                        </a:rPr>
                        <a:t>Security Settlement</a:t>
                      </a:r>
                      <a:r>
                        <a:rPr lang="en-US" sz="1200" b="1" kern="1200" dirty="0" smtClean="0">
                          <a:solidFill>
                            <a:schemeClr val="tx1">
                              <a:lumMod val="65000"/>
                              <a:lumOff val="35000"/>
                            </a:schemeClr>
                          </a:solidFill>
                          <a:latin typeface="Calibri" pitchFamily="34" charset="0"/>
                          <a:ea typeface="Helvetica Neue" charset="0"/>
                          <a:cs typeface="Calibri" pitchFamily="34" charset="0"/>
                        </a:rPr>
                        <a:t>:</a:t>
                      </a:r>
                      <a:r>
                        <a:rPr lang="en-US" sz="1200" b="1" kern="1200" baseline="0" dirty="0" smtClean="0">
                          <a:solidFill>
                            <a:schemeClr val="tx1">
                              <a:lumMod val="65000"/>
                              <a:lumOff val="35000"/>
                            </a:schemeClr>
                          </a:solidFill>
                          <a:latin typeface="Calibri" pitchFamily="34" charset="0"/>
                          <a:ea typeface="Helvetica Neue" charset="0"/>
                          <a:cs typeface="Calibri" pitchFamily="34" charset="0"/>
                        </a:rPr>
                        <a:t>  </a:t>
                      </a:r>
                      <a:r>
                        <a:rPr lang="en-US" sz="1200" b="0" kern="1200" baseline="0" dirty="0" smtClean="0">
                          <a:solidFill>
                            <a:schemeClr val="tx1">
                              <a:lumMod val="65000"/>
                              <a:lumOff val="35000"/>
                            </a:schemeClr>
                          </a:solidFill>
                          <a:latin typeface="Calibri" pitchFamily="34" charset="0"/>
                          <a:ea typeface="Helvetica Neue" charset="0"/>
                          <a:cs typeface="Calibri" pitchFamily="34" charset="0"/>
                        </a:rPr>
                        <a:t>Once financial assets  are dematerialized on a shared ledger, all </a:t>
                      </a:r>
                      <a:r>
                        <a:rPr lang="en-US" sz="1200" b="0" baseline="0" dirty="0" smtClean="0">
                          <a:solidFill>
                            <a:schemeClr val="tx1">
                              <a:lumMod val="65000"/>
                              <a:lumOff val="35000"/>
                            </a:schemeClr>
                          </a:solidFill>
                          <a:latin typeface="Calibri" pitchFamily="34" charset="0"/>
                          <a:ea typeface="Helvetica Neue" charset="0"/>
                          <a:cs typeface="Calibri" pitchFamily="34" charset="0"/>
                        </a:rPr>
                        <a:t>stakeholders will have direct access to the asset depository and the power to settle trades, without always going through intermediaries needlessly.</a:t>
                      </a:r>
                      <a:endParaRPr lang="en-US" sz="1200" b="0" kern="1200" dirty="0" smtClean="0">
                        <a:solidFill>
                          <a:schemeClr val="tx1">
                            <a:lumMod val="65000"/>
                            <a:lumOff val="35000"/>
                          </a:schemeClr>
                        </a:solidFill>
                        <a:latin typeface="Calibri" pitchFamily="34" charset="0"/>
                        <a:ea typeface="Helvetica Neue" charset="0"/>
                        <a:cs typeface="Calibri"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lumMod val="65000"/>
                            <a:lumOff val="35000"/>
                          </a:schemeClr>
                        </a:solidFill>
                        <a:latin typeface="Calibri" pitchFamily="34" charset="0"/>
                        <a:ea typeface="Helvetica Neue" charset="0"/>
                        <a:cs typeface="Calibri"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Calibri" pitchFamily="34" charset="0"/>
                          <a:ea typeface="Helvetica Neue" charset="0"/>
                          <a:cs typeface="Calibri" pitchFamily="34" charset="0"/>
                        </a:rPr>
                        <a:t>Post Trade Operation</a:t>
                      </a:r>
                      <a:r>
                        <a:rPr lang="en-US" sz="1200" b="0" kern="1200" baseline="0" dirty="0" smtClean="0">
                          <a:solidFill>
                            <a:schemeClr val="tx1"/>
                          </a:solidFill>
                          <a:latin typeface="Calibri" pitchFamily="34" charset="0"/>
                          <a:ea typeface="Helvetica Neue" charset="0"/>
                          <a:cs typeface="Calibri" pitchFamily="34" charset="0"/>
                        </a:rPr>
                        <a:t>: </a:t>
                      </a:r>
                      <a:r>
                        <a:rPr lang="en-US" sz="1200" b="0" kern="1200" baseline="0" dirty="0" smtClean="0">
                          <a:solidFill>
                            <a:schemeClr val="tx1">
                              <a:lumMod val="65000"/>
                              <a:lumOff val="35000"/>
                            </a:schemeClr>
                          </a:solidFill>
                          <a:latin typeface="Calibri" pitchFamily="34" charset="0"/>
                          <a:ea typeface="Helvetica Neue" charset="0"/>
                          <a:cs typeface="Calibri" pitchFamily="34" charset="0"/>
                        </a:rPr>
                        <a:t>Post trade processes such as trade capture, enrichment, confirmation/affirmation, clearing, and settlement can be automated on shared ledger, potentially reducing post trade operation time from days to seconds.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lumMod val="65000"/>
                            <a:lumOff val="35000"/>
                          </a:schemeClr>
                        </a:solidFill>
                        <a:latin typeface="Calibri" pitchFamily="34" charset="0"/>
                        <a:ea typeface="Helvetica Neue" charset="0"/>
                        <a:cs typeface="Calibri"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Calibri" pitchFamily="34" charset="0"/>
                          <a:ea typeface="Helvetica Neue" charset="0"/>
                          <a:cs typeface="Calibri" pitchFamily="34" charset="0"/>
                        </a:rPr>
                        <a:t>Trade Repository: </a:t>
                      </a:r>
                      <a:r>
                        <a:rPr lang="en-US" sz="1200" b="0" kern="1200" dirty="0" smtClean="0">
                          <a:solidFill>
                            <a:schemeClr val="tx1">
                              <a:lumMod val="65000"/>
                              <a:lumOff val="35000"/>
                            </a:schemeClr>
                          </a:solidFill>
                          <a:latin typeface="Calibri" pitchFamily="34" charset="0"/>
                          <a:ea typeface="Helvetica Neue" charset="0"/>
                          <a:cs typeface="Calibri" pitchFamily="34" charset="0"/>
                        </a:rPr>
                        <a:t>By design, Blockchain is a secure </a:t>
                      </a:r>
                      <a:r>
                        <a:rPr lang="en-US" sz="1200" b="0" dirty="0" smtClean="0">
                          <a:solidFill>
                            <a:schemeClr val="tx1">
                              <a:lumMod val="65000"/>
                              <a:lumOff val="35000"/>
                            </a:schemeClr>
                          </a:solidFill>
                          <a:latin typeface="Calibri" pitchFamily="34" charset="0"/>
                          <a:ea typeface="Helvetica Neue" charset="0"/>
                          <a:cs typeface="Calibri" pitchFamily="34" charset="0"/>
                        </a:rPr>
                        <a:t>record repository of ordered collection of financial transactions. It records the history of asset control and state changes, reducing the need of</a:t>
                      </a:r>
                      <a:r>
                        <a:rPr lang="en-US" sz="1200" b="0" baseline="0" dirty="0" smtClean="0">
                          <a:solidFill>
                            <a:schemeClr val="tx1">
                              <a:lumMod val="65000"/>
                              <a:lumOff val="35000"/>
                            </a:schemeClr>
                          </a:solidFill>
                          <a:latin typeface="Calibri" pitchFamily="34" charset="0"/>
                          <a:ea typeface="Helvetica Neue" charset="0"/>
                          <a:cs typeface="Calibri" pitchFamily="34" charset="0"/>
                        </a:rPr>
                        <a:t> maintaining a separate trade repository for record keeping.</a:t>
                      </a:r>
                      <a:endParaRPr lang="en-US" sz="1200" b="0" kern="1200" dirty="0" smtClean="0">
                        <a:solidFill>
                          <a:schemeClr val="tx1">
                            <a:lumMod val="65000"/>
                            <a:lumOff val="35000"/>
                          </a:schemeClr>
                        </a:solidFill>
                        <a:latin typeface="Calibri" pitchFamily="34" charset="0"/>
                        <a:ea typeface="Helvetica Neue" charset="0"/>
                        <a:cs typeface="Calibri" pitchFamily="34" charset="0"/>
                      </a:endParaRPr>
                    </a:p>
                  </a:txBody>
                  <a:tcPr marL="68580" marR="6858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2081420">
                <a:tc>
                  <a:txBody>
                    <a:bodyPr/>
                    <a:lstStyle/>
                    <a:p>
                      <a:pPr algn="ctr"/>
                      <a:r>
                        <a:rPr lang="en-US" sz="1200" b="1" kern="1200" dirty="0" smtClean="0">
                          <a:solidFill>
                            <a:schemeClr val="accent6"/>
                          </a:solidFill>
                          <a:latin typeface="Calibri" pitchFamily="34" charset="0"/>
                          <a:ea typeface="Helvetica Neue" charset="0"/>
                          <a:cs typeface="Calibri" pitchFamily="34" charset="0"/>
                        </a:rPr>
                        <a:t>Capital Market</a:t>
                      </a:r>
                    </a:p>
                  </a:txBody>
                  <a:tcPr marL="68580" marR="6858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lvl="0"/>
                      <a:r>
                        <a:rPr lang="en-US" sz="1200" b="1" kern="1200" dirty="0" smtClean="0">
                          <a:solidFill>
                            <a:schemeClr val="tx1"/>
                          </a:solidFill>
                          <a:latin typeface="Calibri" pitchFamily="34" charset="0"/>
                          <a:ea typeface="Helvetica Neue" charset="0"/>
                          <a:cs typeface="Calibri" pitchFamily="34" charset="0"/>
                        </a:rPr>
                        <a:t>Derivative Trading</a:t>
                      </a:r>
                      <a:r>
                        <a:rPr lang="en-US" sz="1200" b="1" kern="1200" dirty="0" smtClean="0">
                          <a:solidFill>
                            <a:schemeClr val="tx1">
                              <a:lumMod val="65000"/>
                              <a:lumOff val="35000"/>
                            </a:schemeClr>
                          </a:solidFill>
                          <a:latin typeface="Calibri" pitchFamily="34" charset="0"/>
                          <a:ea typeface="Helvetica Neue" charset="0"/>
                          <a:cs typeface="Calibri" pitchFamily="34" charset="0"/>
                        </a:rPr>
                        <a:t>:</a:t>
                      </a:r>
                      <a:r>
                        <a:rPr lang="en-US" sz="1200" b="1" kern="1200" baseline="0" dirty="0" smtClean="0">
                          <a:solidFill>
                            <a:schemeClr val="tx1">
                              <a:lumMod val="65000"/>
                              <a:lumOff val="35000"/>
                            </a:schemeClr>
                          </a:solidFill>
                          <a:latin typeface="Calibri" pitchFamily="34" charset="0"/>
                          <a:ea typeface="Helvetica Neue" charset="0"/>
                          <a:cs typeface="Calibri" pitchFamily="34" charset="0"/>
                        </a:rPr>
                        <a:t>  </a:t>
                      </a:r>
                      <a:r>
                        <a:rPr lang="en-US" sz="1200" b="0" kern="1200" baseline="0" dirty="0" smtClean="0">
                          <a:solidFill>
                            <a:schemeClr val="tx1">
                              <a:lumMod val="65000"/>
                              <a:lumOff val="35000"/>
                            </a:schemeClr>
                          </a:solidFill>
                          <a:latin typeface="Calibri" pitchFamily="34" charset="0"/>
                          <a:ea typeface="Helvetica Neue" charset="0"/>
                          <a:cs typeface="Calibri" pitchFamily="34" charset="0"/>
                        </a:rPr>
                        <a:t>Connect potential buyers and sellers on a decentralized network. </a:t>
                      </a:r>
                      <a:r>
                        <a:rPr lang="en-US" sz="1200" b="0" baseline="0" dirty="0" smtClean="0">
                          <a:solidFill>
                            <a:schemeClr val="tx1">
                              <a:lumMod val="65000"/>
                              <a:lumOff val="35000"/>
                            </a:schemeClr>
                          </a:solidFill>
                          <a:latin typeface="Calibri" pitchFamily="34" charset="0"/>
                          <a:ea typeface="Helvetica Neue" charset="0"/>
                          <a:cs typeface="Calibri" pitchFamily="34" charset="0"/>
                        </a:rPr>
                        <a:t>Offers placed on Blockchain network can be automatically seen by all participants, the network will be cheaper and potentially bigger than ECNs today because the risk and cost of maintaining the network is spread across all participants (there will not be a single owner charging premium for maintaining the service. </a:t>
                      </a:r>
                      <a:endParaRPr lang="en-US" sz="1200" b="0" kern="1200" dirty="0" smtClean="0">
                        <a:solidFill>
                          <a:schemeClr val="tx1">
                            <a:lumMod val="65000"/>
                            <a:lumOff val="35000"/>
                          </a:schemeClr>
                        </a:solidFill>
                        <a:latin typeface="Calibri" pitchFamily="34" charset="0"/>
                        <a:ea typeface="Helvetica Neue" charset="0"/>
                        <a:cs typeface="Calibri" pitchFamily="34" charset="0"/>
                      </a:endParaRPr>
                    </a:p>
                    <a:p>
                      <a:pPr lvl="0"/>
                      <a:endParaRPr lang="en-US" sz="1200" b="0" kern="1200" dirty="0" smtClean="0">
                        <a:solidFill>
                          <a:schemeClr val="tx1">
                            <a:lumMod val="65000"/>
                            <a:lumOff val="35000"/>
                          </a:schemeClr>
                        </a:solidFill>
                        <a:latin typeface="Calibri" pitchFamily="34" charset="0"/>
                        <a:ea typeface="Helvetica Neue" charset="0"/>
                        <a:cs typeface="Calibri" pitchFamily="34" charset="0"/>
                      </a:endParaRPr>
                    </a:p>
                    <a:p>
                      <a:pPr lvl="0"/>
                      <a:r>
                        <a:rPr lang="en-US" sz="1200" b="1" kern="1200" dirty="0" smtClean="0">
                          <a:solidFill>
                            <a:schemeClr val="tx1"/>
                          </a:solidFill>
                          <a:latin typeface="Calibri" pitchFamily="34" charset="0"/>
                          <a:ea typeface="Helvetica Neue" charset="0"/>
                          <a:cs typeface="Calibri" pitchFamily="34" charset="0"/>
                        </a:rPr>
                        <a:t>Derivative Post-Trade Management</a:t>
                      </a:r>
                      <a:r>
                        <a:rPr lang="en-US" sz="1200" b="0" kern="1200" dirty="0" smtClean="0">
                          <a:solidFill>
                            <a:schemeClr val="tx1"/>
                          </a:solidFill>
                          <a:latin typeface="Calibri" pitchFamily="34" charset="0"/>
                          <a:ea typeface="Helvetica Neue" charset="0"/>
                          <a:cs typeface="Calibri" pitchFamily="34" charset="0"/>
                        </a:rPr>
                        <a:t>: </a:t>
                      </a:r>
                      <a:r>
                        <a:rPr lang="en-US" sz="1200" b="0" kern="1200" baseline="0" dirty="0" smtClean="0">
                          <a:solidFill>
                            <a:schemeClr val="tx1">
                              <a:lumMod val="65000"/>
                              <a:lumOff val="35000"/>
                            </a:schemeClr>
                          </a:solidFill>
                          <a:latin typeface="Calibri" pitchFamily="34" charset="0"/>
                          <a:ea typeface="Helvetica Neue" charset="0"/>
                          <a:cs typeface="Calibri" pitchFamily="34" charset="0"/>
                        </a:rPr>
                        <a:t>Derivatives contracts can be managed and automated through smart contracts on shared ledger, significantly cutting down the management cost and time while reducing the intra-day risk.</a:t>
                      </a:r>
                    </a:p>
                    <a:p>
                      <a:pPr lvl="0"/>
                      <a:endParaRPr lang="en-US" sz="1200" b="0" kern="1200" baseline="0" dirty="0" smtClean="0">
                        <a:solidFill>
                          <a:schemeClr val="tx1">
                            <a:lumMod val="65000"/>
                            <a:lumOff val="35000"/>
                          </a:schemeClr>
                        </a:solidFill>
                        <a:latin typeface="Calibri" pitchFamily="34" charset="0"/>
                        <a:ea typeface="Helvetica Neue" charset="0"/>
                        <a:cs typeface="Calibri" pitchFamily="34" charset="0"/>
                      </a:endParaRPr>
                    </a:p>
                    <a:p>
                      <a:pPr lvl="0"/>
                      <a:r>
                        <a:rPr lang="en-US" sz="1200" b="1" kern="1200" baseline="0" dirty="0" smtClean="0">
                          <a:solidFill>
                            <a:schemeClr val="tx1"/>
                          </a:solidFill>
                          <a:latin typeface="Calibri" pitchFamily="34" charset="0"/>
                          <a:ea typeface="Helvetica Neue" charset="0"/>
                          <a:cs typeface="Calibri" pitchFamily="34" charset="0"/>
                        </a:rPr>
                        <a:t>Syndicated Loan:</a:t>
                      </a:r>
                      <a:r>
                        <a:rPr lang="en-US" sz="1200" b="0" kern="1200" baseline="0" dirty="0" smtClean="0">
                          <a:solidFill>
                            <a:schemeClr val="tx1"/>
                          </a:solidFill>
                          <a:latin typeface="Calibri" pitchFamily="34" charset="0"/>
                          <a:ea typeface="Helvetica Neue" charset="0"/>
                          <a:cs typeface="Calibri" pitchFamily="34" charset="0"/>
                        </a:rPr>
                        <a:t> </a:t>
                      </a:r>
                      <a:r>
                        <a:rPr lang="en-US" sz="1200" b="0" kern="1200" baseline="0" dirty="0" smtClean="0">
                          <a:solidFill>
                            <a:schemeClr val="tx1">
                              <a:lumMod val="65000"/>
                              <a:lumOff val="35000"/>
                            </a:schemeClr>
                          </a:solidFill>
                          <a:latin typeface="Calibri" pitchFamily="34" charset="0"/>
                          <a:ea typeface="Helvetica Neue" charset="0"/>
                          <a:cs typeface="Calibri" pitchFamily="34" charset="0"/>
                        </a:rPr>
                        <a:t>Help borrowers and arrangers to broadcast their offers to all potential investors on a Blockchain network, and to automate the syndication process. </a:t>
                      </a:r>
                      <a:endParaRPr lang="en-US" sz="1200" b="0" kern="1200" dirty="0">
                        <a:solidFill>
                          <a:schemeClr val="tx1">
                            <a:lumMod val="65000"/>
                            <a:lumOff val="35000"/>
                          </a:schemeClr>
                        </a:solidFill>
                        <a:latin typeface="Calibri" pitchFamily="34" charset="0"/>
                        <a:ea typeface="Helvetica Neue" charset="0"/>
                        <a:cs typeface="Calibri" pitchFamily="34" charset="0"/>
                      </a:endParaRPr>
                    </a:p>
                  </a:txBody>
                  <a:tcPr marL="68580" marR="6858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652064">
                <a:tc>
                  <a:txBody>
                    <a:bodyPr/>
                    <a:lstStyle/>
                    <a:p>
                      <a:pPr algn="ctr"/>
                      <a:r>
                        <a:rPr lang="en-US" sz="1200" b="1" dirty="0" smtClean="0">
                          <a:solidFill>
                            <a:schemeClr val="accent6"/>
                          </a:solidFill>
                          <a:latin typeface="Calibri" pitchFamily="34" charset="0"/>
                          <a:ea typeface="Helvetica Neue" charset="0"/>
                          <a:cs typeface="Calibri" pitchFamily="34" charset="0"/>
                        </a:rPr>
                        <a:t>Trade Finance</a:t>
                      </a:r>
                      <a:endParaRPr lang="en-US" sz="1200" b="1" dirty="0">
                        <a:solidFill>
                          <a:schemeClr val="accent6"/>
                        </a:solidFill>
                        <a:latin typeface="Calibri" pitchFamily="34" charset="0"/>
                        <a:ea typeface="Helvetica Neue" charset="0"/>
                        <a:cs typeface="Calibri" pitchFamily="34" charset="0"/>
                      </a:endParaRPr>
                    </a:p>
                  </a:txBody>
                  <a:tcPr marL="68580" marR="6858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lvl="0"/>
                      <a:r>
                        <a:rPr lang="en-US" sz="1200" b="1" kern="1200" dirty="0" smtClean="0">
                          <a:solidFill>
                            <a:schemeClr val="tx1"/>
                          </a:solidFill>
                          <a:latin typeface="Calibri" pitchFamily="34" charset="0"/>
                          <a:ea typeface="Helvetica Neue" charset="0"/>
                          <a:cs typeface="Calibri" pitchFamily="34" charset="0"/>
                        </a:rPr>
                        <a:t>Cross-Currency Payment:</a:t>
                      </a:r>
                      <a:r>
                        <a:rPr lang="en-US" sz="1200" b="0" kern="1200" dirty="0" smtClean="0">
                          <a:solidFill>
                            <a:schemeClr val="tx1"/>
                          </a:solidFill>
                          <a:latin typeface="Calibri" pitchFamily="34" charset="0"/>
                          <a:ea typeface="Helvetica Neue" charset="0"/>
                          <a:cs typeface="Calibri" pitchFamily="34" charset="0"/>
                        </a:rPr>
                        <a:t>  </a:t>
                      </a:r>
                      <a:r>
                        <a:rPr lang="en-US" sz="1200" b="0" kern="1200" dirty="0" smtClean="0">
                          <a:solidFill>
                            <a:schemeClr val="tx1">
                              <a:lumMod val="65000"/>
                              <a:lumOff val="35000"/>
                            </a:schemeClr>
                          </a:solidFill>
                          <a:latin typeface="Calibri" pitchFamily="34" charset="0"/>
                          <a:ea typeface="Helvetica Neue" charset="0"/>
                          <a:cs typeface="Calibri" pitchFamily="34" charset="0"/>
                        </a:rPr>
                        <a:t>Automatically connecting market makers and</a:t>
                      </a:r>
                      <a:r>
                        <a:rPr lang="en-US" sz="1200" b="0" kern="1200" baseline="0" dirty="0" smtClean="0">
                          <a:solidFill>
                            <a:schemeClr val="tx1">
                              <a:lumMod val="65000"/>
                              <a:lumOff val="35000"/>
                            </a:schemeClr>
                          </a:solidFill>
                          <a:latin typeface="Calibri" pitchFamily="34" charset="0"/>
                          <a:ea typeface="Helvetica Neue" charset="0"/>
                          <a:cs typeface="Calibri" pitchFamily="34" charset="0"/>
                        </a:rPr>
                        <a:t> bypassing intermediaries to </a:t>
                      </a:r>
                      <a:r>
                        <a:rPr lang="en-US" sz="1200" dirty="0" smtClean="0">
                          <a:solidFill>
                            <a:schemeClr val="tx1">
                              <a:lumMod val="65000"/>
                              <a:lumOff val="35000"/>
                            </a:schemeClr>
                          </a:solidFill>
                          <a:latin typeface="Calibri" pitchFamily="34" charset="0"/>
                          <a:ea typeface="Helvetica Neue" charset="0"/>
                          <a:cs typeface="Calibri" pitchFamily="34" charset="0"/>
                        </a:rPr>
                        <a:t>significantly reduces time taken for cross currency payment from days to seconds.</a:t>
                      </a:r>
                      <a:endParaRPr lang="en-US" sz="1200" b="0" kern="1200" dirty="0" smtClean="0">
                        <a:solidFill>
                          <a:schemeClr val="tx1">
                            <a:lumMod val="65000"/>
                            <a:lumOff val="35000"/>
                          </a:schemeClr>
                        </a:solidFill>
                        <a:latin typeface="Calibri" pitchFamily="34" charset="0"/>
                        <a:ea typeface="Helvetica Neue" charset="0"/>
                        <a:cs typeface="Calibri" pitchFamily="34" charset="0"/>
                      </a:endParaRPr>
                    </a:p>
                  </a:txBody>
                  <a:tcPr marL="68580" marR="6858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r h="60097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accent6"/>
                          </a:solidFill>
                          <a:latin typeface="Calibri" pitchFamily="34" charset="0"/>
                          <a:ea typeface="Helvetica Neue" charset="0"/>
                          <a:cs typeface="Calibri" pitchFamily="34" charset="0"/>
                        </a:rPr>
                        <a:t>Card Operation</a:t>
                      </a:r>
                    </a:p>
                  </a:txBody>
                  <a:tcPr marL="68580" marR="6858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lvl="0"/>
                      <a:r>
                        <a:rPr lang="en-US" sz="1200" b="1" kern="1200" dirty="0" smtClean="0">
                          <a:solidFill>
                            <a:schemeClr val="tx1"/>
                          </a:solidFill>
                          <a:latin typeface="Calibri" pitchFamily="34" charset="0"/>
                          <a:ea typeface="Helvetica Neue" charset="0"/>
                          <a:cs typeface="Calibri" pitchFamily="34" charset="0"/>
                        </a:rPr>
                        <a:t>KYC</a:t>
                      </a:r>
                      <a:r>
                        <a:rPr lang="en-US" sz="1200" b="1" kern="1200" dirty="0" smtClean="0">
                          <a:solidFill>
                            <a:schemeClr val="tx1">
                              <a:lumMod val="65000"/>
                              <a:lumOff val="35000"/>
                            </a:schemeClr>
                          </a:solidFill>
                          <a:latin typeface="Calibri" pitchFamily="34" charset="0"/>
                          <a:ea typeface="Helvetica Neue" charset="0"/>
                          <a:cs typeface="Calibri" pitchFamily="34" charset="0"/>
                        </a:rPr>
                        <a:t>:</a:t>
                      </a:r>
                      <a:r>
                        <a:rPr lang="en-US" sz="1200" kern="1200" dirty="0" smtClean="0">
                          <a:solidFill>
                            <a:schemeClr val="tx1">
                              <a:lumMod val="65000"/>
                              <a:lumOff val="35000"/>
                            </a:schemeClr>
                          </a:solidFill>
                          <a:latin typeface="Calibri" pitchFamily="34" charset="0"/>
                          <a:ea typeface="Helvetica Neue" charset="0"/>
                          <a:cs typeface="Calibri" pitchFamily="34" charset="0"/>
                        </a:rPr>
                        <a:t> Creditor card issuers can record customer credit histories on a shared ledger so that customer information can be easily shared (or sold) between companies.</a:t>
                      </a:r>
                      <a:endParaRPr lang="en-US" sz="1200" kern="1200" dirty="0">
                        <a:solidFill>
                          <a:schemeClr val="tx1">
                            <a:lumMod val="65000"/>
                            <a:lumOff val="35000"/>
                          </a:schemeClr>
                        </a:solidFill>
                        <a:latin typeface="Calibri" pitchFamily="34" charset="0"/>
                        <a:ea typeface="Helvetica Neue" charset="0"/>
                        <a:cs typeface="Calibri" pitchFamily="34" charset="0"/>
                      </a:endParaRPr>
                    </a:p>
                  </a:txBody>
                  <a:tcPr marL="68580" marR="68580">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734112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nvSpPr>
        <p:spPr>
          <a:xfrm>
            <a:off x="1734828" y="2789050"/>
            <a:ext cx="6499587" cy="1458332"/>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spAutoFit/>
          </a:bodyPr>
          <a:lstStyle/>
          <a:p>
            <a:pPr defTabSz="219075">
              <a:lnSpc>
                <a:spcPct val="80000"/>
              </a:lnSpc>
              <a:defRPr sz="1800"/>
            </a:pPr>
            <a:r>
              <a:rPr sz="3750" dirty="0">
                <a:solidFill>
                  <a:srgbClr val="FFFFFF"/>
                </a:solidFill>
                <a:sym typeface="Helvetica Neue Light"/>
              </a:rPr>
              <a:t>BLOCKCHAIN</a:t>
            </a:r>
            <a:r>
              <a:rPr sz="3750" b="1" dirty="0">
                <a:solidFill>
                  <a:srgbClr val="FFFFFF"/>
                </a:solidFill>
                <a:latin typeface="+mj-lt"/>
                <a:ea typeface="+mj-ea"/>
                <a:cs typeface="+mj-cs"/>
                <a:sym typeface="Helvetica Neue"/>
              </a:rPr>
              <a:t> </a:t>
            </a:r>
            <a:r>
              <a:rPr lang="en-US" sz="3750" b="1" dirty="0" smtClean="0">
                <a:solidFill>
                  <a:srgbClr val="F5D328"/>
                </a:solidFill>
                <a:latin typeface="+mj-lt"/>
                <a:ea typeface="+mj-ea"/>
                <a:cs typeface="+mj-cs"/>
                <a:sym typeface="Helvetica Neue"/>
              </a:rPr>
              <a:t>Financial Services</a:t>
            </a:r>
          </a:p>
          <a:p>
            <a:pPr defTabSz="219075">
              <a:lnSpc>
                <a:spcPct val="80000"/>
              </a:lnSpc>
              <a:defRPr sz="1800"/>
            </a:pPr>
            <a:endParaRPr lang="en-US" sz="3750" b="1" dirty="0">
              <a:solidFill>
                <a:srgbClr val="F5D328"/>
              </a:solidFill>
              <a:latin typeface="+mj-lt"/>
              <a:ea typeface="+mj-ea"/>
              <a:cs typeface="+mj-cs"/>
              <a:sym typeface="Helvetica Neue"/>
            </a:endParaRPr>
          </a:p>
          <a:p>
            <a:pPr defTabSz="219075">
              <a:lnSpc>
                <a:spcPct val="80000"/>
              </a:lnSpc>
              <a:defRPr sz="1800"/>
            </a:pPr>
            <a:r>
              <a:rPr lang="en-US" sz="3750" b="1" dirty="0" smtClean="0">
                <a:solidFill>
                  <a:srgbClr val="F5D328"/>
                </a:solidFill>
                <a:latin typeface="+mj-lt"/>
                <a:ea typeface="+mj-ea"/>
                <a:cs typeface="+mj-cs"/>
                <a:sym typeface="Helvetica Neue"/>
              </a:rPr>
              <a:t>Ecosystem</a:t>
            </a:r>
            <a:endParaRPr sz="3750" b="1" dirty="0">
              <a:solidFill>
                <a:srgbClr val="F5D328"/>
              </a:solidFill>
              <a:latin typeface="+mj-lt"/>
              <a:ea typeface="+mj-ea"/>
              <a:cs typeface="+mj-cs"/>
              <a:sym typeface="Helvetica Neue"/>
            </a:endParaRPr>
          </a:p>
        </p:txBody>
      </p:sp>
    </p:spTree>
    <p:extLst>
      <p:ext uri="{BB962C8B-B14F-4D97-AF65-F5344CB8AC3E}">
        <p14:creationId xmlns:p14="http://schemas.microsoft.com/office/powerpoint/2010/main" val="417031170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455" y="718332"/>
            <a:ext cx="8826722" cy="5757077"/>
          </a:xfrm>
          <a:prstGeom prst="rect">
            <a:avLst/>
          </a:prstGeom>
        </p:spPr>
      </p:pic>
      <p:sp>
        <p:nvSpPr>
          <p:cNvPr id="3" name="TextBox 2"/>
          <p:cNvSpPr txBox="1"/>
          <p:nvPr/>
        </p:nvSpPr>
        <p:spPr>
          <a:xfrm>
            <a:off x="7725677" y="6517051"/>
            <a:ext cx="1139160" cy="230832"/>
          </a:xfrm>
          <a:prstGeom prst="rect">
            <a:avLst/>
          </a:prstGeom>
          <a:noFill/>
        </p:spPr>
        <p:txBody>
          <a:bodyPr wrap="none" rtlCol="0">
            <a:spAutoFit/>
          </a:bodyPr>
          <a:lstStyle/>
          <a:p>
            <a:r>
              <a:rPr lang="en-US" sz="900" dirty="0" smtClean="0"/>
              <a:t>Source: </a:t>
            </a:r>
            <a:r>
              <a:rPr lang="en-US" sz="900" dirty="0" err="1" smtClean="0"/>
              <a:t>EverisDigital</a:t>
            </a:r>
            <a:endParaRPr lang="en-US" sz="900" dirty="0"/>
          </a:p>
        </p:txBody>
      </p:sp>
      <p:sp>
        <p:nvSpPr>
          <p:cNvPr id="5" name="TextBox 4"/>
          <p:cNvSpPr txBox="1"/>
          <p:nvPr/>
        </p:nvSpPr>
        <p:spPr>
          <a:xfrm>
            <a:off x="687068" y="72001"/>
            <a:ext cx="8088673" cy="830997"/>
          </a:xfrm>
          <a:prstGeom prst="rect">
            <a:avLst/>
          </a:prstGeom>
          <a:noFill/>
        </p:spPr>
        <p:txBody>
          <a:bodyPr wrap="square" rtlCol="0">
            <a:spAutoFit/>
          </a:bodyPr>
          <a:lstStyle/>
          <a:p>
            <a:r>
              <a:rPr lang="en-US" b="1" dirty="0" smtClean="0">
                <a:solidFill>
                  <a:srgbClr val="F5D328"/>
                </a:solidFill>
                <a:sym typeface="Helvetica Neue"/>
              </a:rPr>
              <a:t> </a:t>
            </a:r>
            <a:r>
              <a:rPr lang="en-US" sz="2400" b="1" dirty="0" err="1" smtClean="0">
                <a:solidFill>
                  <a:srgbClr val="F5D328"/>
                </a:solidFill>
                <a:sym typeface="Helvetica Neue"/>
              </a:rPr>
              <a:t>FinTech</a:t>
            </a:r>
            <a:r>
              <a:rPr lang="en-US" sz="2400" b="1" dirty="0" smtClean="0">
                <a:solidFill>
                  <a:srgbClr val="F5D328"/>
                </a:solidFill>
                <a:sym typeface="Helvetica Neue"/>
              </a:rPr>
              <a:t> Landscape – Disruptive Forces in Financial services</a:t>
            </a:r>
            <a:endParaRPr lang="en-US" sz="2400" b="1" dirty="0">
              <a:solidFill>
                <a:srgbClr val="F5D328"/>
              </a:solidFill>
              <a:sym typeface="Helvetica Neue"/>
            </a:endParaRPr>
          </a:p>
          <a:p>
            <a:endParaRPr lang="en-US" sz="2400" dirty="0"/>
          </a:p>
        </p:txBody>
      </p:sp>
    </p:spTree>
    <p:extLst>
      <p:ext uri="{BB962C8B-B14F-4D97-AF65-F5344CB8AC3E}">
        <p14:creationId xmlns:p14="http://schemas.microsoft.com/office/powerpoint/2010/main" val="1976096912"/>
      </p:ext>
    </p:extLst>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382" y="749565"/>
            <a:ext cx="8806972" cy="5748106"/>
          </a:xfrm>
          <a:prstGeom prst="rect">
            <a:avLst/>
          </a:prstGeom>
        </p:spPr>
      </p:pic>
      <p:sp>
        <p:nvSpPr>
          <p:cNvPr id="3" name="TextBox 2"/>
          <p:cNvSpPr txBox="1"/>
          <p:nvPr/>
        </p:nvSpPr>
        <p:spPr>
          <a:xfrm>
            <a:off x="7367036" y="6500396"/>
            <a:ext cx="1438690" cy="230832"/>
          </a:xfrm>
          <a:prstGeom prst="rect">
            <a:avLst/>
          </a:prstGeom>
          <a:noFill/>
        </p:spPr>
        <p:txBody>
          <a:bodyPr wrap="none" rtlCol="0">
            <a:spAutoFit/>
          </a:bodyPr>
          <a:lstStyle/>
          <a:p>
            <a:r>
              <a:rPr lang="en-US" sz="900" dirty="0" smtClean="0"/>
              <a:t>Source: Lets talk Payments</a:t>
            </a:r>
            <a:endParaRPr lang="en-US" sz="900" dirty="0"/>
          </a:p>
        </p:txBody>
      </p:sp>
      <p:sp>
        <p:nvSpPr>
          <p:cNvPr id="4" name="TextBox 3"/>
          <p:cNvSpPr txBox="1"/>
          <p:nvPr/>
        </p:nvSpPr>
        <p:spPr>
          <a:xfrm>
            <a:off x="687068" y="72001"/>
            <a:ext cx="6985199" cy="738664"/>
          </a:xfrm>
          <a:prstGeom prst="rect">
            <a:avLst/>
          </a:prstGeom>
          <a:noFill/>
        </p:spPr>
        <p:txBody>
          <a:bodyPr wrap="square" rtlCol="0">
            <a:spAutoFit/>
          </a:bodyPr>
          <a:lstStyle/>
          <a:p>
            <a:r>
              <a:rPr lang="en-US" b="1" dirty="0" smtClean="0">
                <a:solidFill>
                  <a:srgbClr val="F5D328"/>
                </a:solidFill>
                <a:sym typeface="Helvetica Neue"/>
              </a:rPr>
              <a:t> </a:t>
            </a:r>
            <a:r>
              <a:rPr lang="en-US" sz="2400" b="1" dirty="0" err="1" smtClean="0">
                <a:solidFill>
                  <a:srgbClr val="F5D328"/>
                </a:solidFill>
                <a:sym typeface="Helvetica Neue"/>
              </a:rPr>
              <a:t>Blockchain</a:t>
            </a:r>
            <a:r>
              <a:rPr lang="en-US" sz="2400" b="1" dirty="0" smtClean="0">
                <a:solidFill>
                  <a:srgbClr val="F5D328"/>
                </a:solidFill>
                <a:sym typeface="Helvetica Neue"/>
              </a:rPr>
              <a:t> Adoption – Understanding the Disruption </a:t>
            </a:r>
            <a:endParaRPr lang="en-US" sz="2400" b="1" dirty="0">
              <a:solidFill>
                <a:srgbClr val="F5D328"/>
              </a:solidFill>
              <a:sym typeface="Helvetica Neue"/>
            </a:endParaRPr>
          </a:p>
          <a:p>
            <a:endParaRPr lang="en-US" dirty="0"/>
          </a:p>
        </p:txBody>
      </p:sp>
    </p:spTree>
    <p:extLst>
      <p:ext uri="{BB962C8B-B14F-4D97-AF65-F5344CB8AC3E}">
        <p14:creationId xmlns:p14="http://schemas.microsoft.com/office/powerpoint/2010/main" val="2718131799"/>
      </p:ext>
    </p:extLst>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199" y="149711"/>
            <a:ext cx="8312881" cy="912173"/>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Investment Interest in </a:t>
            </a:r>
            <a:r>
              <a:rPr lang="en-US" dirty="0" err="1" smtClean="0"/>
              <a:t>Blockchain</a:t>
            </a:r>
            <a:endParaRPr lang="en-US" dirty="0"/>
          </a:p>
        </p:txBody>
      </p:sp>
      <p:sp>
        <p:nvSpPr>
          <p:cNvPr id="3" name="Content Placeholder 2"/>
          <p:cNvSpPr txBox="1">
            <a:spLocks/>
          </p:cNvSpPr>
          <p:nvPr/>
        </p:nvSpPr>
        <p:spPr>
          <a:xfrm>
            <a:off x="373918" y="1061884"/>
            <a:ext cx="8485105" cy="5361471"/>
          </a:xfrm>
          <a:prstGeom prst="rect">
            <a:avLst/>
          </a:prstGeom>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smtClean="0"/>
              <a:t>Blockchain</a:t>
            </a:r>
            <a:r>
              <a:rPr lang="en-US" dirty="0" smtClean="0"/>
              <a:t> has the potential </a:t>
            </a:r>
            <a:r>
              <a:rPr lang="en-US" dirty="0"/>
              <a:t>to reduce infrastructure cost by up to $20 billion a </a:t>
            </a:r>
            <a:r>
              <a:rPr lang="en-US" dirty="0" smtClean="0"/>
              <a:t>year.</a:t>
            </a:r>
          </a:p>
          <a:p>
            <a:r>
              <a:rPr lang="en-US" dirty="0"/>
              <a:t>P2P money Transfer across international </a:t>
            </a:r>
            <a:r>
              <a:rPr lang="en-US" dirty="0" smtClean="0"/>
              <a:t>borders - segment </a:t>
            </a:r>
            <a:r>
              <a:rPr lang="en-US" dirty="0"/>
              <a:t>worth $500 </a:t>
            </a:r>
            <a:r>
              <a:rPr lang="en-US" dirty="0" smtClean="0"/>
              <a:t>B.</a:t>
            </a:r>
          </a:p>
          <a:p>
            <a:r>
              <a:rPr lang="en-US" dirty="0" err="1"/>
              <a:t>Anderseen</a:t>
            </a:r>
            <a:r>
              <a:rPr lang="en-US" dirty="0"/>
              <a:t> Horowitz ( VC firm) has invested over USD $100 million into </a:t>
            </a:r>
            <a:r>
              <a:rPr lang="en-US" dirty="0" err="1"/>
              <a:t>Blockchain</a:t>
            </a:r>
            <a:r>
              <a:rPr lang="en-US" dirty="0"/>
              <a:t> </a:t>
            </a:r>
            <a:r>
              <a:rPr lang="en-US" dirty="0" smtClean="0"/>
              <a:t>technology</a:t>
            </a:r>
          </a:p>
          <a:p>
            <a:r>
              <a:rPr lang="en-US" dirty="0" smtClean="0"/>
              <a:t>All time Public/VC investment into </a:t>
            </a:r>
            <a:r>
              <a:rPr lang="en-US" dirty="0" err="1" smtClean="0"/>
              <a:t>Blockchain</a:t>
            </a:r>
            <a:r>
              <a:rPr lang="en-US" dirty="0" smtClean="0"/>
              <a:t> startups - $894 million.</a:t>
            </a:r>
          </a:p>
          <a:p>
            <a:r>
              <a:rPr lang="en-US" dirty="0" smtClean="0"/>
              <a:t>Over 4000 </a:t>
            </a:r>
            <a:r>
              <a:rPr lang="en-US" dirty="0"/>
              <a:t>active </a:t>
            </a:r>
            <a:r>
              <a:rPr lang="en-US" dirty="0" err="1"/>
              <a:t>fintech</a:t>
            </a:r>
            <a:r>
              <a:rPr lang="en-US" dirty="0"/>
              <a:t> startups in </a:t>
            </a:r>
            <a:r>
              <a:rPr lang="en-US" dirty="0" smtClean="0"/>
              <a:t>the NY </a:t>
            </a:r>
            <a:r>
              <a:rPr lang="en-US" dirty="0"/>
              <a:t>arena and investment in the sector tripling last year to $12 </a:t>
            </a:r>
            <a:r>
              <a:rPr lang="en-US" dirty="0" smtClean="0"/>
              <a:t>billion.</a:t>
            </a:r>
            <a:endParaRPr lang="en-US" dirty="0"/>
          </a:p>
          <a:p>
            <a:endParaRPr lang="en-US" dirty="0" smtClean="0"/>
          </a:p>
          <a:p>
            <a:endParaRPr lang="en-US" dirty="0" smtClean="0"/>
          </a:p>
        </p:txBody>
      </p:sp>
      <p:sp>
        <p:nvSpPr>
          <p:cNvPr id="4" name="TextBox 3"/>
          <p:cNvSpPr txBox="1"/>
          <p:nvPr/>
        </p:nvSpPr>
        <p:spPr>
          <a:xfrm>
            <a:off x="7925886" y="6485818"/>
            <a:ext cx="1082348" cy="215444"/>
          </a:xfrm>
          <a:prstGeom prst="rect">
            <a:avLst/>
          </a:prstGeom>
          <a:noFill/>
        </p:spPr>
        <p:txBody>
          <a:bodyPr wrap="none" rtlCol="0">
            <a:spAutoFit/>
          </a:bodyPr>
          <a:lstStyle/>
          <a:p>
            <a:r>
              <a:rPr lang="en-US" sz="800" dirty="0" smtClean="0"/>
              <a:t>Source – </a:t>
            </a:r>
            <a:r>
              <a:rPr lang="en-US" sz="800" dirty="0" err="1" smtClean="0"/>
              <a:t>LTP,Finextra</a:t>
            </a:r>
            <a:endParaRPr lang="en-US" sz="800" dirty="0"/>
          </a:p>
        </p:txBody>
      </p:sp>
    </p:spTree>
    <p:extLst>
      <p:ext uri="{BB962C8B-B14F-4D97-AF65-F5344CB8AC3E}">
        <p14:creationId xmlns:p14="http://schemas.microsoft.com/office/powerpoint/2010/main" val="3541840420"/>
      </p:ext>
    </p:extLst>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3"/>
          <p:cNvGrpSpPr/>
          <p:nvPr/>
        </p:nvGrpSpPr>
        <p:grpSpPr>
          <a:xfrm>
            <a:off x="1397096" y="2030488"/>
            <a:ext cx="2235532" cy="1773501"/>
            <a:chOff x="1270493" y="1968042"/>
            <a:chExt cx="2310241" cy="1561115"/>
          </a:xfrm>
        </p:grpSpPr>
        <p:pic>
          <p:nvPicPr>
            <p:cNvPr id="46" name="Picture 3"/>
            <p:cNvPicPr>
              <a:picLocks noChangeAspect="1" noChangeArrowheads="1"/>
            </p:cNvPicPr>
            <p:nvPr/>
          </p:nvPicPr>
          <p:blipFill>
            <a:blip r:embed="rId3"/>
            <a:srcRect/>
            <a:stretch>
              <a:fillRect/>
            </a:stretch>
          </p:blipFill>
          <p:spPr bwMode="auto">
            <a:xfrm>
              <a:off x="1403100" y="1972314"/>
              <a:ext cx="1943625" cy="1506558"/>
            </a:xfrm>
            <a:prstGeom prst="rect">
              <a:avLst/>
            </a:prstGeom>
            <a:noFill/>
            <a:ln w="9525">
              <a:noFill/>
              <a:miter lim="800000"/>
              <a:headEnd/>
              <a:tailEnd/>
            </a:ln>
          </p:spPr>
        </p:pic>
        <p:pic>
          <p:nvPicPr>
            <p:cNvPr id="47" name="Picture 6" descr="http://winpoker.com/sites/default/files/bitcoin.png"/>
            <p:cNvPicPr>
              <a:picLocks noChangeAspect="1" noChangeArrowheads="1"/>
            </p:cNvPicPr>
            <p:nvPr/>
          </p:nvPicPr>
          <p:blipFill>
            <a:blip r:embed="rId4"/>
            <a:srcRect/>
            <a:stretch>
              <a:fillRect/>
            </a:stretch>
          </p:blipFill>
          <p:spPr bwMode="auto">
            <a:xfrm>
              <a:off x="3033456" y="2498824"/>
              <a:ext cx="547278" cy="547277"/>
            </a:xfrm>
            <a:prstGeom prst="rect">
              <a:avLst/>
            </a:prstGeom>
            <a:noFill/>
          </p:spPr>
        </p:pic>
        <p:pic>
          <p:nvPicPr>
            <p:cNvPr id="48" name="Picture 14" descr="https://s3.amazonaws.com/prod-heroku/greenhouse_job_boards/logos/000/000/810/resized/Blockstream_logo_color_RGB.png?1424819840"/>
            <p:cNvPicPr>
              <a:picLocks noChangeAspect="1" noChangeArrowheads="1"/>
            </p:cNvPicPr>
            <p:nvPr/>
          </p:nvPicPr>
          <p:blipFill>
            <a:blip r:embed="rId5"/>
            <a:srcRect/>
            <a:stretch>
              <a:fillRect/>
            </a:stretch>
          </p:blipFill>
          <p:spPr bwMode="auto">
            <a:xfrm>
              <a:off x="1300969" y="2923453"/>
              <a:ext cx="1682506" cy="605704"/>
            </a:xfrm>
            <a:prstGeom prst="rect">
              <a:avLst/>
            </a:prstGeom>
            <a:noFill/>
          </p:spPr>
        </p:pic>
        <p:pic>
          <p:nvPicPr>
            <p:cNvPr id="49" name="Picture 5" descr="http://softwareengineeringdaily.com/wp-content/uploads/2015/08/logos_ethereum.png"/>
            <p:cNvPicPr>
              <a:picLocks noChangeAspect="1" noChangeArrowheads="1"/>
            </p:cNvPicPr>
            <p:nvPr/>
          </p:nvPicPr>
          <p:blipFill>
            <a:blip r:embed="rId6"/>
            <a:srcRect/>
            <a:stretch>
              <a:fillRect/>
            </a:stretch>
          </p:blipFill>
          <p:spPr bwMode="auto">
            <a:xfrm>
              <a:off x="1270493" y="1968042"/>
              <a:ext cx="2065854" cy="707556"/>
            </a:xfrm>
            <a:prstGeom prst="rect">
              <a:avLst/>
            </a:prstGeom>
            <a:noFill/>
          </p:spPr>
        </p:pic>
      </p:grpSp>
      <p:sp>
        <p:nvSpPr>
          <p:cNvPr id="50" name="TextBox 49"/>
          <p:cNvSpPr txBox="1"/>
          <p:nvPr/>
        </p:nvSpPr>
        <p:spPr>
          <a:xfrm>
            <a:off x="1201076" y="1556026"/>
            <a:ext cx="2093429" cy="338554"/>
          </a:xfrm>
          <a:prstGeom prst="rect">
            <a:avLst/>
          </a:prstGeom>
          <a:noFill/>
        </p:spPr>
        <p:txBody>
          <a:bodyPr wrap="none" rtlCol="0">
            <a:spAutoFit/>
          </a:bodyPr>
          <a:lstStyle/>
          <a:p>
            <a:r>
              <a:rPr lang="en-US" sz="1600" b="1" i="1" dirty="0" smtClean="0">
                <a:solidFill>
                  <a:schemeClr val="tx2"/>
                </a:solidFill>
              </a:rPr>
              <a:t>Public Network Fabric</a:t>
            </a:r>
          </a:p>
        </p:txBody>
      </p:sp>
      <p:sp>
        <p:nvSpPr>
          <p:cNvPr id="51" name="TextBox 50"/>
          <p:cNvSpPr txBox="1"/>
          <p:nvPr/>
        </p:nvSpPr>
        <p:spPr>
          <a:xfrm>
            <a:off x="1268851" y="3965404"/>
            <a:ext cx="2380204" cy="307777"/>
          </a:xfrm>
          <a:prstGeom prst="rect">
            <a:avLst/>
          </a:prstGeom>
          <a:noFill/>
        </p:spPr>
        <p:txBody>
          <a:bodyPr wrap="none" rtlCol="0">
            <a:spAutoFit/>
          </a:bodyPr>
          <a:lstStyle/>
          <a:p>
            <a:r>
              <a:rPr lang="en-US" sz="1400" i="1" dirty="0" smtClean="0">
                <a:solidFill>
                  <a:schemeClr val="accent4"/>
                </a:solidFill>
              </a:rPr>
              <a:t>Business Adoption Challenges</a:t>
            </a:r>
          </a:p>
        </p:txBody>
      </p:sp>
      <p:cxnSp>
        <p:nvCxnSpPr>
          <p:cNvPr id="52" name="Straight Connector 51"/>
          <p:cNvCxnSpPr/>
          <p:nvPr/>
        </p:nvCxnSpPr>
        <p:spPr>
          <a:xfrm flipH="1">
            <a:off x="1211078" y="4392725"/>
            <a:ext cx="2737263" cy="0"/>
          </a:xfrm>
          <a:prstGeom prst="line">
            <a:avLst/>
          </a:prstGeom>
          <a:ln w="285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185691" y="4457602"/>
            <a:ext cx="2839239" cy="1569660"/>
          </a:xfrm>
          <a:prstGeom prst="rect">
            <a:avLst/>
          </a:prstGeom>
          <a:noFill/>
        </p:spPr>
        <p:txBody>
          <a:bodyPr wrap="none" rtlCol="0">
            <a:spAutoFit/>
          </a:bodyPr>
          <a:lstStyle/>
          <a:p>
            <a:pPr marL="342900" indent="-342900">
              <a:buAutoNum type="arabicPeriod"/>
            </a:pPr>
            <a:r>
              <a:rPr lang="en-US" sz="1600" dirty="0" smtClean="0">
                <a:latin typeface="Calibri Light" pitchFamily="34" charset="0"/>
              </a:rPr>
              <a:t>Designed for public network </a:t>
            </a:r>
          </a:p>
          <a:p>
            <a:pPr marL="342900" indent="-342900">
              <a:buAutoNum type="arabicPeriod"/>
            </a:pPr>
            <a:r>
              <a:rPr lang="en-US" sz="1600" dirty="0" smtClean="0">
                <a:latin typeface="Calibri Light" pitchFamily="34" charset="0"/>
              </a:rPr>
              <a:t>Slow and inefficient </a:t>
            </a:r>
          </a:p>
          <a:p>
            <a:pPr marL="342900" indent="-342900">
              <a:buAutoNum type="arabicPeriod"/>
            </a:pPr>
            <a:r>
              <a:rPr lang="en-US" sz="1600" dirty="0" smtClean="0">
                <a:latin typeface="Calibri Light" pitchFamily="34" charset="0"/>
              </a:rPr>
              <a:t>Built-in virtual currency</a:t>
            </a:r>
          </a:p>
          <a:p>
            <a:pPr marL="342900" indent="-342900">
              <a:buAutoNum type="arabicPeriod"/>
            </a:pPr>
            <a:r>
              <a:rPr lang="en-US" sz="1600" dirty="0" smtClean="0">
                <a:latin typeface="Calibri Light" pitchFamily="34" charset="0"/>
              </a:rPr>
              <a:t>Difficult to push upgrades</a:t>
            </a:r>
          </a:p>
          <a:p>
            <a:pPr marL="342900" indent="-342900">
              <a:buAutoNum type="arabicPeriod"/>
            </a:pPr>
            <a:r>
              <a:rPr lang="en-US" sz="1600" dirty="0" smtClean="0">
                <a:latin typeface="Calibri Light" pitchFamily="34" charset="0"/>
              </a:rPr>
              <a:t>Heavily forked</a:t>
            </a:r>
          </a:p>
          <a:p>
            <a:pPr marL="342900" indent="-342900">
              <a:buAutoNum type="arabicPeriod"/>
            </a:pPr>
            <a:r>
              <a:rPr lang="en-US" sz="1600" dirty="0" smtClean="0">
                <a:latin typeface="Calibri Light" pitchFamily="34" charset="0"/>
              </a:rPr>
              <a:t>Lack enterprise support</a:t>
            </a:r>
          </a:p>
        </p:txBody>
      </p:sp>
      <p:grpSp>
        <p:nvGrpSpPr>
          <p:cNvPr id="4" name="Group 56"/>
          <p:cNvGrpSpPr/>
          <p:nvPr/>
        </p:nvGrpSpPr>
        <p:grpSpPr>
          <a:xfrm>
            <a:off x="5198819" y="2107619"/>
            <a:ext cx="2651402" cy="1696371"/>
            <a:chOff x="5297430" y="1919469"/>
            <a:chExt cx="3101503" cy="2005127"/>
          </a:xfrm>
        </p:grpSpPr>
        <p:grpSp>
          <p:nvGrpSpPr>
            <p:cNvPr id="5" name="Group 75"/>
            <p:cNvGrpSpPr/>
            <p:nvPr/>
          </p:nvGrpSpPr>
          <p:grpSpPr>
            <a:xfrm>
              <a:off x="5509073" y="2048977"/>
              <a:ext cx="1854510" cy="1732323"/>
              <a:chOff x="5926652" y="2269084"/>
              <a:chExt cx="1854200" cy="1752599"/>
            </a:xfrm>
          </p:grpSpPr>
          <p:sp>
            <p:nvSpPr>
              <p:cNvPr id="63" name="Oval 62"/>
              <p:cNvSpPr/>
              <p:nvPr/>
            </p:nvSpPr>
            <p:spPr>
              <a:xfrm>
                <a:off x="6121385" y="2345284"/>
                <a:ext cx="177800" cy="1778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4" name="Oval 63"/>
              <p:cNvSpPr/>
              <p:nvPr/>
            </p:nvSpPr>
            <p:spPr>
              <a:xfrm>
                <a:off x="5926652" y="3225817"/>
                <a:ext cx="177800" cy="177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5" name="Oval 64"/>
              <p:cNvSpPr/>
              <p:nvPr/>
            </p:nvSpPr>
            <p:spPr>
              <a:xfrm>
                <a:off x="7543785" y="2709350"/>
                <a:ext cx="177800" cy="1778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Oval 65"/>
              <p:cNvSpPr/>
              <p:nvPr/>
            </p:nvSpPr>
            <p:spPr>
              <a:xfrm>
                <a:off x="6265319" y="3784617"/>
                <a:ext cx="177800" cy="1778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Oval 66"/>
              <p:cNvSpPr/>
              <p:nvPr/>
            </p:nvSpPr>
            <p:spPr>
              <a:xfrm>
                <a:off x="6705585" y="3005684"/>
                <a:ext cx="177800" cy="177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Oval 67"/>
              <p:cNvSpPr/>
              <p:nvPr/>
            </p:nvSpPr>
            <p:spPr>
              <a:xfrm>
                <a:off x="7603052" y="3378216"/>
                <a:ext cx="177800" cy="177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Oval 68"/>
              <p:cNvSpPr/>
              <p:nvPr/>
            </p:nvSpPr>
            <p:spPr>
              <a:xfrm>
                <a:off x="7137385" y="3843883"/>
                <a:ext cx="177800" cy="177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6959585" y="2269084"/>
                <a:ext cx="177800" cy="177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1" name="Straight Connector 70"/>
              <p:cNvCxnSpPr>
                <a:stCxn id="64" idx="0"/>
                <a:endCxn id="63" idx="3"/>
              </p:cNvCxnSpPr>
              <p:nvPr/>
            </p:nvCxnSpPr>
            <p:spPr>
              <a:xfrm flipV="1">
                <a:off x="6015552" y="2497046"/>
                <a:ext cx="131871" cy="728771"/>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3" idx="6"/>
                <a:endCxn id="70" idx="2"/>
              </p:cNvCxnSpPr>
              <p:nvPr/>
            </p:nvCxnSpPr>
            <p:spPr>
              <a:xfrm flipV="1">
                <a:off x="6299185" y="2357984"/>
                <a:ext cx="660400" cy="76200"/>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70" idx="5"/>
                <a:endCxn id="65" idx="1"/>
              </p:cNvCxnSpPr>
              <p:nvPr/>
            </p:nvCxnSpPr>
            <p:spPr>
              <a:xfrm>
                <a:off x="7111347" y="2420846"/>
                <a:ext cx="458476" cy="314542"/>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65" idx="5"/>
                <a:endCxn id="68" idx="0"/>
              </p:cNvCxnSpPr>
              <p:nvPr/>
            </p:nvCxnSpPr>
            <p:spPr>
              <a:xfrm flipH="1">
                <a:off x="7691952" y="2861112"/>
                <a:ext cx="3595" cy="517104"/>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68" idx="3"/>
                <a:endCxn id="69" idx="7"/>
              </p:cNvCxnSpPr>
              <p:nvPr/>
            </p:nvCxnSpPr>
            <p:spPr>
              <a:xfrm flipH="1">
                <a:off x="7289147" y="3529978"/>
                <a:ext cx="339943" cy="339943"/>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69" idx="2"/>
                <a:endCxn id="66" idx="6"/>
              </p:cNvCxnSpPr>
              <p:nvPr/>
            </p:nvCxnSpPr>
            <p:spPr>
              <a:xfrm flipH="1" flipV="1">
                <a:off x="6443119" y="3873517"/>
                <a:ext cx="694266" cy="59266"/>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66" idx="1"/>
                <a:endCxn id="64" idx="4"/>
              </p:cNvCxnSpPr>
              <p:nvPr/>
            </p:nvCxnSpPr>
            <p:spPr>
              <a:xfrm flipH="1" flipV="1">
                <a:off x="6015552" y="3403617"/>
                <a:ext cx="275805" cy="407038"/>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4" idx="6"/>
                <a:endCxn id="67" idx="2"/>
              </p:cNvCxnSpPr>
              <p:nvPr/>
            </p:nvCxnSpPr>
            <p:spPr>
              <a:xfrm flipV="1">
                <a:off x="6104452" y="3094584"/>
                <a:ext cx="601133" cy="220133"/>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67" idx="5"/>
                <a:endCxn id="69" idx="0"/>
              </p:cNvCxnSpPr>
              <p:nvPr/>
            </p:nvCxnSpPr>
            <p:spPr>
              <a:xfrm>
                <a:off x="6857347" y="3157446"/>
                <a:ext cx="368938" cy="686437"/>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67" idx="7"/>
                <a:endCxn id="70" idx="4"/>
              </p:cNvCxnSpPr>
              <p:nvPr/>
            </p:nvCxnSpPr>
            <p:spPr>
              <a:xfrm flipV="1">
                <a:off x="6857347" y="2446884"/>
                <a:ext cx="191138" cy="584838"/>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67" idx="1"/>
                <a:endCxn id="63" idx="5"/>
              </p:cNvCxnSpPr>
              <p:nvPr/>
            </p:nvCxnSpPr>
            <p:spPr>
              <a:xfrm flipH="1" flipV="1">
                <a:off x="6273147" y="2497046"/>
                <a:ext cx="458476" cy="534676"/>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67" idx="6"/>
                <a:endCxn id="65" idx="3"/>
              </p:cNvCxnSpPr>
              <p:nvPr/>
            </p:nvCxnSpPr>
            <p:spPr>
              <a:xfrm flipV="1">
                <a:off x="6883385" y="2861112"/>
                <a:ext cx="686438" cy="233472"/>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67" idx="6"/>
                <a:endCxn id="68" idx="2"/>
              </p:cNvCxnSpPr>
              <p:nvPr/>
            </p:nvCxnSpPr>
            <p:spPr>
              <a:xfrm>
                <a:off x="6883385" y="3094584"/>
                <a:ext cx="719667" cy="372532"/>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67" idx="3"/>
                <a:endCxn id="66" idx="7"/>
              </p:cNvCxnSpPr>
              <p:nvPr/>
            </p:nvCxnSpPr>
            <p:spPr>
              <a:xfrm flipH="1">
                <a:off x="6417081" y="3157446"/>
                <a:ext cx="314542" cy="653209"/>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grpSp>
        <p:pic>
          <p:nvPicPr>
            <p:cNvPr id="59" name="Picture 8" descr="https://tao.erisindustries.com/assets/2014/eris-industries-8166b2e4a2bf54f6ef1d1c80e21ce549.png"/>
            <p:cNvPicPr>
              <a:picLocks noChangeAspect="1" noChangeArrowheads="1"/>
            </p:cNvPicPr>
            <p:nvPr/>
          </p:nvPicPr>
          <p:blipFill>
            <a:blip r:embed="rId7"/>
            <a:srcRect/>
            <a:stretch>
              <a:fillRect/>
            </a:stretch>
          </p:blipFill>
          <p:spPr bwMode="auto">
            <a:xfrm>
              <a:off x="6370483" y="1919469"/>
              <a:ext cx="806532" cy="316564"/>
            </a:xfrm>
            <a:prstGeom prst="rect">
              <a:avLst/>
            </a:prstGeom>
            <a:noFill/>
          </p:spPr>
        </p:pic>
        <p:pic>
          <p:nvPicPr>
            <p:cNvPr id="60" name="Picture 12" descr="http://innotribe.com/wp-content/uploads/2015/07/HyperLedger_logo.png"/>
            <p:cNvPicPr>
              <a:picLocks noChangeAspect="1" noChangeArrowheads="1"/>
            </p:cNvPicPr>
            <p:nvPr/>
          </p:nvPicPr>
          <p:blipFill>
            <a:blip r:embed="rId8"/>
            <a:srcRect/>
            <a:stretch>
              <a:fillRect/>
            </a:stretch>
          </p:blipFill>
          <p:spPr bwMode="auto">
            <a:xfrm>
              <a:off x="6113408" y="3598768"/>
              <a:ext cx="1664747" cy="325828"/>
            </a:xfrm>
            <a:prstGeom prst="rect">
              <a:avLst/>
            </a:prstGeom>
            <a:noFill/>
          </p:spPr>
        </p:pic>
        <p:pic>
          <p:nvPicPr>
            <p:cNvPr id="61" name="Picture 4" descr="https://upload.wikimedia.org/wikipedia/commons/thumb/8/88/Ripple_logo.svg/2000px-Ripple_logo.svg.png"/>
            <p:cNvPicPr>
              <a:picLocks noChangeAspect="1" noChangeArrowheads="1"/>
            </p:cNvPicPr>
            <p:nvPr/>
          </p:nvPicPr>
          <p:blipFill>
            <a:blip r:embed="rId9"/>
            <a:srcRect/>
            <a:stretch>
              <a:fillRect/>
            </a:stretch>
          </p:blipFill>
          <p:spPr bwMode="auto">
            <a:xfrm>
              <a:off x="5297430" y="2891454"/>
              <a:ext cx="1271232" cy="342620"/>
            </a:xfrm>
            <a:prstGeom prst="rect">
              <a:avLst/>
            </a:prstGeom>
            <a:noFill/>
          </p:spPr>
        </p:pic>
        <p:pic>
          <p:nvPicPr>
            <p:cNvPr id="62" name="Picture 2" descr="http://setl.io/assets/img/Setl_Logos_Clean-01_small.png"/>
            <p:cNvPicPr>
              <a:picLocks noChangeAspect="1" noChangeArrowheads="1"/>
            </p:cNvPicPr>
            <p:nvPr/>
          </p:nvPicPr>
          <p:blipFill>
            <a:blip r:embed="rId10"/>
            <a:srcRect/>
            <a:stretch>
              <a:fillRect/>
            </a:stretch>
          </p:blipFill>
          <p:spPr bwMode="auto">
            <a:xfrm>
              <a:off x="6166909" y="2404534"/>
              <a:ext cx="2232024" cy="678427"/>
            </a:xfrm>
            <a:prstGeom prst="rect">
              <a:avLst/>
            </a:prstGeom>
            <a:noFill/>
          </p:spPr>
        </p:pic>
      </p:grpSp>
      <p:sp>
        <p:nvSpPr>
          <p:cNvPr id="56" name="TextBox 55"/>
          <p:cNvSpPr txBox="1"/>
          <p:nvPr/>
        </p:nvSpPr>
        <p:spPr>
          <a:xfrm>
            <a:off x="5131579" y="1528318"/>
            <a:ext cx="2190812" cy="338554"/>
          </a:xfrm>
          <a:prstGeom prst="rect">
            <a:avLst/>
          </a:prstGeom>
          <a:noFill/>
        </p:spPr>
        <p:txBody>
          <a:bodyPr wrap="none" rtlCol="0">
            <a:spAutoFit/>
          </a:bodyPr>
          <a:lstStyle/>
          <a:p>
            <a:r>
              <a:rPr lang="en-US" sz="1600" b="1" i="1" dirty="0" smtClean="0">
                <a:solidFill>
                  <a:schemeClr val="bg2">
                    <a:lumMod val="50000"/>
                  </a:schemeClr>
                </a:solidFill>
              </a:rPr>
              <a:t>Private Network Fabric</a:t>
            </a:r>
          </a:p>
        </p:txBody>
      </p:sp>
      <p:sp>
        <p:nvSpPr>
          <p:cNvPr id="85" name="TextBox 84"/>
          <p:cNvSpPr txBox="1"/>
          <p:nvPr/>
        </p:nvSpPr>
        <p:spPr>
          <a:xfrm>
            <a:off x="5256754" y="3991322"/>
            <a:ext cx="2380204" cy="307777"/>
          </a:xfrm>
          <a:prstGeom prst="rect">
            <a:avLst/>
          </a:prstGeom>
          <a:noFill/>
        </p:spPr>
        <p:txBody>
          <a:bodyPr wrap="none" rtlCol="0">
            <a:spAutoFit/>
          </a:bodyPr>
          <a:lstStyle/>
          <a:p>
            <a:r>
              <a:rPr lang="en-US" sz="1400" i="1" dirty="0" smtClean="0">
                <a:solidFill>
                  <a:schemeClr val="accent4"/>
                </a:solidFill>
              </a:rPr>
              <a:t>Business Adoption Challenges</a:t>
            </a:r>
          </a:p>
        </p:txBody>
      </p:sp>
      <p:cxnSp>
        <p:nvCxnSpPr>
          <p:cNvPr id="86" name="Straight Connector 85"/>
          <p:cNvCxnSpPr/>
          <p:nvPr/>
        </p:nvCxnSpPr>
        <p:spPr>
          <a:xfrm flipH="1">
            <a:off x="5198982" y="4418644"/>
            <a:ext cx="2737263" cy="0"/>
          </a:xfrm>
          <a:prstGeom prst="line">
            <a:avLst/>
          </a:prstGeom>
          <a:ln w="28575">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173595" y="4483521"/>
            <a:ext cx="3579816" cy="1569660"/>
          </a:xfrm>
          <a:prstGeom prst="rect">
            <a:avLst/>
          </a:prstGeom>
          <a:noFill/>
        </p:spPr>
        <p:txBody>
          <a:bodyPr wrap="square" rtlCol="0">
            <a:spAutoFit/>
          </a:bodyPr>
          <a:lstStyle/>
          <a:p>
            <a:pPr marL="342900" indent="-342900">
              <a:buAutoNum type="arabicPeriod"/>
            </a:pPr>
            <a:r>
              <a:rPr lang="en-US" sz="1600" dirty="0" smtClean="0">
                <a:latin typeface="Calibri Light" pitchFamily="34" charset="0"/>
              </a:rPr>
              <a:t>Incomplete &amp; usually untested  </a:t>
            </a:r>
          </a:p>
          <a:p>
            <a:pPr marL="342900" indent="-342900">
              <a:buAutoNum type="arabicPeriod"/>
            </a:pPr>
            <a:r>
              <a:rPr lang="en-US" sz="1600" dirty="0" smtClean="0">
                <a:latin typeface="Calibri Light" pitchFamily="34" charset="0"/>
              </a:rPr>
              <a:t>Usually too simple &amp; inflexible </a:t>
            </a:r>
          </a:p>
          <a:p>
            <a:pPr marL="342900" indent="-342900">
              <a:buAutoNum type="arabicPeriod"/>
            </a:pPr>
            <a:r>
              <a:rPr lang="en-US" sz="1600" dirty="0" smtClean="0">
                <a:latin typeface="Calibri Light" pitchFamily="34" charset="0"/>
              </a:rPr>
              <a:t>Still lack critical enterprise features such as identity management system</a:t>
            </a:r>
          </a:p>
          <a:p>
            <a:pPr marL="342900" indent="-342900">
              <a:buAutoNum type="arabicPeriod"/>
            </a:pPr>
            <a:r>
              <a:rPr lang="en-US" sz="1600" dirty="0" smtClean="0">
                <a:latin typeface="Calibri Light" pitchFamily="34" charset="0"/>
              </a:rPr>
              <a:t>Generally lack community support</a:t>
            </a:r>
          </a:p>
          <a:p>
            <a:pPr marL="342900" indent="-342900">
              <a:buAutoNum type="arabicPeriod"/>
            </a:pPr>
            <a:r>
              <a:rPr lang="en-US" sz="1600" dirty="0" smtClean="0">
                <a:latin typeface="Calibri Light" pitchFamily="34" charset="0"/>
              </a:rPr>
              <a:t>Not standardized</a:t>
            </a:r>
          </a:p>
        </p:txBody>
      </p:sp>
      <p:cxnSp>
        <p:nvCxnSpPr>
          <p:cNvPr id="88" name="Straight Connector 87"/>
          <p:cNvCxnSpPr/>
          <p:nvPr/>
        </p:nvCxnSpPr>
        <p:spPr>
          <a:xfrm flipV="1">
            <a:off x="4503656" y="1369535"/>
            <a:ext cx="0" cy="5218735"/>
          </a:xfrm>
          <a:prstGeom prst="line">
            <a:avLst/>
          </a:prstGeom>
          <a:ln w="635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541875" y="740917"/>
            <a:ext cx="7975105" cy="523220"/>
          </a:xfrm>
          <a:prstGeom prst="rect">
            <a:avLst/>
          </a:prstGeom>
          <a:noFill/>
          <a:ln w="9525">
            <a:solidFill>
              <a:schemeClr val="tx1">
                <a:lumMod val="50000"/>
                <a:lumOff val="50000"/>
              </a:schemeClr>
            </a:solidFill>
          </a:ln>
        </p:spPr>
        <p:txBody>
          <a:bodyPr wrap="square">
            <a:spAutoFit/>
          </a:bodyPr>
          <a:lstStyle/>
          <a:p>
            <a:pPr>
              <a:defRPr/>
            </a:pPr>
            <a:r>
              <a:rPr lang="en-US" sz="1400" dirty="0" smtClean="0">
                <a:solidFill>
                  <a:schemeClr val="tx1">
                    <a:lumMod val="50000"/>
                    <a:lumOff val="50000"/>
                  </a:schemeClr>
                </a:solidFill>
                <a:latin typeface="Helvetica Neue"/>
              </a:rPr>
              <a:t>There are two options for building private network for businesses 1) Reconfigure a public network fabric for private use, or 2) Build on top of a untested private network fabric that’s available</a:t>
            </a:r>
          </a:p>
        </p:txBody>
      </p:sp>
      <p:sp>
        <p:nvSpPr>
          <p:cNvPr id="55" name="Rectangle 2"/>
          <p:cNvSpPr txBox="1">
            <a:spLocks noChangeArrowheads="1"/>
          </p:cNvSpPr>
          <p:nvPr/>
        </p:nvSpPr>
        <p:spPr>
          <a:xfrm>
            <a:off x="457200" y="203200"/>
            <a:ext cx="8540750" cy="457200"/>
          </a:xfrm>
          <a:prstGeom prst="rect">
            <a:avLst/>
          </a:prstGeom>
          <a:noFill/>
          <a:ln w="9525">
            <a:noFill/>
            <a:miter lim="800000"/>
            <a:headEnd/>
            <a:tailEnd/>
          </a:ln>
        </p:spPr>
        <p:txBody>
          <a:bodyPr vert="horz" wrap="square" lIns="0" tIns="45720" rIns="0" bIns="45720" numCol="1" rtlCol="0" anchor="t" anchorCtr="0" compatLnSpc="1">
            <a:prstTxWarp prst="textNoShape">
              <a:avLst/>
            </a:prstTxWarp>
            <a:normAutofit/>
          </a:bodyPr>
          <a:lstStyle/>
          <a:p>
            <a:pPr lvl="0">
              <a:spcBef>
                <a:spcPct val="0"/>
              </a:spcBef>
              <a:defRPr/>
            </a:pPr>
            <a:r>
              <a:rPr lang="en-US" sz="2000" b="1" kern="800" spc="-70" dirty="0" smtClean="0">
                <a:solidFill>
                  <a:schemeClr val="tx1">
                    <a:lumMod val="50000"/>
                    <a:lumOff val="50000"/>
                  </a:schemeClr>
                </a:solidFill>
              </a:rPr>
              <a:t>Why isn’t blockchain ready for business?</a:t>
            </a:r>
            <a:endParaRPr kumimoji="0" lang="en-US" sz="2000" b="1" i="0" u="none" strike="noStrike" kern="800" cap="none" spc="-70" normalizeH="0" baseline="0" noProof="0" dirty="0" smtClean="0">
              <a:ln>
                <a:noFill/>
              </a:ln>
              <a:solidFill>
                <a:schemeClr val="tx1">
                  <a:lumMod val="50000"/>
                  <a:lumOff val="50000"/>
                </a:schemeClr>
              </a:solidFill>
              <a:effectLst/>
              <a:uLnTx/>
              <a:uFillTx/>
            </a:endParaRPr>
          </a:p>
        </p:txBody>
      </p:sp>
    </p:spTree>
    <p:extLst>
      <p:ext uri="{BB962C8B-B14F-4D97-AF65-F5344CB8AC3E}">
        <p14:creationId xmlns:p14="http://schemas.microsoft.com/office/powerpoint/2010/main" val="29004129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nvSpPr>
        <p:spPr>
          <a:xfrm>
            <a:off x="1" y="3287384"/>
            <a:ext cx="9143999" cy="535002"/>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spAutoFit/>
          </a:bodyPr>
          <a:lstStyle/>
          <a:p>
            <a:pPr algn="ctr" defTabSz="219075">
              <a:lnSpc>
                <a:spcPct val="80000"/>
              </a:lnSpc>
              <a:defRPr sz="1800"/>
            </a:pPr>
            <a:r>
              <a:rPr sz="3750" dirty="0">
                <a:solidFill>
                  <a:srgbClr val="FFFFFF"/>
                </a:solidFill>
                <a:latin typeface="Helvetica Neue"/>
                <a:cs typeface="Helvetica Neue"/>
                <a:sym typeface="Helvetica Neue Light"/>
              </a:rPr>
              <a:t>BLOCKCHAIN</a:t>
            </a:r>
            <a:r>
              <a:rPr sz="3750" b="1" dirty="0">
                <a:solidFill>
                  <a:srgbClr val="FFFFFF"/>
                </a:solidFill>
                <a:latin typeface="Helvetica Neue"/>
                <a:ea typeface="+mj-ea"/>
                <a:cs typeface="Helvetica Neue"/>
                <a:sym typeface="Helvetica Neue"/>
              </a:rPr>
              <a:t> </a:t>
            </a:r>
            <a:r>
              <a:rPr sz="3750" b="1" dirty="0" smtClean="0">
                <a:solidFill>
                  <a:srgbClr val="F5D328"/>
                </a:solidFill>
                <a:latin typeface="Helvetica Neue"/>
                <a:ea typeface="+mj-ea"/>
                <a:cs typeface="Helvetica Neue"/>
                <a:sym typeface="Helvetica Neue"/>
              </a:rPr>
              <a:t>ESSENTIALS</a:t>
            </a:r>
            <a:endParaRPr sz="3750" b="1" dirty="0">
              <a:solidFill>
                <a:srgbClr val="F5D328"/>
              </a:solidFill>
              <a:latin typeface="Helvetica Neue"/>
              <a:ea typeface="+mj-ea"/>
              <a:cs typeface="Helvetica Neue"/>
              <a:sym typeface="Helvetica Neue"/>
            </a:endParaRPr>
          </a:p>
        </p:txBody>
      </p:sp>
    </p:spTree>
    <p:extLst>
      <p:ext uri="{BB962C8B-B14F-4D97-AF65-F5344CB8AC3E}">
        <p14:creationId xmlns:p14="http://schemas.microsoft.com/office/powerpoint/2010/main" val="4339734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491" y="1022887"/>
            <a:ext cx="8430231" cy="5362843"/>
          </a:xfrm>
        </p:spPr>
        <p:txBody>
          <a:bodyPr>
            <a:noAutofit/>
          </a:bodyPr>
          <a:lstStyle/>
          <a:p>
            <a:pPr marL="0" indent="0">
              <a:buNone/>
            </a:pPr>
            <a:r>
              <a:rPr lang="en-US" b="1" dirty="0" smtClean="0">
                <a:solidFill>
                  <a:schemeClr val="tx1"/>
                </a:solidFill>
              </a:rPr>
              <a:t>IBM brings the advisory capabilities as well as necessary tools …</a:t>
            </a:r>
          </a:p>
          <a:p>
            <a:pPr marL="0" indent="0">
              <a:buNone/>
            </a:pPr>
            <a:endParaRPr lang="en-US" b="1" dirty="0" smtClean="0">
              <a:solidFill>
                <a:schemeClr val="tx1"/>
              </a:solidFill>
            </a:endParaRPr>
          </a:p>
          <a:p>
            <a:pPr>
              <a:spcBef>
                <a:spcPts val="0"/>
              </a:spcBef>
              <a:spcAft>
                <a:spcPts val="300"/>
              </a:spcAft>
            </a:pPr>
            <a:r>
              <a:rPr lang="en-US" dirty="0" smtClean="0">
                <a:solidFill>
                  <a:schemeClr val="tx1"/>
                </a:solidFill>
              </a:rPr>
              <a:t>World </a:t>
            </a:r>
            <a:r>
              <a:rPr lang="en-US" dirty="0">
                <a:solidFill>
                  <a:schemeClr val="tx1"/>
                </a:solidFill>
              </a:rPr>
              <a:t>Wide Cloud with Government Certification </a:t>
            </a:r>
            <a:r>
              <a:rPr lang="en-US" dirty="0" smtClean="0">
                <a:solidFill>
                  <a:schemeClr val="tx1"/>
                </a:solidFill>
              </a:rPr>
              <a:t>: one-click </a:t>
            </a:r>
            <a:r>
              <a:rPr lang="en-US" dirty="0">
                <a:solidFill>
                  <a:schemeClr val="tx1"/>
                </a:solidFill>
              </a:rPr>
              <a:t>international multi-node geographic deployment of validating Blockchain peers that can be assigned to parties in the network, all on Softlayer</a:t>
            </a:r>
            <a:r>
              <a:rPr lang="en-US" dirty="0" smtClean="0">
                <a:solidFill>
                  <a:schemeClr val="tx1"/>
                </a:solidFill>
              </a:rPr>
              <a:t>.</a:t>
            </a:r>
            <a:endParaRPr lang="en-US" dirty="0">
              <a:solidFill>
                <a:schemeClr val="tx1"/>
              </a:solidFill>
            </a:endParaRPr>
          </a:p>
          <a:p>
            <a:pPr>
              <a:spcBef>
                <a:spcPts val="0"/>
              </a:spcBef>
              <a:spcAft>
                <a:spcPts val="300"/>
              </a:spcAft>
            </a:pPr>
            <a:r>
              <a:rPr lang="en-US" dirty="0">
                <a:solidFill>
                  <a:schemeClr val="tx1"/>
                </a:solidFill>
              </a:rPr>
              <a:t>World experts in identity and cryptography research, significant IP in works</a:t>
            </a:r>
            <a:r>
              <a:rPr lang="en-US" dirty="0" smtClean="0">
                <a:solidFill>
                  <a:schemeClr val="tx1"/>
                </a:solidFill>
              </a:rPr>
              <a:t>.</a:t>
            </a:r>
            <a:endParaRPr lang="en-US" dirty="0">
              <a:solidFill>
                <a:schemeClr val="tx1"/>
              </a:solidFill>
            </a:endParaRPr>
          </a:p>
          <a:p>
            <a:pPr>
              <a:spcBef>
                <a:spcPts val="0"/>
              </a:spcBef>
              <a:spcAft>
                <a:spcPts val="300"/>
              </a:spcAft>
            </a:pPr>
            <a:r>
              <a:rPr lang="en-US" dirty="0">
                <a:solidFill>
                  <a:schemeClr val="tx1"/>
                </a:solidFill>
              </a:rPr>
              <a:t>World leader in business rules processing</a:t>
            </a:r>
            <a:r>
              <a:rPr lang="en-US" dirty="0" smtClean="0">
                <a:solidFill>
                  <a:schemeClr val="tx1"/>
                </a:solidFill>
              </a:rPr>
              <a:t>.</a:t>
            </a:r>
            <a:endParaRPr lang="en-US" dirty="0">
              <a:solidFill>
                <a:schemeClr val="tx1"/>
              </a:solidFill>
            </a:endParaRPr>
          </a:p>
          <a:p>
            <a:pPr>
              <a:spcBef>
                <a:spcPts val="0"/>
              </a:spcBef>
              <a:spcAft>
                <a:spcPts val="300"/>
              </a:spcAft>
            </a:pPr>
            <a:r>
              <a:rPr lang="en-US" dirty="0">
                <a:solidFill>
                  <a:schemeClr val="tx1"/>
                </a:solidFill>
              </a:rPr>
              <a:t>Domain experts in financial services, government systems, and supply chain</a:t>
            </a:r>
            <a:r>
              <a:rPr lang="en-US" dirty="0" smtClean="0">
                <a:solidFill>
                  <a:schemeClr val="tx1"/>
                </a:solidFill>
              </a:rPr>
              <a:t>.</a:t>
            </a:r>
            <a:endParaRPr lang="en-US" b="1" dirty="0" smtClean="0">
              <a:solidFill>
                <a:schemeClr val="tx1"/>
              </a:solidFill>
            </a:endParaRPr>
          </a:p>
          <a:p>
            <a:pPr marL="0" indent="0">
              <a:buNone/>
            </a:pPr>
            <a:r>
              <a:rPr lang="en-US" b="1" dirty="0" smtClean="0">
                <a:solidFill>
                  <a:schemeClr val="tx1"/>
                </a:solidFill>
              </a:rPr>
              <a:t>…to execute in this field:</a:t>
            </a:r>
          </a:p>
          <a:p>
            <a:pPr marL="0" indent="0">
              <a:buNone/>
            </a:pPr>
            <a:endParaRPr lang="en-US" b="1" dirty="0" smtClean="0">
              <a:solidFill>
                <a:schemeClr val="tx1"/>
              </a:solidFill>
            </a:endParaRPr>
          </a:p>
          <a:p>
            <a:r>
              <a:rPr lang="en-US" b="1" dirty="0" smtClean="0">
                <a:solidFill>
                  <a:schemeClr val="tx1"/>
                </a:solidFill>
              </a:rPr>
              <a:t>Identity</a:t>
            </a:r>
            <a:r>
              <a:rPr lang="en-US" b="1" dirty="0">
                <a:solidFill>
                  <a:schemeClr val="tx1"/>
                </a:solidFill>
              </a:rPr>
              <a:t>, Certificates:  </a:t>
            </a:r>
            <a:r>
              <a:rPr lang="en-US" dirty="0">
                <a:solidFill>
                  <a:schemeClr val="tx1"/>
                </a:solidFill>
              </a:rPr>
              <a:t>In order to transact on the Blockchain without exposing strategic information to others, a party’s identity must be both transparent to the party it’s transacting with while opaque to others. This requires sophisticated identity management, which IBM is researching and developing</a:t>
            </a:r>
            <a:r>
              <a:rPr lang="en-US" dirty="0" smtClean="0">
                <a:solidFill>
                  <a:schemeClr val="tx1"/>
                </a:solidFill>
              </a:rPr>
              <a:t>.</a:t>
            </a:r>
            <a:endParaRPr lang="en-US" dirty="0">
              <a:solidFill>
                <a:schemeClr val="tx1"/>
              </a:solidFill>
            </a:endParaRPr>
          </a:p>
          <a:p>
            <a:r>
              <a:rPr lang="en-US" b="1" dirty="0">
                <a:solidFill>
                  <a:schemeClr val="tx1"/>
                </a:solidFill>
              </a:rPr>
              <a:t>Inter-network services: </a:t>
            </a:r>
            <a:r>
              <a:rPr lang="en-US" dirty="0">
                <a:solidFill>
                  <a:schemeClr val="tx1"/>
                </a:solidFill>
              </a:rPr>
              <a:t>In addition to identity management, current Blockchain platforms are challenged in enabling cross-ledger services. Say, for example, a bank performed KYC on a merchant in one network, and now the same bank is working with the same merchant in another network. Why do KYC twice? IBM can provide the support for this and other cross-network managed operations.</a:t>
            </a:r>
          </a:p>
          <a:p>
            <a:pPr marL="0" indent="0">
              <a:buNone/>
            </a:pPr>
            <a:endParaRPr lang="en-US" dirty="0">
              <a:solidFill>
                <a:schemeClr val="tx1"/>
              </a:solidFill>
            </a:endParaRPr>
          </a:p>
        </p:txBody>
      </p:sp>
      <p:sp>
        <p:nvSpPr>
          <p:cNvPr id="3" name="Title 2"/>
          <p:cNvSpPr>
            <a:spLocks noGrp="1"/>
          </p:cNvSpPr>
          <p:nvPr>
            <p:ph type="title"/>
          </p:nvPr>
        </p:nvSpPr>
        <p:spPr>
          <a:xfrm>
            <a:off x="336337" y="119556"/>
            <a:ext cx="8436385" cy="914400"/>
          </a:xfrm>
        </p:spPr>
        <p:txBody>
          <a:bodyPr>
            <a:normAutofit/>
          </a:bodyPr>
          <a:lstStyle/>
          <a:p>
            <a:r>
              <a:rPr lang="en-US" sz="2400" dirty="0" smtClean="0"/>
              <a:t>IBM – What we bring and what needs to be done</a:t>
            </a:r>
            <a:endParaRPr lang="en-US" sz="2400" dirty="0"/>
          </a:p>
        </p:txBody>
      </p:sp>
    </p:spTree>
    <p:extLst>
      <p:ext uri="{BB962C8B-B14F-4D97-AF65-F5344CB8AC3E}">
        <p14:creationId xmlns:p14="http://schemas.microsoft.com/office/powerpoint/2010/main" val="388978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nvSpPr>
        <p:spPr>
          <a:xfrm>
            <a:off x="1" y="3287384"/>
            <a:ext cx="9143999" cy="535002"/>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spAutoFit/>
          </a:bodyPr>
          <a:lstStyle/>
          <a:p>
            <a:pPr algn="ctr" defTabSz="219075">
              <a:lnSpc>
                <a:spcPct val="80000"/>
              </a:lnSpc>
              <a:defRPr sz="1800"/>
            </a:pPr>
            <a:r>
              <a:rPr lang="en-GB" sz="3750" dirty="0" smtClean="0">
                <a:solidFill>
                  <a:srgbClr val="FFFFFF"/>
                </a:solidFill>
                <a:latin typeface="Helvetica Neue"/>
                <a:cs typeface="Helvetica Neue"/>
                <a:sym typeface="Helvetica Neue Light"/>
              </a:rPr>
              <a:t>Back up</a:t>
            </a:r>
            <a:endParaRPr sz="3750" b="1" dirty="0">
              <a:solidFill>
                <a:srgbClr val="F5D328"/>
              </a:solidFill>
              <a:latin typeface="Helvetica Neue"/>
              <a:ea typeface="+mj-ea"/>
              <a:cs typeface="Helvetica Neue"/>
              <a:sym typeface="Helvetica Neue"/>
            </a:endParaRPr>
          </a:p>
        </p:txBody>
      </p:sp>
    </p:spTree>
    <p:extLst>
      <p:ext uri="{BB962C8B-B14F-4D97-AF65-F5344CB8AC3E}">
        <p14:creationId xmlns:p14="http://schemas.microsoft.com/office/powerpoint/2010/main" val="150251144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48325"/>
            <a:ext cx="9144000" cy="4372479"/>
          </a:xfrm>
          <a:prstGeom prst="rect">
            <a:avLst/>
          </a:prstGeom>
        </p:spPr>
      </p:pic>
      <p:sp>
        <p:nvSpPr>
          <p:cNvPr id="3" name="TextBox 2"/>
          <p:cNvSpPr txBox="1"/>
          <p:nvPr/>
        </p:nvSpPr>
        <p:spPr>
          <a:xfrm>
            <a:off x="5860904" y="6387162"/>
            <a:ext cx="3133451" cy="230832"/>
          </a:xfrm>
          <a:prstGeom prst="rect">
            <a:avLst/>
          </a:prstGeom>
          <a:noFill/>
        </p:spPr>
        <p:txBody>
          <a:bodyPr wrap="square" rtlCol="0">
            <a:spAutoFit/>
          </a:bodyPr>
          <a:lstStyle/>
          <a:p>
            <a:r>
              <a:rPr lang="en-US" sz="900" dirty="0"/>
              <a:t>http://</a:t>
            </a:r>
            <a:r>
              <a:rPr lang="en-US" sz="900" dirty="0" err="1"/>
              <a:t>www.digifinancegirl.com</a:t>
            </a:r>
            <a:endParaRPr lang="en-US" sz="900" dirty="0"/>
          </a:p>
        </p:txBody>
      </p:sp>
      <p:sp>
        <p:nvSpPr>
          <p:cNvPr id="4" name="TextBox 3"/>
          <p:cNvSpPr txBox="1"/>
          <p:nvPr/>
        </p:nvSpPr>
        <p:spPr>
          <a:xfrm>
            <a:off x="416405" y="312319"/>
            <a:ext cx="7963752" cy="523220"/>
          </a:xfrm>
          <a:prstGeom prst="rect">
            <a:avLst/>
          </a:prstGeom>
          <a:noFill/>
        </p:spPr>
        <p:txBody>
          <a:bodyPr wrap="square" rtlCol="0">
            <a:spAutoFit/>
          </a:bodyPr>
          <a:lstStyle/>
          <a:p>
            <a:r>
              <a:rPr lang="en-US" sz="2800" dirty="0" smtClean="0"/>
              <a:t>Silos of the Financial Services Industry</a:t>
            </a:r>
            <a:endParaRPr lang="en-US" sz="2800" dirty="0"/>
          </a:p>
        </p:txBody>
      </p:sp>
    </p:spTree>
    <p:extLst>
      <p:ext uri="{BB962C8B-B14F-4D97-AF65-F5344CB8AC3E}">
        <p14:creationId xmlns:p14="http://schemas.microsoft.com/office/powerpoint/2010/main" val="2587489845"/>
      </p:ext>
    </p:extLst>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normAutofit fontScale="90000"/>
          </a:bodyPr>
          <a:lstStyle/>
          <a:p>
            <a:r>
              <a:rPr lang="en-US" dirty="0"/>
              <a:t> </a:t>
            </a:r>
            <a:br>
              <a:rPr lang="en-US" dirty="0"/>
            </a:br>
            <a:r>
              <a:rPr lang="en-US" b="1" dirty="0"/>
              <a:t>Phases of </a:t>
            </a:r>
            <a:r>
              <a:rPr lang="en-US" b="1" dirty="0" err="1"/>
              <a:t>Blockchain</a:t>
            </a:r>
            <a:r>
              <a:rPr lang="en-US" b="1" dirty="0"/>
              <a:t> </a:t>
            </a:r>
            <a:r>
              <a:rPr lang="en-US" b="1" dirty="0" smtClean="0"/>
              <a:t>Innovation</a:t>
            </a:r>
            <a:endParaRPr lang="en-US" dirty="0">
              <a:latin typeface="Arial" charset="0"/>
            </a:endParaRPr>
          </a:p>
        </p:txBody>
      </p:sp>
      <p:sp>
        <p:nvSpPr>
          <p:cNvPr id="153603"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Arial" charset="0"/>
              </a:defRPr>
            </a:lvl1pPr>
            <a:lvl2pPr marL="742950" indent="-285750" eaLnBrk="0" hangingPunct="0">
              <a:defRPr sz="1400">
                <a:solidFill>
                  <a:schemeClr val="tx1"/>
                </a:solidFill>
                <a:latin typeface="Arial" charset="0"/>
                <a:ea typeface="Arial" charset="0"/>
                <a:cs typeface="Arial" charset="0"/>
              </a:defRPr>
            </a:lvl2pPr>
            <a:lvl3pPr marL="1143000" indent="-228600" eaLnBrk="0" hangingPunct="0">
              <a:defRPr sz="1400">
                <a:solidFill>
                  <a:schemeClr val="tx1"/>
                </a:solidFill>
                <a:latin typeface="Arial" charset="0"/>
                <a:ea typeface="Arial" charset="0"/>
                <a:cs typeface="Arial" charset="0"/>
              </a:defRPr>
            </a:lvl3pPr>
            <a:lvl4pPr marL="1600200" indent="-228600" eaLnBrk="0" hangingPunct="0">
              <a:defRPr sz="1400">
                <a:solidFill>
                  <a:schemeClr val="tx1"/>
                </a:solidFill>
                <a:latin typeface="Arial" charset="0"/>
                <a:ea typeface="Arial" charset="0"/>
                <a:cs typeface="Arial" charset="0"/>
              </a:defRPr>
            </a:lvl4pPr>
            <a:lvl5pPr marL="2057400" indent="-228600" eaLnBrk="0" hangingPunct="0">
              <a:defRPr sz="1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ea typeface="Arial" charset="0"/>
                <a:cs typeface="Arial" charset="0"/>
              </a:defRPr>
            </a:lvl9pPr>
          </a:lstStyle>
          <a:p>
            <a:pPr eaLnBrk="1" hangingPunct="1"/>
            <a:fld id="{1748A151-522D-0648-9EDB-40F70F648CCB}" type="slidenum">
              <a:rPr lang="en-US" sz="800"/>
              <a:pPr eaLnBrk="1" hangingPunct="1"/>
              <a:t>23</a:t>
            </a:fld>
            <a:endParaRPr lang="en-US" sz="800"/>
          </a:p>
        </p:txBody>
      </p:sp>
      <p:sp>
        <p:nvSpPr>
          <p:cNvPr id="153605" name="Date Placeholder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charset="0"/>
                <a:ea typeface="ＭＳ Ｐゴシック" charset="0"/>
                <a:cs typeface="Arial" charset="0"/>
              </a:defRPr>
            </a:lvl1pPr>
            <a:lvl2pPr marL="742950" indent="-285750" eaLnBrk="0" hangingPunct="0">
              <a:defRPr sz="1400">
                <a:solidFill>
                  <a:schemeClr val="tx1"/>
                </a:solidFill>
                <a:latin typeface="Arial" charset="0"/>
                <a:ea typeface="Arial" charset="0"/>
                <a:cs typeface="Arial" charset="0"/>
              </a:defRPr>
            </a:lvl2pPr>
            <a:lvl3pPr marL="1143000" indent="-228600" eaLnBrk="0" hangingPunct="0">
              <a:defRPr sz="1400">
                <a:solidFill>
                  <a:schemeClr val="tx1"/>
                </a:solidFill>
                <a:latin typeface="Arial" charset="0"/>
                <a:ea typeface="Arial" charset="0"/>
                <a:cs typeface="Arial" charset="0"/>
              </a:defRPr>
            </a:lvl3pPr>
            <a:lvl4pPr marL="1600200" indent="-228600" eaLnBrk="0" hangingPunct="0">
              <a:defRPr sz="1400">
                <a:solidFill>
                  <a:schemeClr val="tx1"/>
                </a:solidFill>
                <a:latin typeface="Arial" charset="0"/>
                <a:ea typeface="Arial" charset="0"/>
                <a:cs typeface="Arial" charset="0"/>
              </a:defRPr>
            </a:lvl4pPr>
            <a:lvl5pPr marL="2057400" indent="-228600" eaLnBrk="0" hangingPunct="0">
              <a:defRPr sz="1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ea typeface="Arial" charset="0"/>
                <a:cs typeface="Arial" charset="0"/>
              </a:defRPr>
            </a:lvl9pPr>
          </a:lstStyle>
          <a:p>
            <a:pPr eaLnBrk="1" hangingPunct="1"/>
            <a:r>
              <a:rPr lang="en-US" sz="800"/>
              <a:t>Dec. 9, 2011</a:t>
            </a:r>
          </a:p>
        </p:txBody>
      </p:sp>
      <p:sp>
        <p:nvSpPr>
          <p:cNvPr id="153606" name="AutoShape 4"/>
          <p:cNvSpPr>
            <a:spLocks noChangeArrowheads="1"/>
          </p:cNvSpPr>
          <p:nvPr/>
        </p:nvSpPr>
        <p:spPr bwMode="auto">
          <a:xfrm>
            <a:off x="823913" y="1895475"/>
            <a:ext cx="1250950" cy="1166813"/>
          </a:xfrm>
          <a:prstGeom prst="homePlate">
            <a:avLst>
              <a:gd name="adj" fmla="val 18866"/>
            </a:avLst>
          </a:prstGeom>
          <a:solidFill>
            <a:schemeClr val="accent1"/>
          </a:solidFill>
          <a:ln w="6350">
            <a:solidFill>
              <a:schemeClr val="accent1"/>
            </a:solidFill>
            <a:miter lim="800000"/>
            <a:headEnd/>
            <a:tailEnd/>
          </a:ln>
        </p:spPr>
        <p:txBody>
          <a:bodyPr wrap="none" lIns="45720" rIns="45720" anchor="ctr"/>
          <a:lstStyle/>
          <a:p>
            <a:pPr algn="ctr">
              <a:lnSpc>
                <a:spcPct val="90000"/>
              </a:lnSpc>
              <a:spcBef>
                <a:spcPct val="50000"/>
              </a:spcBef>
            </a:pPr>
            <a:r>
              <a:rPr lang="en-GB" sz="1200" i="1" dirty="0" smtClean="0">
                <a:solidFill>
                  <a:schemeClr val="bg1"/>
                </a:solidFill>
              </a:rPr>
              <a:t>Business Value </a:t>
            </a:r>
          </a:p>
          <a:p>
            <a:pPr algn="ctr">
              <a:lnSpc>
                <a:spcPct val="90000"/>
              </a:lnSpc>
              <a:spcBef>
                <a:spcPct val="50000"/>
              </a:spcBef>
            </a:pPr>
            <a:r>
              <a:rPr lang="en-GB" sz="1200" i="1" dirty="0" smtClean="0">
                <a:solidFill>
                  <a:schemeClr val="bg1"/>
                </a:solidFill>
              </a:rPr>
              <a:t>Add services</a:t>
            </a:r>
            <a:endParaRPr lang="en-GB" sz="1200" i="1" dirty="0">
              <a:solidFill>
                <a:schemeClr val="bg1"/>
              </a:solidFill>
            </a:endParaRPr>
          </a:p>
        </p:txBody>
      </p:sp>
      <p:sp>
        <p:nvSpPr>
          <p:cNvPr id="8" name="Freeform 5"/>
          <p:cNvSpPr>
            <a:spLocks/>
          </p:cNvSpPr>
          <p:nvPr/>
        </p:nvSpPr>
        <p:spPr bwMode="auto">
          <a:xfrm>
            <a:off x="2005013" y="1895475"/>
            <a:ext cx="6462712" cy="1193800"/>
          </a:xfrm>
          <a:custGeom>
            <a:avLst/>
            <a:gdLst/>
            <a:ahLst/>
            <a:cxnLst>
              <a:cxn ang="0">
                <a:pos x="0" y="0"/>
              </a:cxn>
              <a:cxn ang="0">
                <a:pos x="144" y="344"/>
              </a:cxn>
              <a:cxn ang="0">
                <a:pos x="0" y="720"/>
              </a:cxn>
              <a:cxn ang="0">
                <a:pos x="4464" y="720"/>
              </a:cxn>
              <a:cxn ang="0">
                <a:pos x="4464" y="0"/>
              </a:cxn>
              <a:cxn ang="0">
                <a:pos x="0" y="0"/>
              </a:cxn>
            </a:cxnLst>
            <a:rect l="0" t="0" r="r" b="b"/>
            <a:pathLst>
              <a:path w="4465" h="721">
                <a:moveTo>
                  <a:pt x="0" y="0"/>
                </a:moveTo>
                <a:lnTo>
                  <a:pt x="144" y="344"/>
                </a:lnTo>
                <a:lnTo>
                  <a:pt x="0" y="720"/>
                </a:lnTo>
                <a:lnTo>
                  <a:pt x="4464" y="720"/>
                </a:lnTo>
                <a:lnTo>
                  <a:pt x="4464" y="0"/>
                </a:lnTo>
                <a:lnTo>
                  <a:pt x="0" y="0"/>
                </a:lnTo>
              </a:path>
            </a:pathLst>
          </a:custGeom>
          <a:solidFill>
            <a:schemeClr val="accent1">
              <a:lumMod val="40000"/>
              <a:lumOff val="60000"/>
            </a:schemeClr>
          </a:solidFill>
          <a:ln w="6350" cap="rnd" cmpd="sng">
            <a:solidFill>
              <a:schemeClr val="accent1">
                <a:lumMod val="40000"/>
                <a:lumOff val="60000"/>
              </a:schemeClr>
            </a:solidFill>
            <a:prstDash val="solid"/>
            <a:round/>
            <a:headEnd type="none" w="med" len="med"/>
            <a:tailEnd type="none" w="med" len="med"/>
          </a:ln>
          <a:effectLst/>
        </p:spPr>
        <p:txBody>
          <a:bodyPr lIns="45720" rIns="45720" anchor="ctr"/>
          <a:lstStyle/>
          <a:p>
            <a:pPr>
              <a:lnSpc>
                <a:spcPct val="90000"/>
              </a:lnSpc>
              <a:spcBef>
                <a:spcPct val="50000"/>
              </a:spcBef>
              <a:defRPr/>
            </a:pPr>
            <a:endParaRPr lang="en-US">
              <a:ea typeface="+mn-ea"/>
              <a:cs typeface="+mn-cs"/>
            </a:endParaRPr>
          </a:p>
        </p:txBody>
      </p:sp>
      <p:sp>
        <p:nvSpPr>
          <p:cNvPr id="153608" name="AutoShape 6"/>
          <p:cNvSpPr>
            <a:spLocks noChangeArrowheads="1"/>
          </p:cNvSpPr>
          <p:nvPr/>
        </p:nvSpPr>
        <p:spPr bwMode="auto">
          <a:xfrm>
            <a:off x="823913" y="3168650"/>
            <a:ext cx="1250950" cy="1165225"/>
          </a:xfrm>
          <a:prstGeom prst="homePlate">
            <a:avLst>
              <a:gd name="adj" fmla="val 18892"/>
            </a:avLst>
          </a:prstGeom>
          <a:solidFill>
            <a:schemeClr val="accent1"/>
          </a:solidFill>
          <a:ln w="6350">
            <a:solidFill>
              <a:schemeClr val="accent1"/>
            </a:solidFill>
            <a:miter lim="800000"/>
            <a:headEnd/>
            <a:tailEnd/>
          </a:ln>
        </p:spPr>
        <p:txBody>
          <a:bodyPr wrap="none" lIns="45720" rIns="45720" anchor="ctr"/>
          <a:lstStyle/>
          <a:p>
            <a:pPr algn="ctr">
              <a:lnSpc>
                <a:spcPct val="90000"/>
              </a:lnSpc>
              <a:spcBef>
                <a:spcPct val="50000"/>
              </a:spcBef>
            </a:pPr>
            <a:r>
              <a:rPr lang="en-GB" sz="1200" i="1" dirty="0" smtClean="0">
                <a:solidFill>
                  <a:schemeClr val="bg1"/>
                </a:solidFill>
              </a:rPr>
              <a:t>Overlay Services</a:t>
            </a:r>
            <a:endParaRPr lang="en-GB" sz="1200" i="1" dirty="0">
              <a:solidFill>
                <a:schemeClr val="bg1"/>
              </a:solidFill>
            </a:endParaRPr>
          </a:p>
        </p:txBody>
      </p:sp>
      <p:sp>
        <p:nvSpPr>
          <p:cNvPr id="10" name="Freeform 7"/>
          <p:cNvSpPr>
            <a:spLocks/>
          </p:cNvSpPr>
          <p:nvPr/>
        </p:nvSpPr>
        <p:spPr bwMode="auto">
          <a:xfrm>
            <a:off x="2005013" y="3168650"/>
            <a:ext cx="6462712" cy="1192213"/>
          </a:xfrm>
          <a:custGeom>
            <a:avLst/>
            <a:gdLst/>
            <a:ahLst/>
            <a:cxnLst>
              <a:cxn ang="0">
                <a:pos x="0" y="0"/>
              </a:cxn>
              <a:cxn ang="0">
                <a:pos x="144" y="344"/>
              </a:cxn>
              <a:cxn ang="0">
                <a:pos x="0" y="720"/>
              </a:cxn>
              <a:cxn ang="0">
                <a:pos x="4464" y="720"/>
              </a:cxn>
              <a:cxn ang="0">
                <a:pos x="4464" y="0"/>
              </a:cxn>
              <a:cxn ang="0">
                <a:pos x="0" y="0"/>
              </a:cxn>
            </a:cxnLst>
            <a:rect l="0" t="0" r="r" b="b"/>
            <a:pathLst>
              <a:path w="4465" h="721">
                <a:moveTo>
                  <a:pt x="0" y="0"/>
                </a:moveTo>
                <a:lnTo>
                  <a:pt x="144" y="344"/>
                </a:lnTo>
                <a:lnTo>
                  <a:pt x="0" y="720"/>
                </a:lnTo>
                <a:lnTo>
                  <a:pt x="4464" y="720"/>
                </a:lnTo>
                <a:lnTo>
                  <a:pt x="4464" y="0"/>
                </a:lnTo>
                <a:lnTo>
                  <a:pt x="0" y="0"/>
                </a:lnTo>
              </a:path>
            </a:pathLst>
          </a:custGeom>
          <a:solidFill>
            <a:schemeClr val="accent1">
              <a:lumMod val="40000"/>
              <a:lumOff val="60000"/>
            </a:schemeClr>
          </a:solidFill>
          <a:ln w="6350" cap="rnd" cmpd="sng">
            <a:solidFill>
              <a:schemeClr val="accent1">
                <a:lumMod val="40000"/>
                <a:lumOff val="60000"/>
              </a:schemeClr>
            </a:solidFill>
            <a:prstDash val="solid"/>
            <a:round/>
            <a:headEnd type="none" w="med" len="med"/>
            <a:tailEnd type="none" w="med" len="med"/>
          </a:ln>
          <a:effectLst/>
        </p:spPr>
        <p:txBody>
          <a:bodyPr lIns="45720" rIns="45720" anchor="ctr"/>
          <a:lstStyle/>
          <a:p>
            <a:pPr>
              <a:lnSpc>
                <a:spcPct val="90000"/>
              </a:lnSpc>
              <a:spcBef>
                <a:spcPct val="50000"/>
              </a:spcBef>
              <a:defRPr/>
            </a:pPr>
            <a:endParaRPr lang="en-US">
              <a:ea typeface="+mn-ea"/>
              <a:cs typeface="+mn-cs"/>
            </a:endParaRPr>
          </a:p>
        </p:txBody>
      </p:sp>
      <p:sp>
        <p:nvSpPr>
          <p:cNvPr id="153610" name="AutoShape 8"/>
          <p:cNvSpPr>
            <a:spLocks noChangeArrowheads="1"/>
          </p:cNvSpPr>
          <p:nvPr/>
        </p:nvSpPr>
        <p:spPr bwMode="auto">
          <a:xfrm>
            <a:off x="823913" y="4440238"/>
            <a:ext cx="1250950" cy="1166812"/>
          </a:xfrm>
          <a:prstGeom prst="homePlate">
            <a:avLst>
              <a:gd name="adj" fmla="val 18866"/>
            </a:avLst>
          </a:prstGeom>
          <a:solidFill>
            <a:schemeClr val="accent1"/>
          </a:solidFill>
          <a:ln w="6350">
            <a:solidFill>
              <a:schemeClr val="accent1"/>
            </a:solidFill>
            <a:miter lim="800000"/>
            <a:headEnd/>
            <a:tailEnd/>
          </a:ln>
        </p:spPr>
        <p:txBody>
          <a:bodyPr wrap="none" lIns="45720" rIns="45720" anchor="ctr"/>
          <a:lstStyle/>
          <a:p>
            <a:pPr algn="ctr">
              <a:lnSpc>
                <a:spcPct val="90000"/>
              </a:lnSpc>
              <a:spcBef>
                <a:spcPct val="50000"/>
              </a:spcBef>
            </a:pPr>
            <a:r>
              <a:rPr lang="en-GB" sz="1200" b="1" dirty="0" smtClean="0">
                <a:solidFill>
                  <a:schemeClr val="bg1"/>
                </a:solidFill>
              </a:rPr>
              <a:t>Pioneering</a:t>
            </a:r>
            <a:endParaRPr lang="en-GB" sz="1200" i="1" dirty="0">
              <a:solidFill>
                <a:schemeClr val="bg1"/>
              </a:solidFill>
            </a:endParaRPr>
          </a:p>
        </p:txBody>
      </p:sp>
      <p:sp>
        <p:nvSpPr>
          <p:cNvPr id="12" name="Freeform 9"/>
          <p:cNvSpPr>
            <a:spLocks/>
          </p:cNvSpPr>
          <p:nvPr/>
        </p:nvSpPr>
        <p:spPr bwMode="auto">
          <a:xfrm>
            <a:off x="2005013" y="4440238"/>
            <a:ext cx="6462712" cy="1193800"/>
          </a:xfrm>
          <a:custGeom>
            <a:avLst/>
            <a:gdLst/>
            <a:ahLst/>
            <a:cxnLst>
              <a:cxn ang="0">
                <a:pos x="0" y="0"/>
              </a:cxn>
              <a:cxn ang="0">
                <a:pos x="144" y="344"/>
              </a:cxn>
              <a:cxn ang="0">
                <a:pos x="0" y="720"/>
              </a:cxn>
              <a:cxn ang="0">
                <a:pos x="4464" y="720"/>
              </a:cxn>
              <a:cxn ang="0">
                <a:pos x="4464" y="0"/>
              </a:cxn>
              <a:cxn ang="0">
                <a:pos x="0" y="0"/>
              </a:cxn>
            </a:cxnLst>
            <a:rect l="0" t="0" r="r" b="b"/>
            <a:pathLst>
              <a:path w="4465" h="721">
                <a:moveTo>
                  <a:pt x="0" y="0"/>
                </a:moveTo>
                <a:lnTo>
                  <a:pt x="144" y="344"/>
                </a:lnTo>
                <a:lnTo>
                  <a:pt x="0" y="720"/>
                </a:lnTo>
                <a:lnTo>
                  <a:pt x="4464" y="720"/>
                </a:lnTo>
                <a:lnTo>
                  <a:pt x="4464" y="0"/>
                </a:lnTo>
                <a:lnTo>
                  <a:pt x="0" y="0"/>
                </a:lnTo>
              </a:path>
            </a:pathLst>
          </a:custGeom>
          <a:solidFill>
            <a:schemeClr val="accent1">
              <a:lumMod val="40000"/>
              <a:lumOff val="60000"/>
            </a:schemeClr>
          </a:solidFill>
          <a:ln w="6350" cap="rnd" cmpd="sng">
            <a:solidFill>
              <a:schemeClr val="accent1">
                <a:lumMod val="40000"/>
                <a:lumOff val="60000"/>
              </a:schemeClr>
            </a:solidFill>
            <a:prstDash val="solid"/>
            <a:round/>
            <a:headEnd type="none" w="med" len="med"/>
            <a:tailEnd type="none" w="med" len="med"/>
          </a:ln>
          <a:effectLst/>
        </p:spPr>
        <p:txBody>
          <a:bodyPr lIns="45720" rIns="45720" anchor="ctr"/>
          <a:lstStyle/>
          <a:p>
            <a:pPr>
              <a:lnSpc>
                <a:spcPct val="90000"/>
              </a:lnSpc>
              <a:spcBef>
                <a:spcPct val="50000"/>
              </a:spcBef>
              <a:defRPr/>
            </a:pPr>
            <a:endParaRPr lang="en-US">
              <a:ea typeface="+mn-ea"/>
              <a:cs typeface="+mn-cs"/>
            </a:endParaRPr>
          </a:p>
        </p:txBody>
      </p:sp>
      <p:sp>
        <p:nvSpPr>
          <p:cNvPr id="13" name="Rectangle 10"/>
          <p:cNvSpPr>
            <a:spLocks noChangeArrowheads="1"/>
          </p:cNvSpPr>
          <p:nvPr/>
        </p:nvSpPr>
        <p:spPr bwMode="auto">
          <a:xfrm>
            <a:off x="2282825" y="1895475"/>
            <a:ext cx="6184900" cy="1193800"/>
          </a:xfrm>
          <a:prstGeom prst="rect">
            <a:avLst/>
          </a:prstGeom>
          <a:solidFill>
            <a:schemeClr val="accent1">
              <a:lumMod val="40000"/>
              <a:lumOff val="60000"/>
            </a:schemeClr>
          </a:solidFill>
          <a:ln w="6350">
            <a:solidFill>
              <a:schemeClr val="accent1">
                <a:lumMod val="40000"/>
                <a:lumOff val="60000"/>
              </a:schemeClr>
            </a:solidFill>
            <a:miter lim="800000"/>
            <a:headEnd/>
            <a:tailEnd/>
          </a:ln>
          <a:effectLst/>
        </p:spPr>
        <p:txBody>
          <a:bodyPr wrap="none" lIns="45720" rIns="45720" anchor="ctr"/>
          <a:lstStyle/>
          <a:p>
            <a:pPr marL="101600" indent="-101600">
              <a:lnSpc>
                <a:spcPct val="90000"/>
              </a:lnSpc>
              <a:spcBef>
                <a:spcPct val="30000"/>
              </a:spcBef>
              <a:buClr>
                <a:schemeClr val="folHlink"/>
              </a:buClr>
              <a:defRPr/>
            </a:pPr>
            <a:endParaRPr lang="en-GB" sz="1200" dirty="0">
              <a:solidFill>
                <a:srgbClr val="000000"/>
              </a:solidFill>
              <a:ea typeface="+mn-ea"/>
              <a:cs typeface="+mn-cs"/>
            </a:endParaRPr>
          </a:p>
        </p:txBody>
      </p:sp>
      <p:sp>
        <p:nvSpPr>
          <p:cNvPr id="14" name="Rectangle 11"/>
          <p:cNvSpPr>
            <a:spLocks noChangeArrowheads="1"/>
          </p:cNvSpPr>
          <p:nvPr/>
        </p:nvSpPr>
        <p:spPr bwMode="auto">
          <a:xfrm>
            <a:off x="2282825" y="3168650"/>
            <a:ext cx="6184900" cy="1193800"/>
          </a:xfrm>
          <a:prstGeom prst="rect">
            <a:avLst/>
          </a:prstGeom>
          <a:solidFill>
            <a:schemeClr val="accent1">
              <a:lumMod val="40000"/>
              <a:lumOff val="60000"/>
            </a:schemeClr>
          </a:solidFill>
          <a:ln w="6350">
            <a:solidFill>
              <a:schemeClr val="accent1">
                <a:lumMod val="40000"/>
                <a:lumOff val="60000"/>
              </a:schemeClr>
            </a:solidFill>
            <a:miter lim="800000"/>
            <a:headEnd/>
            <a:tailEnd/>
          </a:ln>
          <a:effectLst/>
        </p:spPr>
        <p:txBody>
          <a:bodyPr wrap="none" lIns="45720" rIns="45720" anchor="ctr"/>
          <a:lstStyle/>
          <a:p>
            <a:pPr marL="101600" indent="-101600">
              <a:lnSpc>
                <a:spcPct val="90000"/>
              </a:lnSpc>
              <a:spcBef>
                <a:spcPct val="30000"/>
              </a:spcBef>
              <a:buClr>
                <a:schemeClr val="folHlink"/>
              </a:buClr>
              <a:defRPr/>
            </a:pPr>
            <a:r>
              <a:rPr lang="en-US" sz="1200" dirty="0"/>
              <a:t>These include exchanges, wallets, and consumer and merchant services.</a:t>
            </a:r>
          </a:p>
          <a:p>
            <a:pPr marL="101600" indent="-101600">
              <a:lnSpc>
                <a:spcPct val="90000"/>
              </a:lnSpc>
              <a:spcBef>
                <a:spcPct val="30000"/>
              </a:spcBef>
              <a:buClr>
                <a:schemeClr val="folHlink"/>
              </a:buClr>
              <a:defRPr/>
            </a:pPr>
            <a:endParaRPr lang="en-GB" sz="1200" dirty="0">
              <a:solidFill>
                <a:srgbClr val="000000"/>
              </a:solidFill>
              <a:ea typeface="+mn-ea"/>
              <a:cs typeface="+mn-cs"/>
            </a:endParaRPr>
          </a:p>
        </p:txBody>
      </p:sp>
      <p:sp>
        <p:nvSpPr>
          <p:cNvPr id="15" name="Rectangle 12"/>
          <p:cNvSpPr>
            <a:spLocks noChangeArrowheads="1"/>
          </p:cNvSpPr>
          <p:nvPr/>
        </p:nvSpPr>
        <p:spPr bwMode="auto">
          <a:xfrm>
            <a:off x="2282825" y="4440238"/>
            <a:ext cx="6184900" cy="1193800"/>
          </a:xfrm>
          <a:prstGeom prst="rect">
            <a:avLst/>
          </a:prstGeom>
          <a:solidFill>
            <a:schemeClr val="accent1">
              <a:lumMod val="40000"/>
              <a:lumOff val="60000"/>
            </a:schemeClr>
          </a:solidFill>
          <a:ln w="6350">
            <a:solidFill>
              <a:schemeClr val="accent1">
                <a:lumMod val="40000"/>
                <a:lumOff val="60000"/>
              </a:schemeClr>
            </a:solidFill>
            <a:miter lim="800000"/>
            <a:headEnd/>
            <a:tailEnd/>
          </a:ln>
          <a:effectLst/>
        </p:spPr>
        <p:txBody>
          <a:bodyPr wrap="none" lIns="45720" rIns="45720" anchor="ctr"/>
          <a:lstStyle/>
          <a:p>
            <a:pPr marL="101600" indent="-101600">
              <a:lnSpc>
                <a:spcPct val="90000"/>
              </a:lnSpc>
              <a:spcBef>
                <a:spcPct val="30000"/>
              </a:spcBef>
              <a:buClr>
                <a:schemeClr val="folHlink"/>
              </a:buClr>
              <a:defRPr/>
            </a:pPr>
            <a:r>
              <a:rPr lang="en-US" sz="1200" dirty="0" err="1" smtClean="0"/>
              <a:t>Bitcoins</a:t>
            </a:r>
            <a:r>
              <a:rPr lang="en-US" sz="1200" dirty="0"/>
              <a:t>, </a:t>
            </a:r>
            <a:r>
              <a:rPr lang="en-US" sz="1200" dirty="0" smtClean="0"/>
              <a:t>alt-coins</a:t>
            </a:r>
            <a:r>
              <a:rPr lang="en-US" sz="1200" dirty="0"/>
              <a:t>, the initial stage of </a:t>
            </a:r>
            <a:r>
              <a:rPr lang="en-US" sz="1200" dirty="0" err="1" smtClean="0"/>
              <a:t>blockchain</a:t>
            </a:r>
            <a:r>
              <a:rPr lang="en-US" sz="1200" dirty="0" smtClean="0"/>
              <a:t> fabric </a:t>
            </a:r>
            <a:r>
              <a:rPr lang="en-US" sz="1200" dirty="0"/>
              <a:t>technology</a:t>
            </a:r>
            <a:r>
              <a:rPr lang="en-US" sz="1200" dirty="0"/>
              <a:t> </a:t>
            </a:r>
            <a:endParaRPr lang="en-GB" sz="1200" dirty="0">
              <a:ea typeface="+mn-ea"/>
              <a:cs typeface="+mn-cs"/>
            </a:endParaRPr>
          </a:p>
        </p:txBody>
      </p:sp>
      <p:sp>
        <p:nvSpPr>
          <p:cNvPr id="2" name="Rectangle 1"/>
          <p:cNvSpPr/>
          <p:nvPr/>
        </p:nvSpPr>
        <p:spPr>
          <a:xfrm>
            <a:off x="2282824" y="1896709"/>
            <a:ext cx="6184901" cy="738664"/>
          </a:xfrm>
          <a:prstGeom prst="rect">
            <a:avLst/>
          </a:prstGeom>
        </p:spPr>
        <p:txBody>
          <a:bodyPr wrap="square">
            <a:spAutoFit/>
          </a:bodyPr>
          <a:lstStyle/>
          <a:p>
            <a:r>
              <a:rPr lang="en-US" sz="1400" b="1" dirty="0"/>
              <a:t>Business value-add services</a:t>
            </a:r>
            <a:r>
              <a:rPr lang="en-US" sz="1400" dirty="0"/>
              <a:t> and </a:t>
            </a:r>
            <a:r>
              <a:rPr lang="en-US" sz="1400" dirty="0" err="1"/>
              <a:t>blockchain</a:t>
            </a:r>
            <a:r>
              <a:rPr lang="en-US" sz="1400" dirty="0"/>
              <a:t> applications. These include embedded transactions, collateral networks (such as </a:t>
            </a:r>
            <a:r>
              <a:rPr lang="en-US" sz="1400" dirty="0" err="1"/>
              <a:t>Interledger</a:t>
            </a:r>
            <a:r>
              <a:rPr lang="en-US" sz="1400" dirty="0"/>
              <a:t>), conditional payments, and smart contracts and business applications that leverage the overlay networks.</a:t>
            </a:r>
          </a:p>
        </p:txBody>
      </p:sp>
    </p:spTree>
    <p:extLst>
      <p:ext uri="{BB962C8B-B14F-4D97-AF65-F5344CB8AC3E}">
        <p14:creationId xmlns:p14="http://schemas.microsoft.com/office/powerpoint/2010/main" val="2790954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101600"/>
            <a:ext cx="9144000" cy="6651572"/>
          </a:xfrm>
          <a:prstGeom prst="rect">
            <a:avLst/>
          </a:prstGeom>
        </p:spPr>
      </p:pic>
    </p:spTree>
    <p:extLst>
      <p:ext uri="{BB962C8B-B14F-4D97-AF65-F5344CB8AC3E}">
        <p14:creationId xmlns:p14="http://schemas.microsoft.com/office/powerpoint/2010/main" val="1547182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38100"/>
            <a:ext cx="9144000" cy="6780090"/>
          </a:xfrm>
          <a:prstGeom prst="rect">
            <a:avLst/>
          </a:prstGeom>
        </p:spPr>
      </p:pic>
      <p:sp>
        <p:nvSpPr>
          <p:cNvPr id="4" name="Oval 3"/>
          <p:cNvSpPr/>
          <p:nvPr/>
        </p:nvSpPr>
        <p:spPr>
          <a:xfrm>
            <a:off x="4979946" y="1542565"/>
            <a:ext cx="4039132" cy="107050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1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Networks, Markets &amp; Wealth</a:t>
            </a:r>
            <a:endParaRPr lang="en-US" dirty="0"/>
          </a:p>
        </p:txBody>
      </p:sp>
      <p:sp>
        <p:nvSpPr>
          <p:cNvPr id="4" name="Content Placeholder 3"/>
          <p:cNvSpPr>
            <a:spLocks noGrp="1"/>
          </p:cNvSpPr>
          <p:nvPr>
            <p:ph sz="half" idx="1"/>
          </p:nvPr>
        </p:nvSpPr>
        <p:spPr>
          <a:xfrm>
            <a:off x="375019" y="1600201"/>
            <a:ext cx="4408649" cy="4525963"/>
          </a:xfrm>
        </p:spPr>
        <p:txBody>
          <a:bodyPr>
            <a:normAutofit/>
          </a:bodyPr>
          <a:lstStyle/>
          <a:p>
            <a:r>
              <a:rPr lang="en-US" sz="1600" dirty="0" smtClean="0"/>
              <a:t>Businesses don’t exist in isolation</a:t>
            </a:r>
          </a:p>
          <a:p>
            <a:pPr lvl="1"/>
            <a:r>
              <a:rPr lang="en-US" sz="1600" dirty="0" smtClean="0"/>
              <a:t>Connected to customers, suppliers, banks, partners etc. through </a:t>
            </a:r>
            <a:r>
              <a:rPr lang="en-US" sz="1600" dirty="0" smtClean="0">
                <a:solidFill>
                  <a:srgbClr val="268ABF"/>
                </a:solidFill>
              </a:rPr>
              <a:t>Business Network</a:t>
            </a:r>
          </a:p>
          <a:p>
            <a:pPr lvl="1"/>
            <a:r>
              <a:rPr lang="en-US" sz="1600" dirty="0" smtClean="0"/>
              <a:t>Networks cross geography &amp; regulatory boundary</a:t>
            </a:r>
          </a:p>
          <a:p>
            <a:r>
              <a:rPr lang="en-US" sz="1600" dirty="0" smtClean="0">
                <a:solidFill>
                  <a:srgbClr val="268ABF"/>
                </a:solidFill>
              </a:rPr>
              <a:t>Wealth</a:t>
            </a:r>
            <a:r>
              <a:rPr lang="en-US" sz="1600" dirty="0" smtClean="0"/>
              <a:t> is sum total of value of goods &amp; services across business network</a:t>
            </a:r>
          </a:p>
          <a:p>
            <a:pPr lvl="1"/>
            <a:r>
              <a:rPr lang="en-US" sz="1600" dirty="0" smtClean="0"/>
              <a:t>Growth constrained if </a:t>
            </a:r>
            <a:r>
              <a:rPr lang="en-US" sz="1600" dirty="0" err="1" smtClean="0"/>
              <a:t>silo’d</a:t>
            </a:r>
            <a:r>
              <a:rPr lang="en-US" sz="1600" dirty="0" smtClean="0"/>
              <a:t> or inefficient</a:t>
            </a:r>
          </a:p>
          <a:p>
            <a:r>
              <a:rPr lang="en-US" sz="1600" dirty="0" smtClean="0"/>
              <a:t>Flow goods &amp; services across business network is a </a:t>
            </a:r>
            <a:r>
              <a:rPr lang="en-US" sz="1600" dirty="0" smtClean="0">
                <a:solidFill>
                  <a:srgbClr val="268ABF"/>
                </a:solidFill>
              </a:rPr>
              <a:t>Market</a:t>
            </a:r>
          </a:p>
          <a:p>
            <a:pPr lvl="1"/>
            <a:r>
              <a:rPr lang="en-US" sz="1600" dirty="0" smtClean="0">
                <a:solidFill>
                  <a:srgbClr val="268ABF"/>
                </a:solidFill>
              </a:rPr>
              <a:t>OPEN</a:t>
            </a:r>
            <a:r>
              <a:rPr lang="en-US" sz="1600" dirty="0" smtClean="0"/>
              <a:t> (fruit market, outcry commodities, or</a:t>
            </a:r>
          </a:p>
          <a:p>
            <a:pPr lvl="1"/>
            <a:r>
              <a:rPr lang="en-US" sz="1600" dirty="0" smtClean="0">
                <a:solidFill>
                  <a:srgbClr val="268ABF"/>
                </a:solidFill>
              </a:rPr>
              <a:t>CLOSED</a:t>
            </a:r>
            <a:r>
              <a:rPr lang="en-US" sz="1600" dirty="0" smtClean="0"/>
              <a:t> (supply chain financing, bonds)</a:t>
            </a:r>
          </a:p>
          <a:p>
            <a:pPr lvl="1"/>
            <a:endParaRPr lang="en-US" dirty="0" smtClean="0"/>
          </a:p>
        </p:txBody>
      </p:sp>
      <p:pic>
        <p:nvPicPr>
          <p:cNvPr id="8" name="Content Placeholder 7" descr="Biz NW.jp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46" b="-1897"/>
          <a:stretch/>
        </p:blipFill>
        <p:spPr>
          <a:xfrm>
            <a:off x="4856554" y="1683927"/>
            <a:ext cx="4109605" cy="3084140"/>
          </a:xfrm>
        </p:spPr>
      </p:pic>
    </p:spTree>
    <p:extLst>
      <p:ext uri="{BB962C8B-B14F-4D97-AF65-F5344CB8AC3E}">
        <p14:creationId xmlns:p14="http://schemas.microsoft.com/office/powerpoint/2010/main" val="166822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Transferring </a:t>
            </a:r>
            <a:r>
              <a:rPr lang="en-US" dirty="0" smtClean="0">
                <a:solidFill>
                  <a:srgbClr val="268ABF"/>
                </a:solidFill>
              </a:rPr>
              <a:t>Assets</a:t>
            </a:r>
            <a:r>
              <a:rPr lang="en-US" dirty="0" smtClean="0"/>
              <a:t>, building </a:t>
            </a:r>
            <a:r>
              <a:rPr lang="en-US" dirty="0" smtClean="0">
                <a:solidFill>
                  <a:srgbClr val="268ABF"/>
                </a:solidFill>
              </a:rPr>
              <a:t>Value</a:t>
            </a:r>
            <a:endParaRPr lang="en-US" dirty="0">
              <a:solidFill>
                <a:srgbClr val="268ABF"/>
              </a:solidFill>
            </a:endParaRPr>
          </a:p>
        </p:txBody>
      </p:sp>
      <p:sp>
        <p:nvSpPr>
          <p:cNvPr id="3" name="Content Placeholder 2"/>
          <p:cNvSpPr>
            <a:spLocks noGrp="1"/>
          </p:cNvSpPr>
          <p:nvPr>
            <p:ph sz="half" idx="1"/>
          </p:nvPr>
        </p:nvSpPr>
        <p:spPr/>
        <p:txBody>
          <a:bodyPr>
            <a:normAutofit fontScale="77500" lnSpcReduction="20000"/>
          </a:bodyPr>
          <a:lstStyle/>
          <a:p>
            <a:r>
              <a:rPr lang="en-US" dirty="0"/>
              <a:t>Anything that is capable of being owned or controlled to produce value</a:t>
            </a:r>
            <a:r>
              <a:rPr lang="en-US" dirty="0" smtClean="0"/>
              <a:t>,</a:t>
            </a:r>
            <a:r>
              <a:rPr lang="en-US" dirty="0"/>
              <a:t> is considered </a:t>
            </a:r>
            <a:r>
              <a:rPr lang="en-US" dirty="0">
                <a:solidFill>
                  <a:srgbClr val="268ABF"/>
                </a:solidFill>
              </a:rPr>
              <a:t>an </a:t>
            </a:r>
            <a:r>
              <a:rPr lang="en-US" dirty="0" smtClean="0">
                <a:solidFill>
                  <a:srgbClr val="268ABF"/>
                </a:solidFill>
              </a:rPr>
              <a:t>asset </a:t>
            </a:r>
            <a:r>
              <a:rPr lang="en-US" dirty="0"/>
              <a:t> </a:t>
            </a:r>
          </a:p>
          <a:p>
            <a:pPr lvl="1"/>
            <a:r>
              <a:rPr lang="en-US" dirty="0" smtClean="0"/>
              <a:t>can </a:t>
            </a:r>
            <a:r>
              <a:rPr lang="en-US" dirty="0"/>
              <a:t>be tangible or intangible </a:t>
            </a:r>
            <a:endParaRPr lang="en-US" dirty="0" smtClean="0"/>
          </a:p>
          <a:p>
            <a:pPr lvl="1"/>
            <a:r>
              <a:rPr lang="en-US" dirty="0" smtClean="0"/>
              <a:t>value can </a:t>
            </a:r>
            <a:r>
              <a:rPr lang="en-US" dirty="0"/>
              <a:t>be converted into cash.  </a:t>
            </a:r>
          </a:p>
          <a:p>
            <a:r>
              <a:rPr lang="en-US" dirty="0"/>
              <a:t>C</a:t>
            </a:r>
            <a:r>
              <a:rPr lang="en-US" dirty="0" smtClean="0"/>
              <a:t>ash also an </a:t>
            </a:r>
            <a:r>
              <a:rPr lang="en-US" dirty="0"/>
              <a:t>asset.</a:t>
            </a:r>
          </a:p>
          <a:p>
            <a:r>
              <a:rPr lang="en-US" dirty="0" smtClean="0"/>
              <a:t>Asset </a:t>
            </a:r>
            <a:r>
              <a:rPr lang="en-US" dirty="0"/>
              <a:t>e</a:t>
            </a:r>
            <a:r>
              <a:rPr lang="en-US" dirty="0" smtClean="0"/>
              <a:t>xamples</a:t>
            </a:r>
            <a:r>
              <a:rPr lang="en-US" dirty="0"/>
              <a:t>:</a:t>
            </a:r>
            <a:endParaRPr lang="en-US" dirty="0" smtClean="0"/>
          </a:p>
          <a:p>
            <a:pPr lvl="1"/>
            <a:r>
              <a:rPr lang="en-US" dirty="0" smtClean="0"/>
              <a:t>Cars</a:t>
            </a:r>
            <a:r>
              <a:rPr lang="en-US" dirty="0"/>
              <a:t>, value clothes (</a:t>
            </a:r>
            <a:r>
              <a:rPr lang="en-US" dirty="0" smtClean="0"/>
              <a:t>physical)</a:t>
            </a:r>
            <a:endParaRPr lang="en-US" dirty="0"/>
          </a:p>
          <a:p>
            <a:pPr lvl="1"/>
            <a:r>
              <a:rPr lang="en-US" dirty="0"/>
              <a:t>Bonds, securities, repurchase agreements (</a:t>
            </a:r>
            <a:r>
              <a:rPr lang="en-US" dirty="0" smtClean="0"/>
              <a:t>intangible)</a:t>
            </a:r>
            <a:endParaRPr lang="en-US" dirty="0"/>
          </a:p>
          <a:p>
            <a:pPr lvl="1"/>
            <a:r>
              <a:rPr lang="en-US" dirty="0" smtClean="0"/>
              <a:t>Licenses </a:t>
            </a:r>
            <a:r>
              <a:rPr lang="en-US" dirty="0"/>
              <a:t>&amp; patents (intangible assets)</a:t>
            </a:r>
          </a:p>
          <a:p>
            <a:pPr lvl="1"/>
            <a:r>
              <a:rPr lang="en-US" dirty="0"/>
              <a:t>Music, video, games (intangible, digital)</a:t>
            </a:r>
          </a:p>
        </p:txBody>
      </p:sp>
      <p:pic>
        <p:nvPicPr>
          <p:cNvPr id="5" name="Content Placeholder 4" descr="Fixed-Assets-Icon.png"/>
          <p:cNvPicPr>
            <a:picLocks noGrp="1" noChangeAspect="1"/>
          </p:cNvPicPr>
          <p:nvPr>
            <p:ph sz="half" idx="2"/>
          </p:nvPr>
        </p:nvPicPr>
        <p:blipFill>
          <a:blip r:embed="rId2">
            <a:extLst>
              <a:ext uri="{28A0092B-C50C-407E-A947-70E740481C1C}">
                <a14:useLocalDpi xmlns:a14="http://schemas.microsoft.com/office/drawing/2010/main" val="0"/>
              </a:ext>
            </a:extLst>
          </a:blip>
          <a:srcRect t="7980" b="7980"/>
          <a:stretch>
            <a:fillRect/>
          </a:stretch>
        </p:blipFill>
        <p:spPr>
          <a:xfrm>
            <a:off x="4566020" y="1600201"/>
            <a:ext cx="1903925" cy="2133683"/>
          </a:xfrm>
        </p:spPr>
      </p:pic>
      <p:pic>
        <p:nvPicPr>
          <p:cNvPr id="6" name="Picture 5" descr="3_Asset Manage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997" y="3074811"/>
            <a:ext cx="2076450" cy="2768600"/>
          </a:xfrm>
          <a:prstGeom prst="rect">
            <a:avLst/>
          </a:prstGeom>
        </p:spPr>
      </p:pic>
    </p:spTree>
    <p:extLst>
      <p:ext uri="{BB962C8B-B14F-4D97-AF65-F5344CB8AC3E}">
        <p14:creationId xmlns:p14="http://schemas.microsoft.com/office/powerpoint/2010/main" val="347063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68ABF"/>
                </a:solidFill>
              </a:rPr>
              <a:t>Participants</a:t>
            </a:r>
            <a:r>
              <a:rPr lang="en-US" dirty="0" smtClean="0"/>
              <a:t>, </a:t>
            </a:r>
            <a:r>
              <a:rPr lang="en-US" dirty="0" smtClean="0">
                <a:solidFill>
                  <a:srgbClr val="268ABF"/>
                </a:solidFill>
              </a:rPr>
              <a:t>Transactions</a:t>
            </a:r>
            <a:r>
              <a:rPr lang="en-US" dirty="0" smtClean="0"/>
              <a:t> &amp; </a:t>
            </a:r>
            <a:r>
              <a:rPr lang="en-US" dirty="0" smtClean="0">
                <a:solidFill>
                  <a:srgbClr val="268ABF"/>
                </a:solidFill>
              </a:rPr>
              <a:t>Contracts</a:t>
            </a:r>
            <a:endParaRPr lang="en-US" dirty="0">
              <a:solidFill>
                <a:srgbClr val="268ABF"/>
              </a:solidFill>
            </a:endParaRPr>
          </a:p>
        </p:txBody>
      </p:sp>
      <p:sp>
        <p:nvSpPr>
          <p:cNvPr id="3" name="Content Placeholder 2"/>
          <p:cNvSpPr>
            <a:spLocks noGrp="1"/>
          </p:cNvSpPr>
          <p:nvPr>
            <p:ph sz="half" idx="1"/>
          </p:nvPr>
        </p:nvSpPr>
        <p:spPr>
          <a:xfrm>
            <a:off x="417355" y="1346185"/>
            <a:ext cx="4465093" cy="4881503"/>
          </a:xfrm>
        </p:spPr>
        <p:txBody>
          <a:bodyPr>
            <a:normAutofit fontScale="70000" lnSpcReduction="20000"/>
          </a:bodyPr>
          <a:lstStyle/>
          <a:p>
            <a:r>
              <a:rPr lang="en-US" dirty="0" smtClean="0"/>
              <a:t>A </a:t>
            </a:r>
            <a:r>
              <a:rPr lang="en-US" dirty="0" smtClean="0">
                <a:solidFill>
                  <a:srgbClr val="268ABF"/>
                </a:solidFill>
              </a:rPr>
              <a:t>participant</a:t>
            </a:r>
            <a:r>
              <a:rPr lang="en-US" dirty="0" smtClean="0"/>
              <a:t> is a member of a business network</a:t>
            </a:r>
          </a:p>
          <a:p>
            <a:pPr lvl="1"/>
            <a:r>
              <a:rPr lang="en-US" dirty="0" smtClean="0"/>
              <a:t>Customer</a:t>
            </a:r>
            <a:r>
              <a:rPr lang="en-US" dirty="0"/>
              <a:t>, Supplier, Government, </a:t>
            </a:r>
            <a:r>
              <a:rPr lang="en-US" dirty="0" smtClean="0"/>
              <a:t>Regulator</a:t>
            </a:r>
            <a:endParaRPr lang="en-US" dirty="0"/>
          </a:p>
          <a:p>
            <a:pPr lvl="1"/>
            <a:r>
              <a:rPr lang="en-US" dirty="0" smtClean="0"/>
              <a:t>Usually reside in an organization</a:t>
            </a:r>
            <a:endParaRPr lang="en-US" dirty="0"/>
          </a:p>
          <a:p>
            <a:pPr lvl="1"/>
            <a:r>
              <a:rPr lang="en-US" dirty="0"/>
              <a:t>Have specific identities and </a:t>
            </a:r>
            <a:r>
              <a:rPr lang="en-US" dirty="0" smtClean="0"/>
              <a:t>roles</a:t>
            </a:r>
          </a:p>
          <a:p>
            <a:r>
              <a:rPr lang="en-US" dirty="0" smtClean="0"/>
              <a:t>A </a:t>
            </a:r>
            <a:r>
              <a:rPr lang="en-US" dirty="0" smtClean="0">
                <a:solidFill>
                  <a:srgbClr val="268ABF"/>
                </a:solidFill>
              </a:rPr>
              <a:t>transaction</a:t>
            </a:r>
            <a:r>
              <a:rPr lang="en-US" dirty="0" smtClean="0"/>
              <a:t> is an asset transfer between </a:t>
            </a:r>
            <a:r>
              <a:rPr lang="en-US" dirty="0"/>
              <a:t>two or more </a:t>
            </a:r>
            <a:r>
              <a:rPr lang="en-US" dirty="0" smtClean="0"/>
              <a:t>participants, for example</a:t>
            </a:r>
            <a:endParaRPr lang="en-US" dirty="0"/>
          </a:p>
          <a:p>
            <a:pPr lvl="1"/>
            <a:r>
              <a:rPr lang="en-US" dirty="0" smtClean="0"/>
              <a:t>John </a:t>
            </a:r>
            <a:r>
              <a:rPr lang="en-US" dirty="0"/>
              <a:t>gives a car to </a:t>
            </a:r>
            <a:r>
              <a:rPr lang="en-US" dirty="0" smtClean="0"/>
              <a:t>Anthony </a:t>
            </a:r>
            <a:r>
              <a:rPr lang="en-US" dirty="0" smtClean="0">
                <a:solidFill>
                  <a:srgbClr val="268ABF"/>
                </a:solidFill>
              </a:rPr>
              <a:t>(simple)</a:t>
            </a:r>
            <a:endParaRPr lang="en-US" dirty="0">
              <a:solidFill>
                <a:srgbClr val="268ABF"/>
              </a:solidFill>
            </a:endParaRPr>
          </a:p>
          <a:p>
            <a:pPr lvl="1"/>
            <a:r>
              <a:rPr lang="en-US" dirty="0" smtClean="0"/>
              <a:t>John </a:t>
            </a:r>
            <a:r>
              <a:rPr lang="en-US" dirty="0"/>
              <a:t>gives a car to Anthony, Anthony gives money to </a:t>
            </a:r>
            <a:r>
              <a:rPr lang="en-US" dirty="0" smtClean="0"/>
              <a:t>John </a:t>
            </a:r>
            <a:r>
              <a:rPr lang="en-US" dirty="0" smtClean="0">
                <a:solidFill>
                  <a:srgbClr val="268ABF"/>
                </a:solidFill>
              </a:rPr>
              <a:t>(more complex)</a:t>
            </a:r>
            <a:endParaRPr lang="en-US" dirty="0">
              <a:solidFill>
                <a:srgbClr val="268ABF"/>
              </a:solidFill>
            </a:endParaRPr>
          </a:p>
          <a:p>
            <a:r>
              <a:rPr lang="en-US" dirty="0" smtClean="0"/>
              <a:t>A </a:t>
            </a:r>
            <a:r>
              <a:rPr lang="en-US" dirty="0" smtClean="0">
                <a:solidFill>
                  <a:srgbClr val="268ABF"/>
                </a:solidFill>
              </a:rPr>
              <a:t>contract</a:t>
            </a:r>
            <a:r>
              <a:rPr lang="en-US" dirty="0" smtClean="0"/>
              <a:t> is </a:t>
            </a:r>
            <a:r>
              <a:rPr lang="en-US" dirty="0"/>
              <a:t>set of conditions under which </a:t>
            </a:r>
            <a:r>
              <a:rPr lang="en-US" dirty="0" smtClean="0"/>
              <a:t>transactions occur, for example</a:t>
            </a:r>
            <a:endParaRPr lang="en-US" dirty="0"/>
          </a:p>
          <a:p>
            <a:pPr lvl="1"/>
            <a:r>
              <a:rPr lang="en-US" dirty="0" smtClean="0"/>
              <a:t>If </a:t>
            </a:r>
            <a:r>
              <a:rPr lang="en-US" dirty="0"/>
              <a:t>Anthony pays John money, then car passes from John to </a:t>
            </a:r>
            <a:r>
              <a:rPr lang="en-US" dirty="0" smtClean="0"/>
              <a:t>Anthony (simple)</a:t>
            </a:r>
            <a:endParaRPr lang="en-US" dirty="0"/>
          </a:p>
          <a:p>
            <a:pPr lvl="1"/>
            <a:r>
              <a:rPr lang="en-US" dirty="0" smtClean="0"/>
              <a:t>If </a:t>
            </a:r>
            <a:r>
              <a:rPr lang="en-US" dirty="0"/>
              <a:t>car won't start, </a:t>
            </a:r>
            <a:r>
              <a:rPr lang="en-US" dirty="0" smtClean="0"/>
              <a:t>funds </a:t>
            </a:r>
            <a:r>
              <a:rPr lang="en-US" dirty="0"/>
              <a:t>do not pass to John (as decided by independent third party arbitrator)</a:t>
            </a:r>
          </a:p>
        </p:txBody>
      </p:sp>
      <p:pic>
        <p:nvPicPr>
          <p:cNvPr id="5" name="Content Placeholder 4" descr="pfp_intro.pn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5286" t="10365" r="5286"/>
          <a:stretch/>
        </p:blipFill>
        <p:spPr>
          <a:xfrm>
            <a:off x="7073563" y="1256275"/>
            <a:ext cx="1531056" cy="1537967"/>
          </a:xfrm>
        </p:spPr>
      </p:pic>
      <p:pic>
        <p:nvPicPr>
          <p:cNvPr id="8" name="Picture 7" descr="contract-illustration-paper-blank-form-33614804.jpg"/>
          <p:cNvPicPr>
            <a:picLocks noChangeAspect="1"/>
          </p:cNvPicPr>
          <p:nvPr/>
        </p:nvPicPr>
        <p:blipFill rotWithShape="1">
          <a:blip r:embed="rId3">
            <a:extLst>
              <a:ext uri="{28A0092B-C50C-407E-A947-70E740481C1C}">
                <a14:useLocalDpi xmlns:a14="http://schemas.microsoft.com/office/drawing/2010/main" val="0"/>
              </a:ext>
            </a:extLst>
          </a:blip>
          <a:srcRect b="7563"/>
          <a:stretch/>
        </p:blipFill>
        <p:spPr>
          <a:xfrm>
            <a:off x="7247564" y="3366786"/>
            <a:ext cx="1570495" cy="2069631"/>
          </a:xfrm>
          <a:prstGeom prst="rect">
            <a:avLst/>
          </a:prstGeom>
        </p:spPr>
      </p:pic>
      <p:pic>
        <p:nvPicPr>
          <p:cNvPr id="9" name="Picture 8" descr="dissected-lotus-based-infiniti-emerg-e-sports-car-concept-top-image-photo-451994-s-origina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4476" y="2851238"/>
            <a:ext cx="1456802" cy="931092"/>
          </a:xfrm>
          <a:prstGeom prst="rect">
            <a:avLst/>
          </a:prstGeom>
        </p:spPr>
      </p:pic>
      <p:sp>
        <p:nvSpPr>
          <p:cNvPr id="11" name="Rectangle 10"/>
          <p:cNvSpPr/>
          <p:nvPr/>
        </p:nvSpPr>
        <p:spPr>
          <a:xfrm>
            <a:off x="6578981" y="3366786"/>
            <a:ext cx="470652" cy="769441"/>
          </a:xfrm>
          <a:prstGeom prst="rect">
            <a:avLst/>
          </a:prstGeom>
        </p:spPr>
        <p:txBody>
          <a:bodyPr wrap="none">
            <a:spAutoFit/>
          </a:bodyPr>
          <a:lstStyle/>
          <a:p>
            <a:pPr lvl="0"/>
            <a:r>
              <a:rPr lang="en-US" sz="4400" b="1" dirty="0">
                <a:solidFill>
                  <a:srgbClr val="268ABF"/>
                </a:solidFill>
              </a:rPr>
              <a:t>$</a:t>
            </a:r>
          </a:p>
        </p:txBody>
      </p:sp>
      <p:sp>
        <p:nvSpPr>
          <p:cNvPr id="15" name="Right Arrow 14"/>
          <p:cNvSpPr/>
          <p:nvPr/>
        </p:nvSpPr>
        <p:spPr>
          <a:xfrm>
            <a:off x="6131278" y="2794242"/>
            <a:ext cx="776110" cy="5359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a:off x="5757334" y="3782329"/>
            <a:ext cx="747888" cy="506896"/>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01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in a nutshell</a:t>
            </a:r>
            <a:endParaRPr lang="en-US" dirty="0"/>
          </a:p>
        </p:txBody>
      </p:sp>
      <p:sp>
        <p:nvSpPr>
          <p:cNvPr id="4" name="Rectangle 3"/>
          <p:cNvSpPr/>
          <p:nvPr/>
        </p:nvSpPr>
        <p:spPr>
          <a:xfrm>
            <a:off x="4963090" y="3985457"/>
            <a:ext cx="1376947" cy="156856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GB" sz="1400" kern="1200" dirty="0" smtClean="0"/>
              <a:t>Shared Contract</a:t>
            </a:r>
            <a:endParaRPr lang="en-GB" sz="1400" kern="1200" dirty="0"/>
          </a:p>
        </p:txBody>
      </p:sp>
      <p:sp>
        <p:nvSpPr>
          <p:cNvPr id="5" name="Rectangle 4"/>
          <p:cNvSpPr/>
          <p:nvPr/>
        </p:nvSpPr>
        <p:spPr>
          <a:xfrm>
            <a:off x="4933347" y="1767737"/>
            <a:ext cx="1376947" cy="1568561"/>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GB" sz="1400" kern="1200" dirty="0" smtClean="0"/>
              <a:t>Cryptography</a:t>
            </a:r>
            <a:endParaRPr lang="en-GB" sz="1400" kern="1200" dirty="0"/>
          </a:p>
        </p:txBody>
      </p:sp>
      <p:sp>
        <p:nvSpPr>
          <p:cNvPr id="6" name="Rectangle 5"/>
          <p:cNvSpPr/>
          <p:nvPr/>
        </p:nvSpPr>
        <p:spPr>
          <a:xfrm>
            <a:off x="2872233" y="1767737"/>
            <a:ext cx="1376947" cy="1568561"/>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GB" sz="1400" kern="1200" dirty="0" smtClean="0"/>
              <a:t>Shared Ledger</a:t>
            </a:r>
            <a:endParaRPr lang="en-GB" sz="1400" kern="1200" dirty="0"/>
          </a:p>
        </p:txBody>
      </p:sp>
      <p:sp>
        <p:nvSpPr>
          <p:cNvPr id="9" name="Rectangle 8"/>
          <p:cNvSpPr/>
          <p:nvPr/>
        </p:nvSpPr>
        <p:spPr>
          <a:xfrm>
            <a:off x="2872233" y="3985457"/>
            <a:ext cx="1376947" cy="1568561"/>
          </a:xfrm>
          <a:prstGeom prst="rect">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GB" sz="1400" kern="1200" dirty="0" smtClean="0"/>
              <a:t>Consensus</a:t>
            </a:r>
            <a:endParaRPr lang="en-GB" sz="1400" kern="1200" dirty="0"/>
          </a:p>
        </p:txBody>
      </p:sp>
      <p:sp>
        <p:nvSpPr>
          <p:cNvPr id="11" name="Plus 10"/>
          <p:cNvSpPr/>
          <p:nvPr/>
        </p:nvSpPr>
        <p:spPr>
          <a:xfrm>
            <a:off x="4380276" y="2735438"/>
            <a:ext cx="470306" cy="60086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lus 11"/>
          <p:cNvSpPr/>
          <p:nvPr/>
        </p:nvSpPr>
        <p:spPr>
          <a:xfrm>
            <a:off x="4380276" y="4007815"/>
            <a:ext cx="470306" cy="60086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lus 12"/>
          <p:cNvSpPr/>
          <p:nvPr/>
        </p:nvSpPr>
        <p:spPr>
          <a:xfrm>
            <a:off x="2311976" y="4007815"/>
            <a:ext cx="470306" cy="600860"/>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76972" y="1767737"/>
            <a:ext cx="2027646" cy="908823"/>
          </a:xfrm>
          <a:prstGeom prst="rect">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GB" sz="1200" kern="1200" dirty="0" smtClean="0">
                <a:solidFill>
                  <a:schemeClr val="tx1"/>
                </a:solidFill>
              </a:rPr>
              <a:t>Ensuring secure, authenticated &amp; verifiable transactions</a:t>
            </a:r>
            <a:endParaRPr lang="en-GB" sz="1200" kern="1200" dirty="0">
              <a:solidFill>
                <a:schemeClr val="tx1"/>
              </a:solidFill>
            </a:endParaRPr>
          </a:p>
        </p:txBody>
      </p:sp>
      <p:sp>
        <p:nvSpPr>
          <p:cNvPr id="15" name="Rectangle 14"/>
          <p:cNvSpPr/>
          <p:nvPr/>
        </p:nvSpPr>
        <p:spPr>
          <a:xfrm>
            <a:off x="6576972" y="4608675"/>
            <a:ext cx="2027647" cy="908823"/>
          </a:xfrm>
          <a:prstGeom prst="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GB" sz="1200" kern="1200" dirty="0" smtClean="0">
                <a:solidFill>
                  <a:schemeClr val="tx1"/>
                </a:solidFill>
              </a:rPr>
              <a:t>Business </a:t>
            </a:r>
            <a:r>
              <a:rPr lang="en-GB" sz="1200" dirty="0" smtClean="0">
                <a:solidFill>
                  <a:schemeClr val="tx1"/>
                </a:solidFill>
              </a:rPr>
              <a:t>terms </a:t>
            </a:r>
            <a:r>
              <a:rPr lang="en-GB" sz="1200" kern="1200" dirty="0" smtClean="0">
                <a:solidFill>
                  <a:schemeClr val="tx1"/>
                </a:solidFill>
              </a:rPr>
              <a:t>embedded in transaction database &amp; executed with transactions</a:t>
            </a:r>
            <a:endParaRPr lang="en-GB" sz="1200" kern="1200" dirty="0">
              <a:solidFill>
                <a:schemeClr val="tx1"/>
              </a:solidFill>
            </a:endParaRPr>
          </a:p>
        </p:txBody>
      </p:sp>
      <p:sp>
        <p:nvSpPr>
          <p:cNvPr id="16" name="Rectangle 15"/>
          <p:cNvSpPr/>
          <p:nvPr/>
        </p:nvSpPr>
        <p:spPr>
          <a:xfrm>
            <a:off x="598130" y="4645195"/>
            <a:ext cx="1995957" cy="908823"/>
          </a:xfrm>
          <a:prstGeom prst="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r"/>
            <a:r>
              <a:rPr lang="en-GB" sz="1200" dirty="0" smtClean="0">
                <a:solidFill>
                  <a:schemeClr val="tx1"/>
                </a:solidFill>
              </a:rPr>
              <a:t>All p</a:t>
            </a:r>
            <a:r>
              <a:rPr lang="en-GB" sz="1200" kern="1200" dirty="0" smtClean="0">
                <a:solidFill>
                  <a:schemeClr val="tx1"/>
                </a:solidFill>
              </a:rPr>
              <a:t>arties agree to network verified transaction  </a:t>
            </a:r>
            <a:endParaRPr lang="en-GB" sz="1200" kern="1200" dirty="0">
              <a:solidFill>
                <a:schemeClr val="tx1"/>
              </a:solidFill>
            </a:endParaRPr>
          </a:p>
        </p:txBody>
      </p:sp>
      <p:sp>
        <p:nvSpPr>
          <p:cNvPr id="17" name="Rectangle 16"/>
          <p:cNvSpPr/>
          <p:nvPr/>
        </p:nvSpPr>
        <p:spPr>
          <a:xfrm>
            <a:off x="598130" y="1767737"/>
            <a:ext cx="1995957" cy="908823"/>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r"/>
            <a:r>
              <a:rPr lang="en-GB" sz="1200" dirty="0" smtClean="0">
                <a:solidFill>
                  <a:schemeClr val="tx1"/>
                </a:solidFill>
              </a:rPr>
              <a:t>Append-only </a:t>
            </a:r>
            <a:r>
              <a:rPr lang="en-GB" sz="1200" dirty="0" smtClean="0">
                <a:solidFill>
                  <a:srgbClr val="268ABF"/>
                </a:solidFill>
              </a:rPr>
              <a:t>system of record</a:t>
            </a:r>
            <a:r>
              <a:rPr lang="en-GB" sz="1200" dirty="0" smtClean="0">
                <a:solidFill>
                  <a:schemeClr val="tx1"/>
                </a:solidFill>
              </a:rPr>
              <a:t> shared across business network</a:t>
            </a:r>
            <a:endParaRPr lang="en-GB" sz="1200" kern="1200" dirty="0">
              <a:solidFill>
                <a:schemeClr val="tx1"/>
              </a:solidFill>
            </a:endParaRPr>
          </a:p>
        </p:txBody>
      </p:sp>
      <p:sp>
        <p:nvSpPr>
          <p:cNvPr id="19" name="TextBox 18"/>
          <p:cNvSpPr txBox="1"/>
          <p:nvPr/>
        </p:nvSpPr>
        <p:spPr>
          <a:xfrm>
            <a:off x="1" y="6009455"/>
            <a:ext cx="9143999" cy="646331"/>
          </a:xfrm>
          <a:prstGeom prst="rect">
            <a:avLst/>
          </a:prstGeom>
          <a:noFill/>
        </p:spPr>
        <p:txBody>
          <a:bodyPr wrap="square" rtlCol="0">
            <a:spAutoFit/>
          </a:bodyPr>
          <a:lstStyle/>
          <a:p>
            <a:pPr algn="ctr"/>
            <a:r>
              <a:rPr lang="en-US" b="1" dirty="0">
                <a:solidFill>
                  <a:srgbClr val="268ABF"/>
                </a:solidFill>
              </a:rPr>
              <a:t>B</a:t>
            </a:r>
            <a:r>
              <a:rPr lang="en-US" b="1" dirty="0" smtClean="0">
                <a:solidFill>
                  <a:srgbClr val="268ABF"/>
                </a:solidFill>
              </a:rPr>
              <a:t>roader participation, lower cost, increased efficiency</a:t>
            </a:r>
            <a:endParaRPr lang="en-US" dirty="0"/>
          </a:p>
          <a:p>
            <a:pPr algn="ctr"/>
            <a:endParaRPr lang="en-US" dirty="0"/>
          </a:p>
        </p:txBody>
      </p:sp>
    </p:spTree>
    <p:extLst>
      <p:ext uri="{BB962C8B-B14F-4D97-AF65-F5344CB8AC3E}">
        <p14:creationId xmlns:p14="http://schemas.microsoft.com/office/powerpoint/2010/main" val="9501467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00565873"/>
              </p:ext>
            </p:extLst>
          </p:nvPr>
        </p:nvGraphicFramePr>
        <p:xfrm>
          <a:off x="1609239" y="983887"/>
          <a:ext cx="6096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112148" y="298311"/>
            <a:ext cx="5763924" cy="461665"/>
          </a:xfrm>
          <a:prstGeom prst="rect">
            <a:avLst/>
          </a:prstGeom>
          <a:noFill/>
        </p:spPr>
        <p:txBody>
          <a:bodyPr wrap="square" rtlCol="0">
            <a:spAutoFit/>
          </a:bodyPr>
          <a:lstStyle/>
          <a:p>
            <a:r>
              <a:rPr lang="en-US" sz="2400" dirty="0" smtClean="0"/>
              <a:t>Distributed Ledger - Components  </a:t>
            </a:r>
            <a:endParaRPr lang="en-US" sz="2400" dirty="0"/>
          </a:p>
        </p:txBody>
      </p:sp>
      <p:sp>
        <p:nvSpPr>
          <p:cNvPr id="3" name="TextBox 2"/>
          <p:cNvSpPr txBox="1"/>
          <p:nvPr/>
        </p:nvSpPr>
        <p:spPr>
          <a:xfrm>
            <a:off x="5774084" y="6656626"/>
            <a:ext cx="3236784" cy="184666"/>
          </a:xfrm>
          <a:prstGeom prst="rect">
            <a:avLst/>
          </a:prstGeom>
          <a:noFill/>
        </p:spPr>
        <p:txBody>
          <a:bodyPr wrap="none" rtlCol="0">
            <a:spAutoFit/>
          </a:bodyPr>
          <a:lstStyle/>
          <a:p>
            <a:r>
              <a:rPr lang="en-US" sz="600" dirty="0"/>
              <a:t>http://</a:t>
            </a:r>
            <a:r>
              <a:rPr lang="en-US" sz="600" dirty="0" err="1"/>
              <a:t>www.ofnumbers.com</a:t>
            </a:r>
            <a:r>
              <a:rPr lang="en-US" sz="600" dirty="0"/>
              <a:t>/</a:t>
            </a:r>
            <a:r>
              <a:rPr lang="en-US" sz="600" dirty="0" err="1"/>
              <a:t>wp</a:t>
            </a:r>
            <a:r>
              <a:rPr lang="en-US" sz="600" dirty="0"/>
              <a:t>-content/uploads/2015/04/Permissioned-distributed-</a:t>
            </a:r>
            <a:r>
              <a:rPr lang="en-US" sz="600" dirty="0" err="1"/>
              <a:t>ledgers.pdf</a:t>
            </a:r>
            <a:endParaRPr lang="en-US" sz="600" dirty="0"/>
          </a:p>
        </p:txBody>
      </p:sp>
    </p:spTree>
    <p:extLst>
      <p:ext uri="{BB962C8B-B14F-4D97-AF65-F5344CB8AC3E}">
        <p14:creationId xmlns:p14="http://schemas.microsoft.com/office/powerpoint/2010/main" val="13627067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nvSpPr>
        <p:spPr>
          <a:xfrm>
            <a:off x="1734828" y="2789050"/>
            <a:ext cx="6315145" cy="996667"/>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spAutoFit/>
          </a:bodyPr>
          <a:lstStyle/>
          <a:p>
            <a:pPr defTabSz="219075">
              <a:lnSpc>
                <a:spcPct val="80000"/>
              </a:lnSpc>
              <a:defRPr sz="1800"/>
            </a:pPr>
            <a:r>
              <a:rPr sz="3750" dirty="0">
                <a:solidFill>
                  <a:srgbClr val="FFFFFF"/>
                </a:solidFill>
                <a:sym typeface="Helvetica Neue Light"/>
              </a:rPr>
              <a:t>BLOCKCHAIN</a:t>
            </a:r>
            <a:r>
              <a:rPr sz="3750" b="1" dirty="0">
                <a:solidFill>
                  <a:srgbClr val="FFFFFF"/>
                </a:solidFill>
                <a:latin typeface="+mj-lt"/>
                <a:ea typeface="+mj-ea"/>
                <a:cs typeface="+mj-cs"/>
                <a:sym typeface="Helvetica Neue"/>
              </a:rPr>
              <a:t> </a:t>
            </a:r>
            <a:r>
              <a:rPr lang="en-US" sz="3750" b="1" dirty="0" smtClean="0">
                <a:solidFill>
                  <a:srgbClr val="F5D328"/>
                </a:solidFill>
                <a:latin typeface="+mj-lt"/>
                <a:ea typeface="+mj-ea"/>
                <a:cs typeface="+mj-cs"/>
                <a:sym typeface="Helvetica Neue"/>
              </a:rPr>
              <a:t>For Financial Services</a:t>
            </a:r>
            <a:endParaRPr sz="3750" b="1" dirty="0">
              <a:solidFill>
                <a:srgbClr val="F5D328"/>
              </a:solidFill>
              <a:latin typeface="+mj-lt"/>
              <a:ea typeface="+mj-ea"/>
              <a:cs typeface="+mj-cs"/>
              <a:sym typeface="Helvetica Neue"/>
            </a:endParaRPr>
          </a:p>
        </p:txBody>
      </p:sp>
    </p:spTree>
    <p:extLst>
      <p:ext uri="{BB962C8B-B14F-4D97-AF65-F5344CB8AC3E}">
        <p14:creationId xmlns:p14="http://schemas.microsoft.com/office/powerpoint/2010/main" val="400445342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59" y="123443"/>
            <a:ext cx="8744753" cy="723256"/>
          </a:xfrm>
        </p:spPr>
        <p:txBody>
          <a:bodyPr>
            <a:normAutofit fontScale="90000"/>
          </a:bodyPr>
          <a:lstStyle/>
          <a:p>
            <a:r>
              <a:rPr lang="en-US" dirty="0" smtClean="0"/>
              <a:t>Why blockchain?</a:t>
            </a:r>
            <a:endParaRPr lang="en-US" dirty="0"/>
          </a:p>
        </p:txBody>
      </p:sp>
      <p:sp>
        <p:nvSpPr>
          <p:cNvPr id="4" name="Content Placeholder 3"/>
          <p:cNvSpPr>
            <a:spLocks noGrp="1"/>
          </p:cNvSpPr>
          <p:nvPr>
            <p:ph idx="1"/>
          </p:nvPr>
        </p:nvSpPr>
        <p:spPr>
          <a:xfrm>
            <a:off x="285858" y="1269844"/>
            <a:ext cx="3523931" cy="2993884"/>
          </a:xfrm>
        </p:spPr>
        <p:txBody>
          <a:bodyPr>
            <a:noAutofit/>
          </a:bodyPr>
          <a:lstStyle/>
          <a:p>
            <a:pPr marL="0" indent="0">
              <a:buNone/>
            </a:pPr>
            <a:r>
              <a:rPr lang="en-US" sz="2250" dirty="0"/>
              <a:t>Blockchains are an emerging </a:t>
            </a:r>
            <a:r>
              <a:rPr lang="en-US" sz="2250" dirty="0" smtClean="0"/>
              <a:t>technology pattern </a:t>
            </a:r>
            <a:r>
              <a:rPr lang="en-US" sz="2250" dirty="0"/>
              <a:t>that can radically improve banking, supply-chain and other transaction networks, giving them new opportunities for innovation and growth while reducing cost and risk. </a:t>
            </a:r>
          </a:p>
        </p:txBody>
      </p:sp>
      <p:sp>
        <p:nvSpPr>
          <p:cNvPr id="18" name="Content Placeholder 3"/>
          <p:cNvSpPr txBox="1">
            <a:spLocks/>
          </p:cNvSpPr>
          <p:nvPr/>
        </p:nvSpPr>
        <p:spPr>
          <a:xfrm>
            <a:off x="366491" y="4368968"/>
            <a:ext cx="3261961" cy="209214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spcAft>
                <a:spcPts val="600"/>
              </a:spcAft>
              <a:buClr>
                <a:schemeClr val="accent6"/>
              </a:buClr>
              <a:buFont typeface="Arial"/>
              <a:buChar char="•"/>
              <a:defRPr sz="1800" b="0" i="0" kern="1200">
                <a:solidFill>
                  <a:schemeClr val="tx1">
                    <a:lumMod val="50000"/>
                    <a:lumOff val="50000"/>
                  </a:schemeClr>
                </a:solidFill>
                <a:latin typeface="Helvetica Neue"/>
                <a:ea typeface="+mn-ea"/>
                <a:cs typeface="Helvetica Neue"/>
              </a:defRPr>
            </a:lvl1pPr>
            <a:lvl2pPr marL="742950" indent="-285750" algn="l" defTabSz="457200" rtl="0" eaLnBrk="1" latinLnBrk="0" hangingPunct="1">
              <a:spcBef>
                <a:spcPct val="20000"/>
              </a:spcBef>
              <a:spcAft>
                <a:spcPts val="600"/>
              </a:spcAft>
              <a:buClr>
                <a:schemeClr val="accent6"/>
              </a:buClr>
              <a:buFont typeface="Arial"/>
              <a:buChar char="–"/>
              <a:defRPr sz="1600" b="0" i="0" kern="1200">
                <a:solidFill>
                  <a:schemeClr val="tx1">
                    <a:lumMod val="50000"/>
                    <a:lumOff val="50000"/>
                  </a:schemeClr>
                </a:solidFill>
                <a:latin typeface="Helvetica Neue Light"/>
                <a:ea typeface="+mn-ea"/>
                <a:cs typeface="Helvetica Neue Light"/>
              </a:defRPr>
            </a:lvl2pPr>
            <a:lvl3pPr marL="1143000" indent="-228600" algn="l" defTabSz="457200" rtl="0" eaLnBrk="1" latinLnBrk="0" hangingPunct="1">
              <a:spcBef>
                <a:spcPct val="20000"/>
              </a:spcBef>
              <a:spcAft>
                <a:spcPts val="600"/>
              </a:spcAft>
              <a:buClr>
                <a:schemeClr val="accent6"/>
              </a:buClr>
              <a:buFont typeface="Arial"/>
              <a:buChar char="•"/>
              <a:defRPr sz="1400" b="0" i="0" kern="1200">
                <a:solidFill>
                  <a:schemeClr val="tx1">
                    <a:lumMod val="50000"/>
                    <a:lumOff val="50000"/>
                  </a:schemeClr>
                </a:solidFill>
                <a:latin typeface="Helvetica Neue Light"/>
                <a:ea typeface="+mn-ea"/>
                <a:cs typeface="Helvetica Neue Light"/>
              </a:defRPr>
            </a:lvl3pPr>
            <a:lvl4pPr marL="1600200" indent="-228600" algn="l" defTabSz="457200" rtl="0" eaLnBrk="1" latinLnBrk="0" hangingPunct="1">
              <a:spcBef>
                <a:spcPct val="20000"/>
              </a:spcBef>
              <a:spcAft>
                <a:spcPts val="600"/>
              </a:spcAft>
              <a:buClr>
                <a:schemeClr val="accent6"/>
              </a:buClr>
              <a:buFont typeface="Arial"/>
              <a:buChar char="–"/>
              <a:defRPr sz="1200" b="0" i="0" kern="1200">
                <a:solidFill>
                  <a:schemeClr val="tx1">
                    <a:lumMod val="50000"/>
                    <a:lumOff val="50000"/>
                  </a:schemeClr>
                </a:solidFill>
                <a:latin typeface="Helvetica Neue Light"/>
                <a:ea typeface="+mn-ea"/>
                <a:cs typeface="Helvetica Neue Light"/>
              </a:defRPr>
            </a:lvl4pPr>
            <a:lvl5pPr marL="2057400" indent="-228600" algn="l" defTabSz="457200" rtl="0" eaLnBrk="1" latinLnBrk="0" hangingPunct="1">
              <a:spcBef>
                <a:spcPct val="20000"/>
              </a:spcBef>
              <a:spcAft>
                <a:spcPts val="600"/>
              </a:spcAft>
              <a:buClr>
                <a:schemeClr val="accent6"/>
              </a:buClr>
              <a:buFont typeface="Arial"/>
              <a:buChar char="»"/>
              <a:defRPr sz="1200" b="0" i="0" kern="1200">
                <a:solidFill>
                  <a:schemeClr val="tx1">
                    <a:lumMod val="50000"/>
                    <a:lumOff val="50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nSpc>
                <a:spcPct val="120000"/>
              </a:lnSpc>
              <a:buNone/>
              <a:defRPr sz="1800"/>
            </a:pPr>
            <a:r>
              <a:rPr lang="en-US" b="1" dirty="0" smtClean="0">
                <a:solidFill>
                  <a:srgbClr val="53585F"/>
                </a:solidFill>
                <a:uFill>
                  <a:solidFill/>
                </a:uFill>
                <a:sym typeface="Helvetica Neue"/>
              </a:rPr>
              <a:t>Economic </a:t>
            </a:r>
            <a:r>
              <a:rPr lang="en-US" b="1" dirty="0">
                <a:solidFill>
                  <a:srgbClr val="53585F"/>
                </a:solidFill>
                <a:uFill>
                  <a:solidFill/>
                </a:uFill>
                <a:sym typeface="Helvetica Neue"/>
              </a:rPr>
              <a:t>transactions on a </a:t>
            </a:r>
            <a:r>
              <a:rPr lang="en-US" b="1" dirty="0" smtClean="0">
                <a:solidFill>
                  <a:srgbClr val="53585F"/>
                </a:solidFill>
                <a:uFill>
                  <a:solidFill/>
                </a:uFill>
                <a:sym typeface="Helvetica Neue"/>
              </a:rPr>
              <a:t>distributed </a:t>
            </a:r>
            <a:r>
              <a:rPr lang="en-US" b="1" dirty="0">
                <a:solidFill>
                  <a:srgbClr val="53585F"/>
                </a:solidFill>
                <a:uFill>
                  <a:solidFill/>
                </a:uFill>
                <a:sym typeface="Helvetica Neue"/>
              </a:rPr>
              <a:t>ledger can be programmed to record virtually anything of value: </a:t>
            </a:r>
            <a:r>
              <a:rPr lang="en-US" dirty="0">
                <a:solidFill>
                  <a:srgbClr val="53585F"/>
                </a:solidFill>
                <a:uFill>
                  <a:solidFill/>
                </a:uFill>
                <a:sym typeface="Helvetica Neue"/>
              </a:rPr>
              <a:t>your identity, a will, a deed, a title, a license, intellectual property, and also almost any type of financial instrument</a:t>
            </a:r>
            <a:r>
              <a:rPr lang="en-US" dirty="0" smtClean="0">
                <a:solidFill>
                  <a:srgbClr val="53585F"/>
                </a:solidFill>
                <a:uFill>
                  <a:solidFill/>
                </a:uFill>
                <a:sym typeface="Helvetica Neue"/>
              </a:rPr>
              <a:t>.</a:t>
            </a:r>
          </a:p>
          <a:p>
            <a:pPr marL="0" lvl="0" indent="0">
              <a:lnSpc>
                <a:spcPct val="120000"/>
              </a:lnSpc>
              <a:buNone/>
              <a:defRPr sz="1800"/>
            </a:pPr>
            <a:endParaRPr lang="en-US" sz="700" dirty="0" smtClean="0">
              <a:solidFill>
                <a:srgbClr val="00882B"/>
              </a:solidFill>
              <a:uFill>
                <a:solidFill/>
              </a:uFill>
              <a:sym typeface="Helvetica Neue"/>
            </a:endParaRPr>
          </a:p>
          <a:p>
            <a:pPr marL="0" lvl="0" indent="0">
              <a:lnSpc>
                <a:spcPct val="120000"/>
              </a:lnSpc>
              <a:buNone/>
              <a:defRPr sz="1800"/>
            </a:pPr>
            <a:r>
              <a:rPr lang="en-US" b="1" dirty="0" smtClean="0">
                <a:solidFill>
                  <a:srgbClr val="EC5D57"/>
                </a:solidFill>
                <a:uFill>
                  <a:solidFill/>
                </a:uFill>
                <a:sym typeface="Helvetica Neue"/>
              </a:rPr>
              <a:t>“</a:t>
            </a:r>
            <a:r>
              <a:rPr lang="en-US" b="1" dirty="0">
                <a:solidFill>
                  <a:srgbClr val="EC5D57"/>
                </a:solidFill>
                <a:uFill>
                  <a:solidFill/>
                </a:uFill>
                <a:sym typeface="Helvetica Neue"/>
              </a:rPr>
              <a:t>How seriously should we take this? I would take it as seriously as we should have taken the concept of the Internet in the 1990s.” </a:t>
            </a:r>
            <a:r>
              <a:rPr lang="en-US" dirty="0">
                <a:solidFill>
                  <a:srgbClr val="EC5D57"/>
                </a:solidFill>
                <a:uFill>
                  <a:solidFill/>
                </a:uFill>
                <a:sym typeface="Helvetica Neue"/>
              </a:rPr>
              <a:t/>
            </a:r>
            <a:br>
              <a:rPr lang="en-US" dirty="0">
                <a:solidFill>
                  <a:srgbClr val="EC5D57"/>
                </a:solidFill>
                <a:uFill>
                  <a:solidFill/>
                </a:uFill>
                <a:sym typeface="Helvetica Neue"/>
              </a:rPr>
            </a:br>
            <a:r>
              <a:rPr lang="en-US" dirty="0">
                <a:solidFill>
                  <a:srgbClr val="53585F"/>
                </a:solidFill>
                <a:uFill>
                  <a:solidFill/>
                </a:uFill>
                <a:sym typeface="Helvetica Neue"/>
              </a:rPr>
              <a:t/>
            </a:r>
            <a:br>
              <a:rPr lang="en-US" dirty="0">
                <a:solidFill>
                  <a:srgbClr val="53585F"/>
                </a:solidFill>
                <a:uFill>
                  <a:solidFill/>
                </a:uFill>
                <a:sym typeface="Helvetica Neue"/>
              </a:rPr>
            </a:br>
            <a:r>
              <a:rPr lang="en-US" i="1" dirty="0">
                <a:solidFill>
                  <a:srgbClr val="53585F"/>
                </a:solidFill>
                <a:uFill>
                  <a:solidFill/>
                </a:uFill>
                <a:sym typeface="Helvetica Neue"/>
              </a:rPr>
              <a:t>—Blythe Masters, DAH </a:t>
            </a:r>
            <a:r>
              <a:rPr lang="en-US" sz="1200" i="1" dirty="0">
                <a:solidFill>
                  <a:srgbClr val="53585F"/>
                </a:solidFill>
                <a:uFill>
                  <a:solidFill/>
                </a:uFill>
                <a:sym typeface="Helvetica Neue"/>
                <a:hlinkClick r:id="rId3"/>
              </a:rPr>
              <a:t>http://bit.ly/1JENgb4</a:t>
            </a:r>
          </a:p>
        </p:txBody>
      </p:sp>
      <p:pic>
        <p:nvPicPr>
          <p:cNvPr id="3" name="Picture 2"/>
          <p:cNvPicPr>
            <a:picLocks noChangeAspect="1"/>
          </p:cNvPicPr>
          <p:nvPr/>
        </p:nvPicPr>
        <p:blipFill>
          <a:blip r:embed="rId4"/>
          <a:stretch>
            <a:fillRect/>
          </a:stretch>
        </p:blipFill>
        <p:spPr>
          <a:xfrm>
            <a:off x="3960971" y="1451483"/>
            <a:ext cx="4989012" cy="4330610"/>
          </a:xfrm>
          <a:prstGeom prst="rect">
            <a:avLst/>
          </a:prstGeom>
        </p:spPr>
      </p:pic>
    </p:spTree>
    <p:extLst>
      <p:ext uri="{BB962C8B-B14F-4D97-AF65-F5344CB8AC3E}">
        <p14:creationId xmlns:p14="http://schemas.microsoft.com/office/powerpoint/2010/main" val="32410490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1254</TotalTime>
  <Words>2023</Words>
  <Application>Microsoft Macintosh PowerPoint</Application>
  <PresentationFormat>On-screen Show (4:3)</PresentationFormat>
  <Paragraphs>218</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Making Blockchain Real for Business  </vt:lpstr>
      <vt:lpstr>PowerPoint Presentation</vt:lpstr>
      <vt:lpstr>Business Networks, Markets &amp; Wealth</vt:lpstr>
      <vt:lpstr>Transferring Assets, building Value</vt:lpstr>
      <vt:lpstr>Participants, Transactions &amp; Contracts</vt:lpstr>
      <vt:lpstr>Blockchain in a nutshell</vt:lpstr>
      <vt:lpstr>PowerPoint Presentation</vt:lpstr>
      <vt:lpstr>PowerPoint Presentation</vt:lpstr>
      <vt:lpstr>Why blockchain?</vt:lpstr>
      <vt:lpstr>Reduce costs and complexity </vt:lpstr>
      <vt:lpstr>Financial Industry Applications best suited for Blockchain </vt:lpstr>
      <vt:lpstr>Blockchain for Financial Market </vt:lpstr>
      <vt:lpstr>IBM – Financial Services use cases for Blockchain</vt:lpstr>
      <vt:lpstr>IBM – Financial Services use cases for Blockchain</vt:lpstr>
      <vt:lpstr>PowerPoint Presentation</vt:lpstr>
      <vt:lpstr>PowerPoint Presentation</vt:lpstr>
      <vt:lpstr>PowerPoint Presentation</vt:lpstr>
      <vt:lpstr>PowerPoint Presentation</vt:lpstr>
      <vt:lpstr>PowerPoint Presentation</vt:lpstr>
      <vt:lpstr>IBM – What we bring and what needs to be done</vt:lpstr>
      <vt:lpstr>PowerPoint Presentation</vt:lpstr>
      <vt:lpstr>PowerPoint Presentation</vt:lpstr>
      <vt:lpstr>  Phases of Blockchain Innovation</vt:lpstr>
      <vt:lpstr>PowerPoint Presentation</vt:lpstr>
      <vt:lpstr>PowerPoint Presentation</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Gaur</dc:creator>
  <cp:lastModifiedBy>Nitin Gaur</cp:lastModifiedBy>
  <cp:revision>30</cp:revision>
  <dcterms:created xsi:type="dcterms:W3CDTF">2015-10-11T23:22:23Z</dcterms:created>
  <dcterms:modified xsi:type="dcterms:W3CDTF">2015-10-13T14:12:33Z</dcterms:modified>
</cp:coreProperties>
</file>