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74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0" r:id="rId16"/>
    <p:sldId id="272" r:id="rId17"/>
    <p:sldId id="268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93ED4A47-0581-4A37-AC32-09A047F0C17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5D44E5A-4C18-46B8-A863-4BD9EB986A3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54289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4A47-0581-4A37-AC32-09A047F0C17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4E5A-4C18-46B8-A863-4BD9EB9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0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4A47-0581-4A37-AC32-09A047F0C17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4E5A-4C18-46B8-A863-4BD9EB9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7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4A47-0581-4A37-AC32-09A047F0C17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4E5A-4C18-46B8-A863-4BD9EB9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12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4A47-0581-4A37-AC32-09A047F0C17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4E5A-4C18-46B8-A863-4BD9EB9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9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4A47-0581-4A37-AC32-09A047F0C17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4E5A-4C18-46B8-A863-4BD9EB9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72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4A47-0581-4A37-AC32-09A047F0C17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4E5A-4C18-46B8-A863-4BD9EB9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34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4A47-0581-4A37-AC32-09A047F0C17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4E5A-4C18-46B8-A863-4BD9EB9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50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4A47-0581-4A37-AC32-09A047F0C17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4E5A-4C18-46B8-A863-4BD9EB9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93ED4A47-0581-4A37-AC32-09A047F0C17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5D44E5A-4C18-46B8-A863-4BD9EB9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4A47-0581-4A37-AC32-09A047F0C17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5D44E5A-4C18-46B8-A863-4BD9EB9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4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4A47-0581-4A37-AC32-09A047F0C17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4E5A-4C18-46B8-A863-4BD9EB9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3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4A47-0581-4A37-AC32-09A047F0C17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4E5A-4C18-46B8-A863-4BD9EB9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4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4A47-0581-4A37-AC32-09A047F0C17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4E5A-4C18-46B8-A863-4BD9EB9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6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4A47-0581-4A37-AC32-09A047F0C17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4E5A-4C18-46B8-A863-4BD9EB9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8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4A47-0581-4A37-AC32-09A047F0C17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4E5A-4C18-46B8-A863-4BD9EB9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2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4A47-0581-4A37-AC32-09A047F0C17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4E5A-4C18-46B8-A863-4BD9EB9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6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ED4A47-0581-4A37-AC32-09A047F0C17F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D44E5A-4C18-46B8-A863-4BD9EB9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0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rientechnologies/orientdb/wiki/Tutorial:-Installation" TargetMode="External"/><Relationship Id="rId3" Type="http://schemas.openxmlformats.org/officeDocument/2006/relationships/hyperlink" Target="http://www.couchbase.com/why-nosql/nosql-database" TargetMode="External"/><Relationship Id="rId7" Type="http://schemas.openxmlformats.org/officeDocument/2006/relationships/hyperlink" Target="http://en.wikipedia.org/wiki/Shard_(database_architecture)" TargetMode="External"/><Relationship Id="rId2" Type="http://schemas.openxmlformats.org/officeDocument/2006/relationships/hyperlink" Target="http://www.mongodb.com/nosql-explain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rientechnologies/orientdb/wiki/Distributed-Architecture#how-does-it-work" TargetMode="External"/><Relationship Id="rId5" Type="http://schemas.openxmlformats.org/officeDocument/2006/relationships/hyperlink" Target="http://en.wikipedia.org/wiki/NoSQL" TargetMode="External"/><Relationship Id="rId4" Type="http://schemas.openxmlformats.org/officeDocument/2006/relationships/hyperlink" Target="https://github.com/orientechnologies/orientdb/wiki/Tutorial:-Introduction-to-the-NoSQL-world" TargetMode="External"/><Relationship Id="rId9" Type="http://schemas.openxmlformats.org/officeDocument/2006/relationships/hyperlink" Target="https://github.com/orientechnologies/orientdb/wiki/Tutorial:-setup-a-distributed-databa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2586" y="1320800"/>
            <a:ext cx="6791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 Study in NoSQL &amp; Distributed Database Systems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852615" y="2930769"/>
            <a:ext cx="528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John Hawkins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5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748" y="128955"/>
            <a:ext cx="7704667" cy="77763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OrientDB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088662"/>
            <a:ext cx="7763283" cy="3332816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Runs on the Java Virtual Machine, which allows it to be run on almost any machine in the modern world.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Has APIs written in C / C++, Ruby, PHP, and Java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Because of its use of HTTP, can be easily distributed across multiple machines.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72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748" y="128955"/>
            <a:ext cx="7704667" cy="77763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Distributed Databases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088662"/>
            <a:ext cx="7763283" cy="3332816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Often times, as databases grow larger, it is necessary to expand the hardware powering them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 databases take advantage of cheaper hardware by having multiple computers work together rather than building one large machine.</a:t>
            </a:r>
          </a:p>
        </p:txBody>
      </p:sp>
    </p:spTree>
    <p:extLst>
      <p:ext uri="{BB962C8B-B14F-4D97-AF65-F5344CB8AC3E}">
        <p14:creationId xmlns:p14="http://schemas.microsoft.com/office/powerpoint/2010/main" val="395842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748" y="128955"/>
            <a:ext cx="7704667" cy="77763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Replication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088662"/>
            <a:ext cx="7763283" cy="3332816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Replication copies the entire database across all nodes in the distributed system.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1276512" y="4751741"/>
            <a:ext cx="1430215" cy="675475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514317" y="3655844"/>
            <a:ext cx="1594339" cy="176563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1276512" y="4302356"/>
            <a:ext cx="1430215" cy="675475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276512" y="3865084"/>
            <a:ext cx="1430215" cy="675475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6086881" y="3865084"/>
            <a:ext cx="1430215" cy="675475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6086881" y="3415699"/>
            <a:ext cx="1430215" cy="675475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6086881" y="2978427"/>
            <a:ext cx="1430215" cy="675475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gnetic Disk 12"/>
          <p:cNvSpPr/>
          <p:nvPr/>
        </p:nvSpPr>
        <p:spPr>
          <a:xfrm>
            <a:off x="6074506" y="5632660"/>
            <a:ext cx="1430215" cy="675475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6074506" y="5183275"/>
            <a:ext cx="1430215" cy="675475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gnetic Disk 14"/>
          <p:cNvSpPr/>
          <p:nvPr/>
        </p:nvSpPr>
        <p:spPr>
          <a:xfrm>
            <a:off x="6074506" y="4746003"/>
            <a:ext cx="1430215" cy="675475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2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748" y="128955"/>
            <a:ext cx="7704667" cy="77763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Sharding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0" y="1301540"/>
            <a:ext cx="7763283" cy="3332816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err="1" smtClean="0"/>
              <a:t>Sharding</a:t>
            </a:r>
            <a:r>
              <a:rPr lang="en-US" dirty="0" smtClean="0"/>
              <a:t> divides the data inside the database and partitions pieces of it to different nodes.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Databases can be </a:t>
            </a:r>
            <a:r>
              <a:rPr lang="en-US" dirty="0" err="1" smtClean="0"/>
              <a:t>sharded</a:t>
            </a:r>
            <a:r>
              <a:rPr lang="en-US" dirty="0" smtClean="0"/>
              <a:t> horizontally (by rows) or vertically (by columns).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1445843" y="5014407"/>
            <a:ext cx="1430215" cy="675475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445843" y="4565022"/>
            <a:ext cx="1430215" cy="675475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1445843" y="4127750"/>
            <a:ext cx="1430215" cy="675475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740960" y="4025999"/>
            <a:ext cx="1594339" cy="176563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gnetic Disk 12"/>
          <p:cNvSpPr/>
          <p:nvPr/>
        </p:nvSpPr>
        <p:spPr>
          <a:xfrm>
            <a:off x="6200201" y="5791633"/>
            <a:ext cx="1430215" cy="675475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6200201" y="4634356"/>
            <a:ext cx="1430215" cy="675475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gnetic Disk 14"/>
          <p:cNvSpPr/>
          <p:nvPr/>
        </p:nvSpPr>
        <p:spPr>
          <a:xfrm>
            <a:off x="6200201" y="3514100"/>
            <a:ext cx="1430215" cy="675475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0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748" y="128955"/>
            <a:ext cx="7704667" cy="77763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Pros / Cons of Each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4232"/>
              </p:ext>
            </p:extLst>
          </p:nvPr>
        </p:nvGraphicFramePr>
        <p:xfrm>
          <a:off x="1125416" y="2026138"/>
          <a:ext cx="7569201" cy="272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067"/>
                <a:gridCol w="2523067"/>
                <a:gridCol w="2523067"/>
              </a:tblGrid>
              <a:tr h="903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Sharding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Replication</a:t>
                      </a:r>
                      <a:endParaRPr lang="en-US" dirty="0"/>
                    </a:p>
                  </a:txBody>
                  <a:tcPr anchor="b"/>
                </a:tc>
              </a:tr>
              <a:tr h="903328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r>
                        <a:rPr lang="en-US" baseline="0" dirty="0" smtClean="0"/>
                        <a:t> data writing / reading. Low memory overhead.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 data reading</a:t>
                      </a:r>
                      <a:r>
                        <a:rPr lang="en-US" baseline="0" dirty="0" smtClean="0"/>
                        <a:t>. High data reliability.</a:t>
                      </a:r>
                      <a:endParaRPr lang="en-US" dirty="0"/>
                    </a:p>
                  </a:txBody>
                  <a:tcPr/>
                </a:tc>
              </a:tr>
              <a:tr h="903328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Potential data</a:t>
                      </a:r>
                      <a:r>
                        <a:rPr lang="en-US" baseline="0" dirty="0" smtClean="0"/>
                        <a:t>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network overhead.</a:t>
                      </a:r>
                      <a:r>
                        <a:rPr lang="en-US" baseline="0" dirty="0" smtClean="0"/>
                        <a:t> High memory overhead.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090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748" y="128955"/>
            <a:ext cx="7704667" cy="77763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NoSQL Distributed Databases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947" y="1822939"/>
            <a:ext cx="7763283" cy="1342292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Nearly all NoSQL database systems natively support distributed database designs . This is part of what makes NoSQL databases so appealing.</a:t>
            </a:r>
            <a:endParaRPr lang="en-US" dirty="0"/>
          </a:p>
        </p:txBody>
      </p:sp>
      <p:pic>
        <p:nvPicPr>
          <p:cNvPr id="2050" name="Picture 2" descr="MongoD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17" y="3849821"/>
            <a:ext cx="2244807" cy="64137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</p:pic>
      <p:pic>
        <p:nvPicPr>
          <p:cNvPr id="2052" name="Picture 4" descr="Orientdb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791" y="3618058"/>
            <a:ext cx="2667000" cy="11049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assandra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324" y="4894629"/>
            <a:ext cx="20955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43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748" y="128955"/>
            <a:ext cx="7704667" cy="77763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 Summary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088662"/>
            <a:ext cx="7763283" cy="3332816"/>
          </a:xfrm>
        </p:spPr>
        <p:txBody>
          <a:bodyPr anchor="t"/>
          <a:lstStyle/>
          <a:p>
            <a:r>
              <a:rPr lang="en-US" dirty="0" smtClean="0"/>
              <a:t>NoSQL is a movement away from relational databases</a:t>
            </a:r>
            <a:endParaRPr lang="en-US" dirty="0"/>
          </a:p>
          <a:p>
            <a:r>
              <a:rPr lang="en-US" dirty="0" smtClean="0"/>
              <a:t>NoSQL databases allow programmers to easily traverse and manipulate data.</a:t>
            </a:r>
          </a:p>
          <a:p>
            <a:r>
              <a:rPr lang="en-US" dirty="0" smtClean="0"/>
              <a:t>Databases like </a:t>
            </a:r>
            <a:r>
              <a:rPr lang="en-US" dirty="0" err="1" smtClean="0"/>
              <a:t>OrientDB</a:t>
            </a:r>
            <a:r>
              <a:rPr lang="en-US" dirty="0" smtClean="0"/>
              <a:t> are readily available and free to use.</a:t>
            </a:r>
          </a:p>
          <a:p>
            <a:r>
              <a:rPr lang="en-US" dirty="0" smtClean="0"/>
              <a:t>Distributed databases take full advantage of a cluster of less expensive hardware.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37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748" y="128955"/>
            <a:ext cx="7704667" cy="77763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Any Questions?</a:t>
            </a:r>
            <a:endParaRPr lang="en-US" sz="3600" dirty="0"/>
          </a:p>
        </p:txBody>
      </p:sp>
      <p:pic>
        <p:nvPicPr>
          <p:cNvPr id="3" name="Picture 4" descr="http://www.techgig.com/files/photo_1375852304_tem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295" y="2129559"/>
            <a:ext cx="3973473" cy="29063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Magnetic Disk 3"/>
          <p:cNvSpPr/>
          <p:nvPr/>
        </p:nvSpPr>
        <p:spPr>
          <a:xfrm>
            <a:off x="1026413" y="2471623"/>
            <a:ext cx="768522" cy="327342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1026413" y="2307952"/>
            <a:ext cx="768522" cy="327342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1026413" y="2083260"/>
            <a:ext cx="768522" cy="327342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038696" y="2043800"/>
            <a:ext cx="856714" cy="85564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3139171" y="2816705"/>
            <a:ext cx="768522" cy="327342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3139171" y="2309461"/>
            <a:ext cx="768522" cy="327342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3139171" y="1802217"/>
            <a:ext cx="768522" cy="327342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Orientdb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674" y="3931037"/>
            <a:ext cx="2667000" cy="11049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216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748" y="128955"/>
            <a:ext cx="7704667" cy="77763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883137" y="1789723"/>
            <a:ext cx="8628185" cy="3361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latin typeface="Trebuchet MS" panose="020B0603020202020204" pitchFamily="34" charset="0"/>
                <a:ea typeface="Dotum" panose="020B0600000101010101" pitchFamily="34" charset="-127"/>
                <a:cs typeface="Times New Roman" panose="02020603050405020304" pitchFamily="18" charset="0"/>
                <a:hlinkClick r:id="rId2"/>
              </a:rPr>
              <a:t>http://www.mongodb.com/nosql-explained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latin typeface="Trebuchet MS" panose="020B0603020202020204" pitchFamily="34" charset="0"/>
                <a:ea typeface="Dotum" panose="020B0600000101010101" pitchFamily="34" charset="-127"/>
                <a:cs typeface="Times New Roman" panose="02020603050405020304" pitchFamily="18" charset="0"/>
                <a:hlinkClick r:id="rId3"/>
              </a:rPr>
              <a:t>http://www.couchbase.com/why-nosql/nosql-database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latin typeface="Trebuchet MS" panose="020B0603020202020204" pitchFamily="34" charset="0"/>
                <a:ea typeface="Dotum" panose="020B0600000101010101" pitchFamily="34" charset="-127"/>
                <a:cs typeface="Times New Roman" panose="02020603050405020304" pitchFamily="18" charset="0"/>
                <a:hlinkClick r:id="rId4"/>
              </a:rPr>
              <a:t>https://github.com/orientechnologies/orientdb/wiki/Tutorial%3A-Introduction-to-the-NoSQL-world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latin typeface="Trebuchet MS" panose="020B0603020202020204" pitchFamily="34" charset="0"/>
                <a:ea typeface="Dotum" panose="020B0600000101010101" pitchFamily="34" charset="-127"/>
                <a:cs typeface="Times New Roman" panose="02020603050405020304" pitchFamily="18" charset="0"/>
                <a:hlinkClick r:id="rId5"/>
              </a:rPr>
              <a:t>http://en.wikipedia.org/wiki/NoSQL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latin typeface="Trebuchet MS" panose="020B0603020202020204" pitchFamily="34" charset="0"/>
                <a:ea typeface="Dotum" panose="020B0600000101010101" pitchFamily="34" charset="-127"/>
                <a:cs typeface="Times New Roman" panose="02020603050405020304" pitchFamily="18" charset="0"/>
                <a:hlinkClick r:id="rId6"/>
              </a:rPr>
              <a:t>https://github.com/orientechnologies/orientdb/wiki/Distributed-Architecture#how-does-it-work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latin typeface="Trebuchet MS" panose="020B0603020202020204" pitchFamily="34" charset="0"/>
                <a:ea typeface="Dotum" panose="020B0600000101010101" pitchFamily="34" charset="-127"/>
                <a:cs typeface="Times New Roman" panose="02020603050405020304" pitchFamily="18" charset="0"/>
                <a:hlinkClick r:id="rId7"/>
              </a:rPr>
              <a:t>http://en.wikipedia.org/wiki/Shard_(database_architecture)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latin typeface="Trebuchet MS" panose="020B0603020202020204" pitchFamily="34" charset="0"/>
                <a:ea typeface="Dotum" panose="020B0600000101010101" pitchFamily="34" charset="-127"/>
                <a:cs typeface="Times New Roman" panose="02020603050405020304" pitchFamily="18" charset="0"/>
                <a:hlinkClick r:id="rId8"/>
              </a:rPr>
              <a:t>https://github.com/orientechnologies/orientdb/wiki/Tutorial%3A-Installation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latin typeface="Trebuchet MS" panose="020B0603020202020204" pitchFamily="34" charset="0"/>
                <a:ea typeface="Dotum" panose="020B0600000101010101" pitchFamily="34" charset="-127"/>
                <a:cs typeface="Times New Roman" panose="02020603050405020304" pitchFamily="18" charset="0"/>
                <a:hlinkClick r:id="rId9"/>
              </a:rPr>
              <a:t>https://github.com/orientechnologies/orientdb/wiki/Tutorial%3A-setup-a-distributed-database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82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85445"/>
          </a:xfrm>
        </p:spPr>
        <p:txBody>
          <a:bodyPr/>
          <a:lstStyle/>
          <a:p>
            <a:r>
              <a:rPr lang="en-US" dirty="0" smtClean="0"/>
              <a:t>Topics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923" y="1664677"/>
            <a:ext cx="7201877" cy="4335139"/>
          </a:xfrm>
        </p:spPr>
        <p:txBody>
          <a:bodyPr anchor="t"/>
          <a:lstStyle/>
          <a:p>
            <a:endParaRPr lang="en-US" dirty="0" smtClean="0"/>
          </a:p>
          <a:p>
            <a:r>
              <a:rPr lang="en-US" dirty="0" smtClean="0"/>
              <a:t>What is NoSQL (and why use it)</a:t>
            </a:r>
          </a:p>
          <a:p>
            <a:endParaRPr lang="en-US" dirty="0"/>
          </a:p>
          <a:p>
            <a:r>
              <a:rPr lang="en-US" dirty="0" smtClean="0"/>
              <a:t>Types of NoSQL</a:t>
            </a:r>
          </a:p>
          <a:p>
            <a:endParaRPr lang="en-US" dirty="0"/>
          </a:p>
          <a:p>
            <a:r>
              <a:rPr lang="en-US" dirty="0" err="1" smtClean="0"/>
              <a:t>OrientDB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Distributed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0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7763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NoSQL Movement: What is it all about?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088662"/>
            <a:ext cx="7704667" cy="3332816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NoSQL is term for a movement in database design away from traditional relational database models.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the emergence of big data and cloud computing, traditional databases and schema driven data design is too constraining.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9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748" y="128955"/>
            <a:ext cx="7704667" cy="77763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Reasons for NoSQL Databases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6009" y="2088662"/>
            <a:ext cx="7704667" cy="3332816"/>
          </a:xfrm>
        </p:spPr>
        <p:txBody>
          <a:bodyPr anchor="t">
            <a:normAutofit/>
          </a:bodyPr>
          <a:lstStyle/>
          <a:p>
            <a:r>
              <a:rPr lang="en-US" sz="2800" dirty="0" smtClean="0"/>
              <a:t>Schema-less data storage</a:t>
            </a:r>
          </a:p>
          <a:p>
            <a:r>
              <a:rPr lang="en-US" sz="2800" dirty="0" smtClean="0"/>
              <a:t>Quick data storage and traversal</a:t>
            </a:r>
          </a:p>
          <a:p>
            <a:r>
              <a:rPr lang="en-US" sz="2800" dirty="0" smtClean="0"/>
              <a:t>Easier to program</a:t>
            </a:r>
          </a:p>
          <a:p>
            <a:r>
              <a:rPr lang="en-US" sz="2800" dirty="0" smtClean="0"/>
              <a:t>Better performance</a:t>
            </a:r>
          </a:p>
          <a:p>
            <a:r>
              <a:rPr lang="en-US" sz="2800" dirty="0" smtClean="0"/>
              <a:t>Easily distributed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126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748" y="128955"/>
            <a:ext cx="7704667" cy="77763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Three Popular NoSQL Designs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088662"/>
            <a:ext cx="7704667" cy="3332816"/>
          </a:xfrm>
        </p:spPr>
        <p:txBody>
          <a:bodyPr anchor="t"/>
          <a:lstStyle/>
          <a:p>
            <a:r>
              <a:rPr lang="en-US" dirty="0" smtClean="0"/>
              <a:t>Key / Value Store</a:t>
            </a:r>
          </a:p>
          <a:p>
            <a:endParaRPr lang="en-US" dirty="0"/>
          </a:p>
          <a:p>
            <a:r>
              <a:rPr lang="en-US" dirty="0" smtClean="0"/>
              <a:t>Document Database</a:t>
            </a:r>
          </a:p>
          <a:p>
            <a:endParaRPr lang="en-US" dirty="0"/>
          </a:p>
          <a:p>
            <a:r>
              <a:rPr lang="en-US" dirty="0" smtClean="0"/>
              <a:t>Graph Database</a:t>
            </a:r>
            <a:endParaRPr lang="en-US" dirty="0"/>
          </a:p>
        </p:txBody>
      </p:sp>
      <p:pic>
        <p:nvPicPr>
          <p:cNvPr id="1026" name="Picture 2" descr="http://www.ingenioussql.com/wp-content/uploads/2013/02/KeyValueSto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590" y="1220421"/>
            <a:ext cx="3171825" cy="19526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echgig.com/files/photo_1375852304_te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42" y="3770448"/>
            <a:ext cx="3973473" cy="29063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748" y="128955"/>
            <a:ext cx="7704667" cy="77763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Key / Value Store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088662"/>
            <a:ext cx="7704667" cy="3332816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Key / Value store databases allow for values to be associated with and looked up by a key.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Keys can be associated with more than one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Data can be stored in the native data type of a particular programming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748" y="128955"/>
            <a:ext cx="7704667" cy="77763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Document Database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088662"/>
            <a:ext cx="7704667" cy="3332816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Document databases store information in documents such as JSON or XML.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Document format implies the relationship between data points in the document.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Most documents create hierarchies of data inside themselves.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7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748" y="128955"/>
            <a:ext cx="7704667" cy="77763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Graph Database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088662"/>
            <a:ext cx="7763283" cy="3332816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Graph databases store all of their information in nodes (vertices) and edges.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Graph traversal is how you “query” the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Relationship information about nodes is stored in the edges.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4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748" y="128955"/>
            <a:ext cx="7704667" cy="77763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OrientDB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088662"/>
            <a:ext cx="7763283" cy="3332816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Combined graph database and document database design.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Uses JSON documents to store information in nodes and edges of the graph.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Uses an HTTP REST API to access / edit the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94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1550</TotalTime>
  <Words>537</Words>
  <Application>Microsoft Office PowerPoint</Application>
  <PresentationFormat>On-screen Show (4:3)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Dotum</vt:lpstr>
      <vt:lpstr>Arial</vt:lpstr>
      <vt:lpstr>Calibri</vt:lpstr>
      <vt:lpstr>Corbel</vt:lpstr>
      <vt:lpstr>Times New Roman</vt:lpstr>
      <vt:lpstr>Trebuchet MS</vt:lpstr>
      <vt:lpstr>Parallax</vt:lpstr>
      <vt:lpstr>PowerPoint Presentation</vt:lpstr>
      <vt:lpstr>Topics to Cover</vt:lpstr>
      <vt:lpstr>NoSQL Movement: What is it all about?</vt:lpstr>
      <vt:lpstr>Reasons for NoSQL Databases</vt:lpstr>
      <vt:lpstr>Three Popular NoSQL Designs</vt:lpstr>
      <vt:lpstr>Key / Value Store</vt:lpstr>
      <vt:lpstr>Document Database</vt:lpstr>
      <vt:lpstr>Graph Database</vt:lpstr>
      <vt:lpstr>OrientDB</vt:lpstr>
      <vt:lpstr>OrientDB</vt:lpstr>
      <vt:lpstr>Distributed Databases</vt:lpstr>
      <vt:lpstr>Replication</vt:lpstr>
      <vt:lpstr>Sharding</vt:lpstr>
      <vt:lpstr>Pros / Cons of Each</vt:lpstr>
      <vt:lpstr>NoSQL Distributed Databases</vt:lpstr>
      <vt:lpstr>In Summary</vt:lpstr>
      <vt:lpstr>Any Questions?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littlehawk</dc:creator>
  <cp:lastModifiedBy>littlehawk</cp:lastModifiedBy>
  <cp:revision>36</cp:revision>
  <dcterms:created xsi:type="dcterms:W3CDTF">2014-04-26T19:04:17Z</dcterms:created>
  <dcterms:modified xsi:type="dcterms:W3CDTF">2014-05-08T15:06:54Z</dcterms:modified>
</cp:coreProperties>
</file>