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8" r:id="rId2"/>
    <p:sldId id="266" r:id="rId3"/>
    <p:sldId id="267" r:id="rId4"/>
    <p:sldId id="268" r:id="rId5"/>
    <p:sldId id="299" r:id="rId6"/>
    <p:sldId id="269" r:id="rId7"/>
    <p:sldId id="300" r:id="rId8"/>
    <p:sldId id="270" r:id="rId9"/>
    <p:sldId id="271" r:id="rId10"/>
    <p:sldId id="296" r:id="rId11"/>
    <p:sldId id="301" r:id="rId12"/>
    <p:sldId id="272" r:id="rId13"/>
    <p:sldId id="273" r:id="rId14"/>
    <p:sldId id="298" r:id="rId15"/>
    <p:sldId id="293" r:id="rId16"/>
    <p:sldId id="274" r:id="rId17"/>
    <p:sldId id="275" r:id="rId18"/>
    <p:sldId id="276" r:id="rId19"/>
    <p:sldId id="297" r:id="rId20"/>
    <p:sldId id="277" r:id="rId21"/>
    <p:sldId id="278" r:id="rId22"/>
    <p:sldId id="295" r:id="rId23"/>
    <p:sldId id="280" r:id="rId24"/>
    <p:sldId id="281" r:id="rId25"/>
    <p:sldId id="302" r:id="rId26"/>
    <p:sldId id="303" r:id="rId27"/>
    <p:sldId id="282" r:id="rId28"/>
    <p:sldId id="304" r:id="rId29"/>
    <p:sldId id="283" r:id="rId30"/>
    <p:sldId id="291" r:id="rId31"/>
    <p:sldId id="292" r:id="rId32"/>
    <p:sldId id="286" r:id="rId33"/>
    <p:sldId id="287" r:id="rId34"/>
    <p:sldId id="288" r:id="rId35"/>
    <p:sldId id="289" r:id="rId36"/>
    <p:sldId id="261" r:id="rId37"/>
    <p:sldId id="262" r:id="rId38"/>
  </p:sldIdLst>
  <p:sldSz cx="9144000" cy="514826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4E37"/>
    <a:srgbClr val="003F69"/>
    <a:srgbClr val="00B2EF"/>
    <a:srgbClr val="000000"/>
    <a:srgbClr val="788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35" autoAdjust="0"/>
    <p:restoredTop sz="73810" autoAdjust="0"/>
  </p:normalViewPr>
  <p:slideViewPr>
    <p:cSldViewPr snapToGrid="0" showGuides="1">
      <p:cViewPr varScale="1">
        <p:scale>
          <a:sx n="89" d="100"/>
          <a:sy n="89" d="100"/>
        </p:scale>
        <p:origin x="-648" y="-104"/>
      </p:cViewPr>
      <p:guideLst>
        <p:guide orient="horz" pos="1621"/>
        <p:guide orient="horz" pos="407"/>
        <p:guide pos="2880"/>
      </p:guideLst>
    </p:cSldViewPr>
  </p:slideViewPr>
  <p:notesTextViewPr>
    <p:cViewPr>
      <p:scale>
        <a:sx n="100" d="100"/>
        <a:sy n="100" d="100"/>
      </p:scale>
      <p:origin x="0" y="0"/>
    </p:cViewPr>
  </p:notesTextViewPr>
  <p:notesViewPr>
    <p:cSldViewPr snapToGrid="0" showGuides="1">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CF0D2E-F4D3-4305-8524-268E45BC5FBC}" type="datetimeFigureOut">
              <a:rPr lang="en-US" smtClean="0"/>
              <a:t>11/4/14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2C0354-759A-4548-B9AB-8CC9BB48B697}" type="slidenum">
              <a:rPr lang="en-US" smtClean="0"/>
              <a:t>‹#›</a:t>
            </a:fld>
            <a:endParaRPr lang="en-US"/>
          </a:p>
        </p:txBody>
      </p:sp>
    </p:spTree>
    <p:extLst>
      <p:ext uri="{BB962C8B-B14F-4D97-AF65-F5344CB8AC3E}">
        <p14:creationId xmlns:p14="http://schemas.microsoft.com/office/powerpoint/2010/main" val="84012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220"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96BBDCE-76D2-41E8-9AD0-BAAA7A5A1AF3}" type="slidenum">
              <a:rPr lang="en-US"/>
              <a:pPr>
                <a:defRPr/>
              </a:pPr>
              <a:t>‹#›</a:t>
            </a:fld>
            <a:endParaRPr lang="en-US"/>
          </a:p>
        </p:txBody>
      </p:sp>
    </p:spTree>
    <p:extLst>
      <p:ext uri="{BB962C8B-B14F-4D97-AF65-F5344CB8AC3E}">
        <p14:creationId xmlns:p14="http://schemas.microsoft.com/office/powerpoint/2010/main" val="3215616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penstacksummitnovember2014paris.sched.org/event/f62c04729f59a9ae9654ac99c2662914" TargetMode="External"/><Relationship Id="rId4" Type="http://schemas.openxmlformats.org/officeDocument/2006/relationships/hyperlink" Target="https://openstacksummitnovember2014paris.sched.org/speaker/toddmoore1" TargetMode="External"/><Relationship Id="rId5" Type="http://schemas.openxmlformats.org/officeDocument/2006/relationships/hyperlink" Target="https://openstacksummitnovember2014paris.sched.org/speaker/davidlindquist" TargetMode="External"/><Relationship Id="rId6" Type="http://schemas.openxmlformats.org/officeDocument/2006/relationships/hyperlink" Target="https://openstacksummitnovember2014paris.sched.org/event/58b31e68b16daae15b135bbaea8c66d1" TargetMode="External"/><Relationship Id="rId7" Type="http://schemas.openxmlformats.org/officeDocument/2006/relationships/hyperlink" Target="https://openstacksummitnovember2014paris.sched.org/speaker/silveyra" TargetMode="External"/><Relationship Id="rId8" Type="http://schemas.openxmlformats.org/officeDocument/2006/relationships/hyperlink" Target="https://openstacksummitnovember2014paris.sched.org/speaker/krook" TargetMode="External"/><Relationship Id="rId9" Type="http://schemas.openxmlformats.org/officeDocument/2006/relationships/hyperlink" Target="https://openstacksummitnovember2014paris.sched.org/event/d6bbb835952757f3f872fc6fc996dcde" TargetMode="External"/><Relationship Id="rId10" Type="http://schemas.openxmlformats.org/officeDocument/2006/relationships/hyperlink" Target="https://openstacksummitnovember2014paris.sched.org/speaker/moeabdula1" TargetMode="External"/><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6BBDCE-76D2-41E8-9AD0-BAAA7A5A1AF3}" type="slidenum">
              <a:rPr lang="en-US" smtClean="0"/>
              <a:pPr>
                <a:defRPr/>
              </a:pPr>
              <a:t>1</a:t>
            </a:fld>
            <a:endParaRPr lang="en-US"/>
          </a:p>
        </p:txBody>
      </p:sp>
    </p:spTree>
    <p:extLst>
      <p:ext uri="{BB962C8B-B14F-4D97-AF65-F5344CB8AC3E}">
        <p14:creationId xmlns:p14="http://schemas.microsoft.com/office/powerpoint/2010/main" val="3706909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6BBDCE-76D2-41E8-9AD0-BAAA7A5A1AF3}" type="slidenum">
              <a:rPr lang="en-US" smtClean="0"/>
              <a:pPr>
                <a:defRPr/>
              </a:pPr>
              <a:t>10</a:t>
            </a:fld>
            <a:endParaRPr lang="en-US"/>
          </a:p>
        </p:txBody>
      </p:sp>
    </p:spTree>
    <p:extLst>
      <p:ext uri="{BB962C8B-B14F-4D97-AF65-F5344CB8AC3E}">
        <p14:creationId xmlns:p14="http://schemas.microsoft.com/office/powerpoint/2010/main" val="1522172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600" dirty="0" smtClean="0">
                <a:solidFill>
                  <a:schemeClr val="tx1"/>
                </a:solidFill>
                <a:latin typeface="Helvetica Neue Medium" charset="0"/>
                <a:cs typeface="Helvetica Neue Medium" charset="0"/>
                <a:sym typeface="Helvetica Neue Medium" charset="0"/>
              </a:rPr>
              <a:t>Docker uses a client-server architecture. </a:t>
            </a:r>
            <a:br>
              <a:rPr lang="en-US" sz="1600" dirty="0" smtClean="0">
                <a:solidFill>
                  <a:schemeClr val="tx1"/>
                </a:solidFill>
                <a:latin typeface="Helvetica Neue Medium" charset="0"/>
                <a:cs typeface="Helvetica Neue Medium" charset="0"/>
                <a:sym typeface="Helvetica Neue Medium" charset="0"/>
              </a:rPr>
            </a:br>
            <a:endParaRPr lang="en-US" sz="16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600" dirty="0" smtClean="0">
                <a:solidFill>
                  <a:schemeClr val="tx1"/>
                </a:solidFill>
                <a:latin typeface="Helvetica Neue Medium" charset="0"/>
                <a:cs typeface="Helvetica Neue Medium" charset="0"/>
                <a:sym typeface="Helvetica Neue Medium" charset="0"/>
              </a:rPr>
              <a:t>The </a:t>
            </a:r>
            <a:r>
              <a:rPr lang="en-US" sz="1600" u="sng" dirty="0" smtClean="0">
                <a:solidFill>
                  <a:schemeClr val="tx1"/>
                </a:solidFill>
                <a:latin typeface="Helvetica Neue Medium" charset="0"/>
                <a:cs typeface="Helvetica Neue Medium" charset="0"/>
                <a:sym typeface="Helvetica Neue Medium" charset="0"/>
              </a:rPr>
              <a:t>Docker client </a:t>
            </a:r>
            <a:r>
              <a:rPr lang="en-US" sz="1600" dirty="0" smtClean="0">
                <a:solidFill>
                  <a:schemeClr val="tx1"/>
                </a:solidFill>
                <a:latin typeface="Helvetica Neue Medium" charset="0"/>
                <a:cs typeface="Helvetica Neue Medium" charset="0"/>
                <a:sym typeface="Helvetica Neue Medium" charset="0"/>
              </a:rPr>
              <a:t>talks to the </a:t>
            </a:r>
            <a:r>
              <a:rPr lang="en-US" sz="1600" u="sng" dirty="0" smtClean="0">
                <a:solidFill>
                  <a:schemeClr val="tx1"/>
                </a:solidFill>
                <a:latin typeface="Helvetica Neue Medium" charset="0"/>
                <a:cs typeface="Helvetica Neue Medium" charset="0"/>
                <a:sym typeface="Helvetica Neue Medium" charset="0"/>
              </a:rPr>
              <a:t>Docker daemon</a:t>
            </a:r>
            <a:r>
              <a:rPr lang="en-US" sz="1600" dirty="0" smtClean="0">
                <a:solidFill>
                  <a:schemeClr val="tx1"/>
                </a:solidFill>
                <a:latin typeface="Helvetica Neue Medium" charset="0"/>
                <a:cs typeface="Helvetica Neue Medium" charset="0"/>
                <a:sym typeface="Helvetica Neue Medium" charset="0"/>
              </a:rPr>
              <a:t>, which does the heavy lifting of building, running, and distributing your Docker containers. </a:t>
            </a:r>
            <a:br>
              <a:rPr lang="en-US" sz="1600" dirty="0" smtClean="0">
                <a:solidFill>
                  <a:schemeClr val="tx1"/>
                </a:solidFill>
                <a:latin typeface="Helvetica Neue Medium" charset="0"/>
                <a:cs typeface="Helvetica Neue Medium" charset="0"/>
                <a:sym typeface="Helvetica Neue Medium" charset="0"/>
              </a:rPr>
            </a:br>
            <a:endParaRPr lang="en-US" sz="16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600" dirty="0" smtClean="0">
                <a:solidFill>
                  <a:schemeClr val="tx1"/>
                </a:solidFill>
                <a:latin typeface="Helvetica Neue Medium" charset="0"/>
                <a:cs typeface="Helvetica Neue Medium" charset="0"/>
                <a:sym typeface="Helvetica Neue Medium" charset="0"/>
              </a:rPr>
              <a:t>Both the Docker client and the daemon can run on the same system, or you can connect a Docker client to a remote Docker daemon. </a:t>
            </a:r>
            <a:br>
              <a:rPr lang="en-US" sz="1600" dirty="0" smtClean="0">
                <a:solidFill>
                  <a:schemeClr val="tx1"/>
                </a:solidFill>
                <a:latin typeface="Helvetica Neue Medium" charset="0"/>
                <a:cs typeface="Helvetica Neue Medium" charset="0"/>
                <a:sym typeface="Helvetica Neue Medium" charset="0"/>
              </a:rPr>
            </a:br>
            <a:endParaRPr lang="en-US" sz="16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600" dirty="0" smtClean="0">
                <a:solidFill>
                  <a:schemeClr val="tx1"/>
                </a:solidFill>
                <a:latin typeface="Helvetica Neue Medium" charset="0"/>
                <a:cs typeface="Helvetica Neue Medium" charset="0"/>
                <a:sym typeface="Helvetica Neue Medium" charset="0"/>
              </a:rPr>
              <a:t>The Docker client and daemon communicate via sockets or through a </a:t>
            </a:r>
            <a:r>
              <a:rPr lang="en-US" sz="1600" dirty="0" err="1" smtClean="0">
                <a:solidFill>
                  <a:schemeClr val="tx1"/>
                </a:solidFill>
                <a:latin typeface="Helvetica Neue Medium" charset="0"/>
                <a:cs typeface="Helvetica Neue Medium" charset="0"/>
                <a:sym typeface="Helvetica Neue Medium" charset="0"/>
              </a:rPr>
              <a:t>RESTful</a:t>
            </a:r>
            <a:r>
              <a:rPr lang="en-US" sz="1600" dirty="0" smtClean="0">
                <a:solidFill>
                  <a:schemeClr val="tx1"/>
                </a:solidFill>
                <a:latin typeface="Helvetica Neue Medium" charset="0"/>
                <a:cs typeface="Helvetica Neue Medium" charset="0"/>
                <a:sym typeface="Helvetica Neue Medium" charset="0"/>
              </a:rPr>
              <a:t> API.</a:t>
            </a:r>
          </a:p>
          <a:p>
            <a:endParaRPr lang="en-US" dirty="0"/>
          </a:p>
        </p:txBody>
      </p:sp>
    </p:spTree>
    <p:extLst>
      <p:ext uri="{BB962C8B-B14F-4D97-AF65-F5344CB8AC3E}">
        <p14:creationId xmlns:p14="http://schemas.microsoft.com/office/powerpoint/2010/main" val="73220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Namespaces</a:t>
            </a:r>
          </a:p>
          <a:p>
            <a:r>
              <a:rPr lang="en-US" dirty="0" smtClean="0"/>
              <a:t>Docker takes advantage of a technology called namespaces to provide the isolated workspace we call the container. When you run a container, Docker creates a set of namespaces for that container.</a:t>
            </a:r>
          </a:p>
          <a:p>
            <a:endParaRPr lang="en-US" dirty="0" smtClean="0"/>
          </a:p>
          <a:p>
            <a:r>
              <a:rPr lang="en-US" dirty="0" smtClean="0"/>
              <a:t>This provides a layer of isolation: each aspect of a container runs in its own namespace and does not have access outside it.</a:t>
            </a:r>
          </a:p>
          <a:p>
            <a:endParaRPr lang="en-US" dirty="0" smtClean="0"/>
          </a:p>
          <a:p>
            <a:r>
              <a:rPr lang="en-US" dirty="0" smtClean="0"/>
              <a:t>Some of the namespaces that Docker uses are:</a:t>
            </a:r>
          </a:p>
          <a:p>
            <a:endParaRPr lang="en-US" dirty="0" smtClean="0"/>
          </a:p>
          <a:p>
            <a:r>
              <a:rPr lang="en-US" dirty="0" smtClean="0"/>
              <a:t>The pid namespace: Used for process isolation (PID: Process ID).</a:t>
            </a:r>
          </a:p>
          <a:p>
            <a:r>
              <a:rPr lang="en-US" dirty="0" smtClean="0"/>
              <a:t>The net namespace: Used for managing network interfaces (NET: Networking).</a:t>
            </a:r>
          </a:p>
          <a:p>
            <a:r>
              <a:rPr lang="en-US" dirty="0" smtClean="0"/>
              <a:t>The ipc namespace: Used for managing access to IPC resources (IPC: </a:t>
            </a:r>
            <a:r>
              <a:rPr lang="en-US" dirty="0" err="1" smtClean="0"/>
              <a:t>InterProcess</a:t>
            </a:r>
            <a:r>
              <a:rPr lang="en-US" dirty="0" smtClean="0"/>
              <a:t> Communication).</a:t>
            </a:r>
          </a:p>
          <a:p>
            <a:r>
              <a:rPr lang="en-US" dirty="0" smtClean="0"/>
              <a:t>The mnt namespace: Used for managing mount-points (MNT: Mount).</a:t>
            </a:r>
          </a:p>
          <a:p>
            <a:r>
              <a:rPr lang="en-US" dirty="0" smtClean="0"/>
              <a:t>The </a:t>
            </a:r>
            <a:r>
              <a:rPr lang="en-US" dirty="0" err="1" smtClean="0"/>
              <a:t>uts</a:t>
            </a:r>
            <a:r>
              <a:rPr lang="en-US" dirty="0" smtClean="0"/>
              <a:t> namespace: Used for isolating kernel and version identifiers. (UTS: Unix Timesharing System).</a:t>
            </a:r>
          </a:p>
          <a:p>
            <a:r>
              <a:rPr lang="en-US" dirty="0" smtClean="0"/>
              <a:t>Control groups</a:t>
            </a:r>
          </a:p>
          <a:p>
            <a:r>
              <a:rPr lang="en-US" dirty="0" smtClean="0"/>
              <a:t>Docker also makes use of another technology called cgroups or control groups. A key to running applications in isolation is to have them only use the resources you want. This ensures containers are good multi-tenant citizens on a host. Control groups allow Docker to share available hardware resources to containers and, if required, set up limits and constraints. For example, limiting the memory available to a specific container.</a:t>
            </a:r>
          </a:p>
          <a:p>
            <a:endParaRPr lang="en-US" dirty="0" smtClean="0"/>
          </a:p>
          <a:p>
            <a:r>
              <a:rPr lang="en-US" dirty="0" smtClean="0"/>
              <a:t>Union file systems</a:t>
            </a:r>
          </a:p>
          <a:p>
            <a:r>
              <a:rPr lang="en-US" dirty="0" smtClean="0"/>
              <a:t>Union file systems, or UnionFS, are file systems that operate by creating layers, making them very lightweight and fast. Docker uses union file systems to provide the building blocks for containers. Docker can make use of several union file system variants including: AUFS, btrfs, </a:t>
            </a:r>
            <a:r>
              <a:rPr lang="en-US" dirty="0" err="1" smtClean="0"/>
              <a:t>vfs</a:t>
            </a:r>
            <a:r>
              <a:rPr lang="en-US" dirty="0" smtClean="0"/>
              <a:t>, and </a:t>
            </a:r>
            <a:r>
              <a:rPr lang="en-US" dirty="0" err="1" smtClean="0"/>
              <a:t>DeviceMapper</a:t>
            </a:r>
            <a:r>
              <a:rPr lang="en-US" dirty="0" smtClean="0"/>
              <a:t>.</a:t>
            </a:r>
          </a:p>
          <a:p>
            <a:endParaRPr lang="en-US" dirty="0" smtClean="0"/>
          </a:p>
          <a:p>
            <a:r>
              <a:rPr lang="en-US" dirty="0" smtClean="0"/>
              <a:t>Container format</a:t>
            </a:r>
          </a:p>
          <a:p>
            <a:r>
              <a:rPr lang="en-US" dirty="0" smtClean="0"/>
              <a:t>Docker combines these components into a wrapper we call a container format. The default container format is called libcontainer. Docker also supports traditional Linux containers using LXC. In the future, Docker may support other container formats, for example, by integrating with BSD Jails or Solaris Zones.</a:t>
            </a:r>
          </a:p>
          <a:p>
            <a:endParaRPr lang="en-US" dirty="0" smtClean="0"/>
          </a:p>
          <a:p>
            <a:endParaRPr lang="en-US" dirty="0"/>
          </a:p>
        </p:txBody>
      </p:sp>
    </p:spTree>
    <p:extLst>
      <p:ext uri="{BB962C8B-B14F-4D97-AF65-F5344CB8AC3E}">
        <p14:creationId xmlns:p14="http://schemas.microsoft.com/office/powerpoint/2010/main" val="92317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400"/>
              </a:spcBef>
            </a:pPr>
            <a:r>
              <a:rPr lang="en-US" sz="1400" dirty="0" smtClean="0">
                <a:latin typeface="Arial" charset="0"/>
              </a:rPr>
              <a:t>Virtual Machines</a:t>
            </a:r>
          </a:p>
          <a:p>
            <a:pPr algn="l">
              <a:spcBef>
                <a:spcPts val="400"/>
              </a:spcBef>
            </a:pPr>
            <a:r>
              <a:rPr lang="en-US" sz="1100" dirty="0" smtClean="0">
                <a:latin typeface="Arial" charset="0"/>
              </a:rPr>
              <a:t>Each virtualized application includes not only the application - which may be only 10s of MB - and the necessary binaries and libraries, but also an entire guest operating system - which may weigh 10s of GB.</a:t>
            </a:r>
          </a:p>
          <a:p>
            <a:pPr algn="l">
              <a:spcBef>
                <a:spcPts val="400"/>
              </a:spcBef>
            </a:pPr>
            <a:endParaRPr lang="en-US" sz="1100" dirty="0" smtClean="0">
              <a:latin typeface="Arial" charset="0"/>
            </a:endParaRPr>
          </a:p>
          <a:p>
            <a:pPr algn="l">
              <a:spcBef>
                <a:spcPts val="400"/>
              </a:spcBef>
            </a:pPr>
            <a:r>
              <a:rPr lang="en-US" sz="1400" dirty="0" smtClean="0">
                <a:latin typeface="Arial" charset="0"/>
              </a:rPr>
              <a:t>Docker</a:t>
            </a:r>
          </a:p>
          <a:p>
            <a:pPr algn="l">
              <a:spcBef>
                <a:spcPts val="400"/>
              </a:spcBef>
            </a:pPr>
            <a:r>
              <a:rPr lang="en-US" sz="1100" dirty="0" smtClean="0">
                <a:latin typeface="Arial" charset="0"/>
              </a:rPr>
              <a:t>The Docker Engine container comprises just the application and its dependencies. It runs as an isolated process in </a:t>
            </a:r>
            <a:r>
              <a:rPr lang="en-US" sz="1100" dirty="0" err="1" smtClean="0">
                <a:latin typeface="Arial" charset="0"/>
              </a:rPr>
              <a:t>userspace</a:t>
            </a:r>
            <a:r>
              <a:rPr lang="en-US" sz="1100" dirty="0" smtClean="0">
                <a:latin typeface="Arial" charset="0"/>
              </a:rPr>
              <a:t> on the host operating system, sharing the kernel with other containers</a:t>
            </a:r>
            <a:br>
              <a:rPr lang="en-US" sz="1100" dirty="0" smtClean="0">
                <a:latin typeface="Arial" charset="0"/>
              </a:rPr>
            </a:br>
            <a:endParaRPr lang="en-US" sz="1100" dirty="0" smtClean="0">
              <a:latin typeface="Arial" charset="0"/>
            </a:endParaRPr>
          </a:p>
          <a:p>
            <a:pPr algn="l">
              <a:spcBef>
                <a:spcPts val="400"/>
              </a:spcBef>
            </a:pPr>
            <a:r>
              <a:rPr lang="en-US" sz="1400" dirty="0" smtClean="0">
                <a:latin typeface="Arial" charset="0"/>
              </a:rPr>
              <a:t>Compared with Hypervisors, Docker which is OS-Level Virtualization: </a:t>
            </a:r>
          </a:p>
          <a:p>
            <a:pPr marL="314325" lvl="1" indent="-171450" algn="l">
              <a:buFont typeface="Arial"/>
              <a:buChar char="•"/>
            </a:pPr>
            <a:r>
              <a:rPr lang="en-US" sz="1100" dirty="0" smtClean="0">
                <a:latin typeface="Arial" charset="0"/>
              </a:rPr>
              <a:t>CPU Performance =&gt; native performance</a:t>
            </a:r>
          </a:p>
          <a:p>
            <a:pPr marL="314325" lvl="1" indent="-171450" algn="l">
              <a:buFont typeface="Arial"/>
              <a:buChar char="•"/>
            </a:pPr>
            <a:r>
              <a:rPr lang="en-US" sz="1100" dirty="0" smtClean="0">
                <a:latin typeface="Arial" charset="0"/>
              </a:rPr>
              <a:t>Memory Performance =&gt; few % for (optional) accounting</a:t>
            </a:r>
          </a:p>
          <a:p>
            <a:pPr marL="314325" lvl="1" indent="-171450" algn="l">
              <a:buFont typeface="Arial"/>
              <a:buChar char="•"/>
            </a:pPr>
            <a:r>
              <a:rPr lang="en-US" sz="1100" dirty="0" smtClean="0">
                <a:latin typeface="Arial" charset="0"/>
              </a:rPr>
              <a:t>Network Performance =&gt; small overhead; can be optimized to zero overhead</a:t>
            </a:r>
          </a:p>
          <a:p>
            <a:pPr marL="314325" lvl="1" indent="-171450" algn="l">
              <a:buFont typeface="Arial"/>
              <a:buChar char="•"/>
            </a:pPr>
            <a:r>
              <a:rPr lang="en-US" sz="1100" dirty="0" smtClean="0">
                <a:latin typeface="Arial" charset="0"/>
              </a:rPr>
              <a:t>creating a new base image takes a few seconds (copy-on-write)</a:t>
            </a:r>
          </a:p>
          <a:p>
            <a:pPr marL="314325" lvl="1" indent="-171450" algn="l">
              <a:buFont typeface="Arial"/>
              <a:buChar char="•"/>
            </a:pPr>
            <a:r>
              <a:rPr lang="en-US" sz="1100" dirty="0" smtClean="0">
                <a:latin typeface="Arial" charset="0"/>
              </a:rPr>
              <a:t>apps in different containers can share the same binaries / libs</a:t>
            </a:r>
          </a:p>
          <a:p>
            <a:endParaRPr lang="en-US" dirty="0"/>
          </a:p>
        </p:txBody>
      </p:sp>
    </p:spTree>
    <p:extLst>
      <p:ext uri="{BB962C8B-B14F-4D97-AF65-F5344CB8AC3E}">
        <p14:creationId xmlns:p14="http://schemas.microsoft.com/office/powerpoint/2010/main" val="8609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Namespaces</a:t>
            </a:r>
          </a:p>
          <a:p>
            <a:r>
              <a:rPr lang="en-US" dirty="0" smtClean="0"/>
              <a:t>Docker takes advantage of a technology called namespaces to provide the isolated workspace we call the container. When you run a container, Docker creates a set of namespaces for that container.</a:t>
            </a:r>
          </a:p>
          <a:p>
            <a:endParaRPr lang="en-US" dirty="0" smtClean="0"/>
          </a:p>
          <a:p>
            <a:r>
              <a:rPr lang="en-US" dirty="0" smtClean="0"/>
              <a:t>This provides a layer of isolation: each aspect of a container runs in its own namespace and does not have access outside it.</a:t>
            </a:r>
          </a:p>
          <a:p>
            <a:endParaRPr lang="en-US" dirty="0" smtClean="0"/>
          </a:p>
          <a:p>
            <a:r>
              <a:rPr lang="en-US" dirty="0" smtClean="0"/>
              <a:t>Some of the namespaces that Docker uses are:</a:t>
            </a:r>
          </a:p>
          <a:p>
            <a:endParaRPr lang="en-US" dirty="0" smtClean="0"/>
          </a:p>
          <a:p>
            <a:r>
              <a:rPr lang="en-US" dirty="0" smtClean="0"/>
              <a:t>The pid namespace: Used for process isolation (PID: Process ID).</a:t>
            </a:r>
          </a:p>
          <a:p>
            <a:r>
              <a:rPr lang="en-US" dirty="0" smtClean="0"/>
              <a:t>The net namespace: Used for managing network interfaces (NET: Networking).</a:t>
            </a:r>
          </a:p>
          <a:p>
            <a:r>
              <a:rPr lang="en-US" dirty="0" smtClean="0"/>
              <a:t>The ipc namespace: Used for managing access to IPC resources (IPC: </a:t>
            </a:r>
            <a:r>
              <a:rPr lang="en-US" dirty="0" err="1" smtClean="0"/>
              <a:t>InterProcess</a:t>
            </a:r>
            <a:r>
              <a:rPr lang="en-US" dirty="0" smtClean="0"/>
              <a:t> Communication).</a:t>
            </a:r>
          </a:p>
          <a:p>
            <a:r>
              <a:rPr lang="en-US" dirty="0" smtClean="0"/>
              <a:t>The mnt namespace: Used for managing mount-points (MNT: Mount).</a:t>
            </a:r>
          </a:p>
          <a:p>
            <a:r>
              <a:rPr lang="en-US" dirty="0" smtClean="0"/>
              <a:t>The </a:t>
            </a:r>
            <a:r>
              <a:rPr lang="en-US" dirty="0" err="1" smtClean="0"/>
              <a:t>uts</a:t>
            </a:r>
            <a:r>
              <a:rPr lang="en-US" dirty="0" smtClean="0"/>
              <a:t> namespace: Used for isolating kernel and version identifiers. (UTS: Unix Timesharing System).</a:t>
            </a:r>
          </a:p>
          <a:p>
            <a:r>
              <a:rPr lang="en-US" dirty="0" smtClean="0"/>
              <a:t>Control groups</a:t>
            </a:r>
          </a:p>
          <a:p>
            <a:r>
              <a:rPr lang="en-US" dirty="0" smtClean="0"/>
              <a:t>Docker also makes use of another technology called cgroups or control groups. A key to running applications in isolation is to have them only use the resources you want. This ensures containers are good multi-tenant citizens on a host. Control groups allow Docker to share available hardware resources to containers and, if required, set up limits and constraints. For example, limiting the memory available to a specific container.</a:t>
            </a:r>
          </a:p>
          <a:p>
            <a:endParaRPr lang="en-US" dirty="0" smtClean="0"/>
          </a:p>
          <a:p>
            <a:r>
              <a:rPr lang="en-US" dirty="0" smtClean="0"/>
              <a:t>Union file systems</a:t>
            </a:r>
          </a:p>
          <a:p>
            <a:r>
              <a:rPr lang="en-US" dirty="0" smtClean="0"/>
              <a:t>Union file systems, or UnionFS, are file systems that operate by creating layers, making them very lightweight and fast. Docker uses union file systems to provide the building blocks for containers. Docker can make use of several union file system variants including: AUFS, btrfs, </a:t>
            </a:r>
            <a:r>
              <a:rPr lang="en-US" dirty="0" err="1" smtClean="0"/>
              <a:t>vfs</a:t>
            </a:r>
            <a:r>
              <a:rPr lang="en-US" dirty="0" smtClean="0"/>
              <a:t>, and </a:t>
            </a:r>
            <a:r>
              <a:rPr lang="en-US" dirty="0" err="1" smtClean="0"/>
              <a:t>DeviceMapper</a:t>
            </a:r>
            <a:r>
              <a:rPr lang="en-US" dirty="0" smtClean="0"/>
              <a:t>.</a:t>
            </a:r>
          </a:p>
          <a:p>
            <a:endParaRPr lang="en-US" dirty="0" smtClean="0"/>
          </a:p>
          <a:p>
            <a:r>
              <a:rPr lang="en-US" dirty="0" smtClean="0"/>
              <a:t>Container format</a:t>
            </a:r>
          </a:p>
          <a:p>
            <a:r>
              <a:rPr lang="en-US" dirty="0" smtClean="0"/>
              <a:t>Docker combines these components into a wrapper we call a container format. The default container format is called libcontainer. Docker also supports traditional Linux containers using LXC. In the future, Docker may support other container formats, for example, by integrating with BSD Jails or Solaris Zones.</a:t>
            </a:r>
          </a:p>
          <a:p>
            <a:endParaRPr lang="en-US" dirty="0" smtClean="0"/>
          </a:p>
          <a:p>
            <a:endParaRPr lang="en-US" dirty="0"/>
          </a:p>
        </p:txBody>
      </p:sp>
    </p:spTree>
    <p:extLst>
      <p:ext uri="{BB962C8B-B14F-4D97-AF65-F5344CB8AC3E}">
        <p14:creationId xmlns:p14="http://schemas.microsoft.com/office/powerpoint/2010/main" val="923173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Namespaces</a:t>
            </a:r>
          </a:p>
          <a:p>
            <a:r>
              <a:rPr lang="en-US" dirty="0" smtClean="0"/>
              <a:t>Docker takes advantage of a technology called namespaces to provide the isolated workspace we call the container. When you run a container, Docker creates a set of namespaces for that container.</a:t>
            </a:r>
          </a:p>
          <a:p>
            <a:endParaRPr lang="en-US" dirty="0" smtClean="0"/>
          </a:p>
          <a:p>
            <a:r>
              <a:rPr lang="en-US" dirty="0" smtClean="0"/>
              <a:t>This provides a layer of isolation: each aspect of a container runs in its own namespace and does not have access outside it.</a:t>
            </a:r>
          </a:p>
          <a:p>
            <a:endParaRPr lang="en-US" dirty="0" smtClean="0"/>
          </a:p>
          <a:p>
            <a:r>
              <a:rPr lang="en-US" dirty="0" smtClean="0"/>
              <a:t>Some of the namespaces that Docker uses are:</a:t>
            </a:r>
          </a:p>
          <a:p>
            <a:endParaRPr lang="en-US" dirty="0" smtClean="0"/>
          </a:p>
          <a:p>
            <a:r>
              <a:rPr lang="en-US" dirty="0" smtClean="0"/>
              <a:t>The pid namespace: Used for process isolation (PID: Process ID).</a:t>
            </a:r>
          </a:p>
          <a:p>
            <a:r>
              <a:rPr lang="en-US" dirty="0" smtClean="0"/>
              <a:t>The net namespace: Used for managing network interfaces (NET: Networking).</a:t>
            </a:r>
          </a:p>
          <a:p>
            <a:r>
              <a:rPr lang="en-US" dirty="0" smtClean="0"/>
              <a:t>The ipc namespace: Used for managing access to IPC resources (IPC: </a:t>
            </a:r>
            <a:r>
              <a:rPr lang="en-US" dirty="0" err="1" smtClean="0"/>
              <a:t>InterProcess</a:t>
            </a:r>
            <a:r>
              <a:rPr lang="en-US" dirty="0" smtClean="0"/>
              <a:t> Communication).</a:t>
            </a:r>
          </a:p>
          <a:p>
            <a:r>
              <a:rPr lang="en-US" dirty="0" smtClean="0"/>
              <a:t>The mnt namespace: Used for managing mount-points (MNT: Mount).</a:t>
            </a:r>
          </a:p>
          <a:p>
            <a:r>
              <a:rPr lang="en-US" dirty="0" smtClean="0"/>
              <a:t>The </a:t>
            </a:r>
            <a:r>
              <a:rPr lang="en-US" dirty="0" err="1" smtClean="0"/>
              <a:t>uts</a:t>
            </a:r>
            <a:r>
              <a:rPr lang="en-US" dirty="0" smtClean="0"/>
              <a:t> namespace: Used for isolating kernel and version identifiers. (UTS: Unix Timesharing System).</a:t>
            </a:r>
          </a:p>
          <a:p>
            <a:r>
              <a:rPr lang="en-US" dirty="0" smtClean="0"/>
              <a:t>Control groups</a:t>
            </a:r>
          </a:p>
          <a:p>
            <a:r>
              <a:rPr lang="en-US" dirty="0" smtClean="0"/>
              <a:t>Docker also makes use of another technology called cgroups or control groups. A key to running applications in isolation is to have them only use the resources you want. This ensures containers are good multi-tenant citizens on a host. Control groups allow Docker to share available hardware resources to containers and, if required, set up limits and constraints. For example, limiting the memory available to a specific container.</a:t>
            </a:r>
          </a:p>
          <a:p>
            <a:endParaRPr lang="en-US" dirty="0" smtClean="0"/>
          </a:p>
          <a:p>
            <a:r>
              <a:rPr lang="en-US" dirty="0" smtClean="0"/>
              <a:t>Union file systems</a:t>
            </a:r>
          </a:p>
          <a:p>
            <a:r>
              <a:rPr lang="en-US" dirty="0" smtClean="0"/>
              <a:t>Union file systems, or UnionFS, are file systems that operate by creating layers, making them very lightweight and fast. Docker uses union file systems to provide the building blocks for containers. Docker can make use of several union file system variants including: AUFS, btrfs, </a:t>
            </a:r>
            <a:r>
              <a:rPr lang="en-US" dirty="0" err="1" smtClean="0"/>
              <a:t>vfs</a:t>
            </a:r>
            <a:r>
              <a:rPr lang="en-US" dirty="0" smtClean="0"/>
              <a:t>, and </a:t>
            </a:r>
            <a:r>
              <a:rPr lang="en-US" dirty="0" err="1" smtClean="0"/>
              <a:t>DeviceMapper</a:t>
            </a:r>
            <a:r>
              <a:rPr lang="en-US" dirty="0" smtClean="0"/>
              <a:t>.</a:t>
            </a:r>
          </a:p>
          <a:p>
            <a:endParaRPr lang="en-US" dirty="0" smtClean="0"/>
          </a:p>
          <a:p>
            <a:r>
              <a:rPr lang="en-US" dirty="0" smtClean="0"/>
              <a:t>Container format</a:t>
            </a:r>
          </a:p>
          <a:p>
            <a:r>
              <a:rPr lang="en-US" dirty="0" smtClean="0"/>
              <a:t>Docker combines these components into a wrapper we call a container format. The default container format is called libcontainer. Docker also supports traditional Linux containers using LXC. In the future, Docker may support other container formats, for example, by integrating with BSD Jails or Solaris Zones.</a:t>
            </a:r>
          </a:p>
          <a:p>
            <a:endParaRPr lang="en-US" dirty="0" smtClean="0"/>
          </a:p>
          <a:p>
            <a:endParaRPr lang="en-US" dirty="0"/>
          </a:p>
        </p:txBody>
      </p:sp>
    </p:spTree>
    <p:extLst>
      <p:ext uri="{BB962C8B-B14F-4D97-AF65-F5344CB8AC3E}">
        <p14:creationId xmlns:p14="http://schemas.microsoft.com/office/powerpoint/2010/main" val="923173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Namespaces</a:t>
            </a:r>
          </a:p>
          <a:p>
            <a:r>
              <a:rPr lang="en-US" dirty="0" smtClean="0"/>
              <a:t>Docker takes advantage of a technology called namespaces to provide the isolated workspace we call the container. When you run a container, Docker creates a set of namespaces for that container.</a:t>
            </a:r>
          </a:p>
          <a:p>
            <a:endParaRPr lang="en-US" dirty="0" smtClean="0"/>
          </a:p>
          <a:p>
            <a:r>
              <a:rPr lang="en-US" dirty="0" smtClean="0"/>
              <a:t>This provides a layer of isolation: each aspect of a container runs in its own namespace and does not have access outside it.</a:t>
            </a:r>
          </a:p>
          <a:p>
            <a:endParaRPr lang="en-US" dirty="0" smtClean="0"/>
          </a:p>
          <a:p>
            <a:r>
              <a:rPr lang="en-US" dirty="0" smtClean="0"/>
              <a:t>Some of the namespaces that Docker uses are:</a:t>
            </a:r>
          </a:p>
          <a:p>
            <a:endParaRPr lang="en-US" dirty="0" smtClean="0"/>
          </a:p>
          <a:p>
            <a:r>
              <a:rPr lang="en-US" dirty="0" smtClean="0"/>
              <a:t>The pid namespace: Used for process isolation (PID: Process ID).</a:t>
            </a:r>
          </a:p>
          <a:p>
            <a:r>
              <a:rPr lang="en-US" dirty="0" smtClean="0"/>
              <a:t>The net namespace: Used for managing network interfaces (NET: Networking).</a:t>
            </a:r>
          </a:p>
          <a:p>
            <a:r>
              <a:rPr lang="en-US" dirty="0" smtClean="0"/>
              <a:t>The ipc namespace: Used for managing access to IPC resources (IPC: </a:t>
            </a:r>
            <a:r>
              <a:rPr lang="en-US" dirty="0" err="1" smtClean="0"/>
              <a:t>InterProcess</a:t>
            </a:r>
            <a:r>
              <a:rPr lang="en-US" dirty="0" smtClean="0"/>
              <a:t> Communication).</a:t>
            </a:r>
          </a:p>
          <a:p>
            <a:r>
              <a:rPr lang="en-US" dirty="0" smtClean="0"/>
              <a:t>The mnt namespace: Used for managing mount-points (MNT: Mount).</a:t>
            </a:r>
          </a:p>
          <a:p>
            <a:r>
              <a:rPr lang="en-US" dirty="0" smtClean="0"/>
              <a:t>The </a:t>
            </a:r>
            <a:r>
              <a:rPr lang="en-US" dirty="0" err="1" smtClean="0"/>
              <a:t>uts</a:t>
            </a:r>
            <a:r>
              <a:rPr lang="en-US" dirty="0" smtClean="0"/>
              <a:t> namespace: Used for isolating kernel and version identifiers. (UTS: Unix Timesharing System).</a:t>
            </a:r>
          </a:p>
          <a:p>
            <a:r>
              <a:rPr lang="en-US" dirty="0" smtClean="0"/>
              <a:t>Control groups</a:t>
            </a:r>
          </a:p>
          <a:p>
            <a:r>
              <a:rPr lang="en-US" dirty="0" smtClean="0"/>
              <a:t>Docker also makes use of another technology called cgroups or control groups. A key to running applications in isolation is to have them only use the resources you want. This ensures containers are good multi-tenant citizens on a host. Control groups allow Docker to share available hardware resources to containers and, if required, set up limits and constraints. For example, limiting the memory available to a specific container.</a:t>
            </a:r>
          </a:p>
          <a:p>
            <a:endParaRPr lang="en-US" dirty="0" smtClean="0"/>
          </a:p>
          <a:p>
            <a:r>
              <a:rPr lang="en-US" dirty="0" smtClean="0"/>
              <a:t>Union file systems</a:t>
            </a:r>
          </a:p>
          <a:p>
            <a:r>
              <a:rPr lang="en-US" dirty="0" smtClean="0"/>
              <a:t>Union file systems, or UnionFS, are file systems that operate by creating layers, making them very lightweight and fast. Docker uses union file systems to provide the building blocks for containers. Docker can make use of several union file system variants including: AUFS, btrfs, </a:t>
            </a:r>
            <a:r>
              <a:rPr lang="en-US" dirty="0" err="1" smtClean="0"/>
              <a:t>vfs</a:t>
            </a:r>
            <a:r>
              <a:rPr lang="en-US" dirty="0" smtClean="0"/>
              <a:t>, and </a:t>
            </a:r>
            <a:r>
              <a:rPr lang="en-US" dirty="0" err="1" smtClean="0"/>
              <a:t>DeviceMapper</a:t>
            </a:r>
            <a:r>
              <a:rPr lang="en-US" dirty="0" smtClean="0"/>
              <a:t>.</a:t>
            </a:r>
          </a:p>
          <a:p>
            <a:endParaRPr lang="en-US" dirty="0" smtClean="0"/>
          </a:p>
          <a:p>
            <a:r>
              <a:rPr lang="en-US" dirty="0" smtClean="0"/>
              <a:t>Container format</a:t>
            </a:r>
          </a:p>
          <a:p>
            <a:r>
              <a:rPr lang="en-US" dirty="0" smtClean="0"/>
              <a:t>Docker combines these components into a wrapper we call a container format. The default container format is called libcontainer. Docker also supports traditional Linux containers using LXC. In the future, Docker may support other container formats, for example, by integrating with BSD Jails or Solaris Zones.</a:t>
            </a:r>
          </a:p>
          <a:p>
            <a:endParaRPr lang="en-US" dirty="0" smtClean="0"/>
          </a:p>
          <a:p>
            <a:endParaRPr lang="en-US" dirty="0"/>
          </a:p>
        </p:txBody>
      </p:sp>
    </p:spTree>
    <p:extLst>
      <p:ext uri="{BB962C8B-B14F-4D97-AF65-F5344CB8AC3E}">
        <p14:creationId xmlns:p14="http://schemas.microsoft.com/office/powerpoint/2010/main" val="923173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6433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Namespaces</a:t>
            </a:r>
          </a:p>
          <a:p>
            <a:r>
              <a:rPr lang="en-US" dirty="0" smtClean="0"/>
              <a:t>Docker takes advantage of a technology called namespaces to provide the isolated workspace we call the container. When you run a container, Docker creates a set of namespaces for that container.</a:t>
            </a:r>
          </a:p>
          <a:p>
            <a:endParaRPr lang="en-US" dirty="0" smtClean="0"/>
          </a:p>
          <a:p>
            <a:r>
              <a:rPr lang="en-US" dirty="0" smtClean="0"/>
              <a:t>This provides a layer of isolation: each aspect of a container runs in its own namespace and does not have access outside it.</a:t>
            </a:r>
          </a:p>
          <a:p>
            <a:endParaRPr lang="en-US" dirty="0" smtClean="0"/>
          </a:p>
          <a:p>
            <a:r>
              <a:rPr lang="en-US" dirty="0" smtClean="0"/>
              <a:t>Some of the namespaces that Docker uses are:</a:t>
            </a:r>
          </a:p>
          <a:p>
            <a:endParaRPr lang="en-US" dirty="0" smtClean="0"/>
          </a:p>
          <a:p>
            <a:r>
              <a:rPr lang="en-US" dirty="0" smtClean="0"/>
              <a:t>The pid namespace: Used for process isolation (PID: Process ID).</a:t>
            </a:r>
          </a:p>
          <a:p>
            <a:r>
              <a:rPr lang="en-US" dirty="0" smtClean="0"/>
              <a:t>The net namespace: Used for managing network interfaces (NET: Networking).</a:t>
            </a:r>
          </a:p>
          <a:p>
            <a:r>
              <a:rPr lang="en-US" dirty="0" smtClean="0"/>
              <a:t>The ipc namespace: Used for managing access to IPC resources (IPC: </a:t>
            </a:r>
            <a:r>
              <a:rPr lang="en-US" dirty="0" err="1" smtClean="0"/>
              <a:t>InterProcess</a:t>
            </a:r>
            <a:r>
              <a:rPr lang="en-US" dirty="0" smtClean="0"/>
              <a:t> Communication).</a:t>
            </a:r>
          </a:p>
          <a:p>
            <a:r>
              <a:rPr lang="en-US" dirty="0" smtClean="0"/>
              <a:t>The mnt namespace: Used for managing mount-points (MNT: Mount).</a:t>
            </a:r>
          </a:p>
          <a:p>
            <a:r>
              <a:rPr lang="en-US" dirty="0" smtClean="0"/>
              <a:t>The </a:t>
            </a:r>
            <a:r>
              <a:rPr lang="en-US" dirty="0" err="1" smtClean="0"/>
              <a:t>uts</a:t>
            </a:r>
            <a:r>
              <a:rPr lang="en-US" dirty="0" smtClean="0"/>
              <a:t> namespace: Used for isolating kernel and version identifiers. (UTS: Unix Timesharing System).</a:t>
            </a:r>
          </a:p>
          <a:p>
            <a:r>
              <a:rPr lang="en-US" dirty="0" smtClean="0"/>
              <a:t>Control groups</a:t>
            </a:r>
          </a:p>
          <a:p>
            <a:r>
              <a:rPr lang="en-US" dirty="0" smtClean="0"/>
              <a:t>Docker also makes use of another technology called cgroups or control groups. A key to running applications in isolation is to have them only use the resources you want. This ensures containers are good multi-tenant citizens on a host. Control groups allow Docker to share available hardware resources to containers and, if required, set up limits and constraints. For example, limiting the memory available to a specific container.</a:t>
            </a:r>
          </a:p>
          <a:p>
            <a:endParaRPr lang="en-US" dirty="0" smtClean="0"/>
          </a:p>
          <a:p>
            <a:r>
              <a:rPr lang="en-US" dirty="0" smtClean="0"/>
              <a:t>Union file systems</a:t>
            </a:r>
          </a:p>
          <a:p>
            <a:r>
              <a:rPr lang="en-US" dirty="0" smtClean="0"/>
              <a:t>Union file systems, or UnionFS, are file systems that operate by creating layers, making them very lightweight and fast. Docker uses union file systems to provide the building blocks for containers. Docker can make use of several union file system variants including: AUFS, btrfs, </a:t>
            </a:r>
            <a:r>
              <a:rPr lang="en-US" dirty="0" err="1" smtClean="0"/>
              <a:t>vfs</a:t>
            </a:r>
            <a:r>
              <a:rPr lang="en-US" dirty="0" smtClean="0"/>
              <a:t>, and </a:t>
            </a:r>
            <a:r>
              <a:rPr lang="en-US" dirty="0" err="1" smtClean="0"/>
              <a:t>DeviceMapper</a:t>
            </a:r>
            <a:r>
              <a:rPr lang="en-US" dirty="0" smtClean="0"/>
              <a:t>.</a:t>
            </a:r>
          </a:p>
          <a:p>
            <a:endParaRPr lang="en-US" dirty="0" smtClean="0"/>
          </a:p>
          <a:p>
            <a:r>
              <a:rPr lang="en-US" dirty="0" smtClean="0"/>
              <a:t>Container format</a:t>
            </a:r>
          </a:p>
          <a:p>
            <a:r>
              <a:rPr lang="en-US" dirty="0" smtClean="0"/>
              <a:t>Docker combines these components into a wrapper we call a container format. The default container format is called libcontainer. Docker also supports traditional Linux containers using LXC. In the future, Docker may support other container formats, for example, by integrating with BSD Jails or Solaris Zones.</a:t>
            </a:r>
          </a:p>
          <a:p>
            <a:endParaRPr lang="en-US" dirty="0" smtClean="0"/>
          </a:p>
          <a:p>
            <a:endParaRPr lang="en-US" dirty="0"/>
          </a:p>
        </p:txBody>
      </p:sp>
    </p:spTree>
    <p:extLst>
      <p:ext uri="{BB962C8B-B14F-4D97-AF65-F5344CB8AC3E}">
        <p14:creationId xmlns:p14="http://schemas.microsoft.com/office/powerpoint/2010/main" val="923173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85763" y="685800"/>
            <a:ext cx="6089650" cy="3429000"/>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zh-CN" dirty="0" smtClean="0">
                <a:ea typeface="SimSun" charset="0"/>
                <a:cs typeface="SimSun" charset="0"/>
              </a:rPr>
              <a:t>In this case the integration is provided by BOSH. BOSH is a release deployment and lifecycle management tool for Cloud Foundry, and it provides Cloud Provide Interface, for deploying Cloud Foundry on </a:t>
            </a:r>
            <a:r>
              <a:rPr lang="en-US" altLang="zh-CN" dirty="0" err="1" smtClean="0">
                <a:ea typeface="SimSun" charset="0"/>
                <a:cs typeface="SimSun" charset="0"/>
              </a:rPr>
              <a:t>VMWare</a:t>
            </a:r>
            <a:r>
              <a:rPr lang="en-US" altLang="zh-CN" dirty="0" smtClean="0">
                <a:ea typeface="SimSun" charset="0"/>
                <a:cs typeface="SimSun" charset="0"/>
              </a:rPr>
              <a:t>, AWS and OpenStack. BOSH Cloud Provider Interface has few of the methods which need to be implemented for any  </a:t>
            </a:r>
            <a:r>
              <a:rPr lang="en-US" altLang="zh-CN" dirty="0" err="1" smtClean="0">
                <a:ea typeface="SimSun" charset="0"/>
                <a:cs typeface="SimSun" charset="0"/>
              </a:rPr>
              <a:t>IaaS</a:t>
            </a:r>
            <a:r>
              <a:rPr lang="en-US" altLang="zh-CN" dirty="0" smtClean="0">
                <a:ea typeface="SimSun" charset="0"/>
                <a:cs typeface="SimSun" charset="0"/>
              </a:rPr>
              <a:t>, and in this case have been implemented for OpenStack and leverage the preexisting open source fog ruby gem </a:t>
            </a:r>
          </a:p>
          <a:p>
            <a:endParaRPr lang="en-US" altLang="zh-CN" dirty="0" smtClean="0">
              <a:ea typeface="SimSun" charset="0"/>
              <a:cs typeface="SimSun" charset="0"/>
            </a:endParaRPr>
          </a:p>
          <a:p>
            <a:endParaRPr lang="en-US" altLang="zh-CN" dirty="0" smtClean="0">
              <a:ea typeface="SimSun" charset="0"/>
              <a:cs typeface="SimSun" charset="0"/>
            </a:endParaRPr>
          </a:p>
          <a:p>
            <a:r>
              <a:rPr lang="en-US" altLang="zh-CN" dirty="0" smtClean="0">
                <a:ea typeface="SimSun" charset="0"/>
                <a:cs typeface="SimSun" charset="0"/>
              </a:rPr>
              <a:t>In addition to this, Cloud Foundry has certain requirements from the </a:t>
            </a:r>
            <a:r>
              <a:rPr lang="en-US" altLang="zh-CN" dirty="0" err="1" smtClean="0">
                <a:ea typeface="SimSun" charset="0"/>
                <a:cs typeface="SimSun" charset="0"/>
              </a:rPr>
              <a:t>IaaS</a:t>
            </a:r>
            <a:r>
              <a:rPr lang="en-US" altLang="zh-CN" dirty="0" smtClean="0">
                <a:ea typeface="SimSun" charset="0"/>
                <a:cs typeface="SimSun" charset="0"/>
              </a:rPr>
              <a:t> - basically it needs the </a:t>
            </a:r>
            <a:r>
              <a:rPr lang="en-US" altLang="zh-CN" dirty="0" err="1" smtClean="0">
                <a:ea typeface="SimSun" charset="0"/>
                <a:cs typeface="SimSun" charset="0"/>
              </a:rPr>
              <a:t>IaaS</a:t>
            </a:r>
            <a:r>
              <a:rPr lang="en-US" altLang="zh-CN" dirty="0" smtClean="0">
                <a:ea typeface="SimSun" charset="0"/>
                <a:cs typeface="SimSun" charset="0"/>
              </a:rPr>
              <a:t> to provide support for static </a:t>
            </a:r>
            <a:r>
              <a:rPr lang="en-US" altLang="zh-CN" dirty="0" err="1" smtClean="0">
                <a:ea typeface="SimSun" charset="0"/>
                <a:cs typeface="SimSun" charset="0"/>
              </a:rPr>
              <a:t>ips</a:t>
            </a:r>
            <a:r>
              <a:rPr lang="en-US" altLang="zh-CN" dirty="0" smtClean="0">
                <a:ea typeface="SimSun" charset="0"/>
                <a:cs typeface="SimSun" charset="0"/>
              </a:rPr>
              <a:t> for intercommunication, persistent disks for storing runtimes and application files, specialized security groups for management and application traffic, and custom </a:t>
            </a:r>
            <a:r>
              <a:rPr lang="en-US" altLang="zh-CN" dirty="0" err="1" smtClean="0">
                <a:ea typeface="SimSun" charset="0"/>
                <a:cs typeface="SimSun" charset="0"/>
              </a:rPr>
              <a:t>vm</a:t>
            </a:r>
            <a:r>
              <a:rPr lang="en-US" altLang="zh-CN" dirty="0" smtClean="0">
                <a:ea typeface="SimSun" charset="0"/>
                <a:cs typeface="SimSun" charset="0"/>
              </a:rPr>
              <a:t> configurations for different components of Cloud Foundry. </a:t>
            </a:r>
          </a:p>
          <a:p>
            <a:endParaRPr lang="en-US" altLang="zh-CN" dirty="0" smtClean="0">
              <a:ea typeface="SimSun" charset="0"/>
              <a:cs typeface="SimSun" charset="0"/>
            </a:endParaRPr>
          </a:p>
          <a:p>
            <a:r>
              <a:rPr lang="en-US" altLang="zh-CN" dirty="0" smtClean="0">
                <a:ea typeface="SimSun" charset="0"/>
                <a:cs typeface="SimSun" charset="0"/>
              </a:rPr>
              <a:t>As </a:t>
            </a:r>
            <a:r>
              <a:rPr lang="en-US" altLang="zh-CN" dirty="0" err="1" smtClean="0">
                <a:ea typeface="SimSun" charset="0"/>
                <a:cs typeface="SimSun" charset="0"/>
              </a:rPr>
              <a:t>Egle</a:t>
            </a:r>
            <a:r>
              <a:rPr lang="en-US" altLang="zh-CN" dirty="0" smtClean="0">
                <a:ea typeface="SimSun" charset="0"/>
                <a:cs typeface="SimSun" charset="0"/>
              </a:rPr>
              <a:t> described, OpenStack via its Compute, Networking and Storage components provides all these capabilities, and more.</a:t>
            </a:r>
            <a:endParaRPr lang="en-US" altLang="zh-CN" dirty="0">
              <a:ea typeface="SimSun" charset="0"/>
              <a:cs typeface="SimSu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85763" y="685800"/>
            <a:ext cx="6089650" cy="3429000"/>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zh-CN" dirty="0" smtClean="0">
                <a:ea typeface="SimSun" charset="0"/>
                <a:cs typeface="SimSun" charset="0"/>
              </a:rPr>
              <a:t>In this case the integration is provided by BOSH. BOSH is a release deployment and lifecycle management tool for Cloud Foundry, and it provides Cloud Provide Interface, for deploying Cloud Foundry on </a:t>
            </a:r>
            <a:r>
              <a:rPr lang="en-US" altLang="zh-CN" dirty="0" err="1" smtClean="0">
                <a:ea typeface="SimSun" charset="0"/>
                <a:cs typeface="SimSun" charset="0"/>
              </a:rPr>
              <a:t>VMWare</a:t>
            </a:r>
            <a:r>
              <a:rPr lang="en-US" altLang="zh-CN" dirty="0" smtClean="0">
                <a:ea typeface="SimSun" charset="0"/>
                <a:cs typeface="SimSun" charset="0"/>
              </a:rPr>
              <a:t>, AWS and OpenStack. BOSH Cloud Provider Interface has few of the methods which need to be implemented for any  </a:t>
            </a:r>
            <a:r>
              <a:rPr lang="en-US" altLang="zh-CN" dirty="0" err="1" smtClean="0">
                <a:ea typeface="SimSun" charset="0"/>
                <a:cs typeface="SimSun" charset="0"/>
              </a:rPr>
              <a:t>IaaS</a:t>
            </a:r>
            <a:r>
              <a:rPr lang="en-US" altLang="zh-CN" dirty="0" smtClean="0">
                <a:ea typeface="SimSun" charset="0"/>
                <a:cs typeface="SimSun" charset="0"/>
              </a:rPr>
              <a:t>, and in this case have been implemented for OpenStack and leverage the preexisting open source fog ruby gem </a:t>
            </a:r>
          </a:p>
          <a:p>
            <a:endParaRPr lang="en-US" altLang="zh-CN" dirty="0" smtClean="0">
              <a:ea typeface="SimSun" charset="0"/>
              <a:cs typeface="SimSun" charset="0"/>
            </a:endParaRPr>
          </a:p>
          <a:p>
            <a:endParaRPr lang="en-US" altLang="zh-CN" dirty="0" smtClean="0">
              <a:ea typeface="SimSun" charset="0"/>
              <a:cs typeface="SimSun" charset="0"/>
            </a:endParaRPr>
          </a:p>
          <a:p>
            <a:r>
              <a:rPr lang="en-US" altLang="zh-CN" dirty="0" smtClean="0">
                <a:ea typeface="SimSun" charset="0"/>
                <a:cs typeface="SimSun" charset="0"/>
              </a:rPr>
              <a:t>In addition to this, Cloud Foundry has certain requirements from the </a:t>
            </a:r>
            <a:r>
              <a:rPr lang="en-US" altLang="zh-CN" dirty="0" err="1" smtClean="0">
                <a:ea typeface="SimSun" charset="0"/>
                <a:cs typeface="SimSun" charset="0"/>
              </a:rPr>
              <a:t>IaaS</a:t>
            </a:r>
            <a:r>
              <a:rPr lang="en-US" altLang="zh-CN" dirty="0" smtClean="0">
                <a:ea typeface="SimSun" charset="0"/>
                <a:cs typeface="SimSun" charset="0"/>
              </a:rPr>
              <a:t> - basically it needs the </a:t>
            </a:r>
            <a:r>
              <a:rPr lang="en-US" altLang="zh-CN" dirty="0" err="1" smtClean="0">
                <a:ea typeface="SimSun" charset="0"/>
                <a:cs typeface="SimSun" charset="0"/>
              </a:rPr>
              <a:t>IaaS</a:t>
            </a:r>
            <a:r>
              <a:rPr lang="en-US" altLang="zh-CN" dirty="0" smtClean="0">
                <a:ea typeface="SimSun" charset="0"/>
                <a:cs typeface="SimSun" charset="0"/>
              </a:rPr>
              <a:t> to provide support for static </a:t>
            </a:r>
            <a:r>
              <a:rPr lang="en-US" altLang="zh-CN" dirty="0" err="1" smtClean="0">
                <a:ea typeface="SimSun" charset="0"/>
                <a:cs typeface="SimSun" charset="0"/>
              </a:rPr>
              <a:t>ips</a:t>
            </a:r>
            <a:r>
              <a:rPr lang="en-US" altLang="zh-CN" dirty="0" smtClean="0">
                <a:ea typeface="SimSun" charset="0"/>
                <a:cs typeface="SimSun" charset="0"/>
              </a:rPr>
              <a:t> for intercommunication, persistent disks for storing runtimes and application files, specialized security groups for management and application traffic, and custom </a:t>
            </a:r>
            <a:r>
              <a:rPr lang="en-US" altLang="zh-CN" dirty="0" err="1" smtClean="0">
                <a:ea typeface="SimSun" charset="0"/>
                <a:cs typeface="SimSun" charset="0"/>
              </a:rPr>
              <a:t>vm</a:t>
            </a:r>
            <a:r>
              <a:rPr lang="en-US" altLang="zh-CN" dirty="0" smtClean="0">
                <a:ea typeface="SimSun" charset="0"/>
                <a:cs typeface="SimSun" charset="0"/>
              </a:rPr>
              <a:t> configurations for different components of Cloud Foundry. </a:t>
            </a:r>
          </a:p>
          <a:p>
            <a:endParaRPr lang="en-US" altLang="zh-CN" dirty="0" smtClean="0">
              <a:ea typeface="SimSun" charset="0"/>
              <a:cs typeface="SimSun" charset="0"/>
            </a:endParaRPr>
          </a:p>
          <a:p>
            <a:r>
              <a:rPr lang="en-US" altLang="zh-CN" dirty="0" smtClean="0">
                <a:ea typeface="SimSun" charset="0"/>
                <a:cs typeface="SimSun" charset="0"/>
              </a:rPr>
              <a:t>As </a:t>
            </a:r>
            <a:r>
              <a:rPr lang="en-US" altLang="zh-CN" dirty="0" err="1" smtClean="0">
                <a:ea typeface="SimSun" charset="0"/>
                <a:cs typeface="SimSun" charset="0"/>
              </a:rPr>
              <a:t>Egle</a:t>
            </a:r>
            <a:r>
              <a:rPr lang="en-US" altLang="zh-CN" dirty="0" smtClean="0">
                <a:ea typeface="SimSun" charset="0"/>
                <a:cs typeface="SimSun" charset="0"/>
              </a:rPr>
              <a:t> described, OpenStack via its Compute, Networking and Storage components provides all these capabilities, and more.</a:t>
            </a:r>
            <a:endParaRPr lang="en-US" altLang="zh-CN" dirty="0">
              <a:ea typeface="SimSun" charset="0"/>
              <a:cs typeface="SimSu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85763" y="685800"/>
            <a:ext cx="6089650" cy="3429000"/>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zh-CN" dirty="0" smtClean="0">
                <a:ea typeface="SimSun" charset="0"/>
                <a:cs typeface="SimSun" charset="0"/>
              </a:rPr>
              <a:t>In this case the integration is provided by BOSH. BOSH is a release deployment and lifecycle management tool for Cloud Foundry, and it provides Cloud Provide Interface, for deploying Cloud Foundry on </a:t>
            </a:r>
            <a:r>
              <a:rPr lang="en-US" altLang="zh-CN" dirty="0" err="1" smtClean="0">
                <a:ea typeface="SimSun" charset="0"/>
                <a:cs typeface="SimSun" charset="0"/>
              </a:rPr>
              <a:t>VMWare</a:t>
            </a:r>
            <a:r>
              <a:rPr lang="en-US" altLang="zh-CN" dirty="0" smtClean="0">
                <a:ea typeface="SimSun" charset="0"/>
                <a:cs typeface="SimSun" charset="0"/>
              </a:rPr>
              <a:t>, AWS and OpenStack. BOSH Cloud Provider Interface has few of the methods which need to be implemented for any  </a:t>
            </a:r>
            <a:r>
              <a:rPr lang="en-US" altLang="zh-CN" dirty="0" err="1" smtClean="0">
                <a:ea typeface="SimSun" charset="0"/>
                <a:cs typeface="SimSun" charset="0"/>
              </a:rPr>
              <a:t>IaaS</a:t>
            </a:r>
            <a:r>
              <a:rPr lang="en-US" altLang="zh-CN" dirty="0" smtClean="0">
                <a:ea typeface="SimSun" charset="0"/>
                <a:cs typeface="SimSun" charset="0"/>
              </a:rPr>
              <a:t>, and in this case have been implemented for OpenStack and leverage the preexisting open source fog ruby gem </a:t>
            </a:r>
          </a:p>
          <a:p>
            <a:endParaRPr lang="en-US" altLang="zh-CN" dirty="0" smtClean="0">
              <a:ea typeface="SimSun" charset="0"/>
              <a:cs typeface="SimSun" charset="0"/>
            </a:endParaRPr>
          </a:p>
          <a:p>
            <a:endParaRPr lang="en-US" altLang="zh-CN" dirty="0" smtClean="0">
              <a:ea typeface="SimSun" charset="0"/>
              <a:cs typeface="SimSun" charset="0"/>
            </a:endParaRPr>
          </a:p>
          <a:p>
            <a:r>
              <a:rPr lang="en-US" altLang="zh-CN" dirty="0" smtClean="0">
                <a:ea typeface="SimSun" charset="0"/>
                <a:cs typeface="SimSun" charset="0"/>
              </a:rPr>
              <a:t>In addition to this, Cloud Foundry has certain requirements from the </a:t>
            </a:r>
            <a:r>
              <a:rPr lang="en-US" altLang="zh-CN" dirty="0" err="1" smtClean="0">
                <a:ea typeface="SimSun" charset="0"/>
                <a:cs typeface="SimSun" charset="0"/>
              </a:rPr>
              <a:t>IaaS</a:t>
            </a:r>
            <a:r>
              <a:rPr lang="en-US" altLang="zh-CN" dirty="0" smtClean="0">
                <a:ea typeface="SimSun" charset="0"/>
                <a:cs typeface="SimSun" charset="0"/>
              </a:rPr>
              <a:t> - basically it needs the </a:t>
            </a:r>
            <a:r>
              <a:rPr lang="en-US" altLang="zh-CN" dirty="0" err="1" smtClean="0">
                <a:ea typeface="SimSun" charset="0"/>
                <a:cs typeface="SimSun" charset="0"/>
              </a:rPr>
              <a:t>IaaS</a:t>
            </a:r>
            <a:r>
              <a:rPr lang="en-US" altLang="zh-CN" dirty="0" smtClean="0">
                <a:ea typeface="SimSun" charset="0"/>
                <a:cs typeface="SimSun" charset="0"/>
              </a:rPr>
              <a:t> to provide support for static </a:t>
            </a:r>
            <a:r>
              <a:rPr lang="en-US" altLang="zh-CN" dirty="0" err="1" smtClean="0">
                <a:ea typeface="SimSun" charset="0"/>
                <a:cs typeface="SimSun" charset="0"/>
              </a:rPr>
              <a:t>ips</a:t>
            </a:r>
            <a:r>
              <a:rPr lang="en-US" altLang="zh-CN" dirty="0" smtClean="0">
                <a:ea typeface="SimSun" charset="0"/>
                <a:cs typeface="SimSun" charset="0"/>
              </a:rPr>
              <a:t> for intercommunication, persistent disks for storing runtimes and application files, specialized security groups for management and application traffic, and custom </a:t>
            </a:r>
            <a:r>
              <a:rPr lang="en-US" altLang="zh-CN" dirty="0" err="1" smtClean="0">
                <a:ea typeface="SimSun" charset="0"/>
                <a:cs typeface="SimSun" charset="0"/>
              </a:rPr>
              <a:t>vm</a:t>
            </a:r>
            <a:r>
              <a:rPr lang="en-US" altLang="zh-CN" dirty="0" smtClean="0">
                <a:ea typeface="SimSun" charset="0"/>
                <a:cs typeface="SimSun" charset="0"/>
              </a:rPr>
              <a:t> configurations for different components of Cloud Foundry. </a:t>
            </a:r>
          </a:p>
          <a:p>
            <a:endParaRPr lang="en-US" altLang="zh-CN" dirty="0" smtClean="0">
              <a:ea typeface="SimSun" charset="0"/>
              <a:cs typeface="SimSun" charset="0"/>
            </a:endParaRPr>
          </a:p>
          <a:p>
            <a:r>
              <a:rPr lang="en-US" altLang="zh-CN" dirty="0" smtClean="0">
                <a:ea typeface="SimSun" charset="0"/>
                <a:cs typeface="SimSun" charset="0"/>
              </a:rPr>
              <a:t>As </a:t>
            </a:r>
            <a:r>
              <a:rPr lang="en-US" altLang="zh-CN" dirty="0" err="1" smtClean="0">
                <a:ea typeface="SimSun" charset="0"/>
                <a:cs typeface="SimSun" charset="0"/>
              </a:rPr>
              <a:t>Egle</a:t>
            </a:r>
            <a:r>
              <a:rPr lang="en-US" altLang="zh-CN" dirty="0" smtClean="0">
                <a:ea typeface="SimSun" charset="0"/>
                <a:cs typeface="SimSun" charset="0"/>
              </a:rPr>
              <a:t> described, OpenStack via its Compute, Networking and Storage components provides all these capabilities, and more.</a:t>
            </a:r>
            <a:endParaRPr lang="en-US" altLang="zh-CN" dirty="0">
              <a:ea typeface="SimSun" charset="0"/>
              <a:cs typeface="SimSu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85763" y="685800"/>
            <a:ext cx="6089650" cy="3429000"/>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zh-CN" dirty="0" smtClean="0">
                <a:ea typeface="SimSun" charset="0"/>
                <a:cs typeface="SimSun" charset="0"/>
              </a:rPr>
              <a:t>In this case the integration is provided by BOSH. BOSH is a release deployment and lifecycle management tool for Cloud Foundry, and it provides Cloud Provide Interface, for deploying Cloud Foundry on </a:t>
            </a:r>
            <a:r>
              <a:rPr lang="en-US" altLang="zh-CN" dirty="0" err="1" smtClean="0">
                <a:ea typeface="SimSun" charset="0"/>
                <a:cs typeface="SimSun" charset="0"/>
              </a:rPr>
              <a:t>VMWare</a:t>
            </a:r>
            <a:r>
              <a:rPr lang="en-US" altLang="zh-CN" dirty="0" smtClean="0">
                <a:ea typeface="SimSun" charset="0"/>
                <a:cs typeface="SimSun" charset="0"/>
              </a:rPr>
              <a:t>, AWS and OpenStack. BOSH Cloud Provider Interface has few of the methods which need to be implemented for any  </a:t>
            </a:r>
            <a:r>
              <a:rPr lang="en-US" altLang="zh-CN" dirty="0" err="1" smtClean="0">
                <a:ea typeface="SimSun" charset="0"/>
                <a:cs typeface="SimSun" charset="0"/>
              </a:rPr>
              <a:t>IaaS</a:t>
            </a:r>
            <a:r>
              <a:rPr lang="en-US" altLang="zh-CN" dirty="0" smtClean="0">
                <a:ea typeface="SimSun" charset="0"/>
                <a:cs typeface="SimSun" charset="0"/>
              </a:rPr>
              <a:t>, and in this case have been implemented for OpenStack and leverage the preexisting open source fog ruby gem </a:t>
            </a:r>
          </a:p>
          <a:p>
            <a:endParaRPr lang="en-US" altLang="zh-CN" dirty="0" smtClean="0">
              <a:ea typeface="SimSun" charset="0"/>
              <a:cs typeface="SimSun" charset="0"/>
            </a:endParaRPr>
          </a:p>
          <a:p>
            <a:endParaRPr lang="en-US" altLang="zh-CN" dirty="0" smtClean="0">
              <a:ea typeface="SimSun" charset="0"/>
              <a:cs typeface="SimSun" charset="0"/>
            </a:endParaRPr>
          </a:p>
          <a:p>
            <a:r>
              <a:rPr lang="en-US" altLang="zh-CN" dirty="0" smtClean="0">
                <a:ea typeface="SimSun" charset="0"/>
                <a:cs typeface="SimSun" charset="0"/>
              </a:rPr>
              <a:t>In addition to this, Cloud Foundry has certain requirements from the </a:t>
            </a:r>
            <a:r>
              <a:rPr lang="en-US" altLang="zh-CN" dirty="0" err="1" smtClean="0">
                <a:ea typeface="SimSun" charset="0"/>
                <a:cs typeface="SimSun" charset="0"/>
              </a:rPr>
              <a:t>IaaS</a:t>
            </a:r>
            <a:r>
              <a:rPr lang="en-US" altLang="zh-CN" dirty="0" smtClean="0">
                <a:ea typeface="SimSun" charset="0"/>
                <a:cs typeface="SimSun" charset="0"/>
              </a:rPr>
              <a:t> - basically it needs the </a:t>
            </a:r>
            <a:r>
              <a:rPr lang="en-US" altLang="zh-CN" dirty="0" err="1" smtClean="0">
                <a:ea typeface="SimSun" charset="0"/>
                <a:cs typeface="SimSun" charset="0"/>
              </a:rPr>
              <a:t>IaaS</a:t>
            </a:r>
            <a:r>
              <a:rPr lang="en-US" altLang="zh-CN" dirty="0" smtClean="0">
                <a:ea typeface="SimSun" charset="0"/>
                <a:cs typeface="SimSun" charset="0"/>
              </a:rPr>
              <a:t> to provide support for static </a:t>
            </a:r>
            <a:r>
              <a:rPr lang="en-US" altLang="zh-CN" dirty="0" err="1" smtClean="0">
                <a:ea typeface="SimSun" charset="0"/>
                <a:cs typeface="SimSun" charset="0"/>
              </a:rPr>
              <a:t>ips</a:t>
            </a:r>
            <a:r>
              <a:rPr lang="en-US" altLang="zh-CN" dirty="0" smtClean="0">
                <a:ea typeface="SimSun" charset="0"/>
                <a:cs typeface="SimSun" charset="0"/>
              </a:rPr>
              <a:t> for intercommunication, persistent disks for storing runtimes and application files, specialized security groups for management and application traffic, and custom </a:t>
            </a:r>
            <a:r>
              <a:rPr lang="en-US" altLang="zh-CN" dirty="0" err="1" smtClean="0">
                <a:ea typeface="SimSun" charset="0"/>
                <a:cs typeface="SimSun" charset="0"/>
              </a:rPr>
              <a:t>vm</a:t>
            </a:r>
            <a:r>
              <a:rPr lang="en-US" altLang="zh-CN" dirty="0" smtClean="0">
                <a:ea typeface="SimSun" charset="0"/>
                <a:cs typeface="SimSun" charset="0"/>
              </a:rPr>
              <a:t> configurations for different components of Cloud Foundry. </a:t>
            </a:r>
          </a:p>
          <a:p>
            <a:endParaRPr lang="en-US" altLang="zh-CN" dirty="0" smtClean="0">
              <a:ea typeface="SimSun" charset="0"/>
              <a:cs typeface="SimSun" charset="0"/>
            </a:endParaRPr>
          </a:p>
          <a:p>
            <a:r>
              <a:rPr lang="en-US" altLang="zh-CN" dirty="0" smtClean="0">
                <a:ea typeface="SimSun" charset="0"/>
                <a:cs typeface="SimSun" charset="0"/>
              </a:rPr>
              <a:t>As </a:t>
            </a:r>
            <a:r>
              <a:rPr lang="en-US" altLang="zh-CN" dirty="0" err="1" smtClean="0">
                <a:ea typeface="SimSun" charset="0"/>
                <a:cs typeface="SimSun" charset="0"/>
              </a:rPr>
              <a:t>Egle</a:t>
            </a:r>
            <a:r>
              <a:rPr lang="en-US" altLang="zh-CN" dirty="0" smtClean="0">
                <a:ea typeface="SimSun" charset="0"/>
                <a:cs typeface="SimSun" charset="0"/>
              </a:rPr>
              <a:t> described, OpenStack via its Compute, Networking and Storage components provides all these capabilities, and more.</a:t>
            </a:r>
            <a:endParaRPr lang="en-US" altLang="zh-CN" dirty="0">
              <a:ea typeface="SimSun" charset="0"/>
              <a:cs typeface="SimSu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85763" y="685800"/>
            <a:ext cx="6089650" cy="3429000"/>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altLang="zh-CN" dirty="0" smtClean="0">
                <a:ea typeface="SimSun" charset="0"/>
                <a:cs typeface="SimSun" charset="0"/>
              </a:rPr>
              <a:t>In this case the integration is provided by BOSH. BOSH is a release deployment and lifecycle management tool for Cloud Foundry, and it provides Cloud Provide Interface, for deploying Cloud Foundry on </a:t>
            </a:r>
            <a:r>
              <a:rPr lang="en-US" altLang="zh-CN" dirty="0" err="1" smtClean="0">
                <a:ea typeface="SimSun" charset="0"/>
                <a:cs typeface="SimSun" charset="0"/>
              </a:rPr>
              <a:t>VMWare</a:t>
            </a:r>
            <a:r>
              <a:rPr lang="en-US" altLang="zh-CN" dirty="0" smtClean="0">
                <a:ea typeface="SimSun" charset="0"/>
                <a:cs typeface="SimSun" charset="0"/>
              </a:rPr>
              <a:t>, AWS and OpenStack. BOSH Cloud Provider Interface has few of the methods which need to be implemented for any  </a:t>
            </a:r>
            <a:r>
              <a:rPr lang="en-US" altLang="zh-CN" dirty="0" err="1" smtClean="0">
                <a:ea typeface="SimSun" charset="0"/>
                <a:cs typeface="SimSun" charset="0"/>
              </a:rPr>
              <a:t>IaaS</a:t>
            </a:r>
            <a:r>
              <a:rPr lang="en-US" altLang="zh-CN" dirty="0" smtClean="0">
                <a:ea typeface="SimSun" charset="0"/>
                <a:cs typeface="SimSun" charset="0"/>
              </a:rPr>
              <a:t>, and in this case have been implemented for OpenStack and leverage the preexisting open source fog ruby gem </a:t>
            </a:r>
          </a:p>
          <a:p>
            <a:endParaRPr lang="en-US" altLang="zh-CN" dirty="0" smtClean="0">
              <a:ea typeface="SimSun" charset="0"/>
              <a:cs typeface="SimSun" charset="0"/>
            </a:endParaRPr>
          </a:p>
          <a:p>
            <a:endParaRPr lang="en-US" altLang="zh-CN" dirty="0" smtClean="0">
              <a:ea typeface="SimSun" charset="0"/>
              <a:cs typeface="SimSun" charset="0"/>
            </a:endParaRPr>
          </a:p>
          <a:p>
            <a:r>
              <a:rPr lang="en-US" altLang="zh-CN" dirty="0" smtClean="0">
                <a:ea typeface="SimSun" charset="0"/>
                <a:cs typeface="SimSun" charset="0"/>
              </a:rPr>
              <a:t>In addition to this, Cloud Foundry has certain requirements from the </a:t>
            </a:r>
            <a:r>
              <a:rPr lang="en-US" altLang="zh-CN" dirty="0" err="1" smtClean="0">
                <a:ea typeface="SimSun" charset="0"/>
                <a:cs typeface="SimSun" charset="0"/>
              </a:rPr>
              <a:t>IaaS</a:t>
            </a:r>
            <a:r>
              <a:rPr lang="en-US" altLang="zh-CN" dirty="0" smtClean="0">
                <a:ea typeface="SimSun" charset="0"/>
                <a:cs typeface="SimSun" charset="0"/>
              </a:rPr>
              <a:t> - basically it needs the </a:t>
            </a:r>
            <a:r>
              <a:rPr lang="en-US" altLang="zh-CN" dirty="0" err="1" smtClean="0">
                <a:ea typeface="SimSun" charset="0"/>
                <a:cs typeface="SimSun" charset="0"/>
              </a:rPr>
              <a:t>IaaS</a:t>
            </a:r>
            <a:r>
              <a:rPr lang="en-US" altLang="zh-CN" dirty="0" smtClean="0">
                <a:ea typeface="SimSun" charset="0"/>
                <a:cs typeface="SimSun" charset="0"/>
              </a:rPr>
              <a:t> to provide support for static </a:t>
            </a:r>
            <a:r>
              <a:rPr lang="en-US" altLang="zh-CN" dirty="0" err="1" smtClean="0">
                <a:ea typeface="SimSun" charset="0"/>
                <a:cs typeface="SimSun" charset="0"/>
              </a:rPr>
              <a:t>ips</a:t>
            </a:r>
            <a:r>
              <a:rPr lang="en-US" altLang="zh-CN" dirty="0" smtClean="0">
                <a:ea typeface="SimSun" charset="0"/>
                <a:cs typeface="SimSun" charset="0"/>
              </a:rPr>
              <a:t> for intercommunication, persistent disks for storing runtimes and application files, specialized security groups for management and application traffic, and custom </a:t>
            </a:r>
            <a:r>
              <a:rPr lang="en-US" altLang="zh-CN" dirty="0" err="1" smtClean="0">
                <a:ea typeface="SimSun" charset="0"/>
                <a:cs typeface="SimSun" charset="0"/>
              </a:rPr>
              <a:t>vm</a:t>
            </a:r>
            <a:r>
              <a:rPr lang="en-US" altLang="zh-CN" dirty="0" smtClean="0">
                <a:ea typeface="SimSun" charset="0"/>
                <a:cs typeface="SimSun" charset="0"/>
              </a:rPr>
              <a:t> configurations for different components of Cloud Foundry. </a:t>
            </a:r>
          </a:p>
          <a:p>
            <a:endParaRPr lang="en-US" altLang="zh-CN" dirty="0" smtClean="0">
              <a:ea typeface="SimSun" charset="0"/>
              <a:cs typeface="SimSun" charset="0"/>
            </a:endParaRPr>
          </a:p>
          <a:p>
            <a:r>
              <a:rPr lang="en-US" altLang="zh-CN" dirty="0" smtClean="0">
                <a:ea typeface="SimSun" charset="0"/>
                <a:cs typeface="SimSun" charset="0"/>
              </a:rPr>
              <a:t>As </a:t>
            </a:r>
            <a:r>
              <a:rPr lang="en-US" altLang="zh-CN" dirty="0" err="1" smtClean="0">
                <a:ea typeface="SimSun" charset="0"/>
                <a:cs typeface="SimSun" charset="0"/>
              </a:rPr>
              <a:t>Egle</a:t>
            </a:r>
            <a:r>
              <a:rPr lang="en-US" altLang="zh-CN" dirty="0" smtClean="0">
                <a:ea typeface="SimSun" charset="0"/>
                <a:cs typeface="SimSun" charset="0"/>
              </a:rPr>
              <a:t> described, OpenStack via its Compute, Networking and Storage components provides all these capabilities, and more.</a:t>
            </a:r>
            <a:endParaRPr lang="en-US" altLang="zh-CN" dirty="0">
              <a:ea typeface="SimSun" charset="0"/>
              <a:cs typeface="SimSu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100" b="0" kern="1200" baseline="0" dirty="0" smtClean="0">
                <a:solidFill>
                  <a:schemeClr val="tx1"/>
                </a:solidFill>
                <a:latin typeface="+mn-lt"/>
                <a:ea typeface="+mn-ea"/>
                <a:cs typeface="+mn-cs"/>
                <a:hlinkClick r:id="rId3"/>
              </a:rPr>
              <a:t>Step on the Gas: See how Open Technologies are driving the future of the enterprise</a:t>
            </a:r>
            <a:endParaRPr lang="en-US" sz="1100" b="0" kern="1200" baseline="0" dirty="0" smtClean="0">
              <a:solidFill>
                <a:schemeClr val="tx1"/>
              </a:solidFill>
              <a:latin typeface="+mn-lt"/>
              <a:ea typeface="+mn-ea"/>
              <a:cs typeface="+mn-cs"/>
              <a:hlinkClick r:id="rId4"/>
            </a:endParaRPr>
          </a:p>
          <a:p>
            <a:r>
              <a:rPr lang="en-US" sz="1100" b="0" kern="1200" baseline="0" dirty="0" smtClean="0">
                <a:solidFill>
                  <a:schemeClr val="tx1"/>
                </a:solidFill>
                <a:latin typeface="+mn-lt"/>
                <a:ea typeface="+mn-ea"/>
                <a:cs typeface="+mn-cs"/>
                <a:hlinkClick r:id="rId4"/>
              </a:rPr>
              <a:t>Todd Moore</a:t>
            </a:r>
            <a:r>
              <a:rPr lang="en-US" sz="1100" b="0" kern="1200" baseline="0" dirty="0" smtClean="0">
                <a:solidFill>
                  <a:schemeClr val="tx1"/>
                </a:solidFill>
                <a:latin typeface="+mn-lt"/>
                <a:ea typeface="+mn-ea"/>
                <a:cs typeface="+mn-cs"/>
              </a:rPr>
              <a:t>, Director, Open Technologies and Partnerships</a:t>
            </a:r>
          </a:p>
          <a:p>
            <a:r>
              <a:rPr lang="en-US" sz="1100" b="0" kern="1200" baseline="0" dirty="0" smtClean="0">
                <a:solidFill>
                  <a:schemeClr val="tx1"/>
                </a:solidFill>
                <a:latin typeface="+mn-lt"/>
                <a:ea typeface="+mn-ea"/>
                <a:cs typeface="+mn-cs"/>
                <a:hlinkClick r:id="rId5"/>
              </a:rPr>
              <a:t>David Lindquist</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Chief Technology Officer / Vice President</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Strategy and Architecture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OpenStack, Cloud Foundry, </a:t>
            </a:r>
            <a:r>
              <a:rPr lang="en-US" sz="1200" kern="1200" baseline="0" dirty="0" err="1" smtClean="0">
                <a:solidFill>
                  <a:schemeClr val="tx1"/>
                </a:solidFill>
                <a:latin typeface="+mn-lt"/>
                <a:ea typeface="+mn-ea"/>
                <a:cs typeface="+mn-cs"/>
              </a:rPr>
              <a:t>Docker</a:t>
            </a:r>
            <a:r>
              <a:rPr lang="en-US" sz="1200" kern="1200" baseline="0" dirty="0" smtClean="0">
                <a:solidFill>
                  <a:schemeClr val="tx1"/>
                </a:solidFill>
                <a:latin typeface="+mn-lt"/>
                <a:ea typeface="+mn-ea"/>
                <a:cs typeface="+mn-cs"/>
              </a:rPr>
              <a:t> and more. These are the open technologies reshaping the new model for Cloud and are the source of inspiration for more change to come.  Join Dave Lindquist, IBM's VP &amp; CTO Strategy and Architecture of IBM's Cloud Technology and Todd Moore IBM's Director for Open Technologies to get the inside story on how these technologies and others are reshaping the IT industry and the model for Enterprise software development.  Learn how open source software is driving interoperability amongst vendor solutions at an unparalleled velocity of innovation. See how this fuels IBM's long standing commitment to the growth and health of open source communities such as OpenStack.  IBM contributes new features and function to OpenStack, but even more importantly, we improve interoperability and stability.  Join us to learn where we are currently engaged, such as our substantial commitments to </a:t>
            </a:r>
            <a:r>
              <a:rPr lang="en-US" sz="1200" kern="1200" baseline="0" dirty="0" err="1" smtClean="0">
                <a:solidFill>
                  <a:schemeClr val="tx1"/>
                </a:solidFill>
                <a:latin typeface="+mn-lt"/>
                <a:ea typeface="+mn-ea"/>
                <a:cs typeface="+mn-cs"/>
              </a:rPr>
              <a:t>DefCore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RefStack</a:t>
            </a:r>
            <a:r>
              <a:rPr lang="en-US" sz="1200" kern="1200" baseline="0" dirty="0" smtClean="0">
                <a:solidFill>
                  <a:schemeClr val="tx1"/>
                </a:solidFill>
                <a:latin typeface="+mn-lt"/>
                <a:ea typeface="+mn-ea"/>
                <a:cs typeface="+mn-cs"/>
              </a:rPr>
              <a:t>, and to learn our thoughts on the future, and along the way see some of the cool demos of new product offerings IBM has built on OpenStack</a:t>
            </a:r>
            <a:endParaRPr lang="en-US" sz="1050" b="1" kern="1200" dirty="0" smtClean="0">
              <a:solidFill>
                <a:schemeClr val="tx1"/>
              </a:solidFill>
              <a:latin typeface="+mn-lt"/>
              <a:ea typeface="+mn-ea"/>
              <a:cs typeface="+mn-cs"/>
            </a:endParaRPr>
          </a:p>
          <a:p>
            <a:r>
              <a:rPr lang="en-US" sz="2000" kern="1200" dirty="0" smtClean="0">
                <a:solidFill>
                  <a:schemeClr val="tx1"/>
                </a:solidFill>
                <a:latin typeface="+mn-lt"/>
                <a:ea typeface="+mn-ea"/>
                <a:cs typeface="+mn-cs"/>
              </a:rPr>
              <a:t> </a:t>
            </a:r>
          </a:p>
          <a:p>
            <a:pPr rtl="0" eaLnBrk="1" fontAlgn="base" latinLnBrk="0" hangingPunct="1"/>
            <a:r>
              <a:rPr lang="en-US" sz="1200" b="0" i="0" u="none" strike="noStrike" kern="1200" baseline="0" dirty="0" smtClean="0">
                <a:solidFill>
                  <a:schemeClr val="tx1"/>
                </a:solidFill>
                <a:latin typeface="+mn-lt"/>
                <a:ea typeface="+mn-ea"/>
                <a:cs typeface="+mn-cs"/>
                <a:hlinkClick r:id="rId6"/>
              </a:rPr>
              <a:t>IBM and OpenStack: Collaborations beyond the code </a:t>
            </a:r>
            <a:endParaRPr lang="en-US" sz="1200" b="0" i="0" u="none" strike="noStrike" kern="1200" baseline="0" dirty="0" smtClean="0">
              <a:solidFill>
                <a:schemeClr val="tx1"/>
              </a:solidFill>
              <a:latin typeface="+mn-lt"/>
              <a:ea typeface="+mn-ea"/>
              <a:cs typeface="+mn-cs"/>
              <a:hlinkClick r:id="rId7"/>
            </a:endParaRPr>
          </a:p>
          <a:p>
            <a:pPr rtl="0" eaLnBrk="1" fontAlgn="base" latinLnBrk="0" hangingPunct="1"/>
            <a:r>
              <a:rPr lang="en-US" sz="1200" b="0" i="0" u="none" strike="noStrike" kern="1200" dirty="0" smtClean="0">
                <a:solidFill>
                  <a:schemeClr val="tx1"/>
                </a:solidFill>
                <a:latin typeface="+mn-lt"/>
                <a:ea typeface="+mn-ea"/>
                <a:cs typeface="+mn-cs"/>
                <a:hlinkClick r:id="rId7"/>
              </a:rPr>
              <a:t>Manuel </a:t>
            </a:r>
            <a:r>
              <a:rPr lang="en-US" sz="1200" b="0" i="0" u="none" strike="noStrike" kern="1200" dirty="0" err="1" smtClean="0">
                <a:solidFill>
                  <a:schemeClr val="tx1"/>
                </a:solidFill>
                <a:latin typeface="+mn-lt"/>
                <a:ea typeface="+mn-ea"/>
                <a:cs typeface="+mn-cs"/>
                <a:hlinkClick r:id="rId7"/>
              </a:rPr>
              <a:t>Silveyra</a:t>
            </a:r>
            <a:r>
              <a:rPr lang="en-US" sz="1200" b="0" i="0" u="none" strike="noStrike" kern="120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8"/>
              </a:rPr>
              <a:t>Daniels </a:t>
            </a:r>
            <a:r>
              <a:rPr lang="en-US" sz="1200" b="0" i="0" u="none" strike="noStrike" kern="1200" dirty="0" err="1" smtClean="0">
                <a:solidFill>
                  <a:schemeClr val="tx1"/>
                </a:solidFill>
                <a:latin typeface="+mn-lt"/>
                <a:ea typeface="+mn-ea"/>
                <a:cs typeface="+mn-cs"/>
                <a:hlinkClick r:id="rId8"/>
              </a:rPr>
              <a:t>Krook</a:t>
            </a:r>
            <a:endParaRPr lang="en-US" sz="1200" b="0" i="0" u="none" strike="noStrike" kern="1200" baseline="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As the largest open source project in the world, OpenStack is produced by a huge and diverse community of global contributors. </a:t>
            </a:r>
            <a:endParaRPr lang="en-US"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The most high profile efforts come from the individuals and organizations that produce the code and package the releases, however there are many other ways to get involved.</a:t>
            </a:r>
            <a:endParaRPr lang="en-US"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In this sponsored session, we will highlight some of the key ways that IBM participates in the OpenStack community.</a:t>
            </a:r>
            <a:endParaRPr lang="en-US"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We'll start off by reviewing some of our major code contributions, then we will highlight our conference and summit content, local </a:t>
            </a:r>
            <a:r>
              <a:rPr lang="en-US" sz="1200" b="0" i="0" u="none" strike="noStrike" kern="1200" baseline="0" dirty="0" err="1" smtClean="0">
                <a:solidFill>
                  <a:schemeClr val="tx1"/>
                </a:solidFill>
                <a:latin typeface="+mn-lt"/>
                <a:ea typeface="+mn-ea"/>
                <a:cs typeface="+mn-cs"/>
              </a:rPr>
              <a:t>meetup</a:t>
            </a:r>
            <a:r>
              <a:rPr lang="en-US" sz="1200" b="0" i="0" u="none" strike="noStrike" kern="1200" baseline="0" dirty="0" smtClean="0">
                <a:solidFill>
                  <a:schemeClr val="tx1"/>
                </a:solidFill>
                <a:latin typeface="+mn-lt"/>
                <a:ea typeface="+mn-ea"/>
                <a:cs typeface="+mn-cs"/>
              </a:rPr>
              <a:t> leadership activity, social media activism, web content, and more.</a:t>
            </a:r>
            <a:endParaRPr lang="en-US"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After this presentation, you'll appreciate the full range of the activities that make an open source community strong, and learn how you can take part in the OpenStack community, as </a:t>
            </a:r>
            <a:r>
              <a:rPr lang="en-US" sz="1200" b="0" i="0" u="none" strike="noStrike" kern="1200" baseline="0" dirty="0" err="1" smtClean="0">
                <a:solidFill>
                  <a:schemeClr val="tx1"/>
                </a:solidFill>
                <a:latin typeface="+mn-lt"/>
                <a:ea typeface="+mn-ea"/>
                <a:cs typeface="+mn-cs"/>
              </a:rPr>
              <a:t>IBMers</a:t>
            </a:r>
            <a:r>
              <a:rPr lang="en-US" sz="1200" b="0" i="0" u="none" strike="noStrike" kern="1200" baseline="0" dirty="0" smtClean="0">
                <a:solidFill>
                  <a:schemeClr val="tx1"/>
                </a:solidFill>
                <a:latin typeface="+mn-lt"/>
                <a:ea typeface="+mn-ea"/>
                <a:cs typeface="+mn-cs"/>
              </a:rPr>
              <a:t> have.</a:t>
            </a:r>
            <a:endParaRPr lang="en-US"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Finally, you'll have a chance to provide your feedback to guide IBM with its community activities, and have a starting point to get involved yourself.</a:t>
            </a:r>
            <a:endParaRPr lang="en-US" sz="1200" b="0" i="0" u="none" strike="noStrike" kern="1200" dirty="0" smtClean="0">
              <a:solidFill>
                <a:schemeClr val="tx1"/>
              </a:solidFill>
              <a:latin typeface="+mn-lt"/>
              <a:ea typeface="+mn-ea"/>
              <a:cs typeface="+mn-cs"/>
            </a:endParaRPr>
          </a:p>
          <a:p>
            <a:pPr rtl="0" eaLnBrk="1" fontAlgn="base" latinLnBrk="0" hangingPunct="1"/>
            <a:r>
              <a:rPr lang="en-US" sz="1200" b="0" i="0" u="none" strike="noStrike" kern="1200" baseline="0" dirty="0" smtClean="0">
                <a:solidFill>
                  <a:schemeClr val="tx1"/>
                </a:solidFill>
                <a:latin typeface="+mn-lt"/>
                <a:ea typeface="+mn-ea"/>
                <a:cs typeface="+mn-cs"/>
                <a:hlinkClick r:id="rId9"/>
              </a:rPr>
              <a:t>A Use Case Driven view of IBM’s OpenStack based Offerings </a:t>
            </a:r>
            <a:endParaRPr lang="en-US" sz="1200" b="0" i="0" u="none" strike="noStrike" kern="1200" baseline="0" dirty="0" smtClean="0">
              <a:solidFill>
                <a:schemeClr val="tx1"/>
              </a:solidFill>
              <a:latin typeface="+mn-lt"/>
              <a:ea typeface="+mn-ea"/>
              <a:cs typeface="+mn-cs"/>
            </a:endParaRPr>
          </a:p>
          <a:p>
            <a:pPr rtl="0" eaLnBrk="1" fontAlgn="base" latinLnBrk="0" hangingPunct="1"/>
            <a:r>
              <a:rPr lang="en-US" sz="1200" b="0" i="0" u="none" strike="noStrike" kern="1200" dirty="0" smtClean="0">
                <a:solidFill>
                  <a:schemeClr val="tx1"/>
                </a:solidFill>
                <a:latin typeface="+mn-lt"/>
                <a:ea typeface="+mn-ea"/>
                <a:cs typeface="+mn-cs"/>
                <a:hlinkClick r:id="rId10"/>
              </a:rPr>
              <a:t>Moe</a:t>
            </a:r>
            <a:r>
              <a:rPr lang="en-US" sz="1200" b="0" i="0" u="none" strike="noStrike" kern="1200" baseline="0" dirty="0" smtClean="0">
                <a:solidFill>
                  <a:schemeClr val="tx1"/>
                </a:solidFill>
                <a:latin typeface="+mn-lt"/>
                <a:ea typeface="+mn-ea"/>
                <a:cs typeface="+mn-cs"/>
                <a:hlinkClick r:id="rId10"/>
              </a:rPr>
              <a:t> </a:t>
            </a:r>
            <a:r>
              <a:rPr lang="en-US" sz="1200" b="0" i="0" u="none" strike="noStrike" kern="1200" baseline="0" dirty="0" err="1" smtClean="0">
                <a:solidFill>
                  <a:schemeClr val="tx1"/>
                </a:solidFill>
                <a:latin typeface="+mn-lt"/>
                <a:ea typeface="+mn-ea"/>
                <a:cs typeface="+mn-cs"/>
                <a:hlinkClick r:id="rId10"/>
              </a:rPr>
              <a:t>Abdula</a:t>
            </a:r>
            <a:r>
              <a:rPr lang="en-US" sz="1200" b="0" i="0" u="none" strike="noStrike" kern="1200" baseline="0" dirty="0" smtClean="0">
                <a:solidFill>
                  <a:schemeClr val="tx1"/>
                </a:solidFill>
                <a:latin typeface="+mn-lt"/>
                <a:ea typeface="+mn-ea"/>
                <a:cs typeface="+mn-cs"/>
                <a:hlinkClick r:id="rId10"/>
              </a:rPr>
              <a:t>,</a:t>
            </a:r>
            <a:r>
              <a:rPr lang="en-US" sz="1200" b="0" i="0" u="none" strike="noStrike" kern="1200" baseline="0" dirty="0" smtClean="0">
                <a:solidFill>
                  <a:schemeClr val="tx1"/>
                </a:solidFill>
                <a:latin typeface="+mn-lt"/>
                <a:ea typeface="+mn-ea"/>
                <a:cs typeface="+mn-cs"/>
              </a:rPr>
              <a:t> Vice President of Cloud Strategy</a:t>
            </a:r>
            <a:r>
              <a:rPr lang="en-US" sz="1200" b="0" i="0" u="none" strike="noStrike" kern="1200" baseline="0" dirty="0" smtClean="0">
                <a:solidFill>
                  <a:schemeClr val="tx1"/>
                </a:solidFill>
                <a:latin typeface="+mn-lt"/>
                <a:ea typeface="+mn-ea"/>
                <a:cs typeface="+mn-cs"/>
                <a:hlinkClick r:id="rId10"/>
              </a:rPr>
              <a:t> </a:t>
            </a:r>
            <a:endParaRPr lang="en-US" sz="1200" b="0" i="0" u="none" strike="noStrike" kern="1200" baseline="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IBM has made a huge commitment to OpenStack, and too that end we have built a number of solutions on top of OpenStack.  Whether you are looking for a hosted managed OpenStack instance ready to use in under and hour, or you want to build an on premise OpenStack region using a hardened distribution, or if you want to orchestrate the delivery of cloud service across multiple OpenStack regions; IBM has a solution for you.  In this session we will look at adoption use cases and customer examples that highlight the breadth of our offerings.  </a:t>
            </a:r>
            <a:endParaRPr lang="en-US" sz="1200" b="0" i="0" u="none" strike="noStrike" kern="120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We will cover the following solutions: IBM Cloud OpenStack Services, IBM Cloud Manager with OpenStack, IBM </a:t>
            </a:r>
            <a:r>
              <a:rPr lang="en-US" sz="1200" b="0" i="0" u="none" strike="noStrike" kern="1200" baseline="0" dirty="0" err="1" smtClean="0">
                <a:solidFill>
                  <a:schemeClr val="tx1"/>
                </a:solidFill>
                <a:latin typeface="+mn-lt"/>
                <a:ea typeface="+mn-ea"/>
                <a:cs typeface="+mn-cs"/>
              </a:rPr>
              <a:t>PowerVC</a:t>
            </a:r>
            <a:r>
              <a:rPr lang="en-US" sz="1200" b="0" i="0" u="none" strike="noStrike" kern="1200" baseline="0" dirty="0" smtClean="0">
                <a:solidFill>
                  <a:schemeClr val="tx1"/>
                </a:solidFill>
                <a:latin typeface="+mn-lt"/>
                <a:ea typeface="+mn-ea"/>
                <a:cs typeface="+mn-cs"/>
              </a:rPr>
              <a:t>, IBM Cloud Orchestrator</a:t>
            </a:r>
            <a:endParaRPr lang="en-US" sz="1200" b="0" i="0" u="none" strike="noStrike" kern="1200" dirty="0" smtClean="0">
              <a:solidFill>
                <a:schemeClr val="tx1"/>
              </a:solidFill>
              <a:latin typeface="+mn-lt"/>
              <a:ea typeface="+mn-ea"/>
              <a:cs typeface="+mn-cs"/>
            </a:endParaRPr>
          </a:p>
          <a:p>
            <a:pPr rtl="0" eaLnBrk="1" fontAlgn="t" latinLnBrk="0" hangingPunct="1"/>
            <a:r>
              <a:rPr lang="en-US" sz="1200" b="1" i="0" u="none" strike="noStrike" kern="1200" baseline="0" dirty="0" smtClean="0">
                <a:solidFill>
                  <a:schemeClr val="tx1"/>
                </a:solidFill>
                <a:latin typeface="+mn-lt"/>
                <a:ea typeface="+mn-ea"/>
                <a:cs typeface="+mn-cs"/>
                <a:hlinkClick r:id="rId9"/>
              </a:rPr>
              <a:t>IBM OpenStack Offerings in Action</a:t>
            </a:r>
            <a:r>
              <a:rPr lang="en-US" sz="1200" b="1" i="0" u="none" strike="noStrike" kern="1200" baseline="0" dirty="0" smtClean="0">
                <a:solidFill>
                  <a:schemeClr val="tx1"/>
                </a:solidFill>
                <a:latin typeface="+mn-lt"/>
                <a:ea typeface="+mn-ea"/>
                <a:cs typeface="+mn-cs"/>
              </a:rPr>
              <a:t> </a:t>
            </a:r>
            <a:endParaRPr lang="en-US" sz="1200" b="0" i="0" u="none" strike="noStrike" kern="1200" dirty="0" smtClean="0">
              <a:solidFill>
                <a:schemeClr val="tx1"/>
              </a:solidFill>
              <a:latin typeface="+mn-lt"/>
              <a:ea typeface="+mn-ea"/>
              <a:cs typeface="+mn-cs"/>
            </a:endParaRPr>
          </a:p>
          <a:p>
            <a:pPr rtl="0" eaLnBrk="1" fontAlgn="auto" latinLnBrk="0" hangingPunct="1"/>
            <a:r>
              <a:rPr lang="en-US" sz="1200" b="1" i="0" u="none" strike="noStrike" kern="1200" dirty="0" smtClean="0">
                <a:solidFill>
                  <a:schemeClr val="tx1"/>
                </a:solidFill>
                <a:latin typeface="+mn-lt"/>
                <a:ea typeface="+mn-ea"/>
                <a:cs typeface="+mn-cs"/>
                <a:hlinkClick r:id="rId10"/>
              </a:rPr>
              <a:t>Moe</a:t>
            </a:r>
            <a:r>
              <a:rPr lang="en-US" sz="1200" b="1" i="0" u="none" strike="noStrike" kern="1200" baseline="0" dirty="0" smtClean="0">
                <a:solidFill>
                  <a:schemeClr val="tx1"/>
                </a:solidFill>
                <a:latin typeface="+mn-lt"/>
                <a:ea typeface="+mn-ea"/>
                <a:cs typeface="+mn-cs"/>
                <a:hlinkClick r:id="rId10"/>
              </a:rPr>
              <a:t> </a:t>
            </a:r>
            <a:r>
              <a:rPr lang="en-US" sz="1200" b="1" i="0" u="none" strike="noStrike" kern="1200" baseline="0" dirty="0" err="1" smtClean="0">
                <a:solidFill>
                  <a:schemeClr val="tx1"/>
                </a:solidFill>
                <a:latin typeface="+mn-lt"/>
                <a:ea typeface="+mn-ea"/>
                <a:cs typeface="+mn-cs"/>
                <a:hlinkClick r:id="rId10"/>
              </a:rPr>
              <a:t>Abdula</a:t>
            </a:r>
            <a:r>
              <a:rPr lang="en-US" sz="1200" b="1" i="0" u="none" strike="noStrike" kern="1200" baseline="0" dirty="0" smtClean="0">
                <a:solidFill>
                  <a:schemeClr val="tx1"/>
                </a:solidFill>
                <a:latin typeface="+mn-lt"/>
                <a:ea typeface="+mn-ea"/>
                <a:cs typeface="+mn-cs"/>
              </a:rPr>
              <a:t>, Vice President of Cloud Strategy and o</a:t>
            </a:r>
            <a:r>
              <a:rPr lang="en-US" sz="1200" b="1" i="0" u="none" strike="noStrike" kern="1200" dirty="0" smtClean="0">
                <a:solidFill>
                  <a:schemeClr val="tx1"/>
                </a:solidFill>
                <a:latin typeface="+mn-lt"/>
                <a:ea typeface="+mn-ea"/>
                <a:cs typeface="+mn-cs"/>
              </a:rPr>
              <a:t>fferings</a:t>
            </a:r>
            <a:r>
              <a:rPr lang="en-US" sz="1200" b="1" i="0" u="none" strike="noStrike" kern="1200" baseline="0" dirty="0" smtClean="0">
                <a:solidFill>
                  <a:schemeClr val="tx1"/>
                </a:solidFill>
                <a:latin typeface="+mn-lt"/>
                <a:ea typeface="+mn-ea"/>
                <a:cs typeface="+mn-cs"/>
              </a:rPr>
              <a:t> SMEs</a:t>
            </a:r>
            <a:endParaRPr lang="en-US" sz="1200" b="1" i="0" u="none" strike="noStrike" kern="1200" dirty="0" smtClean="0">
              <a:solidFill>
                <a:schemeClr val="tx1"/>
              </a:solidFill>
              <a:latin typeface="+mn-lt"/>
              <a:ea typeface="+mn-ea"/>
              <a:cs typeface="+mn-cs"/>
            </a:endParaRPr>
          </a:p>
          <a:p>
            <a:pPr rtl="0" eaLnBrk="1" fontAlgn="t" latinLnBrk="0" hangingPunct="1"/>
            <a:r>
              <a:rPr lang="en-US" sz="1200" b="0" i="0" u="none" strike="noStrike" kern="1200" baseline="0" dirty="0" smtClean="0">
                <a:solidFill>
                  <a:schemeClr val="tx1"/>
                </a:solidFill>
                <a:latin typeface="+mn-lt"/>
                <a:ea typeface="+mn-ea"/>
                <a:cs typeface="+mn-cs"/>
              </a:rPr>
              <a:t>In the previous session you have heard about our offerings now we will show you a demonstration of some of them in action.  Our scenario will revolve around an innovator looking to build cloud solutions on OpenStack.   We will explore from getting started with OpenStack all the way up to delivering production workloads fully integrated into data center processes.   You should walk away from this session with a detailed understanding of how IBM can help you succeed with OpenStack. </a:t>
            </a:r>
            <a:endParaRPr lang="en-US" sz="1200" b="0" i="0" u="none" strike="noStrike" kern="1200" dirty="0" smtClean="0">
              <a:solidFill>
                <a:schemeClr val="tx1"/>
              </a:solidFill>
              <a:latin typeface="+mn-lt"/>
              <a:ea typeface="+mn-ea"/>
              <a:cs typeface="+mn-cs"/>
            </a:endParaRPr>
          </a:p>
          <a:p>
            <a:endParaRPr lang="en-US" sz="18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13EDE57E-02B2-404B-ABF1-9946BF510284}" type="slidenum">
              <a:rPr lang="en-US" smtClean="0"/>
              <a:pPr>
                <a:defRPr/>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3EDE57E-02B2-404B-ABF1-9946BF510284}" type="slidenum">
              <a:rPr lang="en-US" smtClean="0"/>
              <a:pPr>
                <a:defRPr/>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TextEdit="1"/>
          </p:cNvSpPr>
          <p:nvPr>
            <p:ph type="sldImg"/>
          </p:nvPr>
        </p:nvSpPr>
        <p:spPr bwMode="auto">
          <a:xfrm>
            <a:off x="382588" y="685800"/>
            <a:ext cx="6096000" cy="3429000"/>
          </a:xfrm>
          <a:noFill/>
          <a:ln>
            <a:solidFill>
              <a:srgbClr val="000000"/>
            </a:solidFill>
            <a:miter lim="800000"/>
            <a:headEnd/>
            <a:tailEnd/>
          </a:ln>
        </p:spPr>
      </p:sp>
      <p:sp>
        <p:nvSpPr>
          <p:cNvPr id="45058" name="Rectangle 3"/>
          <p:cNvSpPr>
            <a:spLocks noGrp="1"/>
          </p:cNvSpPr>
          <p:nvPr>
            <p:ph type="body" idx="1"/>
          </p:nvPr>
        </p:nvSpPr>
        <p:spPr bwMode="auto">
          <a:noFill/>
        </p:spPr>
        <p:txBody>
          <a:bodyPr wrap="square" lIns="91420" tIns="45710" rIns="91420" bIns="45710" numCol="1" anchor="t" anchorCtr="0" compatLnSpc="1">
            <a:prstTxWarp prst="textNoShape">
              <a:avLst/>
            </a:prstTxWarp>
          </a:bodyPr>
          <a:lstStyle/>
          <a:p>
            <a:pPr defTabSz="457200">
              <a:lnSpc>
                <a:spcPct val="80000"/>
              </a:lnSpc>
            </a:pPr>
            <a:r>
              <a:rPr lang="en-US" altLang="en-US" sz="800" dirty="0" smtClean="0">
                <a:latin typeface="Arial"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t>Cloud computing needs to be built on open source and standards. To build flexible and interoperable cloud architectures, IBM is building on open cloud projects -</a:t>
            </a:r>
            <a:r>
              <a:rPr lang="en-US" baseline="0" dirty="0" smtClean="0"/>
              <a:t> </a:t>
            </a:r>
            <a:r>
              <a:rPr lang="en-US" dirty="0" smtClean="0"/>
              <a:t> OpenStack</a:t>
            </a:r>
            <a:r>
              <a:rPr lang="en-US" baseline="0" dirty="0" smtClean="0"/>
              <a:t> </a:t>
            </a:r>
            <a:r>
              <a:rPr lang="en-US" dirty="0" smtClean="0"/>
              <a:t>for </a:t>
            </a:r>
            <a:r>
              <a:rPr lang="en-US" dirty="0" err="1" smtClean="0"/>
              <a:t>IaaS</a:t>
            </a:r>
            <a:r>
              <a:rPr lang="en-US" dirty="0" smtClean="0"/>
              <a:t>,  deployment automation tools like Chef, PaaS fabrics  like Cloud Foundry , databases like </a:t>
            </a:r>
            <a:r>
              <a:rPr lang="en-US" dirty="0" err="1" smtClean="0"/>
              <a:t>MongoDB</a:t>
            </a:r>
            <a:r>
              <a:rPr lang="en-US" dirty="0" smtClean="0"/>
              <a:t>, portable workload template standards  like TOSCA and many others.</a:t>
            </a:r>
          </a:p>
          <a:p>
            <a:r>
              <a:rPr lang="en-US" dirty="0" smtClean="0"/>
              <a:t/>
            </a:r>
            <a:br>
              <a:rPr lang="en-US" dirty="0" smtClean="0"/>
            </a:br>
            <a:endParaRPr lang="en-US" sz="1200" b="0" i="0" u="none" strike="noStrike" kern="1200" baseline="0" dirty="0" smtClean="0">
              <a:solidFill>
                <a:schemeClr val="tx1"/>
              </a:solidFill>
              <a:latin typeface="+mn-lt"/>
              <a:ea typeface="MS PGothic" pitchFamily="34" charset="-128"/>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xfrm>
            <a:off x="384175" y="685800"/>
            <a:ext cx="6089650" cy="3429000"/>
          </a:xfrm>
          <a:ln/>
        </p:spPr>
      </p:sp>
      <p:sp>
        <p:nvSpPr>
          <p:cNvPr id="22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sz="1200" b="0" i="0" u="none" strike="noStrike" kern="1200" baseline="0" dirty="0" smtClean="0">
              <a:solidFill>
                <a:schemeClr val="tx1"/>
              </a:solidFill>
              <a:latin typeface="+mn-lt"/>
              <a:ea typeface="MS PGothic" pitchFamily="34" charset="-128"/>
              <a:cs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p:sp>
      <p:sp>
        <p:nvSpPr>
          <p:cNvPr id="4098" name="Rectangle 2"/>
          <p:cNvSpPr>
            <a:spLocks noGrp="1" noChangeArrowheads="1"/>
          </p:cNvSpPr>
          <p:nvPr>
            <p:ph type="body" idx="1"/>
          </p:nvPr>
        </p:nvSpPr>
        <p:spPr/>
        <p:txBody>
          <a:bodyPr/>
          <a:lstStyle/>
          <a:p>
            <a:pPr defTabSz="286984" eaLnBrk="1">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why Cloud Foundry fits so well ? </a:t>
            </a:r>
          </a:p>
          <a:p>
            <a:pPr>
              <a:defRPr/>
            </a:pPr>
            <a:endParaRPr lang="en-US" dirty="0" smtClean="0"/>
          </a:p>
          <a:p>
            <a:pPr>
              <a:defRPr/>
            </a:pPr>
            <a:r>
              <a:rPr lang="en-US" dirty="0" smtClean="0"/>
              <a:t>Well to begin with its 100% OpenSource like OpenStack, which means no vendor lock-ins. The tools and software you will build for Cloud Foundry can be easily ported across all implementations.</a:t>
            </a:r>
          </a:p>
          <a:p>
            <a:pPr>
              <a:defRPr/>
            </a:pPr>
            <a:r>
              <a:rPr lang="en-US" dirty="0" smtClean="0"/>
              <a:t> </a:t>
            </a:r>
          </a:p>
          <a:p>
            <a:pPr>
              <a:defRPr/>
            </a:pPr>
            <a:r>
              <a:rPr lang="en-US" dirty="0" smtClean="0"/>
              <a:t>And 2ndly its a fits exactly in Platform as a Service space. Just like OpenStack provides a great foundation for compute, networking and storage, Cloud Foundry provides that for your runtimes, apps and services.</a:t>
            </a:r>
          </a:p>
          <a:p>
            <a:pPr>
              <a:defRPr/>
            </a:pPr>
            <a:endParaRPr lang="en-US" dirty="0" smtClean="0"/>
          </a:p>
          <a:p>
            <a:pPr>
              <a:defRPr/>
            </a:pPr>
            <a:r>
              <a:rPr lang="en-US" dirty="0" smtClean="0"/>
              <a:t>And last but not the least, as we are hearing through the conference, it has very vibrant community. Both IBM and Rackspace are platinum founding members of the Cloud Foundry community, along with a host of other companies.</a:t>
            </a:r>
          </a:p>
          <a:p>
            <a:pPr>
              <a:defRPr/>
            </a:pPr>
            <a:endParaRPr lang="en-US" dirty="0" smtClean="0"/>
          </a:p>
          <a:p>
            <a:pPr>
              <a:defRPr/>
            </a:pPr>
            <a:r>
              <a:rPr lang="en-US" dirty="0" smtClean="0"/>
              <a:t>And the community is growing - with more than 1200 developers , 700k lines of code and 43 companies contributing. I</a:t>
            </a:r>
          </a:p>
          <a:p>
            <a:pPr>
              <a:defRPr/>
            </a:pPr>
            <a:endParaRPr lang="en-US" dirty="0" smtClean="0"/>
          </a:p>
          <a:p>
            <a:pPr>
              <a:defRPr/>
            </a:pPr>
            <a:r>
              <a:rPr lang="en-US" dirty="0" err="1" smtClean="0"/>
              <a:t>iBM</a:t>
            </a:r>
            <a:r>
              <a:rPr lang="en-US" dirty="0" smtClean="0"/>
              <a:t> is also #2 in contributions to Cloud Foundry and we have 42 </a:t>
            </a:r>
            <a:r>
              <a:rPr lang="en-US" dirty="0" err="1" smtClean="0"/>
              <a:t>IBMers</a:t>
            </a:r>
            <a:r>
              <a:rPr lang="en-US" dirty="0" smtClean="0"/>
              <a:t> who are approved to contribute to the core Cloud Foundry code base. We have contributed to many components like Elastic runtimes , Eclipse integration and even open sourced many IBM components like WebSphere Java build pack, admin UI, and Performance acceptance tests. </a:t>
            </a:r>
          </a:p>
          <a:p>
            <a:pPr>
              <a:defRPr/>
            </a:pPr>
            <a:endParaRPr lang="en-US" dirty="0" smtClean="0"/>
          </a:p>
        </p:txBody>
      </p:sp>
      <p:sp>
        <p:nvSpPr>
          <p:cNvPr id="12291"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eaLnBrk="1"/>
            <a:fld id="{E0DFD537-58DF-984B-9F95-D6A549B10554}" type="slidenum">
              <a:rPr lang="en-US"/>
              <a:pPr eaLnBrk="1"/>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6BBDCE-76D2-41E8-9AD0-BAAA7A5A1AF3}" type="slidenum">
              <a:rPr lang="en-US" smtClean="0"/>
              <a:pPr>
                <a:defRPr/>
              </a:pPr>
              <a:t>9</a:t>
            </a:fld>
            <a:endParaRPr lang="en-US"/>
          </a:p>
        </p:txBody>
      </p:sp>
    </p:spTree>
    <p:extLst>
      <p:ext uri="{BB962C8B-B14F-4D97-AF65-F5344CB8AC3E}">
        <p14:creationId xmlns:p14="http://schemas.microsoft.com/office/powerpoint/2010/main" val="1522172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e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08"/>
          <p:cNvSpPr>
            <a:spLocks noChangeShapeType="1"/>
          </p:cNvSpPr>
          <p:nvPr/>
        </p:nvSpPr>
        <p:spPr bwMode="auto">
          <a:xfrm flipH="1">
            <a:off x="260350" y="681038"/>
            <a:ext cx="8621713" cy="0"/>
          </a:xfrm>
          <a:prstGeom prst="line">
            <a:avLst/>
          </a:prstGeom>
          <a:noFill/>
          <a:ln w="6350">
            <a:solidFill>
              <a:schemeClr val="tx1"/>
            </a:solidFill>
            <a:round/>
            <a:headEnd/>
            <a:tailEnd/>
          </a:ln>
          <a:effectLst/>
        </p:spPr>
        <p:txBody>
          <a:bodyPr/>
          <a:lstStyle/>
          <a:p>
            <a:pPr>
              <a:defRPr/>
            </a:pPr>
            <a:endParaRPr lang="en-US"/>
          </a:p>
        </p:txBody>
      </p:sp>
      <p:sp>
        <p:nvSpPr>
          <p:cNvPr id="6" name="Rectangle 6"/>
          <p:cNvSpPr>
            <a:spLocks noChangeArrowheads="1"/>
          </p:cNvSpPr>
          <p:nvPr/>
        </p:nvSpPr>
        <p:spPr bwMode="black">
          <a:xfrm>
            <a:off x="5827713" y="4816475"/>
            <a:ext cx="3054350" cy="214313"/>
          </a:xfrm>
          <a:prstGeom prst="rect">
            <a:avLst/>
          </a:prstGeom>
          <a:noFill/>
          <a:ln w="9525">
            <a:noFill/>
            <a:miter lim="800000"/>
            <a:headEnd/>
            <a:tailEnd/>
          </a:ln>
        </p:spPr>
        <p:txBody>
          <a:bodyPr lIns="92075" tIns="46038" rIns="0" bIns="46038">
            <a:spAutoFit/>
          </a:bodyPr>
          <a:lstStyle/>
          <a:p>
            <a:pPr algn="r">
              <a:defRPr/>
            </a:pPr>
            <a:r>
              <a:rPr lang="en-US" sz="800"/>
              <a:t>© </a:t>
            </a:r>
            <a:r>
              <a:rPr lang="en-US" sz="800" smtClean="0"/>
              <a:t>2014 </a:t>
            </a:r>
            <a:r>
              <a:rPr lang="en-US" sz="800"/>
              <a:t>IBM Corporation</a:t>
            </a:r>
          </a:p>
        </p:txBody>
      </p:sp>
      <p:sp>
        <p:nvSpPr>
          <p:cNvPr id="3149" name="Rectangle 77"/>
          <p:cNvSpPr>
            <a:spLocks noGrp="1" noChangeArrowheads="1"/>
          </p:cNvSpPr>
          <p:nvPr>
            <p:ph type="ctrTitle"/>
          </p:nvPr>
        </p:nvSpPr>
        <p:spPr>
          <a:xfrm>
            <a:off x="153988" y="1244195"/>
            <a:ext cx="8332787" cy="373051"/>
          </a:xfrm>
        </p:spPr>
        <p:txBody>
          <a:bodyPr anchor="b"/>
          <a:lstStyle>
            <a:lvl1pPr algn="l">
              <a:lnSpc>
                <a:spcPct val="76000"/>
              </a:lnSpc>
              <a:defRPr sz="2400">
                <a:solidFill>
                  <a:schemeClr val="tx2"/>
                </a:solidFill>
                <a:latin typeface="+mj-lt"/>
              </a:defRPr>
            </a:lvl1pPr>
          </a:lstStyle>
          <a:p>
            <a:r>
              <a:rPr lang="en-US" smtClean="0"/>
              <a:t>Click to edit Master title style</a:t>
            </a:r>
            <a:endParaRPr lang="en-US"/>
          </a:p>
        </p:txBody>
      </p:sp>
      <p:sp>
        <p:nvSpPr>
          <p:cNvPr id="3191" name="Rectangle 119"/>
          <p:cNvSpPr>
            <a:spLocks noGrp="1" noChangeArrowheads="1"/>
          </p:cNvSpPr>
          <p:nvPr>
            <p:ph type="subTitle" sz="quarter" idx="1"/>
          </p:nvPr>
        </p:nvSpPr>
        <p:spPr>
          <a:xfrm>
            <a:off x="160338" y="1758849"/>
            <a:ext cx="4949825" cy="297004"/>
          </a:xfrm>
        </p:spPr>
        <p:txBody>
          <a:bodyPr anchor="b"/>
          <a:lstStyle>
            <a:lvl1pPr algn="l">
              <a:spcBef>
                <a:spcPct val="50000"/>
              </a:spcBef>
              <a:buNone/>
              <a:defRPr sz="1400">
                <a:solidFill>
                  <a:schemeClr val="tx2"/>
                </a:solidFill>
                <a:latin typeface="+mj-lt"/>
              </a:defRPr>
            </a:lvl1pPr>
          </a:lstStyle>
          <a:p>
            <a:r>
              <a:rPr lang="en-US" smtClean="0"/>
              <a:t>Click to edit Master subtitle style</a:t>
            </a:r>
            <a:endParaRPr lang="en-US"/>
          </a:p>
        </p:txBody>
      </p:sp>
      <p:pic>
        <p:nvPicPr>
          <p:cNvPr id="9" name="Picture 2"/>
          <p:cNvPicPr>
            <a:picLocks noChangeAspect="1" noChangeArrowheads="1"/>
          </p:cNvPicPr>
          <p:nvPr userDrawn="1"/>
        </p:nvPicPr>
        <p:blipFill>
          <a:blip r:embed="rId2"/>
          <a:stretch>
            <a:fillRect/>
          </a:stretch>
        </p:blipFill>
        <p:spPr bwMode="auto">
          <a:xfrm>
            <a:off x="298314" y="349006"/>
            <a:ext cx="768485" cy="288463"/>
          </a:xfrm>
          <a:prstGeom prst="rect">
            <a:avLst/>
          </a:prstGeom>
          <a:noFill/>
          <a:ln w="9525">
            <a:noFill/>
            <a:miter lim="800000"/>
            <a:headEnd/>
            <a:tailEnd/>
          </a:ln>
          <a:effectLst/>
        </p:spPr>
      </p:pic>
      <p:pic>
        <p:nvPicPr>
          <p:cNvPr id="10" name="Picture 9" descr="OBD-black.png"/>
          <p:cNvPicPr>
            <a:picLocks noChangeAspect="1"/>
          </p:cNvPicPr>
          <p:nvPr userDrawn="1"/>
        </p:nvPicPr>
        <p:blipFill>
          <a:blip r:embed="rId3">
            <a:duotone>
              <a:schemeClr val="accent4">
                <a:shade val="45000"/>
                <a:satMod val="135000"/>
              </a:schemeClr>
              <a:prstClr val="white"/>
            </a:duotone>
          </a:blip>
          <a:stretch>
            <a:fillRect/>
          </a:stretch>
        </p:blipFill>
        <p:spPr>
          <a:xfrm>
            <a:off x="6679660" y="343854"/>
            <a:ext cx="2249535" cy="298766"/>
          </a:xfrm>
          <a:prstGeom prst="rect">
            <a:avLst/>
          </a:prstGeom>
        </p:spPr>
      </p:pic>
      <p:pic>
        <p:nvPicPr>
          <p:cNvPr id="12" name="Picture 2"/>
          <p:cNvPicPr>
            <a:picLocks noChangeAspect="1" noChangeArrowheads="1"/>
          </p:cNvPicPr>
          <p:nvPr userDrawn="1"/>
        </p:nvPicPr>
        <p:blipFill>
          <a:blip r:embed="rId4"/>
          <a:srcRect/>
          <a:stretch>
            <a:fillRect/>
          </a:stretch>
        </p:blipFill>
        <p:spPr bwMode="auto">
          <a:xfrm>
            <a:off x="838200" y="2825784"/>
            <a:ext cx="6629400" cy="2095500"/>
          </a:xfrm>
          <a:prstGeom prst="rect">
            <a:avLst/>
          </a:prstGeom>
          <a:noFill/>
          <a:ln w="9525">
            <a:noFill/>
            <a:miter lim="800000"/>
            <a:headEnd/>
            <a:tailEnd/>
          </a:ln>
          <a:effectLst/>
        </p:spPr>
      </p:pic>
      <p:sp>
        <p:nvSpPr>
          <p:cNvPr id="11" name="Rectangle 10"/>
          <p:cNvSpPr/>
          <p:nvPr userDrawn="1"/>
        </p:nvSpPr>
        <p:spPr>
          <a:xfrm>
            <a:off x="0" y="2306638"/>
            <a:ext cx="9144000" cy="533400"/>
          </a:xfrm>
          <a:prstGeom prst="rect">
            <a:avLst/>
          </a:prstGeom>
          <a:solidFill>
            <a:srgbClr val="00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cceleratingEnterprise.png"/>
          <p:cNvPicPr>
            <a:picLocks noChangeAspect="1"/>
          </p:cNvPicPr>
          <p:nvPr userDrawn="1"/>
        </p:nvPicPr>
        <p:blipFill>
          <a:blip r:embed="rId5">
            <a:lum bright="100000"/>
          </a:blip>
          <a:stretch>
            <a:fillRect/>
          </a:stretch>
        </p:blipFill>
        <p:spPr>
          <a:xfrm>
            <a:off x="1915064" y="2412973"/>
            <a:ext cx="5313872" cy="32073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350"/>
            <a:ext cx="7772400" cy="584775"/>
          </a:xfrm>
        </p:spPr>
        <p:txBody>
          <a:bodyPr/>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2813"/>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00163"/>
            <a:ext cx="4305300" cy="129112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00163"/>
            <a:ext cx="4305300" cy="129112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 y="492867"/>
            <a:ext cx="8769096" cy="52120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2525"/>
            <a:ext cx="4040188" cy="384721"/>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1291123"/>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2525"/>
            <a:ext cx="4041775" cy="384721"/>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1291123"/>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625"/>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9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029075"/>
            <a:ext cx="5486400" cy="604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829189"/>
      </p:ext>
    </p:extLst>
  </p:cSld>
  <p:clrMapOvr>
    <a:masterClrMapping/>
  </p:clrMapOvr>
  <p:transition xmlns:p14="http://schemas.microsoft.com/office/powerpoint/2010/main" spd="slow">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96888"/>
            <a:ext cx="8766175"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300163"/>
            <a:ext cx="8763000" cy="1115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2" name="Rectangle 28"/>
          <p:cNvSpPr>
            <a:spLocks noChangeArrowheads="1"/>
          </p:cNvSpPr>
          <p:nvPr/>
        </p:nvSpPr>
        <p:spPr bwMode="auto">
          <a:xfrm>
            <a:off x="1754221" y="4810125"/>
            <a:ext cx="552450" cy="185738"/>
          </a:xfrm>
          <a:prstGeom prst="rect">
            <a:avLst/>
          </a:prstGeom>
          <a:noFill/>
          <a:ln w="9525">
            <a:noFill/>
            <a:miter lim="800000"/>
            <a:headEnd/>
            <a:tailEnd/>
          </a:ln>
          <a:effectLst/>
        </p:spPr>
        <p:txBody>
          <a:bodyPr/>
          <a:lstStyle/>
          <a:p>
            <a:pPr algn="ctr">
              <a:defRPr/>
            </a:pPr>
            <a:fld id="{A8FABA4C-1FF1-4F60-BB95-E78830E6438B}" type="slidenum">
              <a:rPr lang="en-US" sz="900"/>
              <a:pPr algn="ctr">
                <a:defRPr/>
              </a:pPr>
              <a:t>‹#›</a:t>
            </a:fld>
            <a:endParaRPr lang="en-US" sz="900"/>
          </a:p>
        </p:txBody>
      </p:sp>
      <p:sp>
        <p:nvSpPr>
          <p:cNvPr id="15" name="Rectangle 6"/>
          <p:cNvSpPr>
            <a:spLocks noChangeArrowheads="1"/>
          </p:cNvSpPr>
          <p:nvPr/>
        </p:nvSpPr>
        <p:spPr bwMode="black">
          <a:xfrm>
            <a:off x="3044825" y="4816475"/>
            <a:ext cx="3054350" cy="214313"/>
          </a:xfrm>
          <a:prstGeom prst="rect">
            <a:avLst/>
          </a:prstGeom>
          <a:noFill/>
          <a:ln w="9525">
            <a:noFill/>
            <a:miter lim="800000"/>
            <a:headEnd/>
            <a:tailEnd/>
          </a:ln>
        </p:spPr>
        <p:txBody>
          <a:bodyPr lIns="92075" tIns="46038" rIns="0" bIns="46038">
            <a:spAutoFit/>
          </a:bodyPr>
          <a:lstStyle/>
          <a:p>
            <a:pPr algn="ctr">
              <a:defRPr/>
            </a:pPr>
            <a:r>
              <a:rPr lang="en-US" sz="800"/>
              <a:t>© </a:t>
            </a:r>
            <a:r>
              <a:rPr lang="en-US" sz="800" smtClean="0"/>
              <a:t>2014 </a:t>
            </a:r>
            <a:r>
              <a:rPr lang="en-US" sz="800"/>
              <a:t>IBM Corporation</a:t>
            </a:r>
          </a:p>
        </p:txBody>
      </p:sp>
      <p:sp>
        <p:nvSpPr>
          <p:cNvPr id="1076" name="Line 52"/>
          <p:cNvSpPr>
            <a:spLocks noChangeShapeType="1"/>
          </p:cNvSpPr>
          <p:nvPr/>
        </p:nvSpPr>
        <p:spPr bwMode="auto">
          <a:xfrm flipH="1">
            <a:off x="260350" y="476250"/>
            <a:ext cx="8621713" cy="0"/>
          </a:xfrm>
          <a:prstGeom prst="line">
            <a:avLst/>
          </a:prstGeom>
          <a:noFill/>
          <a:ln w="6350">
            <a:solidFill>
              <a:schemeClr val="tx1"/>
            </a:solidFill>
            <a:round/>
            <a:headEnd/>
            <a:tailEnd/>
          </a:ln>
          <a:effectLst/>
        </p:spPr>
        <p:txBody>
          <a:bodyPr/>
          <a:lstStyle/>
          <a:p>
            <a:pPr>
              <a:defRPr/>
            </a:pPr>
            <a:endParaRPr lang="en-US"/>
          </a:p>
        </p:txBody>
      </p:sp>
      <p:pic>
        <p:nvPicPr>
          <p:cNvPr id="9" name="Picture 2"/>
          <p:cNvPicPr>
            <a:picLocks noChangeAspect="1" noChangeArrowheads="1"/>
          </p:cNvPicPr>
          <p:nvPr userDrawn="1"/>
        </p:nvPicPr>
        <p:blipFill>
          <a:blip r:embed="rId11"/>
          <a:stretch>
            <a:fillRect/>
          </a:stretch>
        </p:blipFill>
        <p:spPr bwMode="auto">
          <a:xfrm>
            <a:off x="298314" y="147968"/>
            <a:ext cx="768485" cy="288463"/>
          </a:xfrm>
          <a:prstGeom prst="rect">
            <a:avLst/>
          </a:prstGeom>
          <a:noFill/>
          <a:ln w="9525">
            <a:noFill/>
            <a:miter lim="800000"/>
            <a:headEnd/>
            <a:tailEnd/>
          </a:ln>
          <a:effectLst/>
        </p:spPr>
      </p:pic>
      <p:pic>
        <p:nvPicPr>
          <p:cNvPr id="10" name="Picture 9" descr="OBD-black.png"/>
          <p:cNvPicPr>
            <a:picLocks noChangeAspect="1"/>
          </p:cNvPicPr>
          <p:nvPr userDrawn="1"/>
        </p:nvPicPr>
        <p:blipFill>
          <a:blip r:embed="rId12">
            <a:duotone>
              <a:schemeClr val="accent4">
                <a:shade val="45000"/>
                <a:satMod val="135000"/>
              </a:schemeClr>
              <a:prstClr val="white"/>
            </a:duotone>
          </a:blip>
          <a:stretch>
            <a:fillRect/>
          </a:stretch>
        </p:blipFill>
        <p:spPr>
          <a:xfrm>
            <a:off x="6679660" y="142816"/>
            <a:ext cx="2249535" cy="298766"/>
          </a:xfrm>
          <a:prstGeom prst="rect">
            <a:avLst/>
          </a:prstGeom>
        </p:spPr>
      </p:pic>
      <p:grpSp>
        <p:nvGrpSpPr>
          <p:cNvPr id="11" name="Group 10"/>
          <p:cNvGrpSpPr>
            <a:grpSpLocks noChangeAspect="1"/>
          </p:cNvGrpSpPr>
          <p:nvPr userDrawn="1"/>
        </p:nvGrpSpPr>
        <p:grpSpPr>
          <a:xfrm>
            <a:off x="97260" y="4417068"/>
            <a:ext cx="784715" cy="685800"/>
            <a:chOff x="2971800" y="2952750"/>
            <a:chExt cx="2092569" cy="1828800"/>
          </a:xfrm>
        </p:grpSpPr>
        <p:pic>
          <p:nvPicPr>
            <p:cNvPr id="12" name="Picture 11" descr="openstack.png"/>
            <p:cNvPicPr>
              <a:picLocks noChangeAspect="1"/>
            </p:cNvPicPr>
            <p:nvPr/>
          </p:nvPicPr>
          <p:blipFill>
            <a:blip r:embed="rId13" cstate="print"/>
            <a:srcRect l="35898" r="3650"/>
            <a:stretch>
              <a:fillRect/>
            </a:stretch>
          </p:blipFill>
          <p:spPr>
            <a:xfrm>
              <a:off x="2971800" y="3587908"/>
              <a:ext cx="2092569" cy="1193642"/>
            </a:xfrm>
            <a:prstGeom prst="rect">
              <a:avLst/>
            </a:prstGeom>
          </p:spPr>
        </p:pic>
        <p:pic>
          <p:nvPicPr>
            <p:cNvPr id="13" name="Picture 12" descr="openstack.png"/>
            <p:cNvPicPr>
              <a:picLocks noChangeAspect="1"/>
            </p:cNvPicPr>
            <p:nvPr/>
          </p:nvPicPr>
          <p:blipFill>
            <a:blip r:embed="rId13" cstate="print"/>
            <a:srcRect l="2625" r="63848"/>
            <a:stretch>
              <a:fillRect/>
            </a:stretch>
          </p:blipFill>
          <p:spPr>
            <a:xfrm>
              <a:off x="3367454" y="2952750"/>
              <a:ext cx="1160584" cy="1193642"/>
            </a:xfrm>
            <a:prstGeom prst="rect">
              <a:avLst/>
            </a:prstGeom>
          </p:spPr>
        </p:pic>
      </p:grpSp>
      <p:pic>
        <p:nvPicPr>
          <p:cNvPr id="14" name="Picture 2"/>
          <p:cNvPicPr>
            <a:picLocks noChangeAspect="1" noChangeArrowheads="1"/>
          </p:cNvPicPr>
          <p:nvPr userDrawn="1"/>
        </p:nvPicPr>
        <p:blipFill>
          <a:blip r:embed="rId14"/>
          <a:srcRect/>
          <a:stretch>
            <a:fillRect/>
          </a:stretch>
        </p:blipFill>
        <p:spPr bwMode="auto">
          <a:xfrm>
            <a:off x="7658100" y="4157663"/>
            <a:ext cx="1485900" cy="9906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8" r:id="rId8"/>
    <p:sldLayoutId id="2147483672" r:id="rId9"/>
  </p:sldLayoutIdLst>
  <p:txStyles>
    <p:title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itchFamily="34" charset="0"/>
        </a:defRPr>
      </a:lvl2pPr>
      <a:lvl3pPr algn="l" rtl="0" eaLnBrk="1" fontAlgn="base" hangingPunct="1">
        <a:spcBef>
          <a:spcPct val="0"/>
        </a:spcBef>
        <a:spcAft>
          <a:spcPct val="0"/>
        </a:spcAft>
        <a:defRPr sz="4400">
          <a:solidFill>
            <a:schemeClr val="tx1"/>
          </a:solidFill>
          <a:latin typeface="Arial" pitchFamily="34" charset="0"/>
        </a:defRPr>
      </a:lvl3pPr>
      <a:lvl4pPr algn="l" rtl="0" eaLnBrk="1" fontAlgn="base" hangingPunct="1">
        <a:spcBef>
          <a:spcPct val="0"/>
        </a:spcBef>
        <a:spcAft>
          <a:spcPct val="0"/>
        </a:spcAft>
        <a:defRPr sz="4400">
          <a:solidFill>
            <a:schemeClr val="tx1"/>
          </a:solidFill>
          <a:latin typeface="Arial" pitchFamily="34" charset="0"/>
        </a:defRPr>
      </a:lvl4pPr>
      <a:lvl5pPr algn="l" rtl="0" eaLnBrk="1" fontAlgn="base" hangingPunct="1">
        <a:spcBef>
          <a:spcPct val="0"/>
        </a:spcBef>
        <a:spcAft>
          <a:spcPct val="0"/>
        </a:spcAft>
        <a:defRPr sz="4400">
          <a:solidFill>
            <a:schemeClr val="tx1"/>
          </a:solidFill>
          <a:latin typeface="Arial" pitchFamily="34" charset="0"/>
        </a:defRPr>
      </a:lvl5pPr>
      <a:lvl6pPr marL="457200" algn="l" rtl="0" eaLnBrk="1" fontAlgn="base" hangingPunct="1">
        <a:spcBef>
          <a:spcPct val="0"/>
        </a:spcBef>
        <a:spcAft>
          <a:spcPct val="0"/>
        </a:spcAft>
        <a:defRPr>
          <a:solidFill>
            <a:schemeClr val="tx1"/>
          </a:solidFill>
          <a:latin typeface="Arial" pitchFamily="34" charset="0"/>
        </a:defRPr>
      </a:lvl6pPr>
      <a:lvl7pPr marL="914400" algn="l" rtl="0" eaLnBrk="1" fontAlgn="base" hangingPunct="1">
        <a:spcBef>
          <a:spcPct val="0"/>
        </a:spcBef>
        <a:spcAft>
          <a:spcPct val="0"/>
        </a:spcAft>
        <a:defRPr>
          <a:solidFill>
            <a:schemeClr val="tx1"/>
          </a:solidFill>
          <a:latin typeface="Arial" pitchFamily="34" charset="0"/>
        </a:defRPr>
      </a:lvl7pPr>
      <a:lvl8pPr marL="1371600" algn="l" rtl="0" eaLnBrk="1" fontAlgn="base" hangingPunct="1">
        <a:spcBef>
          <a:spcPct val="0"/>
        </a:spcBef>
        <a:spcAft>
          <a:spcPct val="0"/>
        </a:spcAft>
        <a:defRPr>
          <a:solidFill>
            <a:schemeClr val="tx1"/>
          </a:solidFill>
          <a:latin typeface="Arial" pitchFamily="34" charset="0"/>
        </a:defRPr>
      </a:lvl8pPr>
      <a:lvl9pPr marL="1828800" algn="l" rtl="0" eaLnBrk="1" fontAlgn="base" hangingPunct="1">
        <a:spcBef>
          <a:spcPct val="0"/>
        </a:spcBef>
        <a:spcAft>
          <a:spcPct val="0"/>
        </a:spcAft>
        <a:defRPr>
          <a:solidFill>
            <a:schemeClr val="tx1"/>
          </a:solidFill>
          <a:latin typeface="Arial" pitchFamily="34" charset="0"/>
        </a:defRPr>
      </a:lvl9pPr>
    </p:titleStyle>
    <p:bodyStyle>
      <a:lvl1pPr marL="168275" indent="-168275" algn="l" rtl="0" eaLnBrk="1" fontAlgn="base" hangingPunct="1">
        <a:lnSpc>
          <a:spcPct val="95000"/>
        </a:lnSpc>
        <a:spcBef>
          <a:spcPts val="0"/>
        </a:spcBef>
        <a:spcAft>
          <a:spcPct val="0"/>
        </a:spcAft>
        <a:buClr>
          <a:schemeClr val="tx1"/>
        </a:buClr>
        <a:buFont typeface="Arial" pitchFamily="34" charset="0"/>
        <a:buChar char="•"/>
        <a:defRPr sz="1800">
          <a:solidFill>
            <a:srgbClr val="000000"/>
          </a:solidFill>
          <a:latin typeface="+mn-lt"/>
          <a:ea typeface="+mn-ea"/>
          <a:cs typeface="+mn-cs"/>
        </a:defRPr>
      </a:lvl1pPr>
      <a:lvl2pPr marL="401638" indent="-174625" algn="l" rtl="0" eaLnBrk="1" fontAlgn="base" hangingPunct="1">
        <a:lnSpc>
          <a:spcPct val="95000"/>
        </a:lnSpc>
        <a:spcBef>
          <a:spcPts val="0"/>
        </a:spcBef>
        <a:spcAft>
          <a:spcPct val="0"/>
        </a:spcAft>
        <a:buClr>
          <a:schemeClr val="tx1"/>
        </a:buClr>
        <a:buChar char="•"/>
        <a:tabLst/>
        <a:defRPr sz="1600">
          <a:solidFill>
            <a:schemeClr val="tx1"/>
          </a:solidFill>
          <a:latin typeface="+mn-lt"/>
        </a:defRPr>
      </a:lvl2pPr>
      <a:lvl3pPr marL="512763" indent="-117475" algn="l" rtl="0" eaLnBrk="1" fontAlgn="base" hangingPunct="1">
        <a:lnSpc>
          <a:spcPct val="95000"/>
        </a:lnSpc>
        <a:spcBef>
          <a:spcPts val="0"/>
        </a:spcBef>
        <a:spcAft>
          <a:spcPct val="0"/>
        </a:spcAft>
        <a:buClr>
          <a:schemeClr val="tx1"/>
        </a:buClr>
        <a:buChar char="•"/>
        <a:defRPr sz="1400">
          <a:solidFill>
            <a:schemeClr val="tx1"/>
          </a:solidFill>
          <a:latin typeface="+mn-lt"/>
        </a:defRPr>
      </a:lvl3pPr>
      <a:lvl4pPr marL="687388" indent="-120650" algn="l" rtl="0" eaLnBrk="1" fontAlgn="base" hangingPunct="1">
        <a:lnSpc>
          <a:spcPct val="95000"/>
        </a:lnSpc>
        <a:spcBef>
          <a:spcPts val="0"/>
        </a:spcBef>
        <a:spcAft>
          <a:spcPct val="0"/>
        </a:spcAft>
        <a:buClr>
          <a:schemeClr val="tx1"/>
        </a:buClr>
        <a:buChar char="•"/>
        <a:defRPr sz="1200">
          <a:solidFill>
            <a:schemeClr val="tx1"/>
          </a:solidFill>
          <a:latin typeface="+mn-lt"/>
        </a:defRPr>
      </a:lvl4pPr>
      <a:lvl5pPr marL="855663" indent="-117475" algn="l" rtl="0" eaLnBrk="1" fontAlgn="base" hangingPunct="1">
        <a:lnSpc>
          <a:spcPct val="95000"/>
        </a:lnSpc>
        <a:spcBef>
          <a:spcPts val="0"/>
        </a:spcBef>
        <a:spcAft>
          <a:spcPct val="0"/>
        </a:spcAft>
        <a:buClr>
          <a:schemeClr val="tx1"/>
        </a:buClr>
        <a:buFont typeface="Arial" pitchFamily="34" charset="0"/>
        <a:buChar char="–"/>
        <a:tabLst/>
        <a:defRPr sz="1000">
          <a:solidFill>
            <a:schemeClr val="tx1"/>
          </a:solidFill>
          <a:latin typeface="+mn-lt"/>
        </a:defRPr>
      </a:lvl5pPr>
      <a:lvl6pPr marL="2176463" indent="-7938" algn="l" rtl="0" eaLnBrk="1" fontAlgn="base" hangingPunct="1">
        <a:spcBef>
          <a:spcPct val="20000"/>
        </a:spcBef>
        <a:spcAft>
          <a:spcPct val="0"/>
        </a:spcAft>
        <a:buClr>
          <a:schemeClr val="tx1"/>
        </a:buClr>
        <a:defRPr sz="1000">
          <a:solidFill>
            <a:schemeClr val="tx1"/>
          </a:solidFill>
          <a:latin typeface="+mn-lt"/>
        </a:defRPr>
      </a:lvl6pPr>
      <a:lvl7pPr marL="2633663" indent="-7938" algn="l" rtl="0" eaLnBrk="1" fontAlgn="base" hangingPunct="1">
        <a:spcBef>
          <a:spcPct val="20000"/>
        </a:spcBef>
        <a:spcAft>
          <a:spcPct val="0"/>
        </a:spcAft>
        <a:buClr>
          <a:schemeClr val="tx1"/>
        </a:buClr>
        <a:defRPr sz="1000">
          <a:solidFill>
            <a:schemeClr val="tx1"/>
          </a:solidFill>
          <a:latin typeface="+mn-lt"/>
        </a:defRPr>
      </a:lvl7pPr>
      <a:lvl8pPr marL="3090863" indent="-7938" algn="l" rtl="0" eaLnBrk="1" fontAlgn="base" hangingPunct="1">
        <a:spcBef>
          <a:spcPct val="20000"/>
        </a:spcBef>
        <a:spcAft>
          <a:spcPct val="0"/>
        </a:spcAft>
        <a:buClr>
          <a:schemeClr val="tx1"/>
        </a:buClr>
        <a:defRPr sz="1000">
          <a:solidFill>
            <a:schemeClr val="tx1"/>
          </a:solidFill>
          <a:latin typeface="+mn-lt"/>
        </a:defRPr>
      </a:lvl8pPr>
      <a:lvl9pPr marL="3548063" indent="-7938" algn="l" rtl="0" eaLnBrk="1" fontAlgn="base" hangingPunct="1">
        <a:spcBef>
          <a:spcPct val="20000"/>
        </a:spcBef>
        <a:spcAft>
          <a:spcPct val="0"/>
        </a:spcAft>
        <a:buClr>
          <a:schemeClr val="tx1"/>
        </a:buCl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1" Type="http://schemas.openxmlformats.org/officeDocument/2006/relationships/image" Target="../media/image70.png"/><Relationship Id="rId12" Type="http://schemas.openxmlformats.org/officeDocument/2006/relationships/image" Target="../media/image71.png"/><Relationship Id="rId13" Type="http://schemas.openxmlformats.org/officeDocument/2006/relationships/image" Target="../media/image72.png"/><Relationship Id="rId1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image" Target="../media/image68.png"/><Relationship Id="rId10"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1" Type="http://schemas.openxmlformats.org/officeDocument/2006/relationships/image" Target="../media/image70.png"/><Relationship Id="rId12" Type="http://schemas.openxmlformats.org/officeDocument/2006/relationships/image" Target="../media/image71.png"/><Relationship Id="rId13" Type="http://schemas.openxmlformats.org/officeDocument/2006/relationships/image" Target="../media/image72.png"/><Relationship Id="rId1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image" Target="../media/image68.png"/><Relationship Id="rId10" Type="http://schemas.openxmlformats.org/officeDocument/2006/relationships/image" Target="../media/image69.png"/></Relationships>
</file>

<file path=ppt/slides/_rels/slide29.xml.rels><?xml version="1.0" encoding="UTF-8" standalone="yes"?>
<Relationships xmlns="http://schemas.openxmlformats.org/package/2006/relationships"><Relationship Id="rId11" Type="http://schemas.openxmlformats.org/officeDocument/2006/relationships/image" Target="../media/image70.png"/><Relationship Id="rId12" Type="http://schemas.openxmlformats.org/officeDocument/2006/relationships/image" Target="../media/image71.png"/><Relationship Id="rId13" Type="http://schemas.openxmlformats.org/officeDocument/2006/relationships/image" Target="../media/image72.png"/><Relationship Id="rId1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image" Target="../media/image68.png"/><Relationship Id="rId10" Type="http://schemas.openxmlformats.org/officeDocument/2006/relationships/image" Target="../media/image6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1" Type="http://schemas.openxmlformats.org/officeDocument/2006/relationships/image" Target="../media/image68.png"/><Relationship Id="rId12" Type="http://schemas.openxmlformats.org/officeDocument/2006/relationships/image" Target="../media/image69.png"/><Relationship Id="rId13" Type="http://schemas.openxmlformats.org/officeDocument/2006/relationships/image" Target="../media/image70.png"/><Relationship Id="rId1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72.png"/><Relationship Id="rId9" Type="http://schemas.openxmlformats.org/officeDocument/2006/relationships/image" Target="../media/image71.png"/><Relationship Id="rId10" Type="http://schemas.openxmlformats.org/officeDocument/2006/relationships/image" Target="../media/image67.png"/></Relationships>
</file>

<file path=ppt/slides/_rels/slide31.xml.rels><?xml version="1.0" encoding="UTF-8" standalone="yes"?>
<Relationships xmlns="http://schemas.openxmlformats.org/package/2006/relationships"><Relationship Id="rId11" Type="http://schemas.openxmlformats.org/officeDocument/2006/relationships/image" Target="../media/image68.png"/><Relationship Id="rId12" Type="http://schemas.openxmlformats.org/officeDocument/2006/relationships/image" Target="../media/image69.png"/><Relationship Id="rId13" Type="http://schemas.openxmlformats.org/officeDocument/2006/relationships/image" Target="../media/image70.png"/><Relationship Id="rId1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72.png"/><Relationship Id="rId9" Type="http://schemas.openxmlformats.org/officeDocument/2006/relationships/image" Target="../media/image71.png"/><Relationship Id="rId10"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hyperlink" Target="https://wiki.openstack.org/wiki/Docker" TargetMode="External"/><Relationship Id="rId4" Type="http://schemas.openxmlformats.org/officeDocument/2006/relationships/hyperlink" Target="https://github.com/dotcloud/openstack-heat-docker" TargetMode="External"/><Relationship Id="rId5" Type="http://schemas.openxmlformats.org/officeDocument/2006/relationships/hyperlink" Target="https://blog.docker.com/2014/03/docker-will-be-in-openstack-icehouse/" TargetMode="External"/><Relationship Id="rId6" Type="http://schemas.openxmlformats.org/officeDocument/2006/relationships/hyperlink" Target="http://blog.pivotal.io/cloud-foundry-pivotal/products/docker-service-broker-for-cloud-foundry" TargetMode="External"/><Relationship Id="rId1" Type="http://schemas.openxmlformats.org/officeDocument/2006/relationships/slideLayout" Target="../slideLayouts/slideLayout9.xml"/><Relationship Id="rId2" Type="http://schemas.openxmlformats.org/officeDocument/2006/relationships/hyperlink" Target="https://github.com/cloudfoundry-incubator/diego-design-note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openstacksummitnovember2014paris.sched.org/event/f62c04729f59a9ae9654ac99c2662914" TargetMode="External"/><Relationship Id="rId4" Type="http://schemas.openxmlformats.org/officeDocument/2006/relationships/hyperlink" Target="https://openstacksummitnovember2014paris.sched.org/speaker/toddmoore1" TargetMode="External"/><Relationship Id="rId5" Type="http://schemas.openxmlformats.org/officeDocument/2006/relationships/hyperlink" Target="https://openstacksummitnovember2014paris.sched.org/speaker/davidlindquist" TargetMode="External"/><Relationship Id="rId6" Type="http://schemas.openxmlformats.org/officeDocument/2006/relationships/hyperlink" Target="https://openstacksummitnovember2014paris.sched.org/event/58b31e68b16daae15b135bbaea8c66d1" TargetMode="External"/><Relationship Id="rId7" Type="http://schemas.openxmlformats.org/officeDocument/2006/relationships/hyperlink" Target="https://openstacksummitnovember2014paris.sched.org/speaker/silveyra" TargetMode="External"/><Relationship Id="rId8" Type="http://schemas.openxmlformats.org/officeDocument/2006/relationships/hyperlink" Target="https://openstacksummitnovember2014paris.sched.org/speaker/krook" TargetMode="External"/><Relationship Id="rId9" Type="http://schemas.openxmlformats.org/officeDocument/2006/relationships/hyperlink" Target="https://openstacksummitnovember2014paris.sched.org/event/d6bbb835952757f3f872fc6fc996dcde" TargetMode="External"/><Relationship Id="rId10" Type="http://schemas.openxmlformats.org/officeDocument/2006/relationships/hyperlink" Target="https://openstacksummitnovember2014paris.sched.org/speaker/moeabdula1" TargetMode="External"/><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1" Type="http://schemas.openxmlformats.org/officeDocument/2006/relationships/hyperlink" Target="https://openstacksummitnovember2014paris.sched.org/event/f377a2f8aa53344eaaed31e5fbf88b8d" TargetMode="External"/><Relationship Id="rId12" Type="http://schemas.openxmlformats.org/officeDocument/2006/relationships/hyperlink" Target="https://openstacksummitnovember2014paris.sched.org/event/7dd9c0f6eb50d25acd3c43d8afb1d11d" TargetMode="External"/><Relationship Id="rId13" Type="http://schemas.openxmlformats.org/officeDocument/2006/relationships/hyperlink" Target="https://openstacksummitnovember2014paris.sched.org/event/c5846812da0d0776bc5b68988beb4f28" TargetMode="External"/><Relationship Id="rId14" Type="http://schemas.openxmlformats.org/officeDocument/2006/relationships/hyperlink" Target="https://openstacksummitnovember2014paris.sched.org/event/f7207fef7547319f322fa5cfee05cf49" TargetMode="External"/><Relationship Id="rId15" Type="http://schemas.openxmlformats.org/officeDocument/2006/relationships/hyperlink" Target="https://openstacksummitnovember2014paris.sched.org/event/8e03f92e282ae9b94f325e976054b1c6" TargetMode="External"/><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openstacksummitnovember2014paris.sched.org/event/511fb6711226a78a2902e44566879563" TargetMode="External"/><Relationship Id="rId4" Type="http://schemas.openxmlformats.org/officeDocument/2006/relationships/hyperlink" Target="https://openstacksummitnovember2014paris.sched.org/event/e51d2d58b7d700177d4164823b7f87c6" TargetMode="External"/><Relationship Id="rId5" Type="http://schemas.openxmlformats.org/officeDocument/2006/relationships/hyperlink" Target="https://openstacksummitnovember2014paris.sched.org/event/3461be034591f42de70864de0116a58b" TargetMode="External"/><Relationship Id="rId6" Type="http://schemas.openxmlformats.org/officeDocument/2006/relationships/hyperlink" Target="https://openstacksummitnovember2014paris.sched.org/event/3381db355f042c612c11960a588e31de" TargetMode="External"/><Relationship Id="rId7" Type="http://schemas.openxmlformats.org/officeDocument/2006/relationships/hyperlink" Target="https://openstacksummitnovember2014paris.sched.org/event/4bd277ea89b58361e013c02daf301cd4" TargetMode="External"/><Relationship Id="rId8" Type="http://schemas.openxmlformats.org/officeDocument/2006/relationships/hyperlink" Target="https://openstacksummitnovember2014paris.sched.org/event/981b7820738a4a79173ff5e2dea3d167" TargetMode="External"/><Relationship Id="rId9" Type="http://schemas.openxmlformats.org/officeDocument/2006/relationships/hyperlink" Target="https://openstacksummitnovember2014paris.sched.org/event/44447ab3faa3edadee3194ba356f63cc" TargetMode="External"/><Relationship Id="rId10" Type="http://schemas.openxmlformats.org/officeDocument/2006/relationships/hyperlink" Target="https://openstacksummitnovember2014paris.sched.org/event/3dbfc674913faa106b0a275bb984a49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4" Type="http://schemas.openxmlformats.org/officeDocument/2006/relationships/image" Target="../media/image74.png"/><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bm.com/legal/copytrade.shtml" TargetMode="External"/></Relationships>
</file>

<file path=ppt/slides/_rels/slide4.xml.rels><?xml version="1.0" encoding="UTF-8" standalone="yes"?>
<Relationships xmlns="http://schemas.openxmlformats.org/package/2006/relationships"><Relationship Id="rId9" Type="http://schemas.openxmlformats.org/officeDocument/2006/relationships/image" Target="../media/image17.jpeg"/><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jpeg"/><Relationship Id="rId24" Type="http://schemas.openxmlformats.org/officeDocument/2006/relationships/image" Target="../media/image32.jpe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hyperlink" Target="http://www.ibm.com/developerworks/cloud/library/cl-open-architecture/" TargetMode="External"/><Relationship Id="rId30" Type="http://schemas.openxmlformats.org/officeDocument/2006/relationships/image" Target="../media/image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jpe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jpeg"/><Relationship Id="rId7" Type="http://schemas.openxmlformats.org/officeDocument/2006/relationships/image" Target="../media/image15.png"/><Relationship Id="rId8"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1" Type="http://schemas.openxmlformats.org/officeDocument/2006/relationships/image" Target="../media/image46.jpeg"/><Relationship Id="rId12"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jpe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53988" y="793460"/>
            <a:ext cx="8332787" cy="899939"/>
          </a:xfrm>
        </p:spPr>
        <p:txBody>
          <a:bodyPr/>
          <a:lstStyle/>
          <a:p>
            <a:r>
              <a:rPr lang="en-US" b="1" dirty="0">
                <a:sym typeface="Helvetica Neue Medium" charset="0"/>
              </a:rPr>
              <a:t/>
            </a:r>
            <a:br>
              <a:rPr lang="en-US" b="1" dirty="0">
                <a:sym typeface="Helvetica Neue Medium" charset="0"/>
              </a:rPr>
            </a:br>
            <a:r>
              <a:rPr lang="en-US" b="1" dirty="0" smtClean="0">
                <a:sym typeface="Helvetica Neue Medium" charset="0"/>
              </a:rPr>
              <a:t>Docker</a:t>
            </a:r>
            <a:r>
              <a:rPr lang="en-US" b="1" dirty="0">
                <a:sym typeface="Helvetica Neue Medium" charset="0"/>
              </a:rPr>
              <a:t>, Cloud Foundry &amp; OpenStack</a:t>
            </a:r>
            <a:r>
              <a:rPr lang="en-US" dirty="0">
                <a:sym typeface="Helvetica Neue Medium" charset="0"/>
              </a:rPr>
              <a:t/>
            </a:r>
            <a:br>
              <a:rPr lang="en-US" dirty="0">
                <a:sym typeface="Helvetica Neue Medium" charset="0"/>
              </a:rPr>
            </a:br>
            <a:r>
              <a:rPr lang="en-US" sz="2000" dirty="0">
                <a:sym typeface="Helvetica Neue Medium" charset="0"/>
              </a:rPr>
              <a:t>Leading OpenSource </a:t>
            </a:r>
            <a:r>
              <a:rPr lang="en-US" sz="2000" dirty="0" smtClean="0">
                <a:sym typeface="Helvetica Neue Medium" charset="0"/>
              </a:rPr>
              <a:t>Triumvirate - How do they all come together!</a:t>
            </a:r>
            <a:endParaRPr lang="en-US" sz="2000" b="1" dirty="0"/>
          </a:p>
        </p:txBody>
      </p:sp>
      <p:sp>
        <p:nvSpPr>
          <p:cNvPr id="4" name="Subtitle 4"/>
          <p:cNvSpPr txBox="1">
            <a:spLocks/>
          </p:cNvSpPr>
          <p:nvPr/>
        </p:nvSpPr>
        <p:spPr bwMode="auto">
          <a:xfrm>
            <a:off x="178737" y="1653426"/>
            <a:ext cx="4845050" cy="611193"/>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marL="168275" indent="-168275" algn="l" rtl="0" eaLnBrk="1" fontAlgn="base" hangingPunct="1">
              <a:lnSpc>
                <a:spcPct val="95000"/>
              </a:lnSpc>
              <a:spcBef>
                <a:spcPct val="50000"/>
              </a:spcBef>
              <a:spcAft>
                <a:spcPct val="0"/>
              </a:spcAft>
              <a:buClr>
                <a:schemeClr val="tx1"/>
              </a:buClr>
              <a:buFont typeface="Arial" pitchFamily="34" charset="0"/>
              <a:buNone/>
              <a:defRPr sz="1400">
                <a:solidFill>
                  <a:schemeClr val="tx2"/>
                </a:solidFill>
                <a:latin typeface="+mj-lt"/>
                <a:ea typeface="+mn-ea"/>
                <a:cs typeface="+mn-cs"/>
              </a:defRPr>
            </a:lvl1pPr>
            <a:lvl2pPr marL="401638" indent="-174625" algn="l" rtl="0" eaLnBrk="1" fontAlgn="base" hangingPunct="1">
              <a:lnSpc>
                <a:spcPct val="95000"/>
              </a:lnSpc>
              <a:spcBef>
                <a:spcPts val="0"/>
              </a:spcBef>
              <a:spcAft>
                <a:spcPct val="0"/>
              </a:spcAft>
              <a:buClr>
                <a:schemeClr val="tx1"/>
              </a:buClr>
              <a:buChar char="•"/>
              <a:tabLst/>
              <a:defRPr sz="1600">
                <a:solidFill>
                  <a:schemeClr val="tx1"/>
                </a:solidFill>
                <a:latin typeface="+mn-lt"/>
              </a:defRPr>
            </a:lvl2pPr>
            <a:lvl3pPr marL="512763" indent="-117475" algn="l" rtl="0" eaLnBrk="1" fontAlgn="base" hangingPunct="1">
              <a:lnSpc>
                <a:spcPct val="95000"/>
              </a:lnSpc>
              <a:spcBef>
                <a:spcPts val="0"/>
              </a:spcBef>
              <a:spcAft>
                <a:spcPct val="0"/>
              </a:spcAft>
              <a:buClr>
                <a:schemeClr val="tx1"/>
              </a:buClr>
              <a:buChar char="•"/>
              <a:defRPr sz="1400">
                <a:solidFill>
                  <a:schemeClr val="tx1"/>
                </a:solidFill>
                <a:latin typeface="+mn-lt"/>
              </a:defRPr>
            </a:lvl3pPr>
            <a:lvl4pPr marL="687388" indent="-120650" algn="l" rtl="0" eaLnBrk="1" fontAlgn="base" hangingPunct="1">
              <a:lnSpc>
                <a:spcPct val="95000"/>
              </a:lnSpc>
              <a:spcBef>
                <a:spcPts val="0"/>
              </a:spcBef>
              <a:spcAft>
                <a:spcPct val="0"/>
              </a:spcAft>
              <a:buClr>
                <a:schemeClr val="tx1"/>
              </a:buClr>
              <a:buChar char="•"/>
              <a:defRPr sz="1200">
                <a:solidFill>
                  <a:schemeClr val="tx1"/>
                </a:solidFill>
                <a:latin typeface="+mn-lt"/>
              </a:defRPr>
            </a:lvl4pPr>
            <a:lvl5pPr marL="855663" indent="-117475" algn="l" rtl="0" eaLnBrk="1" fontAlgn="base" hangingPunct="1">
              <a:lnSpc>
                <a:spcPct val="95000"/>
              </a:lnSpc>
              <a:spcBef>
                <a:spcPts val="0"/>
              </a:spcBef>
              <a:spcAft>
                <a:spcPct val="0"/>
              </a:spcAft>
              <a:buClr>
                <a:schemeClr val="tx1"/>
              </a:buClr>
              <a:buFont typeface="Arial" pitchFamily="34" charset="0"/>
              <a:buChar char="–"/>
              <a:tabLst/>
              <a:defRPr sz="1000">
                <a:solidFill>
                  <a:schemeClr val="tx1"/>
                </a:solidFill>
                <a:latin typeface="+mn-lt"/>
              </a:defRPr>
            </a:lvl5pPr>
            <a:lvl6pPr marL="2176463" indent="-7938" algn="l" rtl="0" eaLnBrk="1" fontAlgn="base" hangingPunct="1">
              <a:spcBef>
                <a:spcPct val="20000"/>
              </a:spcBef>
              <a:spcAft>
                <a:spcPct val="0"/>
              </a:spcAft>
              <a:buClr>
                <a:schemeClr val="tx1"/>
              </a:buClr>
              <a:defRPr sz="1000">
                <a:solidFill>
                  <a:schemeClr val="tx1"/>
                </a:solidFill>
                <a:latin typeface="+mn-lt"/>
              </a:defRPr>
            </a:lvl6pPr>
            <a:lvl7pPr marL="2633663" indent="-7938" algn="l" rtl="0" eaLnBrk="1" fontAlgn="base" hangingPunct="1">
              <a:spcBef>
                <a:spcPct val="20000"/>
              </a:spcBef>
              <a:spcAft>
                <a:spcPct val="0"/>
              </a:spcAft>
              <a:buClr>
                <a:schemeClr val="tx1"/>
              </a:buClr>
              <a:defRPr sz="1000">
                <a:solidFill>
                  <a:schemeClr val="tx1"/>
                </a:solidFill>
                <a:latin typeface="+mn-lt"/>
              </a:defRPr>
            </a:lvl7pPr>
            <a:lvl8pPr marL="3090863" indent="-7938" algn="l" rtl="0" eaLnBrk="1" fontAlgn="base" hangingPunct="1">
              <a:spcBef>
                <a:spcPct val="20000"/>
              </a:spcBef>
              <a:spcAft>
                <a:spcPct val="0"/>
              </a:spcAft>
              <a:buClr>
                <a:schemeClr val="tx1"/>
              </a:buClr>
              <a:defRPr sz="1000">
                <a:solidFill>
                  <a:schemeClr val="tx1"/>
                </a:solidFill>
                <a:latin typeface="+mn-lt"/>
              </a:defRPr>
            </a:lvl8pPr>
            <a:lvl9pPr marL="3548063" indent="-7938" algn="l" rtl="0" eaLnBrk="1" fontAlgn="base" hangingPunct="1">
              <a:spcBef>
                <a:spcPct val="20000"/>
              </a:spcBef>
              <a:spcAft>
                <a:spcPct val="0"/>
              </a:spcAft>
              <a:buClr>
                <a:schemeClr val="tx1"/>
              </a:buClr>
              <a:defRPr sz="1000">
                <a:solidFill>
                  <a:schemeClr val="tx1"/>
                </a:solidFill>
                <a:latin typeface="+mn-lt"/>
              </a:defRPr>
            </a:lvl9pPr>
          </a:lstStyle>
          <a:p>
            <a:r>
              <a:rPr lang="en-US" dirty="0" smtClean="0"/>
              <a:t>Animesh Singh  @AnimeshSingh</a:t>
            </a:r>
          </a:p>
          <a:p>
            <a:r>
              <a:rPr lang="en-US" dirty="0" smtClean="0"/>
              <a:t>IBM Cloud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438400" y="845762"/>
            <a:ext cx="4724400" cy="4016486"/>
          </a:xfrm>
          <a:prstGeom prst="roundRect">
            <a:avLst>
              <a:gd name="adj" fmla="val 10232"/>
            </a:avLst>
          </a:prstGeom>
          <a:solidFill>
            <a:schemeClr val="accent1">
              <a:lumMod val="60000"/>
              <a:lumOff val="40000"/>
              <a:alpha val="23000"/>
            </a:schemeClr>
          </a:solidFill>
          <a:ln>
            <a:noFill/>
          </a:ln>
          <a:effectLst>
            <a:outerShdw blurRad="1016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defTabSz="457200" fontAlgn="auto">
              <a:spcBef>
                <a:spcPts val="0"/>
              </a:spcBef>
              <a:spcAft>
                <a:spcPts val="0"/>
              </a:spcAft>
              <a:buClr>
                <a:srgbClr val="000000"/>
              </a:buClr>
              <a:buSzPct val="100000"/>
              <a:buFont typeface="Arial" pitchFamily="34" charset="0"/>
              <a:buNone/>
              <a:defRPr/>
            </a:pPr>
            <a:endParaRPr lang="en-US" kern="0" dirty="0">
              <a:solidFill>
                <a:srgbClr val="000000"/>
              </a:solidFill>
              <a:ea typeface="ＭＳ Ｐゴシック" pitchFamily="34" charset="-128"/>
              <a:cs typeface="+mn-cs"/>
            </a:endParaRPr>
          </a:p>
        </p:txBody>
      </p:sp>
      <p:sp>
        <p:nvSpPr>
          <p:cNvPr id="6" name="Rounded Rectangle 5"/>
          <p:cNvSpPr>
            <a:spLocks noChangeArrowheads="1"/>
          </p:cNvSpPr>
          <p:nvPr/>
        </p:nvSpPr>
        <p:spPr bwMode="auto">
          <a:xfrm>
            <a:off x="457201" y="1811426"/>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defTabSz="685800" eaLnBrk="0" hangingPunct="0">
              <a:defRPr sz="1600">
                <a:solidFill>
                  <a:schemeClr val="tx1"/>
                </a:solidFill>
                <a:latin typeface="Arial" charset="0"/>
                <a:ea typeface="ＭＳ Ｐゴシック" charset="0"/>
                <a:cs typeface="ＭＳ Ｐゴシック" charset="0"/>
              </a:defRPr>
            </a:lvl1pPr>
            <a:lvl2pPr marL="742950" indent="-285750" defTabSz="685800" eaLnBrk="0" hangingPunct="0">
              <a:defRPr sz="1600">
                <a:solidFill>
                  <a:schemeClr val="tx1"/>
                </a:solidFill>
                <a:latin typeface="Arial" charset="0"/>
                <a:ea typeface="ＭＳ Ｐゴシック" charset="0"/>
              </a:defRPr>
            </a:lvl2pPr>
            <a:lvl3pPr marL="1143000" indent="-228600" defTabSz="685800" eaLnBrk="0" hangingPunct="0">
              <a:defRPr sz="1600">
                <a:solidFill>
                  <a:schemeClr val="tx1"/>
                </a:solidFill>
                <a:latin typeface="Arial" charset="0"/>
                <a:ea typeface="ＭＳ Ｐゴシック" charset="0"/>
              </a:defRPr>
            </a:lvl3pPr>
            <a:lvl4pPr marL="1600200" indent="-228600" defTabSz="685800" eaLnBrk="0" hangingPunct="0">
              <a:defRPr sz="1600">
                <a:solidFill>
                  <a:schemeClr val="tx1"/>
                </a:solidFill>
                <a:latin typeface="Arial" charset="0"/>
                <a:ea typeface="ＭＳ Ｐゴシック" charset="0"/>
              </a:defRPr>
            </a:lvl4pPr>
            <a:lvl5pPr marL="2057400" indent="-228600" defTabSz="685800" eaLnBrk="0" hangingPunct="0">
              <a:defRPr sz="1600">
                <a:solidFill>
                  <a:schemeClr val="tx1"/>
                </a:solidFill>
                <a:latin typeface="Arial" charset="0"/>
                <a:ea typeface="ＭＳ Ｐゴシック" charset="0"/>
              </a:defRPr>
            </a:lvl5pPr>
            <a:lvl6pPr marL="2514600" indent="-228600" defTabSz="685800" eaLnBrk="0" fontAlgn="base" hangingPunct="0">
              <a:spcBef>
                <a:spcPct val="0"/>
              </a:spcBef>
              <a:spcAft>
                <a:spcPct val="0"/>
              </a:spcAft>
              <a:defRPr sz="1600">
                <a:solidFill>
                  <a:schemeClr val="tx1"/>
                </a:solidFill>
                <a:latin typeface="Arial" charset="0"/>
                <a:ea typeface="ＭＳ Ｐゴシック" charset="0"/>
              </a:defRPr>
            </a:lvl6pPr>
            <a:lvl7pPr marL="2971800" indent="-228600" defTabSz="685800" eaLnBrk="0" fontAlgn="base" hangingPunct="0">
              <a:spcBef>
                <a:spcPct val="0"/>
              </a:spcBef>
              <a:spcAft>
                <a:spcPct val="0"/>
              </a:spcAft>
              <a:defRPr sz="1600">
                <a:solidFill>
                  <a:schemeClr val="tx1"/>
                </a:solidFill>
                <a:latin typeface="Arial" charset="0"/>
                <a:ea typeface="ＭＳ Ｐゴシック" charset="0"/>
              </a:defRPr>
            </a:lvl7pPr>
            <a:lvl8pPr marL="3429000" indent="-228600" defTabSz="685800" eaLnBrk="0" fontAlgn="base" hangingPunct="0">
              <a:spcBef>
                <a:spcPct val="0"/>
              </a:spcBef>
              <a:spcAft>
                <a:spcPct val="0"/>
              </a:spcAft>
              <a:defRPr sz="1600">
                <a:solidFill>
                  <a:schemeClr val="tx1"/>
                </a:solidFill>
                <a:latin typeface="Arial" charset="0"/>
                <a:ea typeface="ＭＳ Ｐゴシック" charset="0"/>
              </a:defRPr>
            </a:lvl8pPr>
            <a:lvl9pPr marL="3886200" indent="-228600" defTabSz="6858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lnSpc>
                <a:spcPct val="95000"/>
              </a:lnSpc>
              <a:defRPr/>
            </a:pPr>
            <a:r>
              <a:rPr lang="en-US" sz="1200" smtClean="0">
                <a:solidFill>
                  <a:srgbClr val="FFFFFF"/>
                </a:solidFill>
                <a:effectLst>
                  <a:outerShdw blurRad="38100" dist="38100" dir="2700000" algn="tl">
                    <a:srgbClr val="DDDDDD"/>
                  </a:outerShdw>
                </a:effectLst>
                <a:latin typeface="Calibri" charset="0"/>
                <a:cs typeface="Calibri" charset="0"/>
              </a:rPr>
              <a:t>Eclipse IDE</a:t>
            </a:r>
          </a:p>
        </p:txBody>
      </p:sp>
      <p:sp>
        <p:nvSpPr>
          <p:cNvPr id="7" name="Rounded Rectangle 6"/>
          <p:cNvSpPr>
            <a:spLocks noChangeArrowheads="1"/>
          </p:cNvSpPr>
          <p:nvPr/>
        </p:nvSpPr>
        <p:spPr bwMode="auto">
          <a:xfrm>
            <a:off x="457201" y="972450"/>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defTabSz="685800" eaLnBrk="0" hangingPunct="0">
              <a:defRPr sz="1600">
                <a:solidFill>
                  <a:schemeClr val="tx1"/>
                </a:solidFill>
                <a:latin typeface="Arial" charset="0"/>
                <a:ea typeface="ＭＳ Ｐゴシック" charset="0"/>
                <a:cs typeface="ＭＳ Ｐゴシック" charset="0"/>
              </a:defRPr>
            </a:lvl1pPr>
            <a:lvl2pPr marL="742950" indent="-285750" defTabSz="685800" eaLnBrk="0" hangingPunct="0">
              <a:defRPr sz="1600">
                <a:solidFill>
                  <a:schemeClr val="tx1"/>
                </a:solidFill>
                <a:latin typeface="Arial" charset="0"/>
                <a:ea typeface="ＭＳ Ｐゴシック" charset="0"/>
              </a:defRPr>
            </a:lvl2pPr>
            <a:lvl3pPr marL="1143000" indent="-228600" defTabSz="685800" eaLnBrk="0" hangingPunct="0">
              <a:defRPr sz="1600">
                <a:solidFill>
                  <a:schemeClr val="tx1"/>
                </a:solidFill>
                <a:latin typeface="Arial" charset="0"/>
                <a:ea typeface="ＭＳ Ｐゴシック" charset="0"/>
              </a:defRPr>
            </a:lvl3pPr>
            <a:lvl4pPr marL="1600200" indent="-228600" defTabSz="685800" eaLnBrk="0" hangingPunct="0">
              <a:defRPr sz="1600">
                <a:solidFill>
                  <a:schemeClr val="tx1"/>
                </a:solidFill>
                <a:latin typeface="Arial" charset="0"/>
                <a:ea typeface="ＭＳ Ｐゴシック" charset="0"/>
              </a:defRPr>
            </a:lvl4pPr>
            <a:lvl5pPr marL="2057400" indent="-228600" defTabSz="685800" eaLnBrk="0" hangingPunct="0">
              <a:defRPr sz="1600">
                <a:solidFill>
                  <a:schemeClr val="tx1"/>
                </a:solidFill>
                <a:latin typeface="Arial" charset="0"/>
                <a:ea typeface="ＭＳ Ｐゴシック" charset="0"/>
              </a:defRPr>
            </a:lvl5pPr>
            <a:lvl6pPr marL="2514600" indent="-228600" defTabSz="685800" eaLnBrk="0" fontAlgn="base" hangingPunct="0">
              <a:spcBef>
                <a:spcPct val="0"/>
              </a:spcBef>
              <a:spcAft>
                <a:spcPct val="0"/>
              </a:spcAft>
              <a:defRPr sz="1600">
                <a:solidFill>
                  <a:schemeClr val="tx1"/>
                </a:solidFill>
                <a:latin typeface="Arial" charset="0"/>
                <a:ea typeface="ＭＳ Ｐゴシック" charset="0"/>
              </a:defRPr>
            </a:lvl6pPr>
            <a:lvl7pPr marL="2971800" indent="-228600" defTabSz="685800" eaLnBrk="0" fontAlgn="base" hangingPunct="0">
              <a:spcBef>
                <a:spcPct val="0"/>
              </a:spcBef>
              <a:spcAft>
                <a:spcPct val="0"/>
              </a:spcAft>
              <a:defRPr sz="1600">
                <a:solidFill>
                  <a:schemeClr val="tx1"/>
                </a:solidFill>
                <a:latin typeface="Arial" charset="0"/>
                <a:ea typeface="ＭＳ Ｐゴシック" charset="0"/>
              </a:defRPr>
            </a:lvl7pPr>
            <a:lvl8pPr marL="3429000" indent="-228600" defTabSz="685800" eaLnBrk="0" fontAlgn="base" hangingPunct="0">
              <a:spcBef>
                <a:spcPct val="0"/>
              </a:spcBef>
              <a:spcAft>
                <a:spcPct val="0"/>
              </a:spcAft>
              <a:defRPr sz="1600">
                <a:solidFill>
                  <a:schemeClr val="tx1"/>
                </a:solidFill>
                <a:latin typeface="Arial" charset="0"/>
                <a:ea typeface="ＭＳ Ｐゴシック" charset="0"/>
              </a:defRPr>
            </a:lvl8pPr>
            <a:lvl9pPr marL="3886200" indent="-228600" defTabSz="6858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lnSpc>
                <a:spcPct val="95000"/>
              </a:lnSpc>
              <a:defRPr/>
            </a:pPr>
            <a:r>
              <a:rPr lang="en-US" sz="1200" dirty="0" smtClean="0">
                <a:solidFill>
                  <a:srgbClr val="FFFFFF"/>
                </a:solidFill>
                <a:effectLst>
                  <a:outerShdw blurRad="38100" dist="38100" dir="2700000" algn="tl">
                    <a:srgbClr val="DDDDDD"/>
                  </a:outerShdw>
                </a:effectLst>
                <a:latin typeface="Calibri" charset="0"/>
                <a:cs typeface="Calibri" charset="0"/>
              </a:rPr>
              <a:t>CLI</a:t>
            </a:r>
          </a:p>
        </p:txBody>
      </p:sp>
      <p:sp>
        <p:nvSpPr>
          <p:cNvPr id="8" name="Rounded Rectangle 7"/>
          <p:cNvSpPr>
            <a:spLocks noChangeArrowheads="1"/>
          </p:cNvSpPr>
          <p:nvPr/>
        </p:nvSpPr>
        <p:spPr bwMode="auto">
          <a:xfrm>
            <a:off x="457201" y="2650402"/>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defTabSz="685800" eaLnBrk="0" hangingPunct="0">
              <a:defRPr sz="1600">
                <a:solidFill>
                  <a:schemeClr val="tx1"/>
                </a:solidFill>
                <a:latin typeface="Arial" charset="0"/>
                <a:ea typeface="ＭＳ Ｐゴシック" charset="0"/>
                <a:cs typeface="ＭＳ Ｐゴシック" charset="0"/>
              </a:defRPr>
            </a:lvl1pPr>
            <a:lvl2pPr marL="742950" indent="-285750" defTabSz="685800" eaLnBrk="0" hangingPunct="0">
              <a:defRPr sz="1600">
                <a:solidFill>
                  <a:schemeClr val="tx1"/>
                </a:solidFill>
                <a:latin typeface="Arial" charset="0"/>
                <a:ea typeface="ＭＳ Ｐゴシック" charset="0"/>
              </a:defRPr>
            </a:lvl2pPr>
            <a:lvl3pPr marL="1143000" indent="-228600" defTabSz="685800" eaLnBrk="0" hangingPunct="0">
              <a:defRPr sz="1600">
                <a:solidFill>
                  <a:schemeClr val="tx1"/>
                </a:solidFill>
                <a:latin typeface="Arial" charset="0"/>
                <a:ea typeface="ＭＳ Ｐゴシック" charset="0"/>
              </a:defRPr>
            </a:lvl3pPr>
            <a:lvl4pPr marL="1600200" indent="-228600" defTabSz="685800" eaLnBrk="0" hangingPunct="0">
              <a:defRPr sz="1600">
                <a:solidFill>
                  <a:schemeClr val="tx1"/>
                </a:solidFill>
                <a:latin typeface="Arial" charset="0"/>
                <a:ea typeface="ＭＳ Ｐゴシック" charset="0"/>
              </a:defRPr>
            </a:lvl4pPr>
            <a:lvl5pPr marL="2057400" indent="-228600" defTabSz="685800" eaLnBrk="0" hangingPunct="0">
              <a:defRPr sz="1600">
                <a:solidFill>
                  <a:schemeClr val="tx1"/>
                </a:solidFill>
                <a:latin typeface="Arial" charset="0"/>
                <a:ea typeface="ＭＳ Ｐゴシック" charset="0"/>
              </a:defRPr>
            </a:lvl5pPr>
            <a:lvl6pPr marL="2514600" indent="-228600" defTabSz="685800" eaLnBrk="0" fontAlgn="base" hangingPunct="0">
              <a:spcBef>
                <a:spcPct val="0"/>
              </a:spcBef>
              <a:spcAft>
                <a:spcPct val="0"/>
              </a:spcAft>
              <a:defRPr sz="1600">
                <a:solidFill>
                  <a:schemeClr val="tx1"/>
                </a:solidFill>
                <a:latin typeface="Arial" charset="0"/>
                <a:ea typeface="ＭＳ Ｐゴシック" charset="0"/>
              </a:defRPr>
            </a:lvl6pPr>
            <a:lvl7pPr marL="2971800" indent="-228600" defTabSz="685800" eaLnBrk="0" fontAlgn="base" hangingPunct="0">
              <a:spcBef>
                <a:spcPct val="0"/>
              </a:spcBef>
              <a:spcAft>
                <a:spcPct val="0"/>
              </a:spcAft>
              <a:defRPr sz="1600">
                <a:solidFill>
                  <a:schemeClr val="tx1"/>
                </a:solidFill>
                <a:latin typeface="Arial" charset="0"/>
                <a:ea typeface="ＭＳ Ｐゴシック" charset="0"/>
              </a:defRPr>
            </a:lvl7pPr>
            <a:lvl8pPr marL="3429000" indent="-228600" defTabSz="685800" eaLnBrk="0" fontAlgn="base" hangingPunct="0">
              <a:spcBef>
                <a:spcPct val="0"/>
              </a:spcBef>
              <a:spcAft>
                <a:spcPct val="0"/>
              </a:spcAft>
              <a:defRPr sz="1600">
                <a:solidFill>
                  <a:schemeClr val="tx1"/>
                </a:solidFill>
                <a:latin typeface="Arial" charset="0"/>
                <a:ea typeface="ＭＳ Ｐゴシック" charset="0"/>
              </a:defRPr>
            </a:lvl8pPr>
            <a:lvl9pPr marL="3886200" indent="-228600" defTabSz="6858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lnSpc>
                <a:spcPct val="95000"/>
              </a:lnSpc>
              <a:defRPr/>
            </a:pPr>
            <a:r>
              <a:rPr lang="en-US" sz="1200" dirty="0" smtClean="0">
                <a:solidFill>
                  <a:srgbClr val="FFFFFF"/>
                </a:solidFill>
                <a:effectLst>
                  <a:outerShdw blurRad="38100" dist="38100" dir="2700000" algn="tl">
                    <a:srgbClr val="DDDDDD"/>
                  </a:outerShdw>
                </a:effectLst>
                <a:latin typeface="Calibri" charset="0"/>
                <a:cs typeface="Calibri" charset="0"/>
              </a:rPr>
              <a:t>Browser</a:t>
            </a:r>
          </a:p>
        </p:txBody>
      </p:sp>
      <p:sp>
        <p:nvSpPr>
          <p:cNvPr id="3" name="Right Arrow 2"/>
          <p:cNvSpPr/>
          <p:nvPr/>
        </p:nvSpPr>
        <p:spPr bwMode="auto">
          <a:xfrm>
            <a:off x="1447800" y="1735155"/>
            <a:ext cx="990600" cy="484636"/>
          </a:xfrm>
          <a:prstGeom prst="rightArrow">
            <a:avLst/>
          </a:prstGeom>
          <a:solidFill>
            <a:schemeClr val="bg2">
              <a:lumMod val="60000"/>
              <a:lumOff val="40000"/>
            </a:schemeClr>
          </a:solidFill>
          <a:ln w="25400" cap="flat" cmpd="sng" algn="ctr">
            <a:solidFill>
              <a:srgbClr val="FFFFFF"/>
            </a:solidFill>
            <a:prstDash val="solid"/>
            <a:miter lim="0"/>
            <a:headEnd type="none" w="med" len="med"/>
            <a:tailEnd type="none" w="med" len="med"/>
          </a:ln>
          <a:effectLst>
            <a:outerShdw blurRad="76200" algn="ctr" rotWithShape="0">
              <a:srgbClr val="000000">
                <a:alpha val="79999"/>
              </a:srgbClr>
            </a:outerShdw>
          </a:effectLst>
        </p:spPr>
        <p:txBody>
          <a:bodyPr lIns="50800" tIns="50800" rIns="50800" bIns="50800" anchor="ctr"/>
          <a:lstStyle/>
          <a:p>
            <a:pPr defTabSz="366702" hangingPunct="1">
              <a:lnSpc>
                <a:spcPct val="95000"/>
              </a:lnSpc>
              <a:defRPr/>
            </a:pPr>
            <a:r>
              <a:rPr lang="en-US" sz="1000" dirty="0">
                <a:effectLst>
                  <a:outerShdw blurRad="38100" dist="38100" dir="2700000" algn="tl">
                    <a:srgbClr val="DDDDDD"/>
                  </a:outerShdw>
                </a:effectLst>
                <a:latin typeface="Calibri" charset="0"/>
                <a:cs typeface="Calibri" charset="0"/>
              </a:rPr>
              <a:t>cf push</a:t>
            </a:r>
          </a:p>
        </p:txBody>
      </p:sp>
      <p:pic>
        <p:nvPicPr>
          <p:cNvPr id="1947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65649"/>
            <a:ext cx="915988" cy="91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eft Arrow 10"/>
          <p:cNvSpPr/>
          <p:nvPr/>
        </p:nvSpPr>
        <p:spPr bwMode="auto">
          <a:xfrm>
            <a:off x="1447800" y="3718190"/>
            <a:ext cx="977900" cy="484636"/>
          </a:xfrm>
          <a:prstGeom prst="leftArrow">
            <a:avLst/>
          </a:prstGeom>
          <a:solidFill>
            <a:schemeClr val="bg2">
              <a:lumMod val="60000"/>
              <a:lumOff val="40000"/>
            </a:schemeClr>
          </a:solidFill>
          <a:ln w="25400" cap="flat" cmpd="sng" algn="ctr">
            <a:solidFill>
              <a:srgbClr val="FFFFFF"/>
            </a:solidFill>
            <a:prstDash val="solid"/>
            <a:miter lim="0"/>
            <a:headEnd type="none" w="med" len="med"/>
            <a:tailEnd type="none" w="med" len="med"/>
          </a:ln>
          <a:effectLst>
            <a:outerShdw blurRad="76200" algn="ctr" rotWithShape="0">
              <a:srgbClr val="000000">
                <a:alpha val="79999"/>
              </a:srgbClr>
            </a:outerShdw>
          </a:effectLst>
        </p:spPr>
        <p:txBody>
          <a:bodyPr lIns="50800" tIns="50800" rIns="50800" bIns="50800" anchor="ctr"/>
          <a:lstStyle/>
          <a:p>
            <a:pPr defTabSz="366702" hangingPunct="1">
              <a:lnSpc>
                <a:spcPct val="95000"/>
              </a:lnSpc>
              <a:defRPr/>
            </a:pPr>
            <a:r>
              <a:rPr lang="en-US" sz="1000" dirty="0">
                <a:effectLst>
                  <a:outerShdw blurRad="38100" dist="38100" dir="2700000" algn="tl">
                    <a:srgbClr val="DDDDDD"/>
                  </a:outerShdw>
                </a:effectLst>
                <a:latin typeface="Calibri" charset="0"/>
                <a:cs typeface="Calibri" charset="0"/>
              </a:rPr>
              <a:t>http</a:t>
            </a:r>
          </a:p>
        </p:txBody>
      </p:sp>
      <p:sp>
        <p:nvSpPr>
          <p:cNvPr id="12" name="Rounded Rectangle 11"/>
          <p:cNvSpPr/>
          <p:nvPr/>
        </p:nvSpPr>
        <p:spPr bwMode="auto">
          <a:xfrm>
            <a:off x="2590800" y="1658885"/>
            <a:ext cx="1524000" cy="533894"/>
          </a:xfrm>
          <a:prstGeom prst="roundRect">
            <a:avLst>
              <a:gd name="adj" fmla="val 9038"/>
            </a:avLst>
          </a:prstGeom>
          <a:solidFill>
            <a:schemeClr val="tx2">
              <a:lumMod val="60000"/>
              <a:lumOff val="40000"/>
            </a:schemeClr>
          </a:solidFill>
          <a:ln w="41275">
            <a:noFill/>
            <a:round/>
            <a:headEnd/>
            <a:tailEnd/>
          </a:ln>
        </p:spPr>
        <p:txBody>
          <a:bodyPr wrap="none" lIns="0" rIns="0" bIns="0"/>
          <a:lstStyle/>
          <a:p>
            <a:pPr defTabSz="366702" fontAlgn="auto">
              <a:spcBef>
                <a:spcPts val="0"/>
              </a:spcBef>
              <a:spcAft>
                <a:spcPts val="0"/>
              </a:spcAft>
              <a:defRPr/>
            </a:pPr>
            <a:r>
              <a:rPr lang="en-US" sz="1200" dirty="0">
                <a:solidFill>
                  <a:prstClr val="white">
                    <a:lumMod val="95000"/>
                  </a:prstClr>
                </a:solidFill>
                <a:latin typeface="Calibri"/>
                <a:ea typeface="+mn-ea"/>
                <a:cs typeface="+mn-cs"/>
              </a:rPr>
              <a:t>Cloud Controller</a:t>
            </a:r>
          </a:p>
          <a:p>
            <a:pPr defTabSz="366702" fontAlgn="auto">
              <a:spcBef>
                <a:spcPts val="0"/>
              </a:spcBef>
              <a:spcAft>
                <a:spcPts val="0"/>
              </a:spcAft>
              <a:defRPr/>
            </a:pPr>
            <a:r>
              <a:rPr lang="en-US" sz="1200" dirty="0">
                <a:solidFill>
                  <a:prstClr val="white">
                    <a:lumMod val="95000"/>
                  </a:prstClr>
                </a:solidFill>
                <a:latin typeface="Calibri"/>
                <a:ea typeface="+mn-ea"/>
                <a:cs typeface="+mn-cs"/>
              </a:rPr>
              <a:t>(API)</a:t>
            </a:r>
          </a:p>
          <a:p>
            <a:pPr defTabSz="366702" fontAlgn="auto">
              <a:spcBef>
                <a:spcPts val="0"/>
              </a:spcBef>
              <a:spcAft>
                <a:spcPts val="0"/>
              </a:spcAft>
              <a:defRPr/>
            </a:pPr>
            <a:endParaRPr lang="en-US" sz="1600" dirty="0">
              <a:solidFill>
                <a:prstClr val="white">
                  <a:lumMod val="95000"/>
                </a:prstClr>
              </a:solidFill>
              <a:latin typeface="Calibri"/>
              <a:ea typeface="+mn-ea"/>
              <a:cs typeface="+mn-cs"/>
            </a:endParaRPr>
          </a:p>
        </p:txBody>
      </p:sp>
      <p:sp>
        <p:nvSpPr>
          <p:cNvPr id="14" name="Rounded Rectangle 13"/>
          <p:cNvSpPr/>
          <p:nvPr/>
        </p:nvSpPr>
        <p:spPr bwMode="auto">
          <a:xfrm>
            <a:off x="2590800" y="3718190"/>
            <a:ext cx="1524000" cy="533894"/>
          </a:xfrm>
          <a:prstGeom prst="roundRect">
            <a:avLst>
              <a:gd name="adj" fmla="val 9038"/>
            </a:avLst>
          </a:prstGeom>
          <a:solidFill>
            <a:schemeClr val="tx2">
              <a:lumMod val="60000"/>
              <a:lumOff val="40000"/>
            </a:schemeClr>
          </a:solidFill>
          <a:ln w="41275">
            <a:noFill/>
            <a:round/>
            <a:headEnd/>
            <a:tailEnd/>
          </a:ln>
        </p:spPr>
        <p:txBody>
          <a:bodyPr wrap="none" lIns="0" rIns="0" bIns="0"/>
          <a:lstStyle/>
          <a:p>
            <a:pPr defTabSz="366702" fontAlgn="auto">
              <a:spcBef>
                <a:spcPts val="0"/>
              </a:spcBef>
              <a:spcAft>
                <a:spcPts val="0"/>
              </a:spcAft>
            </a:pPr>
            <a:r>
              <a:rPr lang="en-US" sz="1200" dirty="0">
                <a:solidFill>
                  <a:prstClr val="white">
                    <a:lumMod val="95000"/>
                  </a:prstClr>
                </a:solidFill>
                <a:latin typeface="Calibri"/>
              </a:rPr>
              <a:t>Router</a:t>
            </a:r>
          </a:p>
        </p:txBody>
      </p:sp>
      <p:sp>
        <p:nvSpPr>
          <p:cNvPr id="13" name="Rounded Rectangle 12"/>
          <p:cNvSpPr/>
          <p:nvPr/>
        </p:nvSpPr>
        <p:spPr bwMode="auto">
          <a:xfrm>
            <a:off x="4495800" y="1124991"/>
            <a:ext cx="2209800" cy="3203364"/>
          </a:xfrm>
          <a:prstGeom prst="roundRect">
            <a:avLst>
              <a:gd name="adj" fmla="val 7751"/>
            </a:avLst>
          </a:prstGeom>
          <a:solidFill>
            <a:schemeClr val="tx2">
              <a:lumMod val="75000"/>
            </a:schemeClr>
          </a:solidFill>
          <a:ln w="12700" cmpd="sng">
            <a:solidFill>
              <a:schemeClr val="bg1">
                <a:lumMod val="75000"/>
              </a:schemeClr>
            </a:solidFill>
            <a:round/>
            <a:headEnd/>
            <a:tailEnd/>
          </a:ln>
        </p:spPr>
        <p:txBody>
          <a:bodyPr wrap="none" lIns="0" tIns="0" rIns="182880" anchor="b"/>
          <a:lstStyle/>
          <a:p>
            <a:pPr algn="r" defTabSz="366702"/>
            <a:r>
              <a:rPr lang="en-US" sz="1600" dirty="0">
                <a:solidFill>
                  <a:prstClr val="white">
                    <a:lumMod val="95000"/>
                  </a:prstClr>
                </a:solidFill>
                <a:latin typeface="Calibri"/>
              </a:rPr>
              <a:t>DEA Pool  </a:t>
            </a:r>
          </a:p>
        </p:txBody>
      </p:sp>
      <p:sp>
        <p:nvSpPr>
          <p:cNvPr id="15" name="Rounded Rectangle 14"/>
          <p:cNvSpPr/>
          <p:nvPr/>
        </p:nvSpPr>
        <p:spPr bwMode="auto">
          <a:xfrm>
            <a:off x="4648200" y="1277532"/>
            <a:ext cx="2209800" cy="3203364"/>
          </a:xfrm>
          <a:prstGeom prst="roundRect">
            <a:avLst>
              <a:gd name="adj" fmla="val 7751"/>
            </a:avLst>
          </a:prstGeom>
          <a:solidFill>
            <a:schemeClr val="tx2">
              <a:lumMod val="75000"/>
            </a:schemeClr>
          </a:solidFill>
          <a:ln w="12700" cmpd="sng">
            <a:solidFill>
              <a:schemeClr val="bg1">
                <a:lumMod val="75000"/>
              </a:schemeClr>
            </a:solidFill>
            <a:round/>
            <a:headEnd/>
            <a:tailEnd/>
          </a:ln>
        </p:spPr>
        <p:txBody>
          <a:bodyPr wrap="none" lIns="0" tIns="0" rIns="182880" anchor="b"/>
          <a:lstStyle/>
          <a:p>
            <a:pPr algn="r" defTabSz="366702"/>
            <a:r>
              <a:rPr lang="en-US" sz="1600" dirty="0">
                <a:solidFill>
                  <a:prstClr val="white">
                    <a:lumMod val="95000"/>
                  </a:prstClr>
                </a:solidFill>
                <a:latin typeface="Calibri"/>
              </a:rPr>
              <a:t>DEA Pool  </a:t>
            </a:r>
          </a:p>
        </p:txBody>
      </p:sp>
      <p:sp>
        <p:nvSpPr>
          <p:cNvPr id="16" name="Rounded Rectangle 15"/>
          <p:cNvSpPr/>
          <p:nvPr/>
        </p:nvSpPr>
        <p:spPr bwMode="auto">
          <a:xfrm>
            <a:off x="4800600" y="1430073"/>
            <a:ext cx="2209800" cy="3203364"/>
          </a:xfrm>
          <a:prstGeom prst="roundRect">
            <a:avLst>
              <a:gd name="adj" fmla="val 7751"/>
            </a:avLst>
          </a:prstGeom>
          <a:solidFill>
            <a:schemeClr val="tx2">
              <a:lumMod val="75000"/>
            </a:schemeClr>
          </a:solidFill>
          <a:ln w="12700" cmpd="sng">
            <a:solidFill>
              <a:schemeClr val="bg1">
                <a:lumMod val="75000"/>
              </a:schemeClr>
            </a:solidFill>
            <a:round/>
            <a:headEnd/>
            <a:tailEnd/>
          </a:ln>
        </p:spPr>
        <p:txBody>
          <a:bodyPr wrap="none" lIns="0" tIns="0" rIns="182880" anchor="b"/>
          <a:lstStyle/>
          <a:p>
            <a:pPr algn="r" defTabSz="366702" fontAlgn="auto">
              <a:spcBef>
                <a:spcPts val="0"/>
              </a:spcBef>
              <a:spcAft>
                <a:spcPts val="0"/>
              </a:spcAft>
              <a:defRPr/>
            </a:pPr>
            <a:r>
              <a:rPr lang="en-US" sz="1600" dirty="0" smtClean="0">
                <a:solidFill>
                  <a:prstClr val="white">
                    <a:lumMod val="95000"/>
                  </a:prstClr>
                </a:solidFill>
                <a:latin typeface="Calibri"/>
                <a:ea typeface="+mn-ea"/>
                <a:cs typeface="+mn-cs"/>
              </a:rPr>
              <a:t>Droplet Execution </a:t>
            </a:r>
          </a:p>
          <a:p>
            <a:pPr algn="r" defTabSz="366702" fontAlgn="auto">
              <a:spcBef>
                <a:spcPts val="0"/>
              </a:spcBef>
              <a:spcAft>
                <a:spcPts val="0"/>
              </a:spcAft>
              <a:defRPr/>
            </a:pPr>
            <a:r>
              <a:rPr lang="en-US" sz="1600" dirty="0" smtClean="0">
                <a:solidFill>
                  <a:prstClr val="white">
                    <a:lumMod val="95000"/>
                  </a:prstClr>
                </a:solidFill>
                <a:latin typeface="Calibri"/>
                <a:ea typeface="+mn-ea"/>
                <a:cs typeface="+mn-cs"/>
              </a:rPr>
              <a:t>Agent (DEA)  VM Pool  </a:t>
            </a:r>
            <a:endParaRPr lang="en-US" sz="1600" dirty="0">
              <a:solidFill>
                <a:prstClr val="white">
                  <a:lumMod val="95000"/>
                </a:prstClr>
              </a:solidFill>
              <a:latin typeface="Calibri"/>
              <a:ea typeface="+mn-ea"/>
              <a:cs typeface="+mn-cs"/>
            </a:endParaRPr>
          </a:p>
        </p:txBody>
      </p:sp>
      <p:pic>
        <p:nvPicPr>
          <p:cNvPr id="16408"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2879214"/>
            <a:ext cx="1458913" cy="114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ounded Rectangle 27"/>
          <p:cNvSpPr/>
          <p:nvPr/>
        </p:nvSpPr>
        <p:spPr bwMode="auto">
          <a:xfrm>
            <a:off x="2590800" y="3260566"/>
            <a:ext cx="838200" cy="381353"/>
          </a:xfrm>
          <a:prstGeom prst="roundRect">
            <a:avLst>
              <a:gd name="adj" fmla="val 9038"/>
            </a:avLst>
          </a:prstGeom>
          <a:solidFill>
            <a:schemeClr val="tx2">
              <a:lumMod val="60000"/>
              <a:lumOff val="40000"/>
            </a:schemeClr>
          </a:solidFill>
          <a:ln w="41275">
            <a:noFill/>
            <a:round/>
            <a:headEnd/>
            <a:tailEnd/>
          </a:ln>
        </p:spPr>
        <p:txBody>
          <a:bodyPr wrap="none" lIns="0" rIns="0" bIns="0"/>
          <a:lstStyle/>
          <a:p>
            <a:pPr defTabSz="366702" fontAlgn="auto">
              <a:spcBef>
                <a:spcPts val="0"/>
              </a:spcBef>
              <a:spcAft>
                <a:spcPts val="0"/>
              </a:spcAft>
            </a:pPr>
            <a:r>
              <a:rPr lang="en-US" sz="1000" dirty="0">
                <a:solidFill>
                  <a:prstClr val="white">
                    <a:lumMod val="95000"/>
                  </a:prstClr>
                </a:solidFill>
                <a:latin typeface="Calibri"/>
              </a:rPr>
              <a:t>Health</a:t>
            </a:r>
          </a:p>
          <a:p>
            <a:pPr defTabSz="366702" fontAlgn="auto">
              <a:spcBef>
                <a:spcPts val="0"/>
              </a:spcBef>
              <a:spcAft>
                <a:spcPts val="0"/>
              </a:spcAft>
            </a:pPr>
            <a:r>
              <a:rPr lang="en-US" sz="1000" dirty="0">
                <a:solidFill>
                  <a:prstClr val="white">
                    <a:lumMod val="95000"/>
                  </a:prstClr>
                </a:solidFill>
                <a:latin typeface="Calibri"/>
              </a:rPr>
              <a:t>Manager</a:t>
            </a:r>
          </a:p>
        </p:txBody>
      </p:sp>
      <p:sp>
        <p:nvSpPr>
          <p:cNvPr id="29" name="Rounded Rectangle 28"/>
          <p:cNvSpPr/>
          <p:nvPr/>
        </p:nvSpPr>
        <p:spPr bwMode="auto">
          <a:xfrm>
            <a:off x="2971800" y="2650402"/>
            <a:ext cx="838200" cy="381353"/>
          </a:xfrm>
          <a:prstGeom prst="roundRect">
            <a:avLst>
              <a:gd name="adj" fmla="val 9038"/>
            </a:avLst>
          </a:prstGeom>
          <a:solidFill>
            <a:schemeClr val="tx2">
              <a:lumMod val="60000"/>
              <a:lumOff val="40000"/>
            </a:schemeClr>
          </a:solidFill>
          <a:ln w="41275">
            <a:noFill/>
            <a:round/>
            <a:headEnd/>
            <a:tailEnd/>
          </a:ln>
        </p:spPr>
        <p:txBody>
          <a:bodyPr wrap="none" lIns="0" rIns="0" bIns="0"/>
          <a:lstStyle/>
          <a:p>
            <a:pPr defTabSz="366702" fontAlgn="auto">
              <a:spcBef>
                <a:spcPts val="0"/>
              </a:spcBef>
              <a:spcAft>
                <a:spcPts val="0"/>
              </a:spcAft>
            </a:pPr>
            <a:r>
              <a:rPr lang="en-US" sz="900" dirty="0">
                <a:solidFill>
                  <a:prstClr val="white">
                    <a:lumMod val="95000"/>
                  </a:prstClr>
                </a:solidFill>
                <a:latin typeface="Calibri"/>
              </a:rPr>
              <a:t>NATS</a:t>
            </a:r>
          </a:p>
          <a:p>
            <a:pPr defTabSz="366702" fontAlgn="auto">
              <a:spcBef>
                <a:spcPts val="0"/>
              </a:spcBef>
              <a:spcAft>
                <a:spcPts val="0"/>
              </a:spcAft>
            </a:pPr>
            <a:r>
              <a:rPr lang="en-US" sz="900" dirty="0">
                <a:solidFill>
                  <a:prstClr val="white">
                    <a:lumMod val="95000"/>
                  </a:prstClr>
                </a:solidFill>
                <a:latin typeface="Calibri"/>
              </a:rPr>
              <a:t>(Message bus)</a:t>
            </a:r>
          </a:p>
        </p:txBody>
      </p:sp>
      <p:cxnSp>
        <p:nvCxnSpPr>
          <p:cNvPr id="45" name="Elbow Connector 44"/>
          <p:cNvCxnSpPr>
            <a:stCxn id="29" idx="1"/>
          </p:cNvCxnSpPr>
          <p:nvPr/>
        </p:nvCxnSpPr>
        <p:spPr bwMode="auto">
          <a:xfrm rot="10800000" flipV="1">
            <a:off x="2743200" y="2841079"/>
            <a:ext cx="228600" cy="419488"/>
          </a:xfrm>
          <a:prstGeom prst="bentConnector2">
            <a:avLst/>
          </a:prstGeom>
          <a:gradFill rotWithShape="0">
            <a:gsLst>
              <a:gs pos="0">
                <a:srgbClr val="0066C1"/>
              </a:gs>
              <a:gs pos="100000">
                <a:srgbClr val="094593"/>
              </a:gs>
            </a:gsLst>
            <a:lin ang="5400000"/>
          </a:gradFill>
          <a:ln w="25400" cap="flat" cmpd="sng" algn="ctr">
            <a:solidFill>
              <a:srgbClr val="FFFFFF"/>
            </a:solidFill>
            <a:prstDash val="solid"/>
            <a:miter lim="0"/>
            <a:headEnd type="arrow"/>
            <a:tailEnd type="arrow"/>
          </a:ln>
          <a:effectLst>
            <a:outerShdw blurRad="76200" algn="ctr" rotWithShape="0">
              <a:srgbClr val="000000">
                <a:alpha val="79999"/>
              </a:srgbClr>
            </a:outerShdw>
          </a:effectLst>
        </p:spPr>
      </p:cxnSp>
      <p:cxnSp>
        <p:nvCxnSpPr>
          <p:cNvPr id="47" name="Elbow Connector 46"/>
          <p:cNvCxnSpPr/>
          <p:nvPr/>
        </p:nvCxnSpPr>
        <p:spPr bwMode="auto">
          <a:xfrm rot="10800000">
            <a:off x="3810000" y="2879214"/>
            <a:ext cx="685800" cy="343218"/>
          </a:xfrm>
          <a:prstGeom prst="bentConnector3">
            <a:avLst>
              <a:gd name="adj1" fmla="val 50000"/>
            </a:avLst>
          </a:prstGeom>
          <a:gradFill rotWithShape="0">
            <a:gsLst>
              <a:gs pos="0">
                <a:srgbClr val="0066C1"/>
              </a:gs>
              <a:gs pos="100000">
                <a:srgbClr val="094593"/>
              </a:gs>
            </a:gsLst>
            <a:lin ang="5400000"/>
          </a:gradFill>
          <a:ln w="25400" cap="flat" cmpd="sng" algn="ctr">
            <a:solidFill>
              <a:srgbClr val="FFFFFF"/>
            </a:solidFill>
            <a:prstDash val="solid"/>
            <a:miter lim="0"/>
            <a:headEnd type="arrow"/>
            <a:tailEnd type="arrow"/>
          </a:ln>
          <a:effectLst>
            <a:outerShdw blurRad="76200" algn="ctr" rotWithShape="0">
              <a:srgbClr val="000000">
                <a:alpha val="79999"/>
              </a:srgbClr>
            </a:outerShdw>
          </a:effectLst>
        </p:spPr>
      </p:cxnSp>
      <p:cxnSp>
        <p:nvCxnSpPr>
          <p:cNvPr id="51" name="Straight Arrow Connector 50"/>
          <p:cNvCxnSpPr/>
          <p:nvPr/>
        </p:nvCxnSpPr>
        <p:spPr bwMode="auto">
          <a:xfrm>
            <a:off x="3276600" y="2116508"/>
            <a:ext cx="0" cy="533894"/>
          </a:xfrm>
          <a:prstGeom prst="straightConnector1">
            <a:avLst/>
          </a:prstGeom>
          <a:gradFill rotWithShape="0">
            <a:gsLst>
              <a:gs pos="0">
                <a:srgbClr val="0066C1"/>
              </a:gs>
              <a:gs pos="100000">
                <a:srgbClr val="094593"/>
              </a:gs>
            </a:gsLst>
            <a:lin ang="5400000"/>
          </a:gradFill>
          <a:ln w="25400" cap="flat" cmpd="sng" algn="ctr">
            <a:solidFill>
              <a:srgbClr val="FFFFFF"/>
            </a:solidFill>
            <a:prstDash val="solid"/>
            <a:miter lim="0"/>
            <a:headEnd type="arrow"/>
            <a:tailEnd type="arrow"/>
          </a:ln>
          <a:effectLst>
            <a:outerShdw blurRad="76200" algn="ctr" rotWithShape="0">
              <a:srgbClr val="000000">
                <a:alpha val="79999"/>
              </a:srgbClr>
            </a:outerShdw>
          </a:effectLst>
        </p:spPr>
      </p:cxnSp>
      <p:cxnSp>
        <p:nvCxnSpPr>
          <p:cNvPr id="53" name="Straight Arrow Connector 52"/>
          <p:cNvCxnSpPr/>
          <p:nvPr/>
        </p:nvCxnSpPr>
        <p:spPr bwMode="auto">
          <a:xfrm>
            <a:off x="3581400" y="3031755"/>
            <a:ext cx="0" cy="686435"/>
          </a:xfrm>
          <a:prstGeom prst="straightConnector1">
            <a:avLst/>
          </a:prstGeom>
          <a:gradFill rotWithShape="0">
            <a:gsLst>
              <a:gs pos="0">
                <a:srgbClr val="0066C1"/>
              </a:gs>
              <a:gs pos="100000">
                <a:srgbClr val="094593"/>
              </a:gs>
            </a:gsLst>
            <a:lin ang="5400000"/>
          </a:gradFill>
          <a:ln w="25400" cap="flat" cmpd="sng" algn="ctr">
            <a:solidFill>
              <a:srgbClr val="FFFFFF"/>
            </a:solidFill>
            <a:prstDash val="solid"/>
            <a:miter lim="0"/>
            <a:headEnd type="arrow"/>
            <a:tailEnd type="arrow"/>
          </a:ln>
          <a:effectLst>
            <a:outerShdw blurRad="76200" algn="ctr" rotWithShape="0">
              <a:srgbClr val="000000">
                <a:alpha val="79999"/>
              </a:srgbClr>
            </a:outerShdw>
          </a:effectLst>
        </p:spPr>
      </p:cxnSp>
      <p:pic>
        <p:nvPicPr>
          <p:cNvPr id="25"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582615"/>
            <a:ext cx="1447800" cy="113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92"/>
          <p:cNvSpPr>
            <a:spLocks noGrp="1"/>
          </p:cNvSpPr>
          <p:nvPr>
            <p:ph type="title"/>
          </p:nvPr>
        </p:nvSpPr>
        <p:spPr>
          <a:xfrm>
            <a:off x="152401" y="438555"/>
            <a:ext cx="8766175" cy="400481"/>
          </a:xfrm>
        </p:spPr>
        <p:txBody>
          <a:bodyPr/>
          <a:lstStyle/>
          <a:p>
            <a:pPr eaLnBrk="1" hangingPunct="1">
              <a:defRPr/>
            </a:pPr>
            <a:r>
              <a:rPr lang="en-US" sz="2000" dirty="0">
                <a:latin typeface="Arial" charset="0"/>
              </a:rPr>
              <a:t>Cloud Foundry Architecture</a:t>
            </a:r>
          </a:p>
        </p:txBody>
      </p:sp>
    </p:spTree>
    <p:extLst>
      <p:ext uri="{BB962C8B-B14F-4D97-AF65-F5344CB8AC3E}">
        <p14:creationId xmlns:p14="http://schemas.microsoft.com/office/powerpoint/2010/main" val="270937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6408"/>
                                        </p:tgtEl>
                                        <p:attrNameLst>
                                          <p:attrName>style.visibility</p:attrName>
                                        </p:attrNameLst>
                                      </p:cBhvr>
                                      <p:to>
                                        <p:strVal val="visible"/>
                                      </p:to>
                                    </p:set>
                                    <p:animEffect transition="in" filter="barn(inVertical)">
                                      <p:cBhvr>
                                        <p:cTn id="15" dur="500"/>
                                        <p:tgtEl>
                                          <p:spTgt spid="16408"/>
                                        </p:tgtEl>
                                      </p:cBhvr>
                                    </p:animEffect>
                                  </p:childTnLst>
                                </p:cTn>
                              </p:par>
                            </p:childTnLst>
                          </p:cTn>
                        </p:par>
                        <p:par>
                          <p:cTn id="16" fill="hold">
                            <p:stCondLst>
                              <p:cond delay="500"/>
                            </p:stCondLst>
                            <p:childTnLst>
                              <p:par>
                                <p:cTn id="17" presetID="16" presetClass="entr" presetSubtype="21"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arn(inVertical)">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1000" fill="hold"/>
                                        <p:tgtEl>
                                          <p:spTgt spid="29"/>
                                        </p:tgtEl>
                                        <p:attrNameLst>
                                          <p:attrName>ppt_w</p:attrName>
                                        </p:attrNameLst>
                                      </p:cBhvr>
                                      <p:tavLst>
                                        <p:tav tm="0">
                                          <p:val>
                                            <p:fltVal val="0"/>
                                          </p:val>
                                        </p:tav>
                                        <p:tav tm="100000">
                                          <p:val>
                                            <p:strVal val="#ppt_w"/>
                                          </p:val>
                                        </p:tav>
                                      </p:tavLst>
                                    </p:anim>
                                    <p:anim calcmode="lin" valueType="num">
                                      <p:cBhvr>
                                        <p:cTn id="30" dur="1000" fill="hold"/>
                                        <p:tgtEl>
                                          <p:spTgt spid="29"/>
                                        </p:tgtEl>
                                        <p:attrNameLst>
                                          <p:attrName>ppt_h</p:attrName>
                                        </p:attrNameLst>
                                      </p:cBhvr>
                                      <p:tavLst>
                                        <p:tav tm="0">
                                          <p:val>
                                            <p:fltVal val="0"/>
                                          </p:val>
                                        </p:tav>
                                        <p:tav tm="100000">
                                          <p:val>
                                            <p:strVal val="#ppt_h"/>
                                          </p:val>
                                        </p:tav>
                                      </p:tavLst>
                                    </p:anim>
                                    <p:anim calcmode="lin" valueType="num">
                                      <p:cBhvr>
                                        <p:cTn id="31" dur="1000" fill="hold"/>
                                        <p:tgtEl>
                                          <p:spTgt spid="29"/>
                                        </p:tgtEl>
                                        <p:attrNameLst>
                                          <p:attrName>style.rotation</p:attrName>
                                        </p:attrNameLst>
                                      </p:cBhvr>
                                      <p:tavLst>
                                        <p:tav tm="0">
                                          <p:val>
                                            <p:fltVal val="90"/>
                                          </p:val>
                                        </p:tav>
                                        <p:tav tm="100000">
                                          <p:val>
                                            <p:fltVal val="0"/>
                                          </p:val>
                                        </p:tav>
                                      </p:tavLst>
                                    </p:anim>
                                    <p:animEffect transition="in" filter="fade">
                                      <p:cBhvr>
                                        <p:cTn id="32" dur="1000"/>
                                        <p:tgtEl>
                                          <p:spTgt spid="29"/>
                                        </p:tgtEl>
                                      </p:cBhvr>
                                    </p:animEffect>
                                  </p:childTnLst>
                                </p:cTn>
                              </p:par>
                              <p:par>
                                <p:cTn id="33" presetID="3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p:cTn id="35" dur="1000" fill="hold"/>
                                        <p:tgtEl>
                                          <p:spTgt spid="53"/>
                                        </p:tgtEl>
                                        <p:attrNameLst>
                                          <p:attrName>ppt_w</p:attrName>
                                        </p:attrNameLst>
                                      </p:cBhvr>
                                      <p:tavLst>
                                        <p:tav tm="0">
                                          <p:val>
                                            <p:fltVal val="0"/>
                                          </p:val>
                                        </p:tav>
                                        <p:tav tm="100000">
                                          <p:val>
                                            <p:strVal val="#ppt_w"/>
                                          </p:val>
                                        </p:tav>
                                      </p:tavLst>
                                    </p:anim>
                                    <p:anim calcmode="lin" valueType="num">
                                      <p:cBhvr>
                                        <p:cTn id="36" dur="1000" fill="hold"/>
                                        <p:tgtEl>
                                          <p:spTgt spid="53"/>
                                        </p:tgtEl>
                                        <p:attrNameLst>
                                          <p:attrName>ppt_h</p:attrName>
                                        </p:attrNameLst>
                                      </p:cBhvr>
                                      <p:tavLst>
                                        <p:tav tm="0">
                                          <p:val>
                                            <p:fltVal val="0"/>
                                          </p:val>
                                        </p:tav>
                                        <p:tav tm="100000">
                                          <p:val>
                                            <p:strVal val="#ppt_h"/>
                                          </p:val>
                                        </p:tav>
                                      </p:tavLst>
                                    </p:anim>
                                    <p:anim calcmode="lin" valueType="num">
                                      <p:cBhvr>
                                        <p:cTn id="37" dur="1000" fill="hold"/>
                                        <p:tgtEl>
                                          <p:spTgt spid="53"/>
                                        </p:tgtEl>
                                        <p:attrNameLst>
                                          <p:attrName>style.rotation</p:attrName>
                                        </p:attrNameLst>
                                      </p:cBhvr>
                                      <p:tavLst>
                                        <p:tav tm="0">
                                          <p:val>
                                            <p:fltVal val="90"/>
                                          </p:val>
                                        </p:tav>
                                        <p:tav tm="100000">
                                          <p:val>
                                            <p:fltVal val="0"/>
                                          </p:val>
                                        </p:tav>
                                      </p:tavLst>
                                    </p:anim>
                                    <p:animEffect transition="in" filter="fade">
                                      <p:cBhvr>
                                        <p:cTn id="38" dur="1000"/>
                                        <p:tgtEl>
                                          <p:spTgt spid="53"/>
                                        </p:tgtEl>
                                      </p:cBhvr>
                                    </p:animEffect>
                                  </p:childTnLst>
                                </p:cTn>
                              </p:par>
                              <p:par>
                                <p:cTn id="39" presetID="3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1000" fill="hold"/>
                                        <p:tgtEl>
                                          <p:spTgt spid="47"/>
                                        </p:tgtEl>
                                        <p:attrNameLst>
                                          <p:attrName>ppt_w</p:attrName>
                                        </p:attrNameLst>
                                      </p:cBhvr>
                                      <p:tavLst>
                                        <p:tav tm="0">
                                          <p:val>
                                            <p:fltVal val="0"/>
                                          </p:val>
                                        </p:tav>
                                        <p:tav tm="100000">
                                          <p:val>
                                            <p:strVal val="#ppt_w"/>
                                          </p:val>
                                        </p:tav>
                                      </p:tavLst>
                                    </p:anim>
                                    <p:anim calcmode="lin" valueType="num">
                                      <p:cBhvr>
                                        <p:cTn id="42" dur="1000" fill="hold"/>
                                        <p:tgtEl>
                                          <p:spTgt spid="47"/>
                                        </p:tgtEl>
                                        <p:attrNameLst>
                                          <p:attrName>ppt_h</p:attrName>
                                        </p:attrNameLst>
                                      </p:cBhvr>
                                      <p:tavLst>
                                        <p:tav tm="0">
                                          <p:val>
                                            <p:fltVal val="0"/>
                                          </p:val>
                                        </p:tav>
                                        <p:tav tm="100000">
                                          <p:val>
                                            <p:strVal val="#ppt_h"/>
                                          </p:val>
                                        </p:tav>
                                      </p:tavLst>
                                    </p:anim>
                                    <p:anim calcmode="lin" valueType="num">
                                      <p:cBhvr>
                                        <p:cTn id="43" dur="1000" fill="hold"/>
                                        <p:tgtEl>
                                          <p:spTgt spid="47"/>
                                        </p:tgtEl>
                                        <p:attrNameLst>
                                          <p:attrName>style.rotation</p:attrName>
                                        </p:attrNameLst>
                                      </p:cBhvr>
                                      <p:tavLst>
                                        <p:tav tm="0">
                                          <p:val>
                                            <p:fltVal val="90"/>
                                          </p:val>
                                        </p:tav>
                                        <p:tav tm="100000">
                                          <p:val>
                                            <p:fltVal val="0"/>
                                          </p:val>
                                        </p:tav>
                                      </p:tavLst>
                                    </p:anim>
                                    <p:animEffect transition="in" filter="fade">
                                      <p:cBhvr>
                                        <p:cTn id="44" dur="1000"/>
                                        <p:tgtEl>
                                          <p:spTgt spid="47"/>
                                        </p:tgtEl>
                                      </p:cBhvr>
                                    </p:animEffect>
                                  </p:childTnLst>
                                </p:cTn>
                              </p:par>
                              <p:par>
                                <p:cTn id="45" presetID="3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par>
                                <p:cTn id="51" presetID="3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p:cTn id="53" dur="1000" fill="hold"/>
                                        <p:tgtEl>
                                          <p:spTgt spid="45"/>
                                        </p:tgtEl>
                                        <p:attrNameLst>
                                          <p:attrName>ppt_w</p:attrName>
                                        </p:attrNameLst>
                                      </p:cBhvr>
                                      <p:tavLst>
                                        <p:tav tm="0">
                                          <p:val>
                                            <p:fltVal val="0"/>
                                          </p:val>
                                        </p:tav>
                                        <p:tav tm="100000">
                                          <p:val>
                                            <p:strVal val="#ppt_w"/>
                                          </p:val>
                                        </p:tav>
                                      </p:tavLst>
                                    </p:anim>
                                    <p:anim calcmode="lin" valueType="num">
                                      <p:cBhvr>
                                        <p:cTn id="54" dur="1000" fill="hold"/>
                                        <p:tgtEl>
                                          <p:spTgt spid="45"/>
                                        </p:tgtEl>
                                        <p:attrNameLst>
                                          <p:attrName>ppt_h</p:attrName>
                                        </p:attrNameLst>
                                      </p:cBhvr>
                                      <p:tavLst>
                                        <p:tav tm="0">
                                          <p:val>
                                            <p:fltVal val="0"/>
                                          </p:val>
                                        </p:tav>
                                        <p:tav tm="100000">
                                          <p:val>
                                            <p:strVal val="#ppt_h"/>
                                          </p:val>
                                        </p:tav>
                                      </p:tavLst>
                                    </p:anim>
                                    <p:anim calcmode="lin" valueType="num">
                                      <p:cBhvr>
                                        <p:cTn id="55" dur="1000" fill="hold"/>
                                        <p:tgtEl>
                                          <p:spTgt spid="45"/>
                                        </p:tgtEl>
                                        <p:attrNameLst>
                                          <p:attrName>style.rotation</p:attrName>
                                        </p:attrNameLst>
                                      </p:cBhvr>
                                      <p:tavLst>
                                        <p:tav tm="0">
                                          <p:val>
                                            <p:fltVal val="90"/>
                                          </p:val>
                                        </p:tav>
                                        <p:tav tm="100000">
                                          <p:val>
                                            <p:fltVal val="0"/>
                                          </p:val>
                                        </p:tav>
                                      </p:tavLst>
                                    </p:anim>
                                    <p:animEffect transition="in" filter="fade">
                                      <p:cBhvr>
                                        <p:cTn id="56"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1152966"/>
            <a:ext cx="9144000" cy="2967157"/>
          </a:xfrm>
          <a:prstGeom prst="rect">
            <a:avLst/>
          </a:prstGeom>
          <a:solidFill>
            <a:schemeClr val="accent1">
              <a:lumMod val="40000"/>
              <a:lumOff val="60000"/>
            </a:schemeClr>
          </a:solidFill>
          <a:ln w="28575">
            <a:solidFill>
              <a:srgbClr val="00B2EF"/>
            </a:solidFill>
            <a:miter lim="800000"/>
            <a:headEnd/>
            <a:tailEnd/>
          </a:ln>
          <a:effectLst>
            <a:outerShdw blurRad="50800" dist="38100" dir="2700000" algn="tl" rotWithShape="0">
              <a:srgbClr val="000000">
                <a:alpha val="39998"/>
              </a:srgbClr>
            </a:outerShdw>
          </a:effectLst>
        </p:spPr>
        <p:txBody>
          <a:bodyPr/>
          <a:lstStyle/>
          <a:p>
            <a:pPr>
              <a:defRPr/>
            </a:pPr>
            <a:endParaRPr lang="en-US" sz="1100" dirty="0">
              <a:latin typeface="+mn-lt"/>
              <a:ea typeface="+mn-ea"/>
              <a:cs typeface="+mn-cs"/>
            </a:endParaRPr>
          </a:p>
        </p:txBody>
      </p:sp>
      <p:sp>
        <p:nvSpPr>
          <p:cNvPr id="5" name="AutoShape 1"/>
          <p:cNvSpPr>
            <a:spLocks/>
          </p:cNvSpPr>
          <p:nvPr/>
        </p:nvSpPr>
        <p:spPr bwMode="auto">
          <a:xfrm>
            <a:off x="152401" y="362285"/>
            <a:ext cx="8404225" cy="610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351756">
              <a:defRPr/>
            </a:pPr>
            <a:r>
              <a:rPr lang="en-US" sz="2000" dirty="0" smtClean="0">
                <a:latin typeface="+mj-lt"/>
                <a:cs typeface="Abadi MT Condensed Extra Bold" charset="0"/>
                <a:sym typeface="Helvetica Neue Medium" charset="0"/>
              </a:rPr>
              <a:t>Docker</a:t>
            </a:r>
            <a:endParaRPr lang="en-US" sz="2000" dirty="0">
              <a:latin typeface="+mj-lt"/>
              <a:cs typeface="Abadi MT Condensed Extra Bold" charset="0"/>
              <a:sym typeface="Helvetica Neue Medium" charset="0"/>
            </a:endParaRPr>
          </a:p>
        </p:txBody>
      </p:sp>
      <p:pic>
        <p:nvPicPr>
          <p:cNvPr id="11" name="Picture 10"/>
          <p:cNvPicPr>
            <a:picLocks noChangeAspect="1"/>
          </p:cNvPicPr>
          <p:nvPr/>
        </p:nvPicPr>
        <p:blipFill>
          <a:blip r:embed="rId3"/>
          <a:stretch>
            <a:fillRect/>
          </a:stretch>
        </p:blipFill>
        <p:spPr>
          <a:xfrm>
            <a:off x="4055313" y="2077652"/>
            <a:ext cx="1033375" cy="992959"/>
          </a:xfrm>
          <a:prstGeom prst="rect">
            <a:avLst/>
          </a:prstGeom>
        </p:spPr>
      </p:pic>
    </p:spTree>
    <p:extLst>
      <p:ext uri="{BB962C8B-B14F-4D97-AF65-F5344CB8AC3E}">
        <p14:creationId xmlns:p14="http://schemas.microsoft.com/office/powerpoint/2010/main" val="627447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22"/>
          <p:cNvSpPr>
            <a:spLocks noChangeArrowheads="1"/>
          </p:cNvSpPr>
          <p:nvPr/>
        </p:nvSpPr>
        <p:spPr bwMode="auto">
          <a:xfrm>
            <a:off x="304800" y="896180"/>
            <a:ext cx="8229600" cy="250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0" tIns="0" rIns="0" bIns="0">
            <a:spAutoFit/>
          </a:bodyPr>
          <a:lstStyle/>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One of the most disruptive technologies of recent past</a:t>
            </a:r>
            <a:endParaRPr lang="en-US" sz="1200" dirty="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Every significant vendor (IBM, RedHat, Google, AWS, VMWare etc) has announced support for Docker</a:t>
            </a: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First Docker conference was a huge success – with over 1000 attendees</a:t>
            </a: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600" dirty="0" smtClean="0">
                <a:latin typeface="Helvetica Neue Medium" charset="0"/>
                <a:cs typeface="Helvetica Neue Medium" charset="0"/>
                <a:sym typeface="Helvetica Neue Medium" charset="0"/>
              </a:rPr>
              <a:t>What </a:t>
            </a:r>
            <a:r>
              <a:rPr lang="en-US" sz="1600" dirty="0">
                <a:latin typeface="Helvetica Neue Medium" charset="0"/>
                <a:cs typeface="Helvetica Neue Medium" charset="0"/>
                <a:sym typeface="Helvetica Neue Medium" charset="0"/>
              </a:rPr>
              <a:t>is it </a:t>
            </a:r>
            <a:r>
              <a:rPr lang="en-US" sz="1600" dirty="0" smtClean="0">
                <a:latin typeface="Helvetica Neue Medium" charset="0"/>
                <a:cs typeface="Helvetica Neue Medium" charset="0"/>
                <a:sym typeface="Helvetica Neue Medium" charset="0"/>
              </a:rPr>
              <a:t>? A </a:t>
            </a:r>
            <a:r>
              <a:rPr lang="en-US" sz="1600" dirty="0" smtClean="0">
                <a:solidFill>
                  <a:schemeClr val="tx1"/>
                </a:solidFill>
                <a:latin typeface="Helvetica Neue Medium" charset="0"/>
                <a:cs typeface="Helvetica Neue Medium" charset="0"/>
                <a:sym typeface="Helvetica Neue Medium" charset="0"/>
              </a:rPr>
              <a:t>tool to</a:t>
            </a: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u="sng" dirty="0" smtClean="0">
                <a:solidFill>
                  <a:schemeClr val="tx1"/>
                </a:solidFill>
                <a:latin typeface="Helvetica Neue Medium" charset="0"/>
                <a:cs typeface="Helvetica Neue Medium" charset="0"/>
                <a:sym typeface="Helvetica Neue Medium" charset="0"/>
              </a:rPr>
              <a:t>Run applications</a:t>
            </a:r>
            <a:r>
              <a:rPr lang="en-US" sz="1200" dirty="0" smtClean="0">
                <a:solidFill>
                  <a:schemeClr val="tx1"/>
                </a:solidFill>
                <a:latin typeface="Helvetica Neue Medium" charset="0"/>
                <a:cs typeface="Helvetica Neue Medium" charset="0"/>
                <a:sym typeface="Helvetica Neue Medium" charset="0"/>
              </a:rPr>
              <a:t>: An </a:t>
            </a:r>
            <a:r>
              <a:rPr lang="en-US" sz="1200" dirty="0">
                <a:solidFill>
                  <a:schemeClr val="tx1"/>
                </a:solidFill>
                <a:latin typeface="Helvetica Neue Medium" charset="0"/>
                <a:cs typeface="Helvetica Neue Medium" charset="0"/>
                <a:sym typeface="Helvetica Neue Medium" charset="0"/>
              </a:rPr>
              <a:t>open source tool to run applications inside of a </a:t>
            </a:r>
            <a:r>
              <a:rPr lang="en-US" sz="1200" u="sng" dirty="0">
                <a:solidFill>
                  <a:schemeClr val="tx1"/>
                </a:solidFill>
                <a:latin typeface="Helvetica Neue Medium" charset="0"/>
                <a:cs typeface="Helvetica Neue Medium" charset="0"/>
                <a:sym typeface="Helvetica Neue Medium" charset="0"/>
              </a:rPr>
              <a:t>Linux container</a:t>
            </a:r>
            <a:r>
              <a:rPr lang="en-US" sz="1200" dirty="0">
                <a:solidFill>
                  <a:schemeClr val="tx1"/>
                </a:solidFill>
                <a:latin typeface="Helvetica Neue Medium" charset="0"/>
                <a:cs typeface="Helvetica Neue Medium" charset="0"/>
                <a:sym typeface="Helvetica Neue Medium" charset="0"/>
              </a:rPr>
              <a:t>, a kind of light-weight virtual </a:t>
            </a:r>
            <a:r>
              <a:rPr lang="en-US" sz="1200" dirty="0" smtClean="0">
                <a:solidFill>
                  <a:schemeClr val="tx1"/>
                </a:solidFill>
                <a:latin typeface="Helvetica Neue Medium" charset="0"/>
                <a:cs typeface="Helvetica Neue Medium" charset="0"/>
                <a:sym typeface="Helvetica Neue Medium" charset="0"/>
              </a:rPr>
              <a:t>machine</a:t>
            </a:r>
            <a:endParaRPr lang="en-US" sz="1200" dirty="0">
              <a:solidFill>
                <a:schemeClr val="tx1"/>
              </a:solidFill>
              <a:latin typeface="Helvetica Neue Medium" charset="0"/>
              <a:cs typeface="Helvetica Neue Medium" charset="0"/>
              <a:sym typeface="Helvetica Neue" charset="0"/>
            </a:endParaRP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u="sng" dirty="0" smtClean="0">
                <a:solidFill>
                  <a:schemeClr val="tx1"/>
                </a:solidFill>
                <a:latin typeface="Helvetica Neue Medium" charset="0"/>
                <a:cs typeface="Helvetica Neue Medium" charset="0"/>
                <a:sym typeface="Helvetica Neue" charset="0"/>
              </a:rPr>
              <a:t>Package applications</a:t>
            </a:r>
            <a:r>
              <a:rPr lang="en-US" sz="1200" dirty="0" smtClean="0">
                <a:solidFill>
                  <a:schemeClr val="tx1"/>
                </a:solidFill>
                <a:latin typeface="Helvetica Neue Medium" charset="0"/>
                <a:cs typeface="Helvetica Neue Medium" charset="0"/>
                <a:sym typeface="Helvetica Neue" charset="0"/>
              </a:rPr>
              <a:t>: In </a:t>
            </a:r>
            <a:r>
              <a:rPr lang="en-US" sz="1200" dirty="0">
                <a:solidFill>
                  <a:schemeClr val="tx1"/>
                </a:solidFill>
                <a:latin typeface="Helvetica Neue Medium" charset="0"/>
                <a:cs typeface="Helvetica Neue Medium" charset="0"/>
                <a:sym typeface="Helvetica Neue" charset="0"/>
              </a:rPr>
              <a:t>addition to running, it also offers tools </a:t>
            </a:r>
            <a:r>
              <a:rPr lang="en-US" sz="1200" dirty="0" smtClean="0">
                <a:solidFill>
                  <a:schemeClr val="tx1"/>
                </a:solidFill>
                <a:latin typeface="Helvetica Neue Medium" charset="0"/>
                <a:cs typeface="Helvetica Neue Medium" charset="0"/>
                <a:sym typeface="Helvetica Neue" charset="0"/>
              </a:rPr>
              <a:t>to package containerized </a:t>
            </a:r>
            <a:r>
              <a:rPr lang="en-US" sz="1200" dirty="0">
                <a:solidFill>
                  <a:schemeClr val="tx1"/>
                </a:solidFill>
                <a:latin typeface="Helvetica Neue Medium" charset="0"/>
                <a:cs typeface="Helvetica Neue Medium" charset="0"/>
                <a:sym typeface="Helvetica Neue" charset="0"/>
              </a:rPr>
              <a:t>applications through </a:t>
            </a:r>
            <a:r>
              <a:rPr lang="en-US" sz="1200" u="sng" dirty="0" smtClean="0">
                <a:solidFill>
                  <a:schemeClr val="tx1"/>
                </a:solidFill>
                <a:latin typeface="Helvetica Neue Medium" charset="0"/>
                <a:cs typeface="Helvetica Neue Medium" charset="0"/>
                <a:sym typeface="Helvetica Neue" charset="0"/>
              </a:rPr>
              <a:t>Docker files</a:t>
            </a: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u="sng" dirty="0" smtClean="0">
                <a:solidFill>
                  <a:schemeClr val="tx1"/>
                </a:solidFill>
                <a:latin typeface="Helvetica Neue Medium" charset="0"/>
                <a:cs typeface="Helvetica Neue Medium" charset="0"/>
                <a:sym typeface="Helvetica Neue" charset="0"/>
              </a:rPr>
              <a:t>Distribute applications</a:t>
            </a:r>
            <a:r>
              <a:rPr lang="en-US" sz="1200" dirty="0" smtClean="0">
                <a:solidFill>
                  <a:schemeClr val="tx1"/>
                </a:solidFill>
                <a:latin typeface="Helvetica Neue Medium" charset="0"/>
                <a:cs typeface="Helvetica Neue Medium" charset="0"/>
                <a:sym typeface="Helvetica Neue" charset="0"/>
              </a:rPr>
              <a:t>: </a:t>
            </a:r>
            <a:r>
              <a:rPr lang="en-US" sz="1200" dirty="0">
                <a:solidFill>
                  <a:schemeClr val="tx1"/>
                </a:solidFill>
                <a:latin typeface="Helvetica Neue Medium" charset="0"/>
                <a:cs typeface="Helvetica Neue Medium" charset="0"/>
                <a:sym typeface="Helvetica Neue" charset="0"/>
              </a:rPr>
              <a:t>C</a:t>
            </a:r>
            <a:r>
              <a:rPr lang="en-US" sz="1200" dirty="0" smtClean="0">
                <a:solidFill>
                  <a:schemeClr val="tx1"/>
                </a:solidFill>
                <a:latin typeface="Helvetica Neue Medium" charset="0"/>
                <a:cs typeface="Helvetica Neue Medium" charset="0"/>
                <a:sym typeface="Helvetica Neue" charset="0"/>
              </a:rPr>
              <a:t>reate your own </a:t>
            </a:r>
            <a:r>
              <a:rPr lang="en-US" sz="1200" u="sng" dirty="0">
                <a:solidFill>
                  <a:schemeClr val="tx1"/>
                </a:solidFill>
                <a:latin typeface="Helvetica Neue Medium" charset="0"/>
                <a:cs typeface="Helvetica Neue Medium" charset="0"/>
                <a:sym typeface="Helvetica Neue" charset="0"/>
              </a:rPr>
              <a:t>Docker </a:t>
            </a:r>
            <a:r>
              <a:rPr lang="en-US" sz="1200" u="sng" dirty="0" smtClean="0">
                <a:solidFill>
                  <a:schemeClr val="tx1"/>
                </a:solidFill>
                <a:latin typeface="Helvetica Neue Medium" charset="0"/>
                <a:cs typeface="Helvetica Neue Medium" charset="0"/>
                <a:sym typeface="Helvetica Neue" charset="0"/>
              </a:rPr>
              <a:t>registries or hubs</a:t>
            </a:r>
            <a:r>
              <a:rPr lang="en-US" sz="1200" dirty="0" smtClean="0">
                <a:solidFill>
                  <a:schemeClr val="tx1"/>
                </a:solidFill>
                <a:latin typeface="Helvetica Neue Medium" charset="0"/>
                <a:cs typeface="Helvetica Neue Medium" charset="0"/>
                <a:sym typeface="Helvetica Neue" charset="0"/>
              </a:rPr>
              <a:t>, </a:t>
            </a:r>
            <a:r>
              <a:rPr lang="en-US" sz="1200" dirty="0">
                <a:solidFill>
                  <a:schemeClr val="tx1"/>
                </a:solidFill>
                <a:latin typeface="Helvetica Neue Medium" charset="0"/>
                <a:cs typeface="Helvetica Neue Medium" charset="0"/>
                <a:sym typeface="Helvetica Neue" charset="0"/>
              </a:rPr>
              <a:t>a cloud service for sharing applications and automating </a:t>
            </a:r>
            <a:r>
              <a:rPr lang="en-US" sz="1200" dirty="0" smtClean="0">
                <a:solidFill>
                  <a:schemeClr val="tx1"/>
                </a:solidFill>
                <a:latin typeface="Helvetica Neue Medium" charset="0"/>
                <a:cs typeface="Helvetica Neue Medium" charset="0"/>
                <a:sym typeface="Helvetica Neue" charset="0"/>
              </a:rPr>
              <a:t>workflows</a:t>
            </a:r>
            <a:r>
              <a:rPr lang="en-US" sz="1200" dirty="0">
                <a:solidFill>
                  <a:schemeClr val="tx1"/>
                </a:solidFill>
                <a:latin typeface="Helvetica Neue Medium" charset="0"/>
                <a:cs typeface="Helvetica Neue Medium" charset="0"/>
                <a:sym typeface="Helvetica Neue" charset="0"/>
              </a:rPr>
              <a:t>.</a:t>
            </a:r>
          </a:p>
        </p:txBody>
      </p:sp>
      <p:sp>
        <p:nvSpPr>
          <p:cNvPr id="53250" name="Shape 23"/>
          <p:cNvSpPr>
            <a:spLocks noChangeArrowheads="1"/>
          </p:cNvSpPr>
          <p:nvPr/>
        </p:nvSpPr>
        <p:spPr bwMode="auto">
          <a:xfrm>
            <a:off x="152400" y="438556"/>
            <a:ext cx="6950075" cy="3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44999" tIns="44999" rIns="44999" bIns="44999">
            <a:spAutoFit/>
          </a:bodyPr>
          <a:lstStyle/>
          <a:p>
            <a:pPr defTabSz="457200" fontAlgn="base">
              <a:spcBef>
                <a:spcPct val="0"/>
              </a:spcBef>
              <a:spcAft>
                <a:spcPct val="0"/>
              </a:spcAft>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pPr>
            <a:r>
              <a:rPr lang="en-US" sz="2000" dirty="0">
                <a:latin typeface="+mj-lt"/>
                <a:cs typeface="Abadi MT Condensed Extra Bold" charset="0"/>
                <a:sym typeface="Helvetica Neue" charset="0"/>
              </a:rPr>
              <a:t> Docker Overview</a:t>
            </a:r>
          </a:p>
        </p:txBody>
      </p:sp>
      <p:pic>
        <p:nvPicPr>
          <p:cNvPr id="4" name="Picture 3"/>
          <p:cNvPicPr>
            <a:picLocks noChangeAspect="1"/>
          </p:cNvPicPr>
          <p:nvPr/>
        </p:nvPicPr>
        <p:blipFill>
          <a:blip r:embed="rId2"/>
          <a:stretch>
            <a:fillRect/>
          </a:stretch>
        </p:blipFill>
        <p:spPr>
          <a:xfrm>
            <a:off x="609600" y="3413108"/>
            <a:ext cx="7823200" cy="1297213"/>
          </a:xfrm>
          <a:prstGeom prst="rect">
            <a:avLst/>
          </a:prstGeom>
        </p:spPr>
      </p:pic>
    </p:spTree>
    <p:extLst>
      <p:ext uri="{BB962C8B-B14F-4D97-AF65-F5344CB8AC3E}">
        <p14:creationId xmlns:p14="http://schemas.microsoft.com/office/powerpoint/2010/main" val="224915262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22"/>
          <p:cNvSpPr>
            <a:spLocks noChangeArrowheads="1"/>
          </p:cNvSpPr>
          <p:nvPr/>
        </p:nvSpPr>
        <p:spPr bwMode="auto">
          <a:xfrm>
            <a:off x="304800" y="972450"/>
            <a:ext cx="3200400" cy="352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0" tIns="0" rIns="0" bIns="0">
            <a:spAutoFit/>
          </a:bodyPr>
          <a:lstStyle/>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Docker </a:t>
            </a:r>
            <a:r>
              <a:rPr lang="en-US" sz="1200" dirty="0">
                <a:solidFill>
                  <a:schemeClr val="tx1"/>
                </a:solidFill>
                <a:latin typeface="Helvetica Neue Medium" charset="0"/>
                <a:cs typeface="Helvetica Neue Medium" charset="0"/>
                <a:sym typeface="Helvetica Neue Medium" charset="0"/>
              </a:rPr>
              <a:t>uses a client-server architecture. </a:t>
            </a:r>
            <a:r>
              <a:rPr lang="en-US" sz="1200" dirty="0" smtClean="0">
                <a:solidFill>
                  <a:schemeClr val="tx1"/>
                </a:solidFill>
                <a:latin typeface="Helvetica Neue Medium" charset="0"/>
                <a:cs typeface="Helvetica Neue Medium" charset="0"/>
                <a:sym typeface="Helvetica Neue Medium" charset="0"/>
              </a:rPr>
              <a:t/>
            </a:r>
            <a:br>
              <a:rPr lang="en-US" sz="1200" dirty="0" smtClean="0">
                <a:solidFill>
                  <a:schemeClr val="tx1"/>
                </a:solidFill>
                <a:latin typeface="Helvetica Neue Medium" charset="0"/>
                <a:cs typeface="Helvetica Neue Medium" charset="0"/>
                <a:sym typeface="Helvetica Neue Medium" charset="0"/>
              </a:rPr>
            </a:b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The </a:t>
            </a:r>
            <a:r>
              <a:rPr lang="en-US" sz="1200" u="sng" dirty="0">
                <a:solidFill>
                  <a:schemeClr val="tx1"/>
                </a:solidFill>
                <a:latin typeface="Helvetica Neue Medium" charset="0"/>
                <a:cs typeface="Helvetica Neue Medium" charset="0"/>
                <a:sym typeface="Helvetica Neue Medium" charset="0"/>
              </a:rPr>
              <a:t>Docker </a:t>
            </a:r>
            <a:r>
              <a:rPr lang="en-US" sz="1200" u="sng" dirty="0" smtClean="0">
                <a:solidFill>
                  <a:schemeClr val="tx1"/>
                </a:solidFill>
                <a:latin typeface="Helvetica Neue Medium" charset="0"/>
                <a:cs typeface="Helvetica Neue Medium" charset="0"/>
                <a:sym typeface="Helvetica Neue Medium" charset="0"/>
              </a:rPr>
              <a:t>client </a:t>
            </a:r>
            <a:r>
              <a:rPr lang="en-US" sz="1200" dirty="0">
                <a:solidFill>
                  <a:schemeClr val="tx1"/>
                </a:solidFill>
                <a:latin typeface="Helvetica Neue Medium" charset="0"/>
                <a:cs typeface="Helvetica Neue Medium" charset="0"/>
                <a:sym typeface="Helvetica Neue Medium" charset="0"/>
              </a:rPr>
              <a:t>talks to the </a:t>
            </a:r>
            <a:r>
              <a:rPr lang="en-US" sz="1200" u="sng" dirty="0">
                <a:solidFill>
                  <a:schemeClr val="tx1"/>
                </a:solidFill>
                <a:latin typeface="Helvetica Neue Medium" charset="0"/>
                <a:cs typeface="Helvetica Neue Medium" charset="0"/>
                <a:sym typeface="Helvetica Neue Medium" charset="0"/>
              </a:rPr>
              <a:t>Docker daemon</a:t>
            </a:r>
            <a:r>
              <a:rPr lang="en-US" sz="1200" dirty="0">
                <a:solidFill>
                  <a:schemeClr val="tx1"/>
                </a:solidFill>
                <a:latin typeface="Helvetica Neue Medium" charset="0"/>
                <a:cs typeface="Helvetica Neue Medium" charset="0"/>
                <a:sym typeface="Helvetica Neue Medium" charset="0"/>
              </a:rPr>
              <a:t>, which does the heavy lifting of building, running, and distributing your Docker containers. </a:t>
            </a:r>
            <a:r>
              <a:rPr lang="en-US" sz="1200" dirty="0" smtClean="0">
                <a:solidFill>
                  <a:schemeClr val="tx1"/>
                </a:solidFill>
                <a:latin typeface="Helvetica Neue Medium" charset="0"/>
                <a:cs typeface="Helvetica Neue Medium" charset="0"/>
                <a:sym typeface="Helvetica Neue Medium" charset="0"/>
              </a:rPr>
              <a:t/>
            </a:r>
            <a:br>
              <a:rPr lang="en-US" sz="1200" dirty="0" smtClean="0">
                <a:solidFill>
                  <a:schemeClr val="tx1"/>
                </a:solidFill>
                <a:latin typeface="Helvetica Neue Medium" charset="0"/>
                <a:cs typeface="Helvetica Neue Medium" charset="0"/>
                <a:sym typeface="Helvetica Neue Medium" charset="0"/>
              </a:rPr>
            </a:b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Both </a:t>
            </a:r>
            <a:r>
              <a:rPr lang="en-US" sz="1200" dirty="0">
                <a:solidFill>
                  <a:schemeClr val="tx1"/>
                </a:solidFill>
                <a:latin typeface="Helvetica Neue Medium" charset="0"/>
                <a:cs typeface="Helvetica Neue Medium" charset="0"/>
                <a:sym typeface="Helvetica Neue Medium" charset="0"/>
              </a:rPr>
              <a:t>the Docker client and the daemon can run on the same system, or you can connect a Docker client to a remote Docker daemon. </a:t>
            </a:r>
            <a:r>
              <a:rPr lang="en-US" sz="1200" dirty="0" smtClean="0">
                <a:solidFill>
                  <a:schemeClr val="tx1"/>
                </a:solidFill>
                <a:latin typeface="Helvetica Neue Medium" charset="0"/>
                <a:cs typeface="Helvetica Neue Medium" charset="0"/>
                <a:sym typeface="Helvetica Neue Medium" charset="0"/>
              </a:rPr>
              <a:t/>
            </a:r>
            <a:br>
              <a:rPr lang="en-US" sz="1200" dirty="0" smtClean="0">
                <a:solidFill>
                  <a:schemeClr val="tx1"/>
                </a:solidFill>
                <a:latin typeface="Helvetica Neue Medium" charset="0"/>
                <a:cs typeface="Helvetica Neue Medium" charset="0"/>
                <a:sym typeface="Helvetica Neue Medium" charset="0"/>
              </a:rPr>
            </a:b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The </a:t>
            </a:r>
            <a:r>
              <a:rPr lang="en-US" sz="1200" dirty="0">
                <a:solidFill>
                  <a:schemeClr val="tx1"/>
                </a:solidFill>
                <a:latin typeface="Helvetica Neue Medium" charset="0"/>
                <a:cs typeface="Helvetica Neue Medium" charset="0"/>
                <a:sym typeface="Helvetica Neue Medium" charset="0"/>
              </a:rPr>
              <a:t>Docker client and daemon communicate via sockets or through a RESTful API.</a:t>
            </a: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100" dirty="0" smtClean="0">
              <a:solidFill>
                <a:schemeClr val="tx1"/>
              </a:solidFill>
              <a:latin typeface="Helvetica Neue Medium" charset="0"/>
              <a:cs typeface="Helvetica Neue Medium" charset="0"/>
              <a:sym typeface="Helvetica Neue Medium" charset="0"/>
            </a:endParaRPr>
          </a:p>
        </p:txBody>
      </p:sp>
      <p:sp>
        <p:nvSpPr>
          <p:cNvPr id="53250" name="Shape 23"/>
          <p:cNvSpPr>
            <a:spLocks noChangeArrowheads="1"/>
          </p:cNvSpPr>
          <p:nvPr/>
        </p:nvSpPr>
        <p:spPr bwMode="auto">
          <a:xfrm>
            <a:off x="152400" y="438556"/>
            <a:ext cx="6950075" cy="3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44999" tIns="44999" rIns="44999" bIns="44999">
            <a:spAutoFit/>
          </a:bodyPr>
          <a:lstStyle/>
          <a:p>
            <a:pPr algn="l" defTabSz="45720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pPr>
            <a:r>
              <a:rPr lang="en-US" sz="2000" dirty="0">
                <a:latin typeface="+mj-lt"/>
                <a:cs typeface="Abadi MT Condensed Extra Bold" charset="0"/>
                <a:sym typeface="Helvetica Neue" charset="0"/>
              </a:rPr>
              <a:t> </a:t>
            </a:r>
            <a:r>
              <a:rPr lang="en-US" sz="2000" dirty="0">
                <a:solidFill>
                  <a:srgbClr val="003F69"/>
                </a:solidFill>
                <a:latin typeface="Arial" charset="0"/>
                <a:ea typeface="ＭＳ Ｐゴシック" charset="0"/>
                <a:cs typeface="ＭＳ Ｐゴシック" charset="0"/>
                <a:sym typeface="Helvetica Neue" charset="0"/>
              </a:rPr>
              <a:t>Docker Architectural Overview</a:t>
            </a:r>
          </a:p>
        </p:txBody>
      </p:sp>
      <p:pic>
        <p:nvPicPr>
          <p:cNvPr id="5" name="Picture 4"/>
          <p:cNvPicPr>
            <a:picLocks noChangeAspect="1"/>
          </p:cNvPicPr>
          <p:nvPr/>
        </p:nvPicPr>
        <p:blipFill>
          <a:blip r:embed="rId3"/>
          <a:stretch>
            <a:fillRect/>
          </a:stretch>
        </p:blipFill>
        <p:spPr>
          <a:xfrm>
            <a:off x="3810000" y="1201262"/>
            <a:ext cx="4848871" cy="3267884"/>
          </a:xfrm>
          <a:prstGeom prst="rect">
            <a:avLst/>
          </a:prstGeom>
        </p:spPr>
      </p:pic>
    </p:spTree>
    <p:extLst>
      <p:ext uri="{BB962C8B-B14F-4D97-AF65-F5344CB8AC3E}">
        <p14:creationId xmlns:p14="http://schemas.microsoft.com/office/powerpoint/2010/main" val="133392985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22"/>
          <p:cNvSpPr>
            <a:spLocks noChangeArrowheads="1"/>
          </p:cNvSpPr>
          <p:nvPr/>
        </p:nvSpPr>
        <p:spPr bwMode="auto">
          <a:xfrm>
            <a:off x="228600" y="590815"/>
            <a:ext cx="4876800" cy="376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0" tIns="0" rIns="0" bIns="0">
            <a:spAutoFit/>
          </a:bodyPr>
          <a:lstStyle/>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a:solidFill>
                  <a:schemeClr val="tx1"/>
                </a:solidFill>
                <a:latin typeface="Helvetica Neue Medium" charset="0"/>
                <a:cs typeface="Helvetica Neue Medium" charset="0"/>
                <a:sym typeface="Helvetica Neue Medium" charset="0"/>
              </a:rPr>
              <a:t>A </a:t>
            </a:r>
            <a:r>
              <a:rPr lang="en-US" sz="1200" dirty="0" smtClean="0">
                <a:solidFill>
                  <a:schemeClr val="tx1"/>
                </a:solidFill>
                <a:latin typeface="Helvetica Neue Medium" charset="0"/>
                <a:cs typeface="Helvetica Neue Medium" charset="0"/>
                <a:sym typeface="Helvetica Neue Medium" charset="0"/>
              </a:rPr>
              <a:t>Docker container </a:t>
            </a:r>
            <a:r>
              <a:rPr lang="en-US" sz="1200" dirty="0">
                <a:solidFill>
                  <a:schemeClr val="tx1"/>
                </a:solidFill>
                <a:latin typeface="Helvetica Neue Medium" charset="0"/>
                <a:cs typeface="Helvetica Neue Medium" charset="0"/>
                <a:sym typeface="Helvetica Neue Medium" charset="0"/>
              </a:rPr>
              <a:t>consists of an </a:t>
            </a:r>
            <a:r>
              <a:rPr lang="en-US" sz="1200" u="sng" dirty="0">
                <a:solidFill>
                  <a:schemeClr val="tx1"/>
                </a:solidFill>
                <a:latin typeface="Helvetica Neue Medium" charset="0"/>
                <a:cs typeface="Helvetica Neue Medium" charset="0"/>
                <a:sym typeface="Helvetica Neue Medium" charset="0"/>
              </a:rPr>
              <a:t>operating system, user-added files, and meta-</a:t>
            </a:r>
            <a:r>
              <a:rPr lang="en-US" sz="1200" u="sng" dirty="0" smtClean="0">
                <a:solidFill>
                  <a:schemeClr val="tx1"/>
                </a:solidFill>
                <a:latin typeface="Helvetica Neue Medium" charset="0"/>
                <a:cs typeface="Helvetica Neue Medium" charset="0"/>
                <a:sym typeface="Helvetica Neue Medium" charset="0"/>
              </a:rPr>
              <a:t>data</a:t>
            </a:r>
            <a:r>
              <a:rPr lang="en-US" sz="1200" u="sng" dirty="0">
                <a:solidFill>
                  <a:schemeClr val="tx1"/>
                </a:solidFill>
                <a:latin typeface="Helvetica Neue Medium" charset="0"/>
                <a:cs typeface="Helvetica Neue Medium" charset="0"/>
                <a:sym typeface="Helvetica Neue Medium" charset="0"/>
              </a:rPr>
              <a:t> </a:t>
            </a:r>
            <a:r>
              <a:rPr lang="en-US" sz="1200" dirty="0" smtClean="0">
                <a:solidFill>
                  <a:schemeClr val="tx1"/>
                </a:solidFill>
                <a:latin typeface="Helvetica Neue Medium" charset="0"/>
                <a:cs typeface="Helvetica Neue Medium" charset="0"/>
                <a:sym typeface="Helvetica Neue Medium" charset="0"/>
              </a:rPr>
              <a:t>– Basically a </a:t>
            </a:r>
            <a:r>
              <a:rPr lang="en-US" sz="1200" dirty="0">
                <a:solidFill>
                  <a:schemeClr val="tx1"/>
                </a:solidFill>
                <a:latin typeface="Helvetica Neue Medium" charset="0"/>
                <a:cs typeface="Helvetica Neue Medium" charset="0"/>
                <a:sym typeface="Helvetica Neue Medium" charset="0"/>
              </a:rPr>
              <a:t>way to run </a:t>
            </a:r>
            <a:r>
              <a:rPr lang="en-US" sz="1200" u="sng" dirty="0">
                <a:solidFill>
                  <a:schemeClr val="tx1"/>
                </a:solidFill>
                <a:latin typeface="Helvetica Neue Medium" charset="0"/>
                <a:cs typeface="Helvetica Neue Medium" charset="0"/>
                <a:sym typeface="Helvetica Neue Medium" charset="0"/>
              </a:rPr>
              <a:t>mini operating systems in your host operating </a:t>
            </a:r>
            <a:r>
              <a:rPr lang="en-US" sz="1200" u="sng" dirty="0" smtClean="0">
                <a:solidFill>
                  <a:schemeClr val="tx1"/>
                </a:solidFill>
                <a:latin typeface="Helvetica Neue Medium" charset="0"/>
                <a:cs typeface="Helvetica Neue Medium" charset="0"/>
                <a:sym typeface="Helvetica Neue Medium" charset="0"/>
              </a:rPr>
              <a:t>system</a:t>
            </a:r>
            <a:r>
              <a:rPr lang="en-US" sz="1200" dirty="0">
                <a:solidFill>
                  <a:schemeClr val="tx1"/>
                </a:solidFill>
                <a:latin typeface="Helvetica Neue Medium" charset="0"/>
                <a:cs typeface="Helvetica Neue Medium" charset="0"/>
                <a:sym typeface="Helvetica Neue Medium" charset="0"/>
              </a:rPr>
              <a:t> with strong guarantees of </a:t>
            </a:r>
            <a:r>
              <a:rPr lang="en-US" sz="1200" u="sng" dirty="0">
                <a:solidFill>
                  <a:schemeClr val="tx1"/>
                </a:solidFill>
                <a:latin typeface="Helvetica Neue Medium" charset="0"/>
                <a:cs typeface="Helvetica Neue Medium" charset="0"/>
                <a:sym typeface="Helvetica Neue Medium" charset="0"/>
              </a:rPr>
              <a:t>isolation</a:t>
            </a:r>
            <a:r>
              <a:rPr lang="en-US" sz="1200" dirty="0">
                <a:solidFill>
                  <a:schemeClr val="tx1"/>
                </a:solidFill>
                <a:latin typeface="Helvetica Neue Medium" charset="0"/>
                <a:cs typeface="Helvetica Neue Medium" charset="0"/>
                <a:sym typeface="Helvetica Neue Medium" charset="0"/>
              </a:rPr>
              <a:t> </a:t>
            </a:r>
          </a:p>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The </a:t>
            </a:r>
            <a:r>
              <a:rPr lang="en-US" sz="1200" dirty="0">
                <a:solidFill>
                  <a:schemeClr val="tx1"/>
                </a:solidFill>
                <a:latin typeface="Helvetica Neue Medium" charset="0"/>
                <a:cs typeface="Helvetica Neue Medium" charset="0"/>
                <a:sym typeface="Helvetica Neue Medium" charset="0"/>
              </a:rPr>
              <a:t>Docker image is read-only. When Docker runs a container from an image, it adds a </a:t>
            </a:r>
            <a:r>
              <a:rPr lang="en-US" sz="1200" u="sng" dirty="0">
                <a:solidFill>
                  <a:schemeClr val="tx1"/>
                </a:solidFill>
                <a:latin typeface="Helvetica Neue Medium" charset="0"/>
                <a:cs typeface="Helvetica Neue Medium" charset="0"/>
                <a:sym typeface="Helvetica Neue Medium" charset="0"/>
              </a:rPr>
              <a:t>read-write layer on top of the image (using a union file </a:t>
            </a:r>
            <a:r>
              <a:rPr lang="en-US" sz="1200" u="sng" dirty="0" smtClean="0">
                <a:solidFill>
                  <a:schemeClr val="tx1"/>
                </a:solidFill>
                <a:latin typeface="Helvetica Neue Medium" charset="0"/>
                <a:cs typeface="Helvetica Neue Medium" charset="0"/>
                <a:sym typeface="Helvetica Neue Medium" charset="0"/>
              </a:rPr>
              <a:t>system) </a:t>
            </a:r>
            <a:r>
              <a:rPr lang="en-US" sz="1200" dirty="0">
                <a:solidFill>
                  <a:schemeClr val="tx1"/>
                </a:solidFill>
                <a:latin typeface="Helvetica Neue Medium" charset="0"/>
                <a:cs typeface="Helvetica Neue Medium" charset="0"/>
                <a:sym typeface="Helvetica Neue Medium" charset="0"/>
              </a:rPr>
              <a:t>in which your application can then run</a:t>
            </a:r>
            <a:r>
              <a:rPr lang="en-US" sz="1200" dirty="0" smtClean="0">
                <a:solidFill>
                  <a:schemeClr val="tx1"/>
                </a:solidFill>
                <a:latin typeface="Helvetica Neue Medium" charset="0"/>
                <a:cs typeface="Helvetica Neue Medium" charset="0"/>
                <a:sym typeface="Helvetica Neue Medium" charset="0"/>
              </a:rPr>
              <a:t>.</a:t>
            </a:r>
          </a:p>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Underlying Technology </a:t>
            </a:r>
            <a:r>
              <a:rPr lang="en-US" sz="1200" dirty="0">
                <a:solidFill>
                  <a:schemeClr val="tx1"/>
                </a:solidFill>
                <a:latin typeface="Helvetica Neue Medium" charset="0"/>
                <a:cs typeface="Helvetica Neue Medium" charset="0"/>
                <a:sym typeface="Helvetica Neue Medium" charset="0"/>
              </a:rPr>
              <a:t>: Written in Go and makes use of several Linux kernel </a:t>
            </a:r>
            <a:r>
              <a:rPr lang="en-US" sz="1200" dirty="0" smtClean="0">
                <a:solidFill>
                  <a:schemeClr val="tx1"/>
                </a:solidFill>
                <a:latin typeface="Helvetica Neue Medium" charset="0"/>
                <a:cs typeface="Helvetica Neue Medium" charset="0"/>
                <a:sym typeface="Helvetica Neue Medium" charset="0"/>
              </a:rPr>
              <a:t>features</a:t>
            </a: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457200" lvl="2"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Namespaces  - </a:t>
            </a:r>
            <a:r>
              <a:rPr lang="en-US" sz="1100" dirty="0">
                <a:solidFill>
                  <a:schemeClr val="tx1"/>
                </a:solidFill>
                <a:latin typeface="Helvetica Neue Medium" charset="0"/>
                <a:cs typeface="Helvetica Neue Medium" charset="0"/>
                <a:sym typeface="Helvetica Neue Medium" charset="0"/>
              </a:rPr>
              <a:t>pid, net, mnt, ipc, etc</a:t>
            </a:r>
            <a:r>
              <a:rPr lang="en-US" sz="1200" dirty="0" smtClean="0">
                <a:solidFill>
                  <a:schemeClr val="tx1"/>
                </a:solidFill>
                <a:latin typeface="Helvetica Neue Medium" charset="0"/>
                <a:cs typeface="Helvetica Neue Medium" charset="0"/>
                <a:sym typeface="Helvetica Neue Medium" charset="0"/>
              </a:rPr>
              <a:t>.</a:t>
            </a:r>
          </a:p>
          <a:p>
            <a:pPr marL="457200" lvl="2"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Control Groups  - cgroups (</a:t>
            </a:r>
            <a:r>
              <a:rPr lang="en-US" sz="1100" dirty="0" smtClean="0">
                <a:solidFill>
                  <a:schemeClr val="tx1"/>
                </a:solidFill>
                <a:latin typeface="Helvetica Neue Medium" charset="0"/>
                <a:cs typeface="Helvetica Neue Medium" charset="0"/>
                <a:sym typeface="Helvetica Neue Medium" charset="0"/>
              </a:rPr>
              <a:t>memory, cpu, blkio, devices</a:t>
            </a:r>
            <a:r>
              <a:rPr lang="en-US" sz="1200" dirty="0" smtClean="0">
                <a:solidFill>
                  <a:schemeClr val="tx1"/>
                </a:solidFill>
                <a:latin typeface="Helvetica Neue Medium" charset="0"/>
                <a:cs typeface="Helvetica Neue Medium" charset="0"/>
                <a:sym typeface="Helvetica Neue Medium" charset="0"/>
              </a:rPr>
              <a:t>)</a:t>
            </a:r>
          </a:p>
          <a:p>
            <a:pPr marL="457200" lvl="2"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Union File Systems  -  UnionFS (</a:t>
            </a:r>
            <a:r>
              <a:rPr lang="en-US" sz="1100" dirty="0">
                <a:solidFill>
                  <a:schemeClr val="tx1"/>
                </a:solidFill>
                <a:latin typeface="Helvetica Neue Medium" charset="0"/>
                <a:cs typeface="Helvetica Neue Medium" charset="0"/>
              </a:rPr>
              <a:t>AUFS, btrfs, </a:t>
            </a:r>
            <a:r>
              <a:rPr lang="en-US" sz="1100" dirty="0" err="1" smtClean="0">
                <a:solidFill>
                  <a:schemeClr val="tx1"/>
                </a:solidFill>
                <a:latin typeface="Helvetica Neue Medium" charset="0"/>
                <a:cs typeface="Helvetica Neue Medium" charset="0"/>
              </a:rPr>
              <a:t>vfs</a:t>
            </a:r>
            <a:r>
              <a:rPr lang="en-US" sz="1100" dirty="0" smtClean="0">
                <a:solidFill>
                  <a:schemeClr val="tx1"/>
                </a:solidFill>
                <a:latin typeface="Helvetica Neue Medium" charset="0"/>
                <a:cs typeface="Helvetica Neue Medium" charset="0"/>
              </a:rPr>
              <a:t>)</a:t>
            </a:r>
            <a:endParaRPr lang="en-US" sz="1100" dirty="0">
              <a:solidFill>
                <a:schemeClr val="tx1"/>
              </a:solidFill>
              <a:latin typeface="Helvetica Neue Medium" charset="0"/>
              <a:cs typeface="Helvetica Neue Medium" charset="0"/>
              <a:sym typeface="Helvetica Neue Medium" charset="0"/>
            </a:endParaRPr>
          </a:p>
          <a:p>
            <a:pPr marL="457200" lvl="2" indent="-171450"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Container Format -  libcontainer or LXC</a:t>
            </a:r>
            <a:endParaRPr lang="en-US" sz="1200" dirty="0">
              <a:solidFill>
                <a:schemeClr val="tx1"/>
              </a:solidFill>
              <a:latin typeface="Helvetica Neue Medium" charset="0"/>
              <a:cs typeface="Helvetica Neue Medium" charset="0"/>
              <a:sym typeface="Helvetica Neue Medium" charset="0"/>
            </a:endParaRPr>
          </a:p>
        </p:txBody>
      </p:sp>
      <p:sp>
        <p:nvSpPr>
          <p:cNvPr id="53250" name="Shape 23"/>
          <p:cNvSpPr>
            <a:spLocks noChangeArrowheads="1"/>
          </p:cNvSpPr>
          <p:nvPr/>
        </p:nvSpPr>
        <p:spPr bwMode="auto">
          <a:xfrm>
            <a:off x="88900" y="412780"/>
            <a:ext cx="6950075" cy="3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44999" tIns="44999" rIns="44999" bIns="44999">
            <a:spAutoFit/>
          </a:bodyPr>
          <a:lstStyle/>
          <a:p>
            <a:pPr algn="l" defTabSz="45720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pPr>
            <a:r>
              <a:rPr lang="en-US" sz="2000" dirty="0">
                <a:solidFill>
                  <a:srgbClr val="003F69"/>
                </a:solidFill>
                <a:latin typeface="Arial" charset="0"/>
                <a:ea typeface="ＭＳ Ｐゴシック" charset="0"/>
                <a:cs typeface="ＭＳ Ｐゴシック" charset="0"/>
                <a:sym typeface="Helvetica Neue" charset="0"/>
              </a:rPr>
              <a:t>Docker Containers</a:t>
            </a:r>
          </a:p>
        </p:txBody>
      </p:sp>
      <p:pic>
        <p:nvPicPr>
          <p:cNvPr id="2" name="Picture 1"/>
          <p:cNvPicPr>
            <a:picLocks noChangeAspect="1"/>
          </p:cNvPicPr>
          <p:nvPr/>
        </p:nvPicPr>
        <p:blipFill>
          <a:blip r:embed="rId3"/>
          <a:stretch>
            <a:fillRect/>
          </a:stretch>
        </p:blipFill>
        <p:spPr>
          <a:xfrm>
            <a:off x="5029200" y="972450"/>
            <a:ext cx="3937000" cy="2955484"/>
          </a:xfrm>
          <a:prstGeom prst="rect">
            <a:avLst/>
          </a:prstGeom>
        </p:spPr>
      </p:pic>
    </p:spTree>
    <p:extLst>
      <p:ext uri="{BB962C8B-B14F-4D97-AF65-F5344CB8AC3E}">
        <p14:creationId xmlns:p14="http://schemas.microsoft.com/office/powerpoint/2010/main" val="52064875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3"/>
          <p:cNvSpPr>
            <a:spLocks noChangeArrowheads="1"/>
          </p:cNvSpPr>
          <p:nvPr/>
        </p:nvSpPr>
        <p:spPr bwMode="auto">
          <a:xfrm>
            <a:off x="229809" y="450880"/>
            <a:ext cx="6950075" cy="3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44999" tIns="44999" rIns="44999" bIns="44999">
            <a:spAutoFit/>
          </a:bodyPr>
          <a:lstStyle/>
          <a:p>
            <a:pPr algn="l" defTabSz="45720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pPr>
            <a:r>
              <a:rPr lang="en-US" sz="2000" dirty="0">
                <a:solidFill>
                  <a:srgbClr val="003F69"/>
                </a:solidFill>
                <a:latin typeface="Arial" charset="0"/>
                <a:ea typeface="ＭＳ Ｐゴシック" charset="0"/>
                <a:cs typeface="ＭＳ Ｐゴシック" charset="0"/>
                <a:sym typeface="Helvetica Neue" charset="0"/>
              </a:rPr>
              <a:t>Docker Containers vs Virtual Machines</a:t>
            </a:r>
          </a:p>
        </p:txBody>
      </p:sp>
      <p:pic>
        <p:nvPicPr>
          <p:cNvPr id="4" name="Picture 5" descr="ScreenShot298.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699" y="1694489"/>
            <a:ext cx="4429833" cy="215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77800" y="781456"/>
            <a:ext cx="4597400" cy="3580467"/>
          </a:xfrm>
          <a:prstGeom prst="rect">
            <a:avLst/>
          </a:prstGeom>
        </p:spPr>
        <p:txBody>
          <a:bodyPr wrap="square">
            <a:spAutoFit/>
          </a:bodyPr>
          <a:lstStyle/>
          <a:p>
            <a:pPr algn="l">
              <a:spcBef>
                <a:spcPts val="400"/>
              </a:spcBef>
            </a:pPr>
            <a:r>
              <a:rPr lang="en-US" sz="1400" dirty="0" smtClean="0">
                <a:latin typeface="Arial" charset="0"/>
              </a:rPr>
              <a:t>Virtual Machines</a:t>
            </a:r>
          </a:p>
          <a:p>
            <a:pPr algn="l">
              <a:spcBef>
                <a:spcPts val="400"/>
              </a:spcBef>
            </a:pPr>
            <a:r>
              <a:rPr lang="en-US" sz="1100" dirty="0" smtClean="0">
                <a:latin typeface="Arial" charset="0"/>
              </a:rPr>
              <a:t>Each virtualized application includes not only the application - which may be only 10s of MB - and the necessary binaries and libraries, but also an entire guest operating system - which may weigh 10s of GB.</a:t>
            </a:r>
          </a:p>
          <a:p>
            <a:pPr algn="l">
              <a:spcBef>
                <a:spcPts val="400"/>
              </a:spcBef>
            </a:pPr>
            <a:endParaRPr lang="en-US" sz="1100" dirty="0" smtClean="0">
              <a:latin typeface="Arial" charset="0"/>
            </a:endParaRPr>
          </a:p>
          <a:p>
            <a:pPr algn="l">
              <a:spcBef>
                <a:spcPts val="400"/>
              </a:spcBef>
            </a:pPr>
            <a:r>
              <a:rPr lang="en-US" sz="1400" dirty="0" smtClean="0">
                <a:latin typeface="Arial" charset="0"/>
              </a:rPr>
              <a:t>Docker</a:t>
            </a:r>
            <a:endParaRPr lang="en-US" sz="1400" dirty="0">
              <a:latin typeface="Arial" charset="0"/>
            </a:endParaRPr>
          </a:p>
          <a:p>
            <a:pPr algn="l">
              <a:spcBef>
                <a:spcPts val="400"/>
              </a:spcBef>
            </a:pPr>
            <a:r>
              <a:rPr lang="en-US" sz="1100" dirty="0">
                <a:latin typeface="Arial" charset="0"/>
              </a:rPr>
              <a:t>The Docker Engine container comprises just the application and its dependencies. It runs as an isolated process in userspace on the host operating system, sharing the kernel with other </a:t>
            </a:r>
            <a:r>
              <a:rPr lang="en-US" sz="1100" dirty="0" smtClean="0">
                <a:latin typeface="Arial" charset="0"/>
              </a:rPr>
              <a:t>containers</a:t>
            </a:r>
            <a:br>
              <a:rPr lang="en-US" sz="1100" dirty="0" smtClean="0">
                <a:latin typeface="Arial" charset="0"/>
              </a:rPr>
            </a:br>
            <a:endParaRPr lang="en-US" sz="1100" dirty="0">
              <a:latin typeface="Arial" charset="0"/>
            </a:endParaRPr>
          </a:p>
          <a:p>
            <a:pPr algn="l">
              <a:spcBef>
                <a:spcPts val="400"/>
              </a:spcBef>
            </a:pPr>
            <a:r>
              <a:rPr lang="en-US" sz="1400" dirty="0" smtClean="0">
                <a:latin typeface="Arial" charset="0"/>
              </a:rPr>
              <a:t>Compared </a:t>
            </a:r>
            <a:r>
              <a:rPr lang="en-US" sz="1400" dirty="0">
                <a:latin typeface="Arial" charset="0"/>
              </a:rPr>
              <a:t>with Hypervisors, Docker which is OS-Level Virtualization: </a:t>
            </a:r>
          </a:p>
          <a:p>
            <a:pPr marL="314325" lvl="1" indent="-171450" algn="l">
              <a:buFont typeface="Arial"/>
              <a:buChar char="•"/>
            </a:pPr>
            <a:r>
              <a:rPr lang="en-US" sz="1100" dirty="0">
                <a:latin typeface="Arial" charset="0"/>
              </a:rPr>
              <a:t>CPU Performance =&gt; native performance</a:t>
            </a:r>
          </a:p>
          <a:p>
            <a:pPr marL="314325" lvl="1" indent="-171450" algn="l">
              <a:buFont typeface="Arial"/>
              <a:buChar char="•"/>
            </a:pPr>
            <a:r>
              <a:rPr lang="en-US" sz="1100" dirty="0">
                <a:latin typeface="Arial" charset="0"/>
              </a:rPr>
              <a:t>Memory Performance =&gt; few % for (optional) accounting</a:t>
            </a:r>
          </a:p>
          <a:p>
            <a:pPr marL="314325" lvl="1" indent="-171450" algn="l">
              <a:buFont typeface="Arial"/>
              <a:buChar char="•"/>
            </a:pPr>
            <a:r>
              <a:rPr lang="en-US" sz="1100" dirty="0">
                <a:latin typeface="Arial" charset="0"/>
              </a:rPr>
              <a:t>Network Performance =&gt; small overhead; can be optimized to zero overhead</a:t>
            </a:r>
          </a:p>
          <a:p>
            <a:pPr marL="314325" lvl="1" indent="-171450" algn="l">
              <a:buFont typeface="Arial"/>
              <a:buChar char="•"/>
            </a:pPr>
            <a:r>
              <a:rPr lang="en-US" sz="1100" dirty="0">
                <a:latin typeface="Arial" charset="0"/>
              </a:rPr>
              <a:t>creating a new base image takes a few seconds (copy-on-write)</a:t>
            </a:r>
          </a:p>
          <a:p>
            <a:pPr marL="314325" lvl="1" indent="-171450" algn="l">
              <a:buFont typeface="Arial"/>
              <a:buChar char="•"/>
            </a:pPr>
            <a:r>
              <a:rPr lang="en-US" sz="1100" dirty="0">
                <a:latin typeface="Arial" charset="0"/>
              </a:rPr>
              <a:t>apps in different containers can share the same binaries / </a:t>
            </a:r>
            <a:r>
              <a:rPr lang="en-US" sz="1100" dirty="0" smtClean="0">
                <a:latin typeface="Arial" charset="0"/>
              </a:rPr>
              <a:t>libs</a:t>
            </a:r>
          </a:p>
        </p:txBody>
      </p:sp>
    </p:spTree>
    <p:extLst>
      <p:ext uri="{BB962C8B-B14F-4D97-AF65-F5344CB8AC3E}">
        <p14:creationId xmlns:p14="http://schemas.microsoft.com/office/powerpoint/2010/main" val="152957819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1123369"/>
            <a:ext cx="9144000" cy="2967157"/>
          </a:xfrm>
          <a:prstGeom prst="rect">
            <a:avLst/>
          </a:prstGeom>
          <a:solidFill>
            <a:schemeClr val="accent1">
              <a:lumMod val="40000"/>
              <a:lumOff val="60000"/>
            </a:schemeClr>
          </a:solidFill>
          <a:ln w="28575">
            <a:solidFill>
              <a:srgbClr val="00B2EF"/>
            </a:solidFill>
            <a:miter lim="800000"/>
            <a:headEnd/>
            <a:tailEnd/>
          </a:ln>
          <a:effectLst>
            <a:outerShdw blurRad="50800" dist="38100" dir="2700000" algn="tl" rotWithShape="0">
              <a:srgbClr val="000000">
                <a:alpha val="39998"/>
              </a:srgbClr>
            </a:outerShdw>
          </a:effectLst>
        </p:spPr>
        <p:txBody>
          <a:bodyPr/>
          <a:lstStyle/>
          <a:p>
            <a:pPr>
              <a:defRPr/>
            </a:pPr>
            <a:endParaRPr lang="en-US" sz="1100" dirty="0">
              <a:latin typeface="+mn-lt"/>
              <a:ea typeface="+mn-ea"/>
              <a:cs typeface="+mn-cs"/>
            </a:endParaRPr>
          </a:p>
        </p:txBody>
      </p:sp>
      <p:sp>
        <p:nvSpPr>
          <p:cNvPr id="5" name="AutoShape 1"/>
          <p:cNvSpPr>
            <a:spLocks/>
          </p:cNvSpPr>
          <p:nvPr/>
        </p:nvSpPr>
        <p:spPr bwMode="auto">
          <a:xfrm>
            <a:off x="228601" y="362285"/>
            <a:ext cx="8404225" cy="610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fontAlgn="base">
              <a:spcBef>
                <a:spcPct val="0"/>
              </a:spcBef>
              <a:spcAft>
                <a:spcPct val="0"/>
              </a:spcAft>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a:pPr>
            <a:r>
              <a:rPr lang="en-US" sz="2000" dirty="0">
                <a:latin typeface="+mj-lt"/>
                <a:cs typeface="Abadi MT Condensed Extra Bold" charset="0"/>
                <a:sym typeface="Helvetica Neue Medium" charset="0"/>
              </a:rPr>
              <a:t>How do Docker and OpenStack intersect ?</a:t>
            </a:r>
          </a:p>
        </p:txBody>
      </p:sp>
      <p:pic>
        <p:nvPicPr>
          <p:cNvPr id="9" name="Picture 8"/>
          <p:cNvPicPr>
            <a:picLocks noChangeAspect="1"/>
          </p:cNvPicPr>
          <p:nvPr/>
        </p:nvPicPr>
        <p:blipFill>
          <a:blip r:embed="rId3"/>
          <a:stretch>
            <a:fillRect/>
          </a:stretch>
        </p:blipFill>
        <p:spPr>
          <a:xfrm>
            <a:off x="2722210" y="1330948"/>
            <a:ext cx="1033375" cy="992959"/>
          </a:xfrm>
          <a:prstGeom prst="rect">
            <a:avLst/>
          </a:prstGeom>
        </p:spPr>
      </p:pic>
      <p:pic>
        <p:nvPicPr>
          <p:cNvPr id="10" name="Picture 9"/>
          <p:cNvPicPr>
            <a:picLocks noChangeAspect="1"/>
          </p:cNvPicPr>
          <p:nvPr/>
        </p:nvPicPr>
        <p:blipFill>
          <a:blip r:embed="rId4"/>
          <a:stretch>
            <a:fillRect/>
          </a:stretch>
        </p:blipFill>
        <p:spPr>
          <a:xfrm>
            <a:off x="4023462" y="2877411"/>
            <a:ext cx="992040" cy="992959"/>
          </a:xfrm>
          <a:prstGeom prst="rect">
            <a:avLst/>
          </a:prstGeom>
        </p:spPr>
      </p:pic>
      <p:sp>
        <p:nvSpPr>
          <p:cNvPr id="11" name="Up-Down Arrow 10"/>
          <p:cNvSpPr/>
          <p:nvPr/>
        </p:nvSpPr>
        <p:spPr bwMode="auto">
          <a:xfrm rot="19176910" flipV="1">
            <a:off x="3231565" y="2181011"/>
            <a:ext cx="546357" cy="1288607"/>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spTree>
    <p:extLst>
      <p:ext uri="{BB962C8B-B14F-4D97-AF65-F5344CB8AC3E}">
        <p14:creationId xmlns:p14="http://schemas.microsoft.com/office/powerpoint/2010/main" val="36171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22"/>
          <p:cNvSpPr>
            <a:spLocks noChangeArrowheads="1"/>
          </p:cNvSpPr>
          <p:nvPr/>
        </p:nvSpPr>
        <p:spPr bwMode="auto">
          <a:xfrm>
            <a:off x="228600" y="667368"/>
            <a:ext cx="4343400" cy="420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0" tIns="0" rIns="0" bIns="0">
            <a:spAutoFit/>
          </a:bodyPr>
          <a:lstStyle/>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Docker is hypervisor </a:t>
            </a:r>
            <a:r>
              <a:rPr lang="en-US" sz="1200" dirty="0">
                <a:solidFill>
                  <a:schemeClr val="tx1"/>
                </a:solidFill>
                <a:latin typeface="Helvetica Neue Medium" charset="0"/>
                <a:cs typeface="Helvetica Neue Medium" charset="0"/>
                <a:sym typeface="Helvetica Neue Medium" charset="0"/>
              </a:rPr>
              <a:t>driver for Openstack Nova Compute. It was introduced with the Havana release, but lives out-of-tree for Icehouse and Juno.</a:t>
            </a:r>
          </a:p>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a:solidFill>
                  <a:schemeClr val="tx1"/>
                </a:solidFill>
                <a:latin typeface="Helvetica Neue Medium" charset="0"/>
                <a:cs typeface="Helvetica Neue Medium" charset="0"/>
                <a:sym typeface="Helvetica Neue Medium" charset="0"/>
              </a:rPr>
              <a:t>The Nova driver embeds a tiny HTTP client which talks with the Docker internal Rest API through a </a:t>
            </a:r>
            <a:r>
              <a:rPr lang="en-US" sz="1200" dirty="0" err="1">
                <a:solidFill>
                  <a:schemeClr val="tx1"/>
                </a:solidFill>
                <a:latin typeface="Helvetica Neue Medium" charset="0"/>
                <a:cs typeface="Helvetica Neue Medium" charset="0"/>
                <a:sym typeface="Helvetica Neue Medium" charset="0"/>
              </a:rPr>
              <a:t>unix</a:t>
            </a:r>
            <a:r>
              <a:rPr lang="en-US" sz="1200" dirty="0">
                <a:solidFill>
                  <a:schemeClr val="tx1"/>
                </a:solidFill>
                <a:latin typeface="Helvetica Neue Medium" charset="0"/>
                <a:cs typeface="Helvetica Neue Medium" charset="0"/>
                <a:sym typeface="Helvetica Neue Medium" charset="0"/>
              </a:rPr>
              <a:t> socket. It uses the HTTP API to control containers and fetch information about them</a:t>
            </a:r>
            <a:r>
              <a:rPr lang="en-US" sz="1200" dirty="0" smtClean="0">
                <a:solidFill>
                  <a:schemeClr val="tx1"/>
                </a:solidFill>
                <a:latin typeface="Helvetica Neue Medium" charset="0"/>
                <a:cs typeface="Helvetica Neue Medium" charset="0"/>
                <a:sym typeface="Helvetica Neue Medium" charset="0"/>
              </a:rPr>
              <a:t>.</a:t>
            </a:r>
            <a:br>
              <a:rPr lang="en-US" sz="1200" dirty="0" smtClean="0">
                <a:solidFill>
                  <a:schemeClr val="tx1"/>
                </a:solidFill>
                <a:latin typeface="Helvetica Neue Medium" charset="0"/>
                <a:cs typeface="Helvetica Neue Medium" charset="0"/>
                <a:sym typeface="Helvetica Neue Medium" charset="0"/>
              </a:rPr>
            </a:b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a:solidFill>
                  <a:schemeClr val="tx1"/>
                </a:solidFill>
                <a:latin typeface="Helvetica Neue Medium" charset="0"/>
                <a:cs typeface="Helvetica Neue Medium" charset="0"/>
                <a:sym typeface="Helvetica Neue Medium" charset="0"/>
              </a:rPr>
              <a:t>The driver will fetch images from the OpenStack Image Service (Glance) and load them into the Docker </a:t>
            </a:r>
            <a:r>
              <a:rPr lang="en-US" sz="1200" dirty="0" err="1">
                <a:solidFill>
                  <a:schemeClr val="tx1"/>
                </a:solidFill>
                <a:latin typeface="Helvetica Neue Medium" charset="0"/>
                <a:cs typeface="Helvetica Neue Medium" charset="0"/>
                <a:sym typeface="Helvetica Neue Medium" charset="0"/>
              </a:rPr>
              <a:t>filesystem</a:t>
            </a:r>
            <a:r>
              <a:rPr lang="en-US" sz="1200" dirty="0">
                <a:solidFill>
                  <a:schemeClr val="tx1"/>
                </a:solidFill>
                <a:latin typeface="Helvetica Neue Medium" charset="0"/>
                <a:cs typeface="Helvetica Neue Medium" charset="0"/>
                <a:sym typeface="Helvetica Neue Medium" charset="0"/>
              </a:rPr>
              <a:t>. Images may be placed in Glance by exporting them from Docker using the 'docker save' command</a:t>
            </a:r>
            <a:r>
              <a:rPr lang="en-US" sz="1200" dirty="0" smtClean="0">
                <a:solidFill>
                  <a:schemeClr val="tx1"/>
                </a:solidFill>
                <a:latin typeface="Helvetica Neue Medium" charset="0"/>
                <a:cs typeface="Helvetica Neue Medium" charset="0"/>
                <a:sym typeface="Helvetica Neue Medium" charset="0"/>
              </a:rPr>
              <a:t>.</a:t>
            </a: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Well integrated with Horizon UI</a:t>
            </a: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a:solidFill>
                <a:schemeClr val="tx1"/>
              </a:solidFill>
              <a:latin typeface="Helvetica Neue Medium" charset="0"/>
              <a:cs typeface="Helvetica Neue Medium" charset="0"/>
              <a:sym typeface="Helvetica Neue Medium" charset="0"/>
            </a:endParaRPr>
          </a:p>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a:solidFill>
                <a:schemeClr val="tx1"/>
              </a:solidFill>
              <a:latin typeface="Helvetica Neue Medium" charset="0"/>
              <a:cs typeface="Helvetica Neue Medium" charset="0"/>
              <a:sym typeface="Helvetica Neue Medium" charset="0"/>
            </a:endParaRPr>
          </a:p>
        </p:txBody>
      </p:sp>
      <p:sp>
        <p:nvSpPr>
          <p:cNvPr id="53250" name="Shape 23"/>
          <p:cNvSpPr>
            <a:spLocks noChangeArrowheads="1"/>
          </p:cNvSpPr>
          <p:nvPr/>
        </p:nvSpPr>
        <p:spPr bwMode="auto">
          <a:xfrm>
            <a:off x="228601" y="438556"/>
            <a:ext cx="6950075" cy="3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44999" tIns="44999" rIns="44999" bIns="44999">
            <a:spAutoFit/>
          </a:bodyPr>
          <a:lstStyle/>
          <a:p>
            <a:pPr defTabSz="457200" fontAlgn="base">
              <a:spcBef>
                <a:spcPct val="0"/>
              </a:spcBef>
              <a:spcAft>
                <a:spcPct val="0"/>
              </a:spcAft>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pPr>
            <a:r>
              <a:rPr lang="en-US" sz="2000" dirty="0">
                <a:latin typeface="+mj-lt"/>
                <a:cs typeface="Abadi MT Condensed Extra Bold" charset="0"/>
                <a:sym typeface="Helvetica Neue" charset="0"/>
              </a:rPr>
              <a:t>Docker in OpenStack</a:t>
            </a:r>
          </a:p>
        </p:txBody>
      </p:sp>
      <p:pic>
        <p:nvPicPr>
          <p:cNvPr id="3" name="Picture 2"/>
          <p:cNvPicPr>
            <a:picLocks noChangeAspect="1"/>
          </p:cNvPicPr>
          <p:nvPr/>
        </p:nvPicPr>
        <p:blipFill>
          <a:blip r:embed="rId3"/>
          <a:stretch>
            <a:fillRect/>
          </a:stretch>
        </p:blipFill>
        <p:spPr>
          <a:xfrm>
            <a:off x="4698579" y="438556"/>
            <a:ext cx="4303655" cy="2593199"/>
          </a:xfrm>
          <a:prstGeom prst="rect">
            <a:avLst/>
          </a:prstGeom>
        </p:spPr>
      </p:pic>
      <p:pic>
        <p:nvPicPr>
          <p:cNvPr id="5" name="Picture 4"/>
          <p:cNvPicPr>
            <a:picLocks noChangeAspect="1"/>
          </p:cNvPicPr>
          <p:nvPr/>
        </p:nvPicPr>
        <p:blipFill>
          <a:blip r:embed="rId4"/>
          <a:stretch>
            <a:fillRect/>
          </a:stretch>
        </p:blipFill>
        <p:spPr>
          <a:xfrm>
            <a:off x="4978400" y="3082626"/>
            <a:ext cx="2286000" cy="1678700"/>
          </a:xfrm>
          <a:prstGeom prst="rect">
            <a:avLst/>
          </a:prstGeom>
        </p:spPr>
      </p:pic>
      <p:sp>
        <p:nvSpPr>
          <p:cNvPr id="2" name="Rectangle 1"/>
          <p:cNvSpPr/>
          <p:nvPr/>
        </p:nvSpPr>
        <p:spPr>
          <a:xfrm>
            <a:off x="941012" y="4553814"/>
            <a:ext cx="2300630" cy="215444"/>
          </a:xfrm>
          <a:prstGeom prst="rect">
            <a:avLst/>
          </a:prstGeom>
        </p:spPr>
        <p:txBody>
          <a:bodyPr wrap="none">
            <a:spAutoFit/>
          </a:bodyPr>
          <a:lstStyle/>
          <a:p>
            <a:r>
              <a:rPr lang="en-US" sz="800" dirty="0" smtClean="0"/>
              <a:t>Source:  https</a:t>
            </a:r>
            <a:r>
              <a:rPr lang="en-US" sz="800" dirty="0"/>
              <a:t>://</a:t>
            </a:r>
            <a:r>
              <a:rPr lang="en-US" sz="800" dirty="0" err="1"/>
              <a:t>wiki.openstack.org</a:t>
            </a:r>
            <a:r>
              <a:rPr lang="en-US" sz="800" dirty="0"/>
              <a:t>/wiki/Docker</a:t>
            </a:r>
          </a:p>
        </p:txBody>
      </p:sp>
    </p:spTree>
    <p:extLst>
      <p:ext uri="{BB962C8B-B14F-4D97-AF65-F5344CB8AC3E}">
        <p14:creationId xmlns:p14="http://schemas.microsoft.com/office/powerpoint/2010/main" val="142834407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22"/>
          <p:cNvSpPr>
            <a:spLocks noChangeArrowheads="1"/>
          </p:cNvSpPr>
          <p:nvPr/>
        </p:nvSpPr>
        <p:spPr bwMode="auto">
          <a:xfrm>
            <a:off x="228600" y="606316"/>
            <a:ext cx="4648200" cy="3986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0" tIns="0" rIns="0" bIns="0">
            <a:spAutoFit/>
          </a:bodyPr>
          <a:lstStyle/>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Not a replacement for Docker Nova Driver</a:t>
            </a:r>
            <a:br>
              <a:rPr lang="en-US" sz="1200" dirty="0" smtClean="0">
                <a:solidFill>
                  <a:schemeClr val="tx1"/>
                </a:solidFill>
                <a:latin typeface="Helvetica Neue Medium" charset="0"/>
                <a:cs typeface="Helvetica Neue Medium" charset="0"/>
                <a:sym typeface="Helvetica Neue Medium" charset="0"/>
              </a:rPr>
            </a:br>
            <a:endParaRPr lang="en-US" sz="1200" dirty="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a:solidFill>
                  <a:schemeClr val="tx1"/>
                </a:solidFill>
                <a:latin typeface="Helvetica Neue Medium" charset="0"/>
                <a:cs typeface="Helvetica Neue Medium" charset="0"/>
                <a:sym typeface="Helvetica Neue Medium" charset="0"/>
              </a:rPr>
              <a:t>OpenStack Orchestration (Heat) is a solution for providing orchestration of resources inside OpenStack clouds. </a:t>
            </a: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a:solidFill>
                  <a:schemeClr val="tx1"/>
                </a:solidFill>
                <a:latin typeface="Helvetica Neue Medium" charset="0"/>
                <a:cs typeface="Helvetica Neue Medium" charset="0"/>
                <a:sym typeface="Helvetica Neue Medium" charset="0"/>
              </a:rPr>
              <a:t>Using the Heat plugin, users may deploy and manage Docker Containers on top of traditional OpenStack deployments, making it compatible with existing OpenStack clouds. </a:t>
            </a: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a:solidFill>
                  <a:schemeClr val="tx1"/>
                </a:solidFill>
                <a:latin typeface="Helvetica Neue Medium" charset="0"/>
                <a:cs typeface="Helvetica Neue Medium" charset="0"/>
                <a:sym typeface="Helvetica Neue Medium" charset="0"/>
              </a:rPr>
              <a:t>It allows to use the whole Docker API from a Heat template, and makes linking of containers </a:t>
            </a:r>
            <a:r>
              <a:rPr lang="en-US" sz="1200" dirty="0" smtClean="0">
                <a:solidFill>
                  <a:schemeClr val="tx1"/>
                </a:solidFill>
                <a:latin typeface="Helvetica Neue Medium" charset="0"/>
                <a:cs typeface="Helvetica Neue Medium" charset="0"/>
                <a:sym typeface="Helvetica Neue Medium" charset="0"/>
              </a:rPr>
              <a:t>easier</a:t>
            </a: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a:solidFill>
                  <a:schemeClr val="tx1"/>
                </a:solidFill>
                <a:latin typeface="Helvetica Neue Medium" charset="0"/>
                <a:cs typeface="Helvetica Neue Medium" charset="0"/>
                <a:sym typeface="Helvetica Neue Medium" charset="0"/>
              </a:rPr>
              <a:t>In the example here, multiple containers may be created and linked together by simply adding more sections like “my_docker_container”. They’re not constrained by the OpenStack APIs and may leverage the full power of the Docker Remote API</a:t>
            </a:r>
            <a:r>
              <a:rPr lang="en-US" sz="1200" dirty="0" smtClean="0">
                <a:solidFill>
                  <a:schemeClr val="tx1"/>
                </a:solidFill>
                <a:latin typeface="Helvetica Neue Medium" charset="0"/>
                <a:cs typeface="Helvetica Neue Medium" charset="0"/>
                <a:sym typeface="Helvetica Neue Medium" charset="0"/>
              </a:rPr>
              <a:t>.</a:t>
            </a:r>
          </a:p>
        </p:txBody>
      </p:sp>
      <p:sp>
        <p:nvSpPr>
          <p:cNvPr id="53250" name="Shape 23"/>
          <p:cNvSpPr>
            <a:spLocks noChangeArrowheads="1"/>
          </p:cNvSpPr>
          <p:nvPr/>
        </p:nvSpPr>
        <p:spPr bwMode="auto">
          <a:xfrm>
            <a:off x="228601" y="438556"/>
            <a:ext cx="6950075" cy="3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44999" tIns="44999" rIns="44999" bIns="44999">
            <a:spAutoFit/>
          </a:bodyPr>
          <a:lstStyle/>
          <a:p>
            <a:pPr algn="l" defTabSz="45720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pPr>
            <a:r>
              <a:rPr lang="en-US" sz="2000" dirty="0">
                <a:latin typeface="+mj-lt"/>
                <a:cs typeface="Abadi MT Condensed Extra Bold" charset="0"/>
                <a:sym typeface="Helvetica Neue" charset="0"/>
              </a:rPr>
              <a:t>Heat Template Plugin for Docker in OpenStack</a:t>
            </a:r>
          </a:p>
        </p:txBody>
      </p:sp>
      <p:pic>
        <p:nvPicPr>
          <p:cNvPr id="2" name="Picture 1"/>
          <p:cNvPicPr>
            <a:picLocks noChangeAspect="1"/>
          </p:cNvPicPr>
          <p:nvPr/>
        </p:nvPicPr>
        <p:blipFill>
          <a:blip r:embed="rId3"/>
          <a:stretch>
            <a:fillRect/>
          </a:stretch>
        </p:blipFill>
        <p:spPr>
          <a:xfrm>
            <a:off x="4839462" y="1048720"/>
            <a:ext cx="3984490" cy="1601682"/>
          </a:xfrm>
          <a:prstGeom prst="rect">
            <a:avLst/>
          </a:prstGeom>
        </p:spPr>
      </p:pic>
      <p:pic>
        <p:nvPicPr>
          <p:cNvPr id="6" name="Picture 5"/>
          <p:cNvPicPr>
            <a:picLocks noChangeAspect="1"/>
          </p:cNvPicPr>
          <p:nvPr/>
        </p:nvPicPr>
        <p:blipFill>
          <a:blip r:embed="rId4"/>
          <a:stretch>
            <a:fillRect/>
          </a:stretch>
        </p:blipFill>
        <p:spPr>
          <a:xfrm>
            <a:off x="5181601" y="2726673"/>
            <a:ext cx="3185411" cy="1800833"/>
          </a:xfrm>
          <a:prstGeom prst="rect">
            <a:avLst/>
          </a:prstGeom>
        </p:spPr>
      </p:pic>
    </p:spTree>
    <p:extLst>
      <p:ext uri="{BB962C8B-B14F-4D97-AF65-F5344CB8AC3E}">
        <p14:creationId xmlns:p14="http://schemas.microsoft.com/office/powerpoint/2010/main" val="366276904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hape 23"/>
          <p:cNvSpPr>
            <a:spLocks noChangeArrowheads="1"/>
          </p:cNvSpPr>
          <p:nvPr/>
        </p:nvSpPr>
        <p:spPr bwMode="auto">
          <a:xfrm>
            <a:off x="221344" y="508024"/>
            <a:ext cx="6950075" cy="3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44999" tIns="44999" rIns="44999" bIns="44999">
            <a:spAutoFit/>
          </a:bodyPr>
          <a:lstStyle/>
          <a:p>
            <a:pPr algn="l" defTabSz="45720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pPr>
            <a:r>
              <a:rPr lang="en-US" sz="2000" dirty="0">
                <a:latin typeface="+mj-lt"/>
                <a:cs typeface="Abadi MT Condensed Extra Bold" charset="0"/>
                <a:sym typeface="Helvetica Neue" charset="0"/>
              </a:rPr>
              <a:t>UI Integration with Horizon</a:t>
            </a:r>
          </a:p>
        </p:txBody>
      </p:sp>
      <p:pic>
        <p:nvPicPr>
          <p:cNvPr id="4" name="Picture 3"/>
          <p:cNvPicPr>
            <a:picLocks noChangeAspect="1"/>
          </p:cNvPicPr>
          <p:nvPr/>
        </p:nvPicPr>
        <p:blipFill>
          <a:blip r:embed="rId3"/>
          <a:stretch>
            <a:fillRect/>
          </a:stretch>
        </p:blipFill>
        <p:spPr>
          <a:xfrm>
            <a:off x="88900" y="800841"/>
            <a:ext cx="8966200" cy="3533869"/>
          </a:xfrm>
          <a:prstGeom prst="rect">
            <a:avLst/>
          </a:prstGeom>
        </p:spPr>
      </p:pic>
      <p:pic>
        <p:nvPicPr>
          <p:cNvPr id="5" name="Picture 4"/>
          <p:cNvPicPr>
            <a:picLocks noChangeAspect="1"/>
          </p:cNvPicPr>
          <p:nvPr/>
        </p:nvPicPr>
        <p:blipFill>
          <a:blip r:embed="rId3"/>
          <a:stretch>
            <a:fillRect/>
          </a:stretch>
        </p:blipFill>
        <p:spPr>
          <a:xfrm>
            <a:off x="88900" y="800841"/>
            <a:ext cx="8966200" cy="3533869"/>
          </a:xfrm>
          <a:prstGeom prst="rect">
            <a:avLst/>
          </a:prstGeom>
        </p:spPr>
      </p:pic>
      <p:pic>
        <p:nvPicPr>
          <p:cNvPr id="6" name="Picture 5"/>
          <p:cNvPicPr>
            <a:picLocks noChangeAspect="1"/>
          </p:cNvPicPr>
          <p:nvPr/>
        </p:nvPicPr>
        <p:blipFill>
          <a:blip r:embed="rId3"/>
          <a:stretch>
            <a:fillRect/>
          </a:stretch>
        </p:blipFill>
        <p:spPr>
          <a:xfrm>
            <a:off x="88900" y="800841"/>
            <a:ext cx="8966200" cy="3533869"/>
          </a:xfrm>
          <a:prstGeom prst="rect">
            <a:avLst/>
          </a:prstGeom>
        </p:spPr>
      </p:pic>
      <p:pic>
        <p:nvPicPr>
          <p:cNvPr id="7" name="Picture 6"/>
          <p:cNvPicPr>
            <a:picLocks noChangeAspect="1"/>
          </p:cNvPicPr>
          <p:nvPr/>
        </p:nvPicPr>
        <p:blipFill>
          <a:blip r:embed="rId3"/>
          <a:stretch>
            <a:fillRect/>
          </a:stretch>
        </p:blipFill>
        <p:spPr>
          <a:xfrm>
            <a:off x="88900" y="800841"/>
            <a:ext cx="8966200" cy="3533869"/>
          </a:xfrm>
          <a:prstGeom prst="rect">
            <a:avLst/>
          </a:prstGeom>
        </p:spPr>
      </p:pic>
      <p:sp>
        <p:nvSpPr>
          <p:cNvPr id="12" name="Rectangle 11"/>
          <p:cNvSpPr/>
          <p:nvPr/>
        </p:nvSpPr>
        <p:spPr>
          <a:xfrm>
            <a:off x="164495" y="1019152"/>
            <a:ext cx="3733800" cy="338868"/>
          </a:xfrm>
          <a:prstGeom prst="rect">
            <a:avLst/>
          </a:prstGeom>
        </p:spPr>
        <p:txBody>
          <a:bodyPr wrap="square">
            <a:spAutoFit/>
          </a:bodyPr>
          <a:lstStyle/>
          <a:p>
            <a:pPr algn="l"/>
            <a:r>
              <a:rPr lang="en-US" sz="1600" dirty="0" smtClean="0"/>
              <a:t>Horizon UI &gt; Orchestration &gt; Stacks</a:t>
            </a:r>
            <a:endParaRPr lang="en-US" sz="1600" dirty="0"/>
          </a:p>
        </p:txBody>
      </p:sp>
      <p:sp>
        <p:nvSpPr>
          <p:cNvPr id="13" name="Rectangle 12"/>
          <p:cNvSpPr/>
          <p:nvPr/>
        </p:nvSpPr>
        <p:spPr>
          <a:xfrm>
            <a:off x="5181600" y="1430073"/>
            <a:ext cx="3733800" cy="831767"/>
          </a:xfrm>
          <a:prstGeom prst="rect">
            <a:avLst/>
          </a:prstGeom>
        </p:spPr>
        <p:txBody>
          <a:bodyPr wrap="square">
            <a:spAutoFit/>
          </a:bodyPr>
          <a:lstStyle/>
          <a:p>
            <a:pPr algn="l"/>
            <a:r>
              <a:rPr lang="en-US" sz="1600" dirty="0"/>
              <a:t>Configure the Stack (parameters of the Heat template)</a:t>
            </a:r>
          </a:p>
          <a:p>
            <a:endParaRPr lang="en-US" sz="1600" dirty="0"/>
          </a:p>
        </p:txBody>
      </p:sp>
      <p:pic>
        <p:nvPicPr>
          <p:cNvPr id="14" name="Picture 13"/>
          <p:cNvPicPr>
            <a:picLocks noChangeAspect="1"/>
          </p:cNvPicPr>
          <p:nvPr/>
        </p:nvPicPr>
        <p:blipFill>
          <a:blip r:embed="rId4"/>
          <a:stretch>
            <a:fillRect/>
          </a:stretch>
        </p:blipFill>
        <p:spPr>
          <a:xfrm>
            <a:off x="188686" y="1352123"/>
            <a:ext cx="4800600" cy="1860513"/>
          </a:xfrm>
          <a:prstGeom prst="rect">
            <a:avLst/>
          </a:prstGeom>
        </p:spPr>
      </p:pic>
      <p:pic>
        <p:nvPicPr>
          <p:cNvPr id="11" name="Picture 10"/>
          <p:cNvPicPr>
            <a:picLocks noChangeAspect="1"/>
          </p:cNvPicPr>
          <p:nvPr/>
        </p:nvPicPr>
        <p:blipFill>
          <a:blip r:embed="rId5"/>
          <a:stretch>
            <a:fillRect/>
          </a:stretch>
        </p:blipFill>
        <p:spPr>
          <a:xfrm>
            <a:off x="5213048" y="2169583"/>
            <a:ext cx="3749524" cy="2044902"/>
          </a:xfrm>
          <a:prstGeom prst="rect">
            <a:avLst/>
          </a:prstGeom>
        </p:spPr>
      </p:pic>
    </p:spTree>
    <p:extLst>
      <p:ext uri="{BB962C8B-B14F-4D97-AF65-F5344CB8AC3E}">
        <p14:creationId xmlns:p14="http://schemas.microsoft.com/office/powerpoint/2010/main" val="186863265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1090553"/>
            <a:ext cx="9144000" cy="2967157"/>
          </a:xfrm>
          <a:prstGeom prst="rect">
            <a:avLst/>
          </a:prstGeom>
          <a:solidFill>
            <a:schemeClr val="accent1">
              <a:lumMod val="40000"/>
              <a:lumOff val="60000"/>
            </a:schemeClr>
          </a:solidFill>
          <a:ln w="28575">
            <a:solidFill>
              <a:srgbClr val="00B2EF"/>
            </a:solidFill>
            <a:miter lim="800000"/>
            <a:headEnd/>
            <a:tailEnd/>
          </a:ln>
          <a:effectLst>
            <a:outerShdw blurRad="50800" dist="38100" dir="2700000" algn="tl" rotWithShape="0">
              <a:srgbClr val="000000">
                <a:alpha val="39998"/>
              </a:srgbClr>
            </a:outerShdw>
          </a:effectLst>
        </p:spPr>
        <p:txBody>
          <a:bodyPr/>
          <a:lstStyle/>
          <a:p>
            <a:pPr>
              <a:defRPr/>
            </a:pPr>
            <a:endParaRPr lang="en-US" sz="1100" dirty="0">
              <a:latin typeface="+mn-lt"/>
              <a:ea typeface="+mn-ea"/>
              <a:cs typeface="+mn-cs"/>
            </a:endParaRPr>
          </a:p>
        </p:txBody>
      </p:sp>
      <p:sp>
        <p:nvSpPr>
          <p:cNvPr id="5" name="AutoShape 1"/>
          <p:cNvSpPr>
            <a:spLocks/>
          </p:cNvSpPr>
          <p:nvPr/>
        </p:nvSpPr>
        <p:spPr bwMode="auto">
          <a:xfrm>
            <a:off x="193324" y="385806"/>
            <a:ext cx="8404225" cy="610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351756">
              <a:defRPr/>
            </a:pPr>
            <a:r>
              <a:rPr lang="en-US" sz="2000" dirty="0">
                <a:sym typeface="Helvetica Neue Medium" charset="0"/>
              </a:rPr>
              <a:t>Docker, Cloud Foundry &amp; </a:t>
            </a:r>
            <a:r>
              <a:rPr lang="en-US" sz="2000" dirty="0" smtClean="0">
                <a:sym typeface="Helvetica Neue Medium" charset="0"/>
              </a:rPr>
              <a:t>OpenStack – Leading OpenSource Triumvirate!</a:t>
            </a:r>
            <a:endParaRPr lang="en-US" sz="2000" dirty="0">
              <a:latin typeface="+mj-lt"/>
              <a:cs typeface="Abadi MT Condensed Extra Bold" charset="0"/>
              <a:sym typeface="Helvetica Neue Medium" charset="0"/>
            </a:endParaRPr>
          </a:p>
        </p:txBody>
      </p:sp>
      <p:pic>
        <p:nvPicPr>
          <p:cNvPr id="28" name="Picture 27"/>
          <p:cNvPicPr>
            <a:picLocks noChangeAspect="1"/>
          </p:cNvPicPr>
          <p:nvPr/>
        </p:nvPicPr>
        <p:blipFill>
          <a:blip r:embed="rId3"/>
          <a:stretch>
            <a:fillRect/>
          </a:stretch>
        </p:blipFill>
        <p:spPr>
          <a:xfrm>
            <a:off x="2722210" y="1330948"/>
            <a:ext cx="1033375" cy="992959"/>
          </a:xfrm>
          <a:prstGeom prst="rect">
            <a:avLst/>
          </a:prstGeom>
        </p:spPr>
      </p:pic>
      <p:pic>
        <p:nvPicPr>
          <p:cNvPr id="4" name="Picture 3"/>
          <p:cNvPicPr>
            <a:picLocks noChangeAspect="1"/>
          </p:cNvPicPr>
          <p:nvPr/>
        </p:nvPicPr>
        <p:blipFill>
          <a:blip r:embed="rId4"/>
          <a:stretch>
            <a:fillRect/>
          </a:stretch>
        </p:blipFill>
        <p:spPr>
          <a:xfrm>
            <a:off x="4066274" y="2863140"/>
            <a:ext cx="992040" cy="992959"/>
          </a:xfrm>
          <a:prstGeom prst="rect">
            <a:avLst/>
          </a:prstGeom>
        </p:spPr>
      </p:pic>
      <p:pic>
        <p:nvPicPr>
          <p:cNvPr id="7" name="Picture 6"/>
          <p:cNvPicPr>
            <a:picLocks noChangeAspect="1"/>
          </p:cNvPicPr>
          <p:nvPr/>
        </p:nvPicPr>
        <p:blipFill>
          <a:blip r:embed="rId5"/>
          <a:stretch>
            <a:fillRect/>
          </a:stretch>
        </p:blipFill>
        <p:spPr>
          <a:xfrm>
            <a:off x="5263653" y="1282105"/>
            <a:ext cx="1039280" cy="992959"/>
          </a:xfrm>
          <a:prstGeom prst="rect">
            <a:avLst/>
          </a:prstGeom>
        </p:spPr>
      </p:pic>
      <p:sp>
        <p:nvSpPr>
          <p:cNvPr id="9" name="Up-Down Arrow 8"/>
          <p:cNvSpPr/>
          <p:nvPr/>
        </p:nvSpPr>
        <p:spPr bwMode="auto">
          <a:xfrm rot="2496591" flipV="1">
            <a:off x="5238164" y="2151626"/>
            <a:ext cx="546357" cy="1288608"/>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sp>
        <p:nvSpPr>
          <p:cNvPr id="8" name="Up-Down Arrow 7"/>
          <p:cNvSpPr/>
          <p:nvPr/>
        </p:nvSpPr>
        <p:spPr bwMode="auto">
          <a:xfrm rot="5400000" flipV="1">
            <a:off x="4227949" y="1132790"/>
            <a:ext cx="556570" cy="1392464"/>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sp>
        <p:nvSpPr>
          <p:cNvPr id="11" name="Up-Down Arrow 10"/>
          <p:cNvSpPr/>
          <p:nvPr/>
        </p:nvSpPr>
        <p:spPr bwMode="auto">
          <a:xfrm rot="18746042" flipV="1">
            <a:off x="3235677" y="2218399"/>
            <a:ext cx="546357" cy="1288608"/>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spTree>
    <p:extLst>
      <p:ext uri="{BB962C8B-B14F-4D97-AF65-F5344CB8AC3E}">
        <p14:creationId xmlns:p14="http://schemas.microsoft.com/office/powerpoint/2010/main" val="205814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1084490"/>
            <a:ext cx="9144000" cy="2967157"/>
          </a:xfrm>
          <a:prstGeom prst="rect">
            <a:avLst/>
          </a:prstGeom>
          <a:solidFill>
            <a:schemeClr val="accent1">
              <a:lumMod val="40000"/>
              <a:lumOff val="60000"/>
            </a:schemeClr>
          </a:solidFill>
          <a:ln w="28575">
            <a:solidFill>
              <a:srgbClr val="00B2EF"/>
            </a:solidFill>
            <a:miter lim="800000"/>
            <a:headEnd/>
            <a:tailEnd/>
          </a:ln>
          <a:effectLst>
            <a:outerShdw blurRad="50800" dist="38100" dir="2700000" algn="tl" rotWithShape="0">
              <a:srgbClr val="000000">
                <a:alpha val="39998"/>
              </a:srgbClr>
            </a:outerShdw>
          </a:effectLst>
        </p:spPr>
        <p:txBody>
          <a:bodyPr/>
          <a:lstStyle/>
          <a:p>
            <a:pPr>
              <a:defRPr/>
            </a:pPr>
            <a:endParaRPr lang="en-US" sz="1100" dirty="0">
              <a:latin typeface="+mn-lt"/>
              <a:ea typeface="+mn-ea"/>
              <a:cs typeface="+mn-cs"/>
            </a:endParaRPr>
          </a:p>
        </p:txBody>
      </p:sp>
      <p:sp>
        <p:nvSpPr>
          <p:cNvPr id="5" name="AutoShape 1"/>
          <p:cNvSpPr>
            <a:spLocks/>
          </p:cNvSpPr>
          <p:nvPr/>
        </p:nvSpPr>
        <p:spPr bwMode="auto">
          <a:xfrm>
            <a:off x="152401" y="362285"/>
            <a:ext cx="8404225" cy="610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351756">
              <a:defRPr/>
            </a:pPr>
            <a:r>
              <a:rPr lang="en-US" sz="2000" dirty="0">
                <a:latin typeface="+mj-lt"/>
                <a:cs typeface="Abadi MT Condensed Extra Bold" charset="0"/>
                <a:sym typeface="Helvetica Neue Medium" charset="0"/>
              </a:rPr>
              <a:t> How do Docker and Cloud Foundry intersect ?</a:t>
            </a:r>
          </a:p>
        </p:txBody>
      </p:sp>
      <p:pic>
        <p:nvPicPr>
          <p:cNvPr id="11" name="Picture 10"/>
          <p:cNvPicPr>
            <a:picLocks noChangeAspect="1"/>
          </p:cNvPicPr>
          <p:nvPr/>
        </p:nvPicPr>
        <p:blipFill>
          <a:blip r:embed="rId3"/>
          <a:stretch>
            <a:fillRect/>
          </a:stretch>
        </p:blipFill>
        <p:spPr>
          <a:xfrm>
            <a:off x="2722210" y="1330948"/>
            <a:ext cx="1033375" cy="992959"/>
          </a:xfrm>
          <a:prstGeom prst="rect">
            <a:avLst/>
          </a:prstGeom>
        </p:spPr>
      </p:pic>
      <p:pic>
        <p:nvPicPr>
          <p:cNvPr id="14" name="Picture 13"/>
          <p:cNvPicPr>
            <a:picLocks noChangeAspect="1"/>
          </p:cNvPicPr>
          <p:nvPr/>
        </p:nvPicPr>
        <p:blipFill>
          <a:blip r:embed="rId4"/>
          <a:stretch>
            <a:fillRect/>
          </a:stretch>
        </p:blipFill>
        <p:spPr>
          <a:xfrm>
            <a:off x="5263653" y="1282105"/>
            <a:ext cx="1039280" cy="992959"/>
          </a:xfrm>
          <a:prstGeom prst="rect">
            <a:avLst/>
          </a:prstGeom>
        </p:spPr>
      </p:pic>
      <p:sp>
        <p:nvSpPr>
          <p:cNvPr id="15" name="Up-Down Arrow 14"/>
          <p:cNvSpPr/>
          <p:nvPr/>
        </p:nvSpPr>
        <p:spPr bwMode="auto">
          <a:xfrm rot="5400000" flipV="1">
            <a:off x="4227949" y="1132790"/>
            <a:ext cx="556570" cy="1392464"/>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spTree>
    <p:extLst>
      <p:ext uri="{BB962C8B-B14F-4D97-AF65-F5344CB8AC3E}">
        <p14:creationId xmlns:p14="http://schemas.microsoft.com/office/powerpoint/2010/main" val="188429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2514600" y="819908"/>
            <a:ext cx="5791200" cy="4042340"/>
          </a:xfrm>
          <a:prstGeom prst="roundRect">
            <a:avLst>
              <a:gd name="adj" fmla="val 10232"/>
            </a:avLst>
          </a:prstGeom>
          <a:solidFill>
            <a:schemeClr val="accent1">
              <a:lumMod val="60000"/>
              <a:lumOff val="40000"/>
              <a:alpha val="23000"/>
            </a:schemeClr>
          </a:solidFill>
          <a:ln>
            <a:noFill/>
          </a:ln>
          <a:effectLst>
            <a:outerShdw blurRad="101600" dist="38100" algn="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defTabSz="457200" fontAlgn="auto">
              <a:spcBef>
                <a:spcPts val="0"/>
              </a:spcBef>
              <a:spcAft>
                <a:spcPts val="0"/>
              </a:spcAft>
              <a:buClr>
                <a:srgbClr val="000000"/>
              </a:buClr>
              <a:buSzPct val="100000"/>
              <a:buFont typeface="Arial" pitchFamily="34" charset="0"/>
              <a:buNone/>
            </a:pPr>
            <a:endParaRPr lang="en-US" kern="0" dirty="0">
              <a:solidFill>
                <a:srgbClr val="000000"/>
              </a:solidFill>
              <a:ea typeface="ＭＳ Ｐゴシック" pitchFamily="34" charset="-128"/>
            </a:endParaRPr>
          </a:p>
        </p:txBody>
      </p:sp>
      <p:sp>
        <p:nvSpPr>
          <p:cNvPr id="12" name="Rounded Rectangle 11"/>
          <p:cNvSpPr/>
          <p:nvPr/>
        </p:nvSpPr>
        <p:spPr bwMode="auto">
          <a:xfrm>
            <a:off x="2590800" y="1277532"/>
            <a:ext cx="1143000" cy="2059305"/>
          </a:xfrm>
          <a:prstGeom prst="roundRect">
            <a:avLst>
              <a:gd name="adj" fmla="val 9038"/>
            </a:avLst>
          </a:prstGeom>
          <a:solidFill>
            <a:schemeClr val="tx2">
              <a:lumMod val="60000"/>
              <a:lumOff val="40000"/>
            </a:schemeClr>
          </a:solidFill>
          <a:ln w="41275">
            <a:noFill/>
            <a:round/>
            <a:headEnd/>
            <a:tailEnd/>
          </a:ln>
        </p:spPr>
        <p:txBody>
          <a:bodyPr wrap="none" lIns="0" rIns="0" bIns="0"/>
          <a:lstStyle/>
          <a:p>
            <a:pPr defTabSz="366702" fontAlgn="auto">
              <a:spcBef>
                <a:spcPts val="0"/>
              </a:spcBef>
              <a:spcAft>
                <a:spcPts val="0"/>
              </a:spcAft>
            </a:pPr>
            <a:r>
              <a:rPr lang="en-US" sz="1200" dirty="0">
                <a:solidFill>
                  <a:prstClr val="white">
                    <a:lumMod val="95000"/>
                  </a:prstClr>
                </a:solidFill>
                <a:latin typeface="Calibri"/>
              </a:rPr>
              <a:t>Cloud Controller</a:t>
            </a:r>
          </a:p>
          <a:p>
            <a:pPr defTabSz="366702" fontAlgn="auto">
              <a:spcBef>
                <a:spcPts val="0"/>
              </a:spcBef>
              <a:spcAft>
                <a:spcPts val="0"/>
              </a:spcAft>
            </a:pPr>
            <a:r>
              <a:rPr lang="en-US" sz="1200" dirty="0">
                <a:solidFill>
                  <a:prstClr val="white">
                    <a:lumMod val="95000"/>
                  </a:prstClr>
                </a:solidFill>
                <a:latin typeface="Calibri"/>
              </a:rPr>
              <a:t>(API)</a:t>
            </a:r>
          </a:p>
          <a:p>
            <a:pPr defTabSz="366702" fontAlgn="auto">
              <a:spcBef>
                <a:spcPts val="0"/>
              </a:spcBef>
              <a:spcAft>
                <a:spcPts val="0"/>
              </a:spcAft>
            </a:pPr>
            <a:endParaRPr lang="en-US" sz="1200" dirty="0">
              <a:solidFill>
                <a:prstClr val="white">
                  <a:lumMod val="95000"/>
                </a:prstClr>
              </a:solidFill>
              <a:latin typeface="Calibri"/>
            </a:endParaRPr>
          </a:p>
        </p:txBody>
      </p:sp>
      <p:sp>
        <p:nvSpPr>
          <p:cNvPr id="13" name="Rounded Rectangle 12"/>
          <p:cNvSpPr/>
          <p:nvPr/>
        </p:nvSpPr>
        <p:spPr bwMode="auto">
          <a:xfrm>
            <a:off x="4953000" y="1048720"/>
            <a:ext cx="457200" cy="3737258"/>
          </a:xfrm>
          <a:prstGeom prst="roundRect">
            <a:avLst>
              <a:gd name="adj" fmla="val 7751"/>
            </a:avLst>
          </a:prstGeom>
          <a:solidFill>
            <a:schemeClr val="tx2">
              <a:lumMod val="60000"/>
              <a:lumOff val="40000"/>
            </a:schemeClr>
          </a:solidFill>
          <a:ln w="41275">
            <a:noFill/>
            <a:round/>
            <a:headEnd/>
            <a:tailEnd/>
          </a:ln>
        </p:spPr>
        <p:txBody>
          <a:bodyPr wrap="none" lIns="0" rIns="0" bIns="0"/>
          <a:lstStyle/>
          <a:p>
            <a:pPr defTabSz="366702" fontAlgn="auto">
              <a:spcBef>
                <a:spcPts val="0"/>
              </a:spcBef>
              <a:spcAft>
                <a:spcPts val="0"/>
              </a:spcAft>
            </a:pPr>
            <a:endParaRPr lang="en-US" sz="1200" dirty="0">
              <a:solidFill>
                <a:prstClr val="white">
                  <a:lumMod val="95000"/>
                </a:prstClr>
              </a:solidFill>
              <a:latin typeface="Calibri"/>
            </a:endParaRPr>
          </a:p>
          <a:p>
            <a:pPr defTabSz="366702" fontAlgn="auto">
              <a:spcBef>
                <a:spcPts val="0"/>
              </a:spcBef>
              <a:spcAft>
                <a:spcPts val="0"/>
              </a:spcAft>
            </a:pPr>
            <a:r>
              <a:rPr lang="en-US" sz="1200" dirty="0">
                <a:solidFill>
                  <a:prstClr val="white">
                    <a:lumMod val="95000"/>
                  </a:prstClr>
                </a:solidFill>
                <a:latin typeface="Calibri"/>
              </a:rPr>
              <a:t> S</a:t>
            </a:r>
          </a:p>
          <a:p>
            <a:pPr defTabSz="366702" fontAlgn="auto">
              <a:spcBef>
                <a:spcPts val="0"/>
              </a:spcBef>
              <a:spcAft>
                <a:spcPts val="0"/>
              </a:spcAft>
            </a:pPr>
            <a:r>
              <a:rPr lang="en-US" sz="1200" dirty="0">
                <a:solidFill>
                  <a:prstClr val="white">
                    <a:lumMod val="95000"/>
                  </a:prstClr>
                </a:solidFill>
                <a:latin typeface="Calibri"/>
              </a:rPr>
              <a:t> E</a:t>
            </a:r>
          </a:p>
          <a:p>
            <a:pPr defTabSz="366702" fontAlgn="auto">
              <a:spcBef>
                <a:spcPts val="0"/>
              </a:spcBef>
              <a:spcAft>
                <a:spcPts val="0"/>
              </a:spcAft>
            </a:pPr>
            <a:r>
              <a:rPr lang="en-US" sz="1200" dirty="0">
                <a:solidFill>
                  <a:prstClr val="white">
                    <a:lumMod val="95000"/>
                  </a:prstClr>
                </a:solidFill>
                <a:latin typeface="Calibri"/>
              </a:rPr>
              <a:t> R</a:t>
            </a:r>
          </a:p>
          <a:p>
            <a:pPr defTabSz="366702" fontAlgn="auto">
              <a:spcBef>
                <a:spcPts val="0"/>
              </a:spcBef>
              <a:spcAft>
                <a:spcPts val="0"/>
              </a:spcAft>
            </a:pPr>
            <a:r>
              <a:rPr lang="en-US" sz="1200" dirty="0">
                <a:solidFill>
                  <a:prstClr val="white">
                    <a:lumMod val="95000"/>
                  </a:prstClr>
                </a:solidFill>
                <a:latin typeface="Calibri"/>
              </a:rPr>
              <a:t> V</a:t>
            </a:r>
          </a:p>
          <a:p>
            <a:pPr defTabSz="366702" fontAlgn="auto">
              <a:spcBef>
                <a:spcPts val="0"/>
              </a:spcBef>
              <a:spcAft>
                <a:spcPts val="0"/>
              </a:spcAft>
            </a:pPr>
            <a:r>
              <a:rPr lang="en-US" sz="1200" dirty="0">
                <a:solidFill>
                  <a:prstClr val="white">
                    <a:lumMod val="95000"/>
                  </a:prstClr>
                </a:solidFill>
                <a:latin typeface="Calibri"/>
              </a:rPr>
              <a:t> I</a:t>
            </a:r>
          </a:p>
          <a:p>
            <a:pPr defTabSz="366702" fontAlgn="auto">
              <a:spcBef>
                <a:spcPts val="0"/>
              </a:spcBef>
              <a:spcAft>
                <a:spcPts val="0"/>
              </a:spcAft>
            </a:pPr>
            <a:r>
              <a:rPr lang="en-US" sz="1200" dirty="0">
                <a:solidFill>
                  <a:prstClr val="white">
                    <a:lumMod val="95000"/>
                  </a:prstClr>
                </a:solidFill>
                <a:latin typeface="Calibri"/>
              </a:rPr>
              <a:t> C</a:t>
            </a:r>
          </a:p>
          <a:p>
            <a:pPr defTabSz="366702" fontAlgn="auto">
              <a:spcBef>
                <a:spcPts val="0"/>
              </a:spcBef>
              <a:spcAft>
                <a:spcPts val="0"/>
              </a:spcAft>
            </a:pPr>
            <a:r>
              <a:rPr lang="en-US" sz="1200" dirty="0">
                <a:solidFill>
                  <a:prstClr val="white">
                    <a:lumMod val="95000"/>
                  </a:prstClr>
                </a:solidFill>
                <a:latin typeface="Calibri"/>
              </a:rPr>
              <a:t> E</a:t>
            </a:r>
          </a:p>
          <a:p>
            <a:pPr defTabSz="366702" fontAlgn="auto">
              <a:spcBef>
                <a:spcPts val="0"/>
              </a:spcBef>
              <a:spcAft>
                <a:spcPts val="0"/>
              </a:spcAft>
            </a:pPr>
            <a:endParaRPr lang="en-US" sz="1200" dirty="0">
              <a:solidFill>
                <a:prstClr val="white">
                  <a:lumMod val="95000"/>
                </a:prstClr>
              </a:solidFill>
              <a:latin typeface="Calibri"/>
            </a:endParaRPr>
          </a:p>
          <a:p>
            <a:pPr defTabSz="366702" fontAlgn="auto">
              <a:spcBef>
                <a:spcPts val="0"/>
              </a:spcBef>
              <a:spcAft>
                <a:spcPts val="0"/>
              </a:spcAft>
            </a:pPr>
            <a:endParaRPr lang="en-US" sz="1200" dirty="0">
              <a:solidFill>
                <a:prstClr val="white">
                  <a:lumMod val="95000"/>
                </a:prstClr>
              </a:solidFill>
              <a:latin typeface="Calibri"/>
            </a:endParaRPr>
          </a:p>
          <a:p>
            <a:pPr defTabSz="366702" fontAlgn="auto">
              <a:spcBef>
                <a:spcPts val="0"/>
              </a:spcBef>
              <a:spcAft>
                <a:spcPts val="0"/>
              </a:spcAft>
            </a:pPr>
            <a:endParaRPr lang="en-US" sz="1200" dirty="0">
              <a:solidFill>
                <a:prstClr val="white">
                  <a:lumMod val="95000"/>
                </a:prstClr>
              </a:solidFill>
              <a:latin typeface="Calibri"/>
            </a:endParaRPr>
          </a:p>
          <a:p>
            <a:pPr defTabSz="366702" fontAlgn="auto">
              <a:spcBef>
                <a:spcPts val="0"/>
              </a:spcBef>
              <a:spcAft>
                <a:spcPts val="0"/>
              </a:spcAft>
            </a:pPr>
            <a:r>
              <a:rPr lang="en-US" sz="1200" dirty="0">
                <a:solidFill>
                  <a:prstClr val="white">
                    <a:lumMod val="95000"/>
                  </a:prstClr>
                </a:solidFill>
                <a:latin typeface="Calibri"/>
              </a:rPr>
              <a:t> B</a:t>
            </a:r>
          </a:p>
          <a:p>
            <a:pPr defTabSz="366702" fontAlgn="auto">
              <a:spcBef>
                <a:spcPts val="0"/>
              </a:spcBef>
              <a:spcAft>
                <a:spcPts val="0"/>
              </a:spcAft>
            </a:pPr>
            <a:r>
              <a:rPr lang="en-US" sz="1200" dirty="0">
                <a:solidFill>
                  <a:prstClr val="white">
                    <a:lumMod val="95000"/>
                  </a:prstClr>
                </a:solidFill>
                <a:latin typeface="Calibri"/>
              </a:rPr>
              <a:t> R</a:t>
            </a:r>
          </a:p>
          <a:p>
            <a:pPr defTabSz="366702" fontAlgn="auto">
              <a:spcBef>
                <a:spcPts val="0"/>
              </a:spcBef>
              <a:spcAft>
                <a:spcPts val="0"/>
              </a:spcAft>
            </a:pPr>
            <a:r>
              <a:rPr lang="en-US" sz="1200" dirty="0">
                <a:solidFill>
                  <a:prstClr val="white">
                    <a:lumMod val="95000"/>
                  </a:prstClr>
                </a:solidFill>
                <a:latin typeface="Calibri"/>
              </a:rPr>
              <a:t> O</a:t>
            </a:r>
          </a:p>
          <a:p>
            <a:pPr defTabSz="366702" fontAlgn="auto">
              <a:spcBef>
                <a:spcPts val="0"/>
              </a:spcBef>
              <a:spcAft>
                <a:spcPts val="0"/>
              </a:spcAft>
            </a:pPr>
            <a:r>
              <a:rPr lang="en-US" sz="1200" dirty="0">
                <a:solidFill>
                  <a:prstClr val="white">
                    <a:lumMod val="95000"/>
                  </a:prstClr>
                </a:solidFill>
                <a:latin typeface="Calibri"/>
              </a:rPr>
              <a:t> K</a:t>
            </a:r>
          </a:p>
          <a:p>
            <a:pPr defTabSz="366702" fontAlgn="auto">
              <a:spcBef>
                <a:spcPts val="0"/>
              </a:spcBef>
              <a:spcAft>
                <a:spcPts val="0"/>
              </a:spcAft>
            </a:pPr>
            <a:r>
              <a:rPr lang="en-US" sz="1200" dirty="0">
                <a:solidFill>
                  <a:prstClr val="white">
                    <a:lumMod val="95000"/>
                  </a:prstClr>
                </a:solidFill>
                <a:latin typeface="Calibri"/>
              </a:rPr>
              <a:t> E</a:t>
            </a:r>
          </a:p>
          <a:p>
            <a:pPr defTabSz="366702" fontAlgn="auto">
              <a:spcBef>
                <a:spcPts val="0"/>
              </a:spcBef>
              <a:spcAft>
                <a:spcPts val="0"/>
              </a:spcAft>
            </a:pPr>
            <a:r>
              <a:rPr lang="en-US" sz="1200" dirty="0">
                <a:solidFill>
                  <a:prstClr val="white">
                    <a:lumMod val="95000"/>
                  </a:prstClr>
                </a:solidFill>
                <a:latin typeface="Calibri"/>
              </a:rPr>
              <a:t> R</a:t>
            </a:r>
          </a:p>
          <a:p>
            <a:pPr defTabSz="366702" fontAlgn="auto">
              <a:spcBef>
                <a:spcPts val="0"/>
              </a:spcBef>
              <a:spcAft>
                <a:spcPts val="0"/>
              </a:spcAft>
            </a:pPr>
            <a:endParaRPr lang="en-US" sz="1200" dirty="0">
              <a:solidFill>
                <a:prstClr val="white">
                  <a:lumMod val="95000"/>
                </a:prstClr>
              </a:solidFill>
              <a:latin typeface="Calibri"/>
            </a:endParaRPr>
          </a:p>
        </p:txBody>
      </p:sp>
      <p:sp>
        <p:nvSpPr>
          <p:cNvPr id="15" name="Rounded Rectangle 14"/>
          <p:cNvSpPr/>
          <p:nvPr/>
        </p:nvSpPr>
        <p:spPr bwMode="auto">
          <a:xfrm>
            <a:off x="6324601" y="896180"/>
            <a:ext cx="1566863" cy="1700198"/>
          </a:xfrm>
          <a:prstGeom prst="roundRect">
            <a:avLst>
              <a:gd name="adj" fmla="val 7751"/>
            </a:avLst>
          </a:prstGeom>
          <a:solidFill>
            <a:schemeClr val="tx2">
              <a:lumMod val="40000"/>
              <a:lumOff val="60000"/>
            </a:schemeClr>
          </a:solidFill>
          <a:ln w="12700" cmpd="sng">
            <a:solidFill>
              <a:schemeClr val="bg1">
                <a:lumMod val="75000"/>
              </a:schemeClr>
            </a:solidFill>
            <a:round/>
            <a:headEnd/>
            <a:tailEnd/>
          </a:ln>
        </p:spPr>
        <p:txBody>
          <a:bodyPr wrap="none" lIns="0" tIns="0" rIns="182880" anchor="b"/>
          <a:lstStyle/>
          <a:p>
            <a:pPr algn="r" defTabSz="366702"/>
            <a:r>
              <a:rPr lang="en-US" sz="1400" dirty="0">
                <a:solidFill>
                  <a:prstClr val="white">
                    <a:lumMod val="95000"/>
                  </a:prstClr>
                </a:solidFill>
                <a:latin typeface="Calibri"/>
              </a:rPr>
              <a:t>DEA Pool  </a:t>
            </a:r>
          </a:p>
        </p:txBody>
      </p:sp>
      <p:sp>
        <p:nvSpPr>
          <p:cNvPr id="16" name="Rounded Rectangle 15"/>
          <p:cNvSpPr/>
          <p:nvPr/>
        </p:nvSpPr>
        <p:spPr bwMode="auto">
          <a:xfrm>
            <a:off x="6477001" y="1048721"/>
            <a:ext cx="1566863" cy="1700198"/>
          </a:xfrm>
          <a:prstGeom prst="roundRect">
            <a:avLst>
              <a:gd name="adj" fmla="val 7751"/>
            </a:avLst>
          </a:prstGeom>
          <a:solidFill>
            <a:schemeClr val="tx2">
              <a:lumMod val="40000"/>
              <a:lumOff val="60000"/>
            </a:schemeClr>
          </a:solidFill>
          <a:ln w="12700" cmpd="sng">
            <a:solidFill>
              <a:schemeClr val="bg1">
                <a:lumMod val="75000"/>
              </a:schemeClr>
            </a:solidFill>
            <a:round/>
            <a:headEnd/>
            <a:tailEnd/>
          </a:ln>
        </p:spPr>
        <p:txBody>
          <a:bodyPr wrap="none" lIns="0" tIns="0" rIns="182880" anchor="b"/>
          <a:lstStyle/>
          <a:p>
            <a:pPr algn="r" defTabSz="366702" fontAlgn="auto">
              <a:spcBef>
                <a:spcPts val="0"/>
              </a:spcBef>
              <a:spcAft>
                <a:spcPts val="0"/>
              </a:spcAft>
              <a:defRPr/>
            </a:pPr>
            <a:r>
              <a:rPr lang="en-US" sz="1400" dirty="0">
                <a:solidFill>
                  <a:prstClr val="white">
                    <a:lumMod val="95000"/>
                  </a:prstClr>
                </a:solidFill>
                <a:latin typeface="Calibri"/>
                <a:ea typeface="+mn-ea"/>
                <a:cs typeface="+mn-cs"/>
              </a:rPr>
              <a:t>    </a:t>
            </a:r>
          </a:p>
          <a:p>
            <a:pPr algn="r" defTabSz="366702" fontAlgn="auto">
              <a:spcBef>
                <a:spcPts val="0"/>
              </a:spcBef>
              <a:spcAft>
                <a:spcPts val="0"/>
              </a:spcAft>
              <a:defRPr/>
            </a:pPr>
            <a:r>
              <a:rPr lang="en-US" sz="1400" dirty="0">
                <a:solidFill>
                  <a:prstClr val="white">
                    <a:lumMod val="95000"/>
                  </a:prstClr>
                </a:solidFill>
                <a:latin typeface="Calibri"/>
                <a:ea typeface="+mn-ea"/>
                <a:cs typeface="+mn-cs"/>
              </a:rPr>
              <a:t>     </a:t>
            </a:r>
            <a:r>
              <a:rPr lang="en-US" sz="1200" dirty="0">
                <a:solidFill>
                  <a:prstClr val="white">
                    <a:lumMod val="95000"/>
                  </a:prstClr>
                </a:solidFill>
                <a:latin typeface="Calibri"/>
                <a:ea typeface="+mn-ea"/>
                <a:cs typeface="+mn-cs"/>
              </a:rPr>
              <a:t>Service Backend</a:t>
            </a:r>
          </a:p>
        </p:txBody>
      </p:sp>
      <p:sp>
        <p:nvSpPr>
          <p:cNvPr id="19" name="Rounded Rectangle 18"/>
          <p:cNvSpPr/>
          <p:nvPr/>
        </p:nvSpPr>
        <p:spPr bwMode="auto">
          <a:xfrm>
            <a:off x="6553201" y="1811426"/>
            <a:ext cx="1401763" cy="243113"/>
          </a:xfrm>
          <a:prstGeom prst="roundRect">
            <a:avLst>
              <a:gd name="adj" fmla="val 10428"/>
            </a:avLst>
          </a:prstGeom>
          <a:solidFill>
            <a:schemeClr val="bg2">
              <a:lumMod val="65000"/>
              <a:lumOff val="35000"/>
            </a:schemeClr>
          </a:solidFill>
          <a:ln w="12700" cmpd="sng">
            <a:solidFill>
              <a:schemeClr val="bg1"/>
            </a:solidFill>
            <a:round/>
            <a:headEnd/>
            <a:tailEnd/>
          </a:ln>
        </p:spPr>
        <p:txBody>
          <a:bodyPr wrap="none" lIns="0" tIns="0" rIns="0" bIns="0"/>
          <a:lstStyle/>
          <a:p>
            <a:pPr defTabSz="366702" fontAlgn="auto">
              <a:spcBef>
                <a:spcPts val="0"/>
              </a:spcBef>
              <a:spcAft>
                <a:spcPts val="0"/>
              </a:spcAft>
              <a:defRPr/>
            </a:pPr>
            <a:r>
              <a:rPr lang="en-US" sz="1200" dirty="0">
                <a:solidFill>
                  <a:srgbClr val="000A10"/>
                </a:solidFill>
                <a:latin typeface="Calibri"/>
              </a:rPr>
              <a:t>Service instance</a:t>
            </a:r>
          </a:p>
        </p:txBody>
      </p:sp>
      <p:sp>
        <p:nvSpPr>
          <p:cNvPr id="20" name="Rounded Rectangle 19"/>
          <p:cNvSpPr/>
          <p:nvPr/>
        </p:nvSpPr>
        <p:spPr bwMode="auto">
          <a:xfrm>
            <a:off x="6545263" y="2215024"/>
            <a:ext cx="1401762" cy="243113"/>
          </a:xfrm>
          <a:prstGeom prst="roundRect">
            <a:avLst>
              <a:gd name="adj" fmla="val 10428"/>
            </a:avLst>
          </a:prstGeom>
          <a:solidFill>
            <a:schemeClr val="bg2">
              <a:lumMod val="65000"/>
              <a:lumOff val="35000"/>
            </a:schemeClr>
          </a:solidFill>
          <a:ln w="12700" cmpd="sng">
            <a:solidFill>
              <a:schemeClr val="bg1"/>
            </a:solidFill>
            <a:round/>
            <a:headEnd/>
            <a:tailEnd/>
          </a:ln>
        </p:spPr>
        <p:txBody>
          <a:bodyPr wrap="none" lIns="0" tIns="0" rIns="0" bIns="0"/>
          <a:lstStyle/>
          <a:p>
            <a:pPr defTabSz="366702" fontAlgn="auto">
              <a:spcBef>
                <a:spcPts val="0"/>
              </a:spcBef>
              <a:spcAft>
                <a:spcPts val="0"/>
              </a:spcAft>
              <a:defRPr/>
            </a:pPr>
            <a:r>
              <a:rPr lang="en-US" sz="1200" dirty="0">
                <a:latin typeface="Calibri"/>
                <a:ea typeface="+mn-ea"/>
                <a:cs typeface="+mn-cs"/>
              </a:rPr>
              <a:t>Service instance</a:t>
            </a:r>
          </a:p>
        </p:txBody>
      </p:sp>
      <p:sp>
        <p:nvSpPr>
          <p:cNvPr id="21" name="Right Arrow 20"/>
          <p:cNvSpPr/>
          <p:nvPr/>
        </p:nvSpPr>
        <p:spPr bwMode="auto">
          <a:xfrm>
            <a:off x="1447800" y="896179"/>
            <a:ext cx="990600" cy="610165"/>
          </a:xfrm>
          <a:prstGeom prst="rightArrow">
            <a:avLst/>
          </a:prstGeom>
          <a:solidFill>
            <a:schemeClr val="bg2">
              <a:lumMod val="60000"/>
              <a:lumOff val="40000"/>
            </a:schemeClr>
          </a:solidFill>
          <a:ln w="25400" cap="flat" cmpd="sng" algn="ctr">
            <a:solidFill>
              <a:srgbClr val="FFFFFF"/>
            </a:solidFill>
            <a:prstDash val="solid"/>
            <a:miter lim="0"/>
            <a:headEnd type="none" w="med" len="med"/>
            <a:tailEnd type="none" w="med" len="med"/>
          </a:ln>
          <a:effectLst>
            <a:outerShdw blurRad="76200" algn="ctr" rotWithShape="0">
              <a:srgbClr val="000000">
                <a:alpha val="79999"/>
              </a:srgbClr>
            </a:outerShdw>
          </a:effectLst>
        </p:spPr>
        <p:txBody>
          <a:bodyPr lIns="50800" tIns="50800" rIns="50800" bIns="50800" anchor="ctr"/>
          <a:lstStyle/>
          <a:p>
            <a:pPr defTabSz="366702">
              <a:lnSpc>
                <a:spcPct val="95000"/>
              </a:lnSpc>
            </a:pPr>
            <a:r>
              <a:rPr lang="en-US" sz="1000" dirty="0">
                <a:effectLst>
                  <a:outerShdw blurRad="38100" dist="38100" dir="2700000" algn="tl">
                    <a:srgbClr val="DDDDDD"/>
                  </a:outerShdw>
                </a:effectLst>
                <a:latin typeface="Calibri" charset="0"/>
                <a:cs typeface="Calibri" charset="0"/>
              </a:rPr>
              <a:t>cf create-service</a:t>
            </a:r>
          </a:p>
        </p:txBody>
      </p:sp>
      <p:sp>
        <p:nvSpPr>
          <p:cNvPr id="25" name="Right Arrow 24"/>
          <p:cNvSpPr/>
          <p:nvPr/>
        </p:nvSpPr>
        <p:spPr bwMode="auto">
          <a:xfrm>
            <a:off x="1447800" y="1887696"/>
            <a:ext cx="990600" cy="610165"/>
          </a:xfrm>
          <a:prstGeom prst="rightArrow">
            <a:avLst/>
          </a:prstGeom>
          <a:solidFill>
            <a:schemeClr val="bg2">
              <a:lumMod val="60000"/>
              <a:lumOff val="40000"/>
            </a:schemeClr>
          </a:solidFill>
          <a:ln w="25400" cap="flat" cmpd="sng" algn="ctr">
            <a:solidFill>
              <a:srgbClr val="FFFFFF"/>
            </a:solidFill>
            <a:prstDash val="solid"/>
            <a:miter lim="0"/>
            <a:headEnd type="none" w="med" len="med"/>
            <a:tailEnd type="none" w="med" len="med"/>
          </a:ln>
          <a:effectLst>
            <a:outerShdw blurRad="76200" algn="ctr" rotWithShape="0">
              <a:srgbClr val="000000">
                <a:alpha val="79999"/>
              </a:srgbClr>
            </a:outerShdw>
          </a:effectLst>
        </p:spPr>
        <p:txBody>
          <a:bodyPr lIns="50800" tIns="50800" rIns="50800" bIns="50800" anchor="ctr"/>
          <a:lstStyle/>
          <a:p>
            <a:pPr defTabSz="366702">
              <a:lnSpc>
                <a:spcPct val="95000"/>
              </a:lnSpc>
            </a:pPr>
            <a:r>
              <a:rPr lang="en-US" sz="1000" dirty="0">
                <a:effectLst>
                  <a:outerShdw blurRad="38100" dist="38100" dir="2700000" algn="tl">
                    <a:srgbClr val="DDDDDD"/>
                  </a:outerShdw>
                </a:effectLst>
                <a:latin typeface="Calibri" charset="0"/>
                <a:cs typeface="Calibri" charset="0"/>
              </a:rPr>
              <a:t>cf bind-service</a:t>
            </a:r>
          </a:p>
        </p:txBody>
      </p:sp>
      <p:cxnSp>
        <p:nvCxnSpPr>
          <p:cNvPr id="26" name="Straight Arrow Connector 25"/>
          <p:cNvCxnSpPr/>
          <p:nvPr/>
        </p:nvCxnSpPr>
        <p:spPr>
          <a:xfrm>
            <a:off x="3733800" y="1963967"/>
            <a:ext cx="12398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503" name="TextBox 26"/>
          <p:cNvSpPr txBox="1">
            <a:spLocks noChangeArrowheads="1"/>
          </p:cNvSpPr>
          <p:nvPr/>
        </p:nvSpPr>
        <p:spPr bwMode="auto">
          <a:xfrm>
            <a:off x="3733800" y="1963967"/>
            <a:ext cx="1295400" cy="46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eaLnBrk="1"/>
            <a:r>
              <a:rPr lang="en-US" sz="800" b="1">
                <a:solidFill>
                  <a:schemeClr val="tx1"/>
                </a:solidFill>
                <a:latin typeface="Arial" charset="0"/>
              </a:rPr>
              <a:t>Provision Instance</a:t>
            </a:r>
          </a:p>
          <a:p>
            <a:pPr eaLnBrk="1"/>
            <a:r>
              <a:rPr lang="en-US" sz="800" b="1">
                <a:solidFill>
                  <a:schemeClr val="tx1"/>
                </a:solidFill>
                <a:latin typeface="Arial" charset="0"/>
              </a:rPr>
              <a:t>(PUT /v2/service instances/:id)</a:t>
            </a:r>
          </a:p>
        </p:txBody>
      </p:sp>
      <p:sp>
        <p:nvSpPr>
          <p:cNvPr id="20504" name="TextBox 28"/>
          <p:cNvSpPr txBox="1">
            <a:spLocks noChangeArrowheads="1"/>
          </p:cNvSpPr>
          <p:nvPr/>
        </p:nvSpPr>
        <p:spPr bwMode="auto">
          <a:xfrm>
            <a:off x="3733800" y="2650402"/>
            <a:ext cx="1295400" cy="46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eaLnBrk="1"/>
            <a:r>
              <a:rPr lang="en-US" sz="800" b="1">
                <a:solidFill>
                  <a:schemeClr val="tx1"/>
                </a:solidFill>
                <a:latin typeface="Arial" charset="0"/>
              </a:rPr>
              <a:t>Create Binding</a:t>
            </a:r>
          </a:p>
          <a:p>
            <a:pPr eaLnBrk="1"/>
            <a:r>
              <a:rPr lang="en-US" sz="800" b="1">
                <a:solidFill>
                  <a:schemeClr val="tx1"/>
                </a:solidFill>
                <a:latin typeface="Arial" charset="0"/>
              </a:rPr>
              <a:t>(PUT /v2/service_instances/:id</a:t>
            </a:r>
          </a:p>
        </p:txBody>
      </p:sp>
      <p:cxnSp>
        <p:nvCxnSpPr>
          <p:cNvPr id="30" name="Straight Arrow Connector 29"/>
          <p:cNvCxnSpPr/>
          <p:nvPr/>
        </p:nvCxnSpPr>
        <p:spPr>
          <a:xfrm>
            <a:off x="3733800" y="2650402"/>
            <a:ext cx="12398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410200" y="1582614"/>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bwMode="auto">
          <a:xfrm>
            <a:off x="6324601" y="2955485"/>
            <a:ext cx="1566863" cy="1700198"/>
          </a:xfrm>
          <a:prstGeom prst="roundRect">
            <a:avLst>
              <a:gd name="adj" fmla="val 7751"/>
            </a:avLst>
          </a:prstGeom>
          <a:solidFill>
            <a:schemeClr val="tx2">
              <a:lumMod val="75000"/>
            </a:schemeClr>
          </a:solidFill>
          <a:ln w="12700" cmpd="sng">
            <a:solidFill>
              <a:schemeClr val="bg1">
                <a:lumMod val="75000"/>
              </a:schemeClr>
            </a:solidFill>
            <a:round/>
            <a:headEnd/>
            <a:tailEnd/>
          </a:ln>
        </p:spPr>
        <p:txBody>
          <a:bodyPr wrap="none" lIns="0" tIns="0" rIns="182880" anchor="b"/>
          <a:lstStyle/>
          <a:p>
            <a:pPr algn="r" defTabSz="366702"/>
            <a:r>
              <a:rPr lang="en-US" sz="1600" dirty="0">
                <a:solidFill>
                  <a:prstClr val="white">
                    <a:lumMod val="95000"/>
                  </a:prstClr>
                </a:solidFill>
                <a:latin typeface="Calibri"/>
              </a:rPr>
              <a:t>DEA Pool  </a:t>
            </a:r>
          </a:p>
        </p:txBody>
      </p:sp>
      <p:sp>
        <p:nvSpPr>
          <p:cNvPr id="55" name="Rounded Rectangle 54"/>
          <p:cNvSpPr/>
          <p:nvPr/>
        </p:nvSpPr>
        <p:spPr bwMode="auto">
          <a:xfrm>
            <a:off x="6477001" y="3108026"/>
            <a:ext cx="1566863" cy="1700198"/>
          </a:xfrm>
          <a:prstGeom prst="roundRect">
            <a:avLst>
              <a:gd name="adj" fmla="val 7751"/>
            </a:avLst>
          </a:prstGeom>
          <a:solidFill>
            <a:schemeClr val="tx2">
              <a:lumMod val="75000"/>
            </a:schemeClr>
          </a:solidFill>
          <a:ln w="12700" cmpd="sng">
            <a:solidFill>
              <a:schemeClr val="bg1">
                <a:lumMod val="75000"/>
              </a:schemeClr>
            </a:solidFill>
            <a:round/>
            <a:headEnd/>
            <a:tailEnd/>
          </a:ln>
        </p:spPr>
        <p:txBody>
          <a:bodyPr wrap="none" lIns="0" tIns="0" rIns="182880" anchor="b"/>
          <a:lstStyle/>
          <a:p>
            <a:pPr algn="r" defTabSz="366702"/>
            <a:r>
              <a:rPr lang="en-US" sz="1600" dirty="0">
                <a:solidFill>
                  <a:prstClr val="white">
                    <a:lumMod val="95000"/>
                  </a:prstClr>
                </a:solidFill>
                <a:latin typeface="Calibri"/>
              </a:rPr>
              <a:t>    </a:t>
            </a:r>
          </a:p>
          <a:p>
            <a:pPr algn="r" defTabSz="366702"/>
            <a:r>
              <a:rPr lang="en-US" sz="1600" dirty="0">
                <a:solidFill>
                  <a:prstClr val="white">
                    <a:lumMod val="95000"/>
                  </a:prstClr>
                </a:solidFill>
                <a:latin typeface="Calibri"/>
              </a:rPr>
              <a:t> DEA Pool </a:t>
            </a:r>
          </a:p>
        </p:txBody>
      </p:sp>
      <p:sp>
        <p:nvSpPr>
          <p:cNvPr id="56" name="Rounded Rectangle 55"/>
          <p:cNvSpPr/>
          <p:nvPr/>
        </p:nvSpPr>
        <p:spPr bwMode="auto">
          <a:xfrm>
            <a:off x="6553201" y="3870731"/>
            <a:ext cx="1401763" cy="243113"/>
          </a:xfrm>
          <a:prstGeom prst="roundRect">
            <a:avLst>
              <a:gd name="adj" fmla="val 10428"/>
            </a:avLst>
          </a:prstGeom>
          <a:solidFill>
            <a:schemeClr val="tx2">
              <a:lumMod val="25000"/>
            </a:schemeClr>
          </a:solidFill>
          <a:ln w="12700" cmpd="sng">
            <a:solidFill>
              <a:schemeClr val="bg1"/>
            </a:solidFill>
            <a:round/>
            <a:headEnd/>
            <a:tailEnd/>
          </a:ln>
        </p:spPr>
        <p:txBody>
          <a:bodyPr wrap="none" lIns="0" tIns="0" rIns="0" bIns="0"/>
          <a:lstStyle/>
          <a:p>
            <a:pPr defTabSz="366702" fontAlgn="auto">
              <a:spcBef>
                <a:spcPts val="0"/>
              </a:spcBef>
              <a:spcAft>
                <a:spcPts val="0"/>
              </a:spcAft>
              <a:defRPr/>
            </a:pPr>
            <a:r>
              <a:rPr lang="en-US" sz="1200" dirty="0">
                <a:solidFill>
                  <a:prstClr val="white">
                    <a:lumMod val="95000"/>
                  </a:prstClr>
                </a:solidFill>
                <a:latin typeface="Calibri"/>
              </a:rPr>
              <a:t> App</a:t>
            </a:r>
          </a:p>
        </p:txBody>
      </p:sp>
      <p:sp>
        <p:nvSpPr>
          <p:cNvPr id="57" name="Rounded Rectangle 56"/>
          <p:cNvSpPr/>
          <p:nvPr/>
        </p:nvSpPr>
        <p:spPr bwMode="auto">
          <a:xfrm>
            <a:off x="6545263" y="4274329"/>
            <a:ext cx="1401762" cy="243113"/>
          </a:xfrm>
          <a:prstGeom prst="roundRect">
            <a:avLst>
              <a:gd name="adj" fmla="val 10428"/>
            </a:avLst>
          </a:prstGeom>
          <a:solidFill>
            <a:schemeClr val="tx2">
              <a:lumMod val="25000"/>
            </a:schemeClr>
          </a:solidFill>
          <a:ln w="12700" cmpd="sng">
            <a:solidFill>
              <a:schemeClr val="bg1"/>
            </a:solidFill>
            <a:round/>
            <a:headEnd/>
            <a:tailEnd/>
          </a:ln>
        </p:spPr>
        <p:txBody>
          <a:bodyPr wrap="none" lIns="0" tIns="0" rIns="0" bIns="0"/>
          <a:lstStyle/>
          <a:p>
            <a:pPr defTabSz="366702" fontAlgn="auto">
              <a:spcBef>
                <a:spcPts val="0"/>
              </a:spcBef>
              <a:spcAft>
                <a:spcPts val="0"/>
              </a:spcAft>
              <a:defRPr/>
            </a:pPr>
            <a:r>
              <a:rPr lang="en-US" sz="1200" dirty="0">
                <a:solidFill>
                  <a:prstClr val="white">
                    <a:lumMod val="95000"/>
                  </a:prstClr>
                </a:solidFill>
                <a:latin typeface="Calibri"/>
                <a:ea typeface="+mn-ea"/>
                <a:cs typeface="+mn-cs"/>
              </a:rPr>
              <a:t>App</a:t>
            </a:r>
          </a:p>
        </p:txBody>
      </p:sp>
      <p:sp>
        <p:nvSpPr>
          <p:cNvPr id="58" name="Rounded Rectangle 57"/>
          <p:cNvSpPr/>
          <p:nvPr/>
        </p:nvSpPr>
        <p:spPr bwMode="auto">
          <a:xfrm>
            <a:off x="6553201" y="1353802"/>
            <a:ext cx="1401763" cy="243113"/>
          </a:xfrm>
          <a:prstGeom prst="roundRect">
            <a:avLst>
              <a:gd name="adj" fmla="val 10428"/>
            </a:avLst>
          </a:prstGeom>
          <a:solidFill>
            <a:schemeClr val="bg2">
              <a:lumMod val="65000"/>
              <a:lumOff val="35000"/>
            </a:schemeClr>
          </a:solidFill>
          <a:ln w="12700" cmpd="sng">
            <a:solidFill>
              <a:schemeClr val="bg1"/>
            </a:solidFill>
            <a:round/>
            <a:headEnd/>
            <a:tailEnd/>
          </a:ln>
        </p:spPr>
        <p:txBody>
          <a:bodyPr wrap="none" lIns="0" tIns="0" rIns="0" bIns="0"/>
          <a:lstStyle/>
          <a:p>
            <a:pPr defTabSz="366702" fontAlgn="auto">
              <a:spcBef>
                <a:spcPts val="0"/>
              </a:spcBef>
              <a:spcAft>
                <a:spcPts val="0"/>
              </a:spcAft>
              <a:defRPr/>
            </a:pPr>
            <a:r>
              <a:rPr lang="en-US" sz="1200" dirty="0">
                <a:solidFill>
                  <a:srgbClr val="000A10"/>
                </a:solidFill>
                <a:latin typeface="Calibri"/>
                <a:ea typeface="+mn-ea"/>
                <a:cs typeface="+mn-cs"/>
              </a:rPr>
              <a:t>Service instance</a:t>
            </a:r>
          </a:p>
        </p:txBody>
      </p:sp>
      <p:sp>
        <p:nvSpPr>
          <p:cNvPr id="59" name="Rounded Rectangle 58"/>
          <p:cNvSpPr/>
          <p:nvPr/>
        </p:nvSpPr>
        <p:spPr bwMode="auto">
          <a:xfrm>
            <a:off x="6553201" y="3413108"/>
            <a:ext cx="1401763" cy="243113"/>
          </a:xfrm>
          <a:prstGeom prst="roundRect">
            <a:avLst>
              <a:gd name="adj" fmla="val 10428"/>
            </a:avLst>
          </a:prstGeom>
          <a:solidFill>
            <a:schemeClr val="tx2">
              <a:lumMod val="25000"/>
            </a:schemeClr>
          </a:solidFill>
          <a:ln w="12700" cmpd="sng">
            <a:solidFill>
              <a:schemeClr val="bg1"/>
            </a:solidFill>
            <a:round/>
            <a:headEnd/>
            <a:tailEnd/>
          </a:ln>
        </p:spPr>
        <p:txBody>
          <a:bodyPr wrap="none" lIns="0" tIns="0" rIns="0" bIns="0"/>
          <a:lstStyle/>
          <a:p>
            <a:pPr defTabSz="366702" fontAlgn="auto">
              <a:spcBef>
                <a:spcPts val="0"/>
              </a:spcBef>
              <a:spcAft>
                <a:spcPts val="0"/>
              </a:spcAft>
              <a:defRPr/>
            </a:pPr>
            <a:r>
              <a:rPr lang="en-US" sz="1200" dirty="0">
                <a:solidFill>
                  <a:prstClr val="white">
                    <a:lumMod val="95000"/>
                  </a:prstClr>
                </a:solidFill>
                <a:latin typeface="Calibri"/>
              </a:rPr>
              <a:t> App</a:t>
            </a:r>
          </a:p>
        </p:txBody>
      </p:sp>
      <p:sp>
        <p:nvSpPr>
          <p:cNvPr id="14346" name="Left Bracket 14345"/>
          <p:cNvSpPr/>
          <p:nvPr/>
        </p:nvSpPr>
        <p:spPr bwMode="auto">
          <a:xfrm>
            <a:off x="6019800" y="2345320"/>
            <a:ext cx="533400" cy="1220329"/>
          </a:xfrm>
          <a:prstGeom prst="leftBracket">
            <a:avLst/>
          </a:prstGeom>
          <a:noFill/>
          <a:ln w="25400" cap="flat" cmpd="sng" algn="ctr">
            <a:solidFill>
              <a:schemeClr val="accent1">
                <a:lumMod val="60000"/>
                <a:lumOff val="40000"/>
              </a:schemeClr>
            </a:solidFill>
            <a:prstDash val="solid"/>
            <a:miter lim="0"/>
            <a:headEnd type="none" w="med" len="med"/>
            <a:tailEnd type="none" w="med" len="med"/>
          </a:ln>
          <a:effectLst>
            <a:outerShdw blurRad="76200" algn="ctr" rotWithShape="0">
              <a:srgbClr val="000000">
                <a:alpha val="79999"/>
              </a:srgbClr>
            </a:outerShdw>
          </a:effectLst>
        </p:spPr>
        <p:txBody>
          <a:bodyPr lIns="50800" tIns="50800" rIns="50800" bIns="50800" anchor="ctr"/>
          <a:lstStyle/>
          <a:p>
            <a:pPr marL="228600" defTabSz="584200">
              <a:defRPr/>
            </a:pPr>
            <a:endParaRPr lang="en-US" sz="3800">
              <a:cs typeface="Helvetica Light" charset="0"/>
            </a:endParaRPr>
          </a:p>
        </p:txBody>
      </p:sp>
      <p:sp>
        <p:nvSpPr>
          <p:cNvPr id="66" name="Left Bracket 65"/>
          <p:cNvSpPr/>
          <p:nvPr/>
        </p:nvSpPr>
        <p:spPr bwMode="auto">
          <a:xfrm>
            <a:off x="5791200" y="1963967"/>
            <a:ext cx="762000" cy="2059305"/>
          </a:xfrm>
          <a:prstGeom prst="leftBracket">
            <a:avLst/>
          </a:prstGeom>
          <a:noFill/>
          <a:ln w="25400" cap="flat" cmpd="sng" algn="ctr">
            <a:solidFill>
              <a:schemeClr val="accent1">
                <a:lumMod val="60000"/>
                <a:lumOff val="40000"/>
              </a:schemeClr>
            </a:solidFill>
            <a:prstDash val="solid"/>
            <a:miter lim="0"/>
            <a:headEnd type="none" w="med" len="med"/>
            <a:tailEnd type="none" w="med" len="med"/>
          </a:ln>
          <a:effectLst>
            <a:outerShdw blurRad="76200" algn="ctr" rotWithShape="0">
              <a:srgbClr val="000000">
                <a:alpha val="79999"/>
              </a:srgbClr>
            </a:outerShdw>
          </a:effectLst>
        </p:spPr>
        <p:txBody>
          <a:bodyPr lIns="50800" tIns="50800" rIns="50800" bIns="50800" anchor="ctr"/>
          <a:lstStyle/>
          <a:p>
            <a:pPr marL="228600" defTabSz="584200">
              <a:defRPr/>
            </a:pPr>
            <a:endParaRPr lang="en-US" sz="3800">
              <a:cs typeface="Helvetica Light" charset="0"/>
            </a:endParaRPr>
          </a:p>
        </p:txBody>
      </p:sp>
      <p:cxnSp>
        <p:nvCxnSpPr>
          <p:cNvPr id="68" name="Straight Arrow Connector 67"/>
          <p:cNvCxnSpPr/>
          <p:nvPr/>
        </p:nvCxnSpPr>
        <p:spPr>
          <a:xfrm flipH="1">
            <a:off x="3733800" y="1430073"/>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516" name="TextBox 70"/>
          <p:cNvSpPr txBox="1">
            <a:spLocks noChangeArrowheads="1"/>
          </p:cNvSpPr>
          <p:nvPr/>
        </p:nvSpPr>
        <p:spPr bwMode="auto">
          <a:xfrm>
            <a:off x="3733800" y="1430073"/>
            <a:ext cx="1295400" cy="33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eaLnBrk="1"/>
            <a:r>
              <a:rPr lang="en-US" sz="800" b="1">
                <a:solidFill>
                  <a:schemeClr val="tx1"/>
                </a:solidFill>
                <a:latin typeface="Arial" charset="0"/>
              </a:rPr>
              <a:t>Fetch Catalog</a:t>
            </a:r>
          </a:p>
          <a:p>
            <a:pPr eaLnBrk="1"/>
            <a:r>
              <a:rPr lang="en-US" sz="800" b="1">
                <a:solidFill>
                  <a:schemeClr val="tx1"/>
                </a:solidFill>
                <a:latin typeface="Arial" charset="0"/>
              </a:rPr>
              <a:t>(GET /v2/catalog</a:t>
            </a:r>
          </a:p>
        </p:txBody>
      </p:sp>
      <p:sp>
        <p:nvSpPr>
          <p:cNvPr id="31" name="Title 192"/>
          <p:cNvSpPr>
            <a:spLocks noGrp="1"/>
          </p:cNvSpPr>
          <p:nvPr>
            <p:ph type="title"/>
          </p:nvPr>
        </p:nvSpPr>
        <p:spPr>
          <a:xfrm>
            <a:off x="152401" y="438555"/>
            <a:ext cx="8766175" cy="400481"/>
          </a:xfrm>
        </p:spPr>
        <p:txBody>
          <a:bodyPr/>
          <a:lstStyle/>
          <a:p>
            <a:pPr algn="l" eaLnBrk="1" hangingPunct="1">
              <a:defRPr/>
            </a:pPr>
            <a:r>
              <a:rPr lang="en-US" sz="2000" kern="1200" dirty="0">
                <a:solidFill>
                  <a:schemeClr val="tx1"/>
                </a:solidFill>
                <a:ea typeface="+mn-ea"/>
                <a:cs typeface="Abadi MT Condensed Extra Bold" charset="0"/>
              </a:rPr>
              <a:t>Cloud Foundry Service Broker</a:t>
            </a:r>
          </a:p>
        </p:txBody>
      </p:sp>
      <p:sp>
        <p:nvSpPr>
          <p:cNvPr id="33" name="Rounded Rectangle 32"/>
          <p:cNvSpPr>
            <a:spLocks noChangeArrowheads="1"/>
          </p:cNvSpPr>
          <p:nvPr/>
        </p:nvSpPr>
        <p:spPr bwMode="auto">
          <a:xfrm>
            <a:off x="457200" y="1735156"/>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defTabSz="685800">
              <a:lnSpc>
                <a:spcPct val="95000"/>
              </a:lnSpc>
            </a:pPr>
            <a:r>
              <a:rPr lang="en-US" sz="1200">
                <a:solidFill>
                  <a:srgbClr val="FFFFFF"/>
                </a:solidFill>
                <a:effectLst>
                  <a:outerShdw blurRad="38100" dist="38100" dir="2700000" algn="tl">
                    <a:srgbClr val="DDDDDD"/>
                  </a:outerShdw>
                </a:effectLst>
                <a:latin typeface="Calibri" charset="0"/>
                <a:ea typeface="ＭＳ Ｐゴシック" charset="0"/>
                <a:cs typeface="Calibri" charset="0"/>
              </a:rPr>
              <a:t>Eclipse IDE</a:t>
            </a:r>
          </a:p>
        </p:txBody>
      </p:sp>
      <p:sp>
        <p:nvSpPr>
          <p:cNvPr id="34" name="Rounded Rectangle 33"/>
          <p:cNvSpPr>
            <a:spLocks noChangeArrowheads="1"/>
          </p:cNvSpPr>
          <p:nvPr/>
        </p:nvSpPr>
        <p:spPr bwMode="auto">
          <a:xfrm>
            <a:off x="457200" y="896179"/>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defTabSz="685800">
              <a:lnSpc>
                <a:spcPct val="95000"/>
              </a:lnSpc>
            </a:pPr>
            <a:r>
              <a:rPr lang="en-US" sz="1200" dirty="0">
                <a:solidFill>
                  <a:srgbClr val="FFFFFF"/>
                </a:solidFill>
                <a:effectLst>
                  <a:outerShdw blurRad="38100" dist="38100" dir="2700000" algn="tl">
                    <a:srgbClr val="DDDDDD"/>
                  </a:outerShdw>
                </a:effectLst>
                <a:latin typeface="Calibri" charset="0"/>
                <a:ea typeface="ＭＳ Ｐゴシック" charset="0"/>
                <a:cs typeface="Calibri" charset="0"/>
              </a:rPr>
              <a:t>CLI</a:t>
            </a:r>
          </a:p>
        </p:txBody>
      </p:sp>
      <p:sp>
        <p:nvSpPr>
          <p:cNvPr id="35" name="Rounded Rectangle 34"/>
          <p:cNvSpPr>
            <a:spLocks noChangeArrowheads="1"/>
          </p:cNvSpPr>
          <p:nvPr/>
        </p:nvSpPr>
        <p:spPr bwMode="auto">
          <a:xfrm>
            <a:off x="457200" y="2574132"/>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defTabSz="685800">
              <a:lnSpc>
                <a:spcPct val="95000"/>
              </a:lnSpc>
            </a:pPr>
            <a:r>
              <a:rPr lang="en-US" sz="1200" dirty="0">
                <a:solidFill>
                  <a:srgbClr val="FFFFFF"/>
                </a:solidFill>
                <a:effectLst>
                  <a:outerShdw blurRad="38100" dist="38100" dir="2700000" algn="tl">
                    <a:srgbClr val="DDDDDD"/>
                  </a:outerShdw>
                </a:effectLst>
                <a:latin typeface="Calibri" charset="0"/>
                <a:ea typeface="ＭＳ Ｐゴシック" charset="0"/>
                <a:cs typeface="Calibri" charset="0"/>
              </a:rPr>
              <a:t>Browser</a:t>
            </a:r>
          </a:p>
        </p:txBody>
      </p:sp>
    </p:spTree>
    <p:extLst>
      <p:ext uri="{BB962C8B-B14F-4D97-AF65-F5344CB8AC3E}">
        <p14:creationId xmlns:p14="http://schemas.microsoft.com/office/powerpoint/2010/main" val="146448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500" fill="hold"/>
                                        <p:tgtEl>
                                          <p:spTgt spid="68"/>
                                        </p:tgtEl>
                                        <p:attrNameLst>
                                          <p:attrName>ppt_x</p:attrName>
                                        </p:attrNameLst>
                                      </p:cBhvr>
                                      <p:tavLst>
                                        <p:tav tm="0">
                                          <p:val>
                                            <p:strVal val="1+#ppt_w/2"/>
                                          </p:val>
                                        </p:tav>
                                        <p:tav tm="100000">
                                          <p:val>
                                            <p:strVal val="#ppt_x"/>
                                          </p:val>
                                        </p:tav>
                                      </p:tavLst>
                                    </p:anim>
                                    <p:anim calcmode="lin" valueType="num">
                                      <p:cBhvr additive="base">
                                        <p:cTn id="32" dur="500" fill="hold"/>
                                        <p:tgtEl>
                                          <p:spTgt spid="6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0516"/>
                                        </p:tgtEl>
                                        <p:attrNameLst>
                                          <p:attrName>style.visibility</p:attrName>
                                        </p:attrNameLst>
                                      </p:cBhvr>
                                      <p:to>
                                        <p:strVal val="visible"/>
                                      </p:to>
                                    </p:set>
                                    <p:anim calcmode="lin" valueType="num">
                                      <p:cBhvr additive="base">
                                        <p:cTn id="35" dur="500" fill="hold"/>
                                        <p:tgtEl>
                                          <p:spTgt spid="20516"/>
                                        </p:tgtEl>
                                        <p:attrNameLst>
                                          <p:attrName>ppt_x</p:attrName>
                                        </p:attrNameLst>
                                      </p:cBhvr>
                                      <p:tavLst>
                                        <p:tav tm="0">
                                          <p:val>
                                            <p:strVal val="1+#ppt_w/2"/>
                                          </p:val>
                                        </p:tav>
                                        <p:tav tm="100000">
                                          <p:val>
                                            <p:strVal val="#ppt_x"/>
                                          </p:val>
                                        </p:tav>
                                      </p:tavLst>
                                    </p:anim>
                                    <p:anim calcmode="lin" valueType="num">
                                      <p:cBhvr additive="base">
                                        <p:cTn id="36" dur="500" fill="hold"/>
                                        <p:tgtEl>
                                          <p:spTgt spid="2051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0503"/>
                                        </p:tgtEl>
                                        <p:attrNameLst>
                                          <p:attrName>style.visibility</p:attrName>
                                        </p:attrNameLst>
                                      </p:cBhvr>
                                      <p:to>
                                        <p:strVal val="visible"/>
                                      </p:to>
                                    </p:set>
                                    <p:anim calcmode="lin" valueType="num">
                                      <p:cBhvr additive="base">
                                        <p:cTn id="45" dur="500" fill="hold"/>
                                        <p:tgtEl>
                                          <p:spTgt spid="20503"/>
                                        </p:tgtEl>
                                        <p:attrNameLst>
                                          <p:attrName>ppt_x</p:attrName>
                                        </p:attrNameLst>
                                      </p:cBhvr>
                                      <p:tavLst>
                                        <p:tav tm="0">
                                          <p:val>
                                            <p:strVal val="0-#ppt_w/2"/>
                                          </p:val>
                                        </p:tav>
                                        <p:tav tm="100000">
                                          <p:val>
                                            <p:strVal val="#ppt_x"/>
                                          </p:val>
                                        </p:tav>
                                      </p:tavLst>
                                    </p:anim>
                                    <p:anim calcmode="lin" valueType="num">
                                      <p:cBhvr additive="base">
                                        <p:cTn id="46" dur="500" fill="hold"/>
                                        <p:tgtEl>
                                          <p:spTgt spid="20503"/>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0-#ppt_w/2"/>
                                          </p:val>
                                        </p:tav>
                                        <p:tav tm="100000">
                                          <p:val>
                                            <p:strVal val="#ppt_x"/>
                                          </p:val>
                                        </p:tav>
                                      </p:tavLst>
                                    </p:anim>
                                    <p:anim calcmode="lin" valueType="num">
                                      <p:cBhvr additive="base">
                                        <p:cTn id="52" dur="500" fill="hold"/>
                                        <p:tgtEl>
                                          <p:spTgt spid="40"/>
                                        </p:tgtEl>
                                        <p:attrNameLst>
                                          <p:attrName>ppt_y</p:attrName>
                                        </p:attrNameLst>
                                      </p:cBhvr>
                                      <p:tavLst>
                                        <p:tav tm="0">
                                          <p:val>
                                            <p:strVal val="#ppt_y"/>
                                          </p:val>
                                        </p:tav>
                                        <p:tav tm="100000">
                                          <p:val>
                                            <p:strVal val="#ppt_y"/>
                                          </p:val>
                                        </p:tav>
                                      </p:tavLst>
                                    </p:anim>
                                  </p:childTnLst>
                                </p:cTn>
                              </p:par>
                              <p:par>
                                <p:cTn id="53" presetID="3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1000" fill="hold"/>
                                        <p:tgtEl>
                                          <p:spTgt spid="20"/>
                                        </p:tgtEl>
                                        <p:attrNameLst>
                                          <p:attrName>ppt_w</p:attrName>
                                        </p:attrNameLst>
                                      </p:cBhvr>
                                      <p:tavLst>
                                        <p:tav tm="0">
                                          <p:val>
                                            <p:fltVal val="0"/>
                                          </p:val>
                                        </p:tav>
                                        <p:tav tm="100000">
                                          <p:val>
                                            <p:strVal val="#ppt_w"/>
                                          </p:val>
                                        </p:tav>
                                      </p:tavLst>
                                    </p:anim>
                                    <p:anim calcmode="lin" valueType="num">
                                      <p:cBhvr>
                                        <p:cTn id="56" dur="1000" fill="hold"/>
                                        <p:tgtEl>
                                          <p:spTgt spid="20"/>
                                        </p:tgtEl>
                                        <p:attrNameLst>
                                          <p:attrName>ppt_h</p:attrName>
                                        </p:attrNameLst>
                                      </p:cBhvr>
                                      <p:tavLst>
                                        <p:tav tm="0">
                                          <p:val>
                                            <p:fltVal val="0"/>
                                          </p:val>
                                        </p:tav>
                                        <p:tav tm="100000">
                                          <p:val>
                                            <p:strVal val="#ppt_h"/>
                                          </p:val>
                                        </p:tav>
                                      </p:tavLst>
                                    </p:anim>
                                    <p:anim calcmode="lin" valueType="num">
                                      <p:cBhvr>
                                        <p:cTn id="57" dur="1000" fill="hold"/>
                                        <p:tgtEl>
                                          <p:spTgt spid="20"/>
                                        </p:tgtEl>
                                        <p:attrNameLst>
                                          <p:attrName>style.rotation</p:attrName>
                                        </p:attrNameLst>
                                      </p:cBhvr>
                                      <p:tavLst>
                                        <p:tav tm="0">
                                          <p:val>
                                            <p:fltVal val="90"/>
                                          </p:val>
                                        </p:tav>
                                        <p:tav tm="100000">
                                          <p:val>
                                            <p:fltVal val="0"/>
                                          </p:val>
                                        </p:tav>
                                      </p:tavLst>
                                    </p:anim>
                                    <p:animEffect transition="in" filter="fade">
                                      <p:cBhvr>
                                        <p:cTn id="58" dur="1000"/>
                                        <p:tgtEl>
                                          <p:spTgt spid="20"/>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1000" fill="hold"/>
                                        <p:tgtEl>
                                          <p:spTgt spid="19"/>
                                        </p:tgtEl>
                                        <p:attrNameLst>
                                          <p:attrName>ppt_w</p:attrName>
                                        </p:attrNameLst>
                                      </p:cBhvr>
                                      <p:tavLst>
                                        <p:tav tm="0">
                                          <p:val>
                                            <p:fltVal val="0"/>
                                          </p:val>
                                        </p:tav>
                                        <p:tav tm="100000">
                                          <p:val>
                                            <p:strVal val="#ppt_w"/>
                                          </p:val>
                                        </p:tav>
                                      </p:tavLst>
                                    </p:anim>
                                    <p:anim calcmode="lin" valueType="num">
                                      <p:cBhvr>
                                        <p:cTn id="62" dur="1000" fill="hold"/>
                                        <p:tgtEl>
                                          <p:spTgt spid="19"/>
                                        </p:tgtEl>
                                        <p:attrNameLst>
                                          <p:attrName>ppt_h</p:attrName>
                                        </p:attrNameLst>
                                      </p:cBhvr>
                                      <p:tavLst>
                                        <p:tav tm="0">
                                          <p:val>
                                            <p:fltVal val="0"/>
                                          </p:val>
                                        </p:tav>
                                        <p:tav tm="100000">
                                          <p:val>
                                            <p:strVal val="#ppt_h"/>
                                          </p:val>
                                        </p:tav>
                                      </p:tavLst>
                                    </p:anim>
                                    <p:anim calcmode="lin" valueType="num">
                                      <p:cBhvr>
                                        <p:cTn id="63" dur="1000" fill="hold"/>
                                        <p:tgtEl>
                                          <p:spTgt spid="19"/>
                                        </p:tgtEl>
                                        <p:attrNameLst>
                                          <p:attrName>style.rotation</p:attrName>
                                        </p:attrNameLst>
                                      </p:cBhvr>
                                      <p:tavLst>
                                        <p:tav tm="0">
                                          <p:val>
                                            <p:fltVal val="90"/>
                                          </p:val>
                                        </p:tav>
                                        <p:tav tm="100000">
                                          <p:val>
                                            <p:fltVal val="0"/>
                                          </p:val>
                                        </p:tav>
                                      </p:tavLst>
                                    </p:anim>
                                    <p:animEffect transition="in" filter="fade">
                                      <p:cBhvr>
                                        <p:cTn id="64" dur="1000"/>
                                        <p:tgtEl>
                                          <p:spTgt spid="19"/>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p:cTn id="67" dur="1000" fill="hold"/>
                                        <p:tgtEl>
                                          <p:spTgt spid="58"/>
                                        </p:tgtEl>
                                        <p:attrNameLst>
                                          <p:attrName>ppt_w</p:attrName>
                                        </p:attrNameLst>
                                      </p:cBhvr>
                                      <p:tavLst>
                                        <p:tav tm="0">
                                          <p:val>
                                            <p:fltVal val="0"/>
                                          </p:val>
                                        </p:tav>
                                        <p:tav tm="100000">
                                          <p:val>
                                            <p:strVal val="#ppt_w"/>
                                          </p:val>
                                        </p:tav>
                                      </p:tavLst>
                                    </p:anim>
                                    <p:anim calcmode="lin" valueType="num">
                                      <p:cBhvr>
                                        <p:cTn id="68" dur="1000" fill="hold"/>
                                        <p:tgtEl>
                                          <p:spTgt spid="58"/>
                                        </p:tgtEl>
                                        <p:attrNameLst>
                                          <p:attrName>ppt_h</p:attrName>
                                        </p:attrNameLst>
                                      </p:cBhvr>
                                      <p:tavLst>
                                        <p:tav tm="0">
                                          <p:val>
                                            <p:fltVal val="0"/>
                                          </p:val>
                                        </p:tav>
                                        <p:tav tm="100000">
                                          <p:val>
                                            <p:strVal val="#ppt_h"/>
                                          </p:val>
                                        </p:tav>
                                      </p:tavLst>
                                    </p:anim>
                                    <p:anim calcmode="lin" valueType="num">
                                      <p:cBhvr>
                                        <p:cTn id="69" dur="1000" fill="hold"/>
                                        <p:tgtEl>
                                          <p:spTgt spid="58"/>
                                        </p:tgtEl>
                                        <p:attrNameLst>
                                          <p:attrName>style.rotation</p:attrName>
                                        </p:attrNameLst>
                                      </p:cBhvr>
                                      <p:tavLst>
                                        <p:tav tm="0">
                                          <p:val>
                                            <p:fltVal val="90"/>
                                          </p:val>
                                        </p:tav>
                                        <p:tav tm="100000">
                                          <p:val>
                                            <p:fltVal val="0"/>
                                          </p:val>
                                        </p:tav>
                                      </p:tavLst>
                                    </p:anim>
                                    <p:animEffect transition="in" filter="fade">
                                      <p:cBhvr>
                                        <p:cTn id="70" dur="1000"/>
                                        <p:tgtEl>
                                          <p:spTgt spid="5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0-#ppt_w/2"/>
                                          </p:val>
                                        </p:tav>
                                        <p:tav tm="100000">
                                          <p:val>
                                            <p:strVal val="#ppt_x"/>
                                          </p:val>
                                        </p:tav>
                                      </p:tavLst>
                                    </p:anim>
                                    <p:anim calcmode="lin" valueType="num">
                                      <p:cBhvr additive="base">
                                        <p:cTn id="7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0504"/>
                                        </p:tgtEl>
                                        <p:attrNameLst>
                                          <p:attrName>style.visibility</p:attrName>
                                        </p:attrNameLst>
                                      </p:cBhvr>
                                      <p:to>
                                        <p:strVal val="visible"/>
                                      </p:to>
                                    </p:set>
                                    <p:anim calcmode="lin" valueType="num">
                                      <p:cBhvr additive="base">
                                        <p:cTn id="81" dur="500" fill="hold"/>
                                        <p:tgtEl>
                                          <p:spTgt spid="20504"/>
                                        </p:tgtEl>
                                        <p:attrNameLst>
                                          <p:attrName>ppt_x</p:attrName>
                                        </p:attrNameLst>
                                      </p:cBhvr>
                                      <p:tavLst>
                                        <p:tav tm="0">
                                          <p:val>
                                            <p:strVal val="0-#ppt_w/2"/>
                                          </p:val>
                                        </p:tav>
                                        <p:tav tm="100000">
                                          <p:val>
                                            <p:strVal val="#ppt_x"/>
                                          </p:val>
                                        </p:tav>
                                      </p:tavLst>
                                    </p:anim>
                                    <p:anim calcmode="lin" valueType="num">
                                      <p:cBhvr additive="base">
                                        <p:cTn id="82" dur="500" fill="hold"/>
                                        <p:tgtEl>
                                          <p:spTgt spid="20504"/>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0-#ppt_w/2"/>
                                          </p:val>
                                        </p:tav>
                                        <p:tav tm="100000">
                                          <p:val>
                                            <p:strVal val="#ppt_x"/>
                                          </p:val>
                                        </p:tav>
                                      </p:tavLst>
                                    </p:anim>
                                    <p:anim calcmode="lin" valueType="num">
                                      <p:cBhvr additive="base">
                                        <p:cTn id="8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4346"/>
                                        </p:tgtEl>
                                        <p:attrNameLst>
                                          <p:attrName>style.visibility</p:attrName>
                                        </p:attrNameLst>
                                      </p:cBhvr>
                                      <p:to>
                                        <p:strVal val="visible"/>
                                      </p:to>
                                    </p:set>
                                    <p:animEffect transition="in" filter="blinds(horizontal)">
                                      <p:cBhvr>
                                        <p:cTn id="91" dur="500"/>
                                        <p:tgtEl>
                                          <p:spTgt spid="14346"/>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blinds(horizontal)">
                                      <p:cBhvr>
                                        <p:cTn id="9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9" grpId="0" animBg="1"/>
      <p:bldP spid="20" grpId="0" animBg="1"/>
      <p:bldP spid="21" grpId="0" animBg="1"/>
      <p:bldP spid="25" grpId="0" animBg="1"/>
      <p:bldP spid="20503" grpId="0"/>
      <p:bldP spid="20504" grpId="0"/>
      <p:bldP spid="58" grpId="0" animBg="1"/>
      <p:bldP spid="14346" grpId="0" animBg="1"/>
      <p:bldP spid="66" grpId="0" animBg="1"/>
      <p:bldP spid="205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CuadroTexto 1"/>
          <p:cNvSpPr txBox="1">
            <a:spLocks noChangeArrowheads="1"/>
          </p:cNvSpPr>
          <p:nvPr/>
        </p:nvSpPr>
        <p:spPr bwMode="auto">
          <a:xfrm>
            <a:off x="114301" y="469901"/>
            <a:ext cx="4198585" cy="129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algn="l" eaLnBrk="1" hangingPunct="1">
              <a:defRPr/>
            </a:pPr>
            <a:r>
              <a:rPr lang="en-US" sz="2000" dirty="0">
                <a:latin typeface="Abadi MT Condensed Extra Bold" charset="0"/>
                <a:cs typeface="Abadi MT Condensed Extra Bold" charset="0"/>
                <a:sym typeface="Helvetica Neue Medium" charset="0"/>
              </a:rPr>
              <a:t>Docker Service Broker for Cloud Foundry </a:t>
            </a:r>
          </a:p>
          <a:p>
            <a:pPr algn="l" defTabSz="351756">
              <a:defRPr/>
            </a:pPr>
            <a:r>
              <a:rPr lang="es-ES" sz="1200" dirty="0" smtClean="0"/>
              <a:t>(</a:t>
            </a:r>
            <a:r>
              <a:rPr lang="es-ES" sz="1100" dirty="0"/>
              <a:t>Source : Ferran Rodenas, Pivotal</a:t>
            </a:r>
            <a:r>
              <a:rPr lang="es-ES" sz="1200" dirty="0"/>
              <a:t>)</a:t>
            </a:r>
          </a:p>
          <a:p>
            <a:pPr algn="l" defTabSz="351756">
              <a:defRPr/>
            </a:pPr>
            <a:endParaRPr lang="en-US" dirty="0">
              <a:latin typeface="Helvetica Neue Medium" charset="0"/>
              <a:cs typeface="Helvetica Neue Medium" charset="0"/>
              <a:sym typeface="Helvetica Neue Medium" charset="0"/>
            </a:endParaRPr>
          </a:p>
          <a:p>
            <a:pPr algn="l" defTabSz="351756">
              <a:defRPr/>
            </a:pPr>
            <a:endParaRPr lang="en-US" sz="1100" b="1" dirty="0">
              <a:solidFill>
                <a:srgbClr val="FFFBFF"/>
              </a:solidFill>
              <a:latin typeface="Helvetica Neue Light" charset="0"/>
              <a:cs typeface="Helvetica Neue Light" charset="0"/>
              <a:sym typeface="Helvetica Neue Light" charset="0"/>
            </a:endParaRPr>
          </a:p>
          <a:p>
            <a:pPr algn="l" defTabSz="351756">
              <a:defRPr/>
            </a:pPr>
            <a:endParaRPr lang="en-US" sz="1100" b="1" dirty="0">
              <a:solidFill>
                <a:srgbClr val="FFFBFF"/>
              </a:solidFill>
              <a:latin typeface="Helvetica Neue Light" charset="0"/>
              <a:cs typeface="Helvetica Neue Light" charset="0"/>
              <a:sym typeface="Helvetica Neue Light" charset="0"/>
            </a:endParaRPr>
          </a:p>
        </p:txBody>
      </p:sp>
      <p:sp>
        <p:nvSpPr>
          <p:cNvPr id="8194" name="CuadroTexto 3"/>
          <p:cNvSpPr txBox="1">
            <a:spLocks noChangeArrowheads="1"/>
          </p:cNvSpPr>
          <p:nvPr/>
        </p:nvSpPr>
        <p:spPr bwMode="auto">
          <a:xfrm>
            <a:off x="190500" y="1073838"/>
            <a:ext cx="868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algn="l" eaLnBrk="1"/>
            <a:r>
              <a:rPr lang="es-ES" sz="1400" dirty="0">
                <a:solidFill>
                  <a:schemeClr val="tx1"/>
                </a:solidFill>
                <a:latin typeface="Helvetica Neue Medium" charset="0"/>
                <a:ea typeface="+mn-ea"/>
                <a:cs typeface="Helvetica Neue Medium" charset="0"/>
              </a:rPr>
              <a:t>An easy and convenient </a:t>
            </a:r>
            <a:r>
              <a:rPr lang="es-ES" sz="1400" dirty="0" err="1">
                <a:solidFill>
                  <a:schemeClr val="tx1"/>
                </a:solidFill>
                <a:latin typeface="Helvetica Neue Medium" charset="0"/>
                <a:ea typeface="+mn-ea"/>
                <a:cs typeface="Helvetica Neue Medium" charset="0"/>
              </a:rPr>
              <a:t>way</a:t>
            </a:r>
            <a:r>
              <a:rPr lang="es-ES" sz="1400" dirty="0">
                <a:solidFill>
                  <a:schemeClr val="tx1"/>
                </a:solidFill>
                <a:latin typeface="Helvetica Neue Medium" charset="0"/>
                <a:ea typeface="+mn-ea"/>
                <a:cs typeface="Helvetica Neue Medium" charset="0"/>
              </a:rPr>
              <a:t> </a:t>
            </a:r>
            <a:r>
              <a:rPr lang="es-ES" sz="1400" dirty="0" err="1">
                <a:solidFill>
                  <a:schemeClr val="tx1"/>
                </a:solidFill>
                <a:latin typeface="Helvetica Neue Medium" charset="0"/>
                <a:ea typeface="+mn-ea"/>
                <a:cs typeface="Helvetica Neue Medium" charset="0"/>
              </a:rPr>
              <a:t>to</a:t>
            </a:r>
            <a:r>
              <a:rPr lang="es-ES" sz="1400" dirty="0">
                <a:solidFill>
                  <a:schemeClr val="tx1"/>
                </a:solidFill>
                <a:latin typeface="Helvetica Neue Medium" charset="0"/>
                <a:ea typeface="+mn-ea"/>
                <a:cs typeface="Helvetica Neue Medium" charset="0"/>
              </a:rPr>
              <a:t> expose development and </a:t>
            </a:r>
            <a:r>
              <a:rPr lang="es-ES" sz="1400" dirty="0" err="1">
                <a:solidFill>
                  <a:schemeClr val="tx1"/>
                </a:solidFill>
                <a:latin typeface="Helvetica Neue Medium" charset="0"/>
                <a:ea typeface="+mn-ea"/>
                <a:cs typeface="Helvetica Neue Medium" charset="0"/>
              </a:rPr>
              <a:t>testing</a:t>
            </a:r>
            <a:r>
              <a:rPr lang="es-ES" sz="1400" dirty="0">
                <a:solidFill>
                  <a:schemeClr val="tx1"/>
                </a:solidFill>
                <a:latin typeface="Helvetica Neue Medium" charset="0"/>
                <a:ea typeface="+mn-ea"/>
                <a:cs typeface="Helvetica Neue Medium" charset="0"/>
              </a:rPr>
              <a:t> </a:t>
            </a:r>
            <a:r>
              <a:rPr lang="es-ES" sz="1400" dirty="0" err="1">
                <a:solidFill>
                  <a:schemeClr val="tx1"/>
                </a:solidFill>
                <a:latin typeface="Helvetica Neue Medium" charset="0"/>
                <a:ea typeface="+mn-ea"/>
                <a:cs typeface="Helvetica Neue Medium" charset="0"/>
              </a:rPr>
              <a:t>services</a:t>
            </a:r>
            <a:r>
              <a:rPr lang="es-ES" sz="1400" dirty="0">
                <a:solidFill>
                  <a:schemeClr val="tx1"/>
                </a:solidFill>
                <a:latin typeface="Helvetica Neue Medium" charset="0"/>
                <a:ea typeface="+mn-ea"/>
                <a:cs typeface="Helvetica Neue Medium" charset="0"/>
              </a:rPr>
              <a:t> </a:t>
            </a:r>
            <a:r>
              <a:rPr lang="es-ES" sz="1400" dirty="0" err="1">
                <a:solidFill>
                  <a:schemeClr val="tx1"/>
                </a:solidFill>
                <a:latin typeface="Helvetica Neue Medium" charset="0"/>
                <a:ea typeface="+mn-ea"/>
                <a:cs typeface="Helvetica Neue Medium" charset="0"/>
              </a:rPr>
              <a:t>to</a:t>
            </a:r>
            <a:r>
              <a:rPr lang="es-ES" sz="1400" dirty="0">
                <a:solidFill>
                  <a:schemeClr val="tx1"/>
                </a:solidFill>
                <a:latin typeface="Helvetica Neue Medium" charset="0"/>
                <a:ea typeface="+mn-ea"/>
                <a:cs typeface="Helvetica Neue Medium" charset="0"/>
              </a:rPr>
              <a:t> </a:t>
            </a:r>
            <a:r>
              <a:rPr lang="es-ES" sz="1400" dirty="0" err="1">
                <a:solidFill>
                  <a:schemeClr val="tx1"/>
                </a:solidFill>
                <a:latin typeface="Helvetica Neue Medium" charset="0"/>
                <a:ea typeface="+mn-ea"/>
                <a:cs typeface="Helvetica Neue Medium" charset="0"/>
              </a:rPr>
              <a:t>your</a:t>
            </a:r>
            <a:r>
              <a:rPr lang="es-ES" sz="1400" dirty="0">
                <a:solidFill>
                  <a:schemeClr val="tx1"/>
                </a:solidFill>
                <a:latin typeface="Helvetica Neue Medium" charset="0"/>
                <a:ea typeface="+mn-ea"/>
                <a:cs typeface="Helvetica Neue Medium" charset="0"/>
              </a:rPr>
              <a:t> applications without the overhead of creating </a:t>
            </a:r>
            <a:r>
              <a:rPr lang="es-ES" sz="1400" dirty="0" err="1">
                <a:solidFill>
                  <a:schemeClr val="tx1"/>
                </a:solidFill>
                <a:latin typeface="Helvetica Neue Medium" charset="0"/>
                <a:ea typeface="+mn-ea"/>
                <a:cs typeface="Helvetica Neue Medium" charset="0"/>
              </a:rPr>
              <a:t>an</a:t>
            </a:r>
            <a:r>
              <a:rPr lang="es-ES" sz="1400" dirty="0">
                <a:solidFill>
                  <a:schemeClr val="tx1"/>
                </a:solidFill>
                <a:latin typeface="Helvetica Neue Medium" charset="0"/>
                <a:ea typeface="+mn-ea"/>
                <a:cs typeface="Helvetica Neue Medium" charset="0"/>
              </a:rPr>
              <a:t> specific </a:t>
            </a:r>
            <a:r>
              <a:rPr lang="es-ES" sz="1400" dirty="0" err="1">
                <a:solidFill>
                  <a:schemeClr val="tx1"/>
                </a:solidFill>
                <a:latin typeface="Helvetica Neue Medium" charset="0"/>
                <a:ea typeface="+mn-ea"/>
                <a:cs typeface="Helvetica Neue Medium" charset="0"/>
              </a:rPr>
              <a:t>service</a:t>
            </a:r>
            <a:r>
              <a:rPr lang="es-ES" sz="1400" dirty="0">
                <a:solidFill>
                  <a:schemeClr val="tx1"/>
                </a:solidFill>
                <a:latin typeface="Helvetica Neue Medium" charset="0"/>
                <a:ea typeface="+mn-ea"/>
                <a:cs typeface="Helvetica Neue Medium" charset="0"/>
              </a:rPr>
              <a:t> </a:t>
            </a:r>
            <a:r>
              <a:rPr lang="es-ES" sz="1400" dirty="0" err="1">
                <a:solidFill>
                  <a:schemeClr val="tx1"/>
                </a:solidFill>
                <a:latin typeface="Helvetica Neue Medium" charset="0"/>
                <a:ea typeface="+mn-ea"/>
                <a:cs typeface="Helvetica Neue Medium" charset="0"/>
              </a:rPr>
              <a:t>broker</a:t>
            </a:r>
            <a:r>
              <a:rPr lang="es-ES" sz="1400" dirty="0">
                <a:solidFill>
                  <a:schemeClr val="tx1"/>
                </a:solidFill>
                <a:latin typeface="Helvetica Neue Medium" charset="0"/>
                <a:ea typeface="+mn-ea"/>
                <a:cs typeface="Helvetica Neue Medium" charset="0"/>
              </a:rPr>
              <a:t> </a:t>
            </a:r>
            <a:r>
              <a:rPr lang="es-ES" sz="1400" dirty="0" err="1">
                <a:solidFill>
                  <a:schemeClr val="tx1"/>
                </a:solidFill>
                <a:latin typeface="Helvetica Neue Medium" charset="0"/>
                <a:ea typeface="+mn-ea"/>
                <a:cs typeface="Helvetica Neue Medium" charset="0"/>
              </a:rPr>
              <a:t>by</a:t>
            </a:r>
            <a:r>
              <a:rPr lang="es-ES" sz="1400" dirty="0">
                <a:solidFill>
                  <a:schemeClr val="tx1"/>
                </a:solidFill>
                <a:latin typeface="Helvetica Neue Medium" charset="0"/>
                <a:ea typeface="+mn-ea"/>
                <a:cs typeface="Helvetica Neue Medium" charset="0"/>
              </a:rPr>
              <a:t> </a:t>
            </a:r>
            <a:r>
              <a:rPr lang="es-ES" sz="1400" dirty="0" err="1">
                <a:solidFill>
                  <a:schemeClr val="tx1"/>
                </a:solidFill>
                <a:latin typeface="Helvetica Neue Medium" charset="0"/>
                <a:ea typeface="+mn-ea"/>
                <a:cs typeface="Helvetica Neue Medium" charset="0"/>
              </a:rPr>
              <a:t>just</a:t>
            </a:r>
            <a:r>
              <a:rPr lang="es-ES" sz="1400" dirty="0">
                <a:solidFill>
                  <a:schemeClr val="tx1"/>
                </a:solidFill>
                <a:latin typeface="Helvetica Neue Medium" charset="0"/>
                <a:ea typeface="+mn-ea"/>
                <a:cs typeface="Helvetica Neue Medium" charset="0"/>
              </a:rPr>
              <a:t> </a:t>
            </a:r>
            <a:r>
              <a:rPr lang="es-ES" sz="1400" dirty="0" err="1">
                <a:solidFill>
                  <a:schemeClr val="tx1"/>
                </a:solidFill>
                <a:latin typeface="Helvetica Neue Medium" charset="0"/>
                <a:ea typeface="+mn-ea"/>
                <a:cs typeface="Helvetica Neue Medium" charset="0"/>
              </a:rPr>
              <a:t>using</a:t>
            </a:r>
            <a:r>
              <a:rPr lang="es-ES" sz="1400" dirty="0">
                <a:solidFill>
                  <a:schemeClr val="tx1"/>
                </a:solidFill>
                <a:latin typeface="Helvetica Neue Medium" charset="0"/>
                <a:ea typeface="+mn-ea"/>
                <a:cs typeface="Helvetica Neue Medium" charset="0"/>
              </a:rPr>
              <a:t> Docker images</a:t>
            </a:r>
          </a:p>
        </p:txBody>
      </p:sp>
      <p:sp>
        <p:nvSpPr>
          <p:cNvPr id="4" name="Rectangle 3"/>
          <p:cNvSpPr/>
          <p:nvPr/>
        </p:nvSpPr>
        <p:spPr>
          <a:xfrm>
            <a:off x="152400" y="1735014"/>
            <a:ext cx="8839200" cy="2492990"/>
          </a:xfrm>
          <a:prstGeom prst="rect">
            <a:avLst/>
          </a:prstGeom>
        </p:spPr>
        <p:txBody>
          <a:bodyPr wrap="square">
            <a:spAutoFit/>
          </a:bodyPr>
          <a:lstStyle/>
          <a:p>
            <a:pPr algn="l" eaLnBrk="1">
              <a:buFont typeface="Arial" charset="0"/>
              <a:buChar char="•"/>
            </a:pPr>
            <a:r>
              <a:rPr lang="es-ES" sz="1200" dirty="0" smtClean="0"/>
              <a:t>Services Catalog: predefined Docker </a:t>
            </a:r>
            <a:r>
              <a:rPr lang="es-ES" sz="1200" dirty="0" err="1" smtClean="0"/>
              <a:t>services</a:t>
            </a:r>
            <a:endParaRPr lang="es-ES" sz="1200" dirty="0" smtClean="0"/>
          </a:p>
          <a:p>
            <a:pPr algn="l" eaLnBrk="1">
              <a:buFont typeface="Arial" charset="0"/>
              <a:buChar char="•"/>
            </a:pPr>
            <a:endParaRPr lang="es-ES" sz="1200" dirty="0" smtClean="0"/>
          </a:p>
          <a:p>
            <a:pPr algn="l" eaLnBrk="1">
              <a:buFont typeface="Arial" charset="0"/>
              <a:buChar char="•"/>
            </a:pPr>
            <a:r>
              <a:rPr lang="es-ES" sz="1200" dirty="0" smtClean="0"/>
              <a:t>Provision </a:t>
            </a:r>
            <a:r>
              <a:rPr lang="es-ES" sz="1200" dirty="0" err="1" smtClean="0"/>
              <a:t>an</a:t>
            </a:r>
            <a:r>
              <a:rPr lang="es-ES" sz="1200" dirty="0" smtClean="0"/>
              <a:t> instance: create and </a:t>
            </a:r>
            <a:r>
              <a:rPr lang="es-ES" sz="1200" dirty="0" err="1" smtClean="0"/>
              <a:t>start</a:t>
            </a:r>
            <a:r>
              <a:rPr lang="es-ES" sz="1200" dirty="0" smtClean="0"/>
              <a:t> a predefined Docker </a:t>
            </a:r>
            <a:r>
              <a:rPr lang="es-ES" sz="1200" dirty="0" err="1" smtClean="0"/>
              <a:t>container</a:t>
            </a:r>
            <a:r>
              <a:rPr lang="es-ES" sz="1200" dirty="0" smtClean="0"/>
              <a:t> and </a:t>
            </a:r>
            <a:r>
              <a:rPr lang="es-ES" sz="1200" dirty="0" err="1" smtClean="0"/>
              <a:t>assign</a:t>
            </a:r>
            <a:r>
              <a:rPr lang="es-ES" sz="1200" dirty="0" smtClean="0"/>
              <a:t> </a:t>
            </a:r>
            <a:r>
              <a:rPr lang="es-ES" sz="1200" dirty="0" err="1" smtClean="0"/>
              <a:t>random</a:t>
            </a:r>
            <a:r>
              <a:rPr lang="es-ES" sz="1200" dirty="0" smtClean="0"/>
              <a:t> </a:t>
            </a:r>
            <a:r>
              <a:rPr lang="es-ES" sz="1200" dirty="0" err="1" smtClean="0"/>
              <a:t>credentials</a:t>
            </a:r>
            <a:r>
              <a:rPr lang="es-ES" sz="1200" dirty="0" smtClean="0"/>
              <a:t> </a:t>
            </a:r>
            <a:r>
              <a:rPr lang="es-ES" sz="1200" dirty="0" err="1" smtClean="0"/>
              <a:t>via</a:t>
            </a:r>
            <a:r>
              <a:rPr lang="es-ES" sz="1200" dirty="0" smtClean="0"/>
              <a:t> environment variables</a:t>
            </a:r>
          </a:p>
          <a:p>
            <a:pPr algn="l" eaLnBrk="1">
              <a:buFont typeface="Arial" charset="0"/>
              <a:buChar char="•"/>
            </a:pPr>
            <a:endParaRPr lang="es-ES" sz="1200" dirty="0" smtClean="0"/>
          </a:p>
          <a:p>
            <a:pPr algn="l" eaLnBrk="1">
              <a:buFont typeface="Arial" charset="0"/>
              <a:buChar char="•"/>
            </a:pPr>
            <a:r>
              <a:rPr lang="es-ES" sz="1200" dirty="0" smtClean="0"/>
              <a:t>Bind </a:t>
            </a:r>
            <a:r>
              <a:rPr lang="es-ES" sz="1200" dirty="0" err="1" smtClean="0"/>
              <a:t>an</a:t>
            </a:r>
            <a:r>
              <a:rPr lang="es-ES" sz="1200" dirty="0" smtClean="0"/>
              <a:t> instance </a:t>
            </a:r>
            <a:r>
              <a:rPr lang="es-ES" sz="1200" dirty="0" err="1" smtClean="0"/>
              <a:t>to</a:t>
            </a:r>
            <a:r>
              <a:rPr lang="es-ES" sz="1200" dirty="0" smtClean="0"/>
              <a:t> </a:t>
            </a:r>
            <a:r>
              <a:rPr lang="es-ES" sz="1200" dirty="0" err="1" smtClean="0"/>
              <a:t>an</a:t>
            </a:r>
            <a:r>
              <a:rPr lang="es-ES" sz="1200" dirty="0" smtClean="0"/>
              <a:t> application: </a:t>
            </a:r>
            <a:r>
              <a:rPr lang="es-ES" sz="1200" dirty="0" err="1" smtClean="0"/>
              <a:t>send</a:t>
            </a:r>
            <a:r>
              <a:rPr lang="es-ES" sz="1200" dirty="0" smtClean="0"/>
              <a:t> </a:t>
            </a:r>
            <a:r>
              <a:rPr lang="es-ES" sz="1200" dirty="0" err="1" smtClean="0"/>
              <a:t>service</a:t>
            </a:r>
            <a:r>
              <a:rPr lang="es-ES" sz="1200" dirty="0" smtClean="0"/>
              <a:t> </a:t>
            </a:r>
            <a:r>
              <a:rPr lang="es-ES" sz="1200" dirty="0" err="1" smtClean="0"/>
              <a:t>credentials</a:t>
            </a:r>
            <a:r>
              <a:rPr lang="es-ES" sz="1200" dirty="0" smtClean="0"/>
              <a:t> hash back </a:t>
            </a:r>
            <a:r>
              <a:rPr lang="es-ES" sz="1200" dirty="0" err="1" smtClean="0"/>
              <a:t>to</a:t>
            </a:r>
            <a:r>
              <a:rPr lang="es-ES" sz="1200" dirty="0" smtClean="0"/>
              <a:t> the </a:t>
            </a:r>
            <a:r>
              <a:rPr lang="es-ES" sz="1200" dirty="0" err="1" smtClean="0"/>
              <a:t>bound</a:t>
            </a:r>
            <a:r>
              <a:rPr lang="es-ES" sz="1200" dirty="0" smtClean="0"/>
              <a:t> application</a:t>
            </a:r>
          </a:p>
          <a:p>
            <a:pPr algn="l" eaLnBrk="1">
              <a:buFont typeface="Arial" charset="0"/>
              <a:buChar char="•"/>
            </a:pPr>
            <a:endParaRPr lang="es-ES" sz="1200" dirty="0" smtClean="0"/>
          </a:p>
          <a:p>
            <a:pPr algn="l" eaLnBrk="1">
              <a:buFont typeface="Arial" charset="0"/>
              <a:buChar char="•"/>
            </a:pPr>
            <a:r>
              <a:rPr lang="es-ES" sz="1200" dirty="0" smtClean="0"/>
              <a:t>Unbind </a:t>
            </a:r>
            <a:r>
              <a:rPr lang="es-ES" sz="1200" dirty="0" err="1" smtClean="0"/>
              <a:t>an</a:t>
            </a:r>
            <a:r>
              <a:rPr lang="es-ES" sz="1200" dirty="0" smtClean="0"/>
              <a:t> instance</a:t>
            </a:r>
          </a:p>
          <a:p>
            <a:pPr algn="l" eaLnBrk="1">
              <a:buFont typeface="Arial" charset="0"/>
              <a:buChar char="•"/>
            </a:pPr>
            <a:endParaRPr lang="es-ES" sz="1200" dirty="0" smtClean="0"/>
          </a:p>
          <a:p>
            <a:pPr algn="l" eaLnBrk="1">
              <a:buFont typeface="Arial" charset="0"/>
              <a:buChar char="•"/>
            </a:pPr>
            <a:r>
              <a:rPr lang="es-ES" sz="1200" dirty="0" smtClean="0"/>
              <a:t>Unprovision </a:t>
            </a:r>
            <a:r>
              <a:rPr lang="es-ES" sz="1200" dirty="0" err="1" smtClean="0"/>
              <a:t>an</a:t>
            </a:r>
            <a:r>
              <a:rPr lang="es-ES" sz="1200" dirty="0" smtClean="0"/>
              <a:t> instance: </a:t>
            </a:r>
            <a:r>
              <a:rPr lang="es-ES" sz="1200" dirty="0" err="1" smtClean="0"/>
              <a:t>destroy</a:t>
            </a:r>
            <a:r>
              <a:rPr lang="es-ES" sz="1200" dirty="0" smtClean="0"/>
              <a:t> Docker </a:t>
            </a:r>
            <a:r>
              <a:rPr lang="es-ES" sz="1200" dirty="0" err="1" smtClean="0"/>
              <a:t>container</a:t>
            </a:r>
            <a:endParaRPr lang="es-ES" sz="1200" dirty="0" smtClean="0"/>
          </a:p>
          <a:p>
            <a:pPr algn="l" eaLnBrk="1">
              <a:buFont typeface="Arial" charset="0"/>
              <a:buChar char="•"/>
            </a:pPr>
            <a:endParaRPr lang="es-ES" sz="1200" dirty="0">
              <a:latin typeface="Helvetica Neue Medium" charset="0"/>
              <a:cs typeface="Helvetica Neue Medium" charset="0"/>
            </a:endParaRPr>
          </a:p>
          <a:p>
            <a:pPr algn="l" eaLnBrk="1">
              <a:buFont typeface="Arial" charset="0"/>
              <a:buChar char="•"/>
            </a:pPr>
            <a:r>
              <a:rPr lang="es-ES" sz="1200" dirty="0" smtClean="0"/>
              <a:t>Expose a </a:t>
            </a:r>
            <a:r>
              <a:rPr lang="es-ES" sz="1200" dirty="0" err="1" smtClean="0"/>
              <a:t>management</a:t>
            </a:r>
            <a:r>
              <a:rPr lang="es-ES" sz="1200" dirty="0" smtClean="0"/>
              <a:t> </a:t>
            </a:r>
            <a:r>
              <a:rPr lang="es-ES" sz="1200" dirty="0" err="1" smtClean="0"/>
              <a:t>dashboard</a:t>
            </a:r>
            <a:r>
              <a:rPr lang="es-ES" sz="1200" dirty="0" smtClean="0"/>
              <a:t>: top </a:t>
            </a:r>
            <a:r>
              <a:rPr lang="es-ES" sz="1200" dirty="0" err="1" smtClean="0"/>
              <a:t>processes</a:t>
            </a:r>
            <a:r>
              <a:rPr lang="es-ES" sz="1200" dirty="0" smtClean="0"/>
              <a:t>, </a:t>
            </a:r>
            <a:r>
              <a:rPr lang="es-ES" sz="1200" dirty="0" err="1" smtClean="0"/>
              <a:t>stdout</a:t>
            </a:r>
            <a:r>
              <a:rPr lang="es-ES" sz="1200" dirty="0" smtClean="0"/>
              <a:t>/</a:t>
            </a:r>
            <a:r>
              <a:rPr lang="es-ES" sz="1200" dirty="0" err="1" smtClean="0"/>
              <a:t>stderr</a:t>
            </a:r>
            <a:r>
              <a:rPr lang="es-ES" sz="1200" dirty="0" smtClean="0"/>
              <a:t> </a:t>
            </a:r>
            <a:r>
              <a:rPr lang="es-ES" sz="1200" dirty="0" err="1" smtClean="0"/>
              <a:t>logs</a:t>
            </a:r>
            <a:r>
              <a:rPr lang="es-ES" sz="1200" dirty="0" smtClean="0"/>
              <a:t>, …</a:t>
            </a:r>
          </a:p>
          <a:p>
            <a:pPr algn="l" eaLnBrk="1">
              <a:buFont typeface="Arial" charset="0"/>
              <a:buChar char="•"/>
            </a:pPr>
            <a:endParaRPr lang="es-ES" sz="1200" dirty="0" smtClean="0"/>
          </a:p>
          <a:p>
            <a:pPr algn="l" eaLnBrk="1">
              <a:buFont typeface="Arial" charset="0"/>
              <a:buChar char="•"/>
            </a:pPr>
            <a:r>
              <a:rPr lang="es-ES" sz="1200" dirty="0" err="1" smtClean="0"/>
              <a:t>Syslog</a:t>
            </a:r>
            <a:r>
              <a:rPr lang="es-ES" sz="1200" dirty="0" smtClean="0"/>
              <a:t> </a:t>
            </a:r>
            <a:r>
              <a:rPr lang="es-ES" sz="1200" dirty="0" err="1" smtClean="0"/>
              <a:t>drain</a:t>
            </a:r>
            <a:r>
              <a:rPr lang="es-ES" sz="1200" dirty="0" smtClean="0"/>
              <a:t> URL: </a:t>
            </a:r>
            <a:r>
              <a:rPr lang="es-ES" sz="1200" dirty="0" err="1" smtClean="0"/>
              <a:t>drain</a:t>
            </a:r>
            <a:r>
              <a:rPr lang="es-ES" sz="1200" dirty="0" smtClean="0"/>
              <a:t> </a:t>
            </a:r>
            <a:r>
              <a:rPr lang="es-ES" sz="1200" dirty="0" err="1" smtClean="0"/>
              <a:t>your</a:t>
            </a:r>
            <a:r>
              <a:rPr lang="es-ES" sz="1200" dirty="0" smtClean="0"/>
              <a:t> application </a:t>
            </a:r>
            <a:r>
              <a:rPr lang="es-ES" sz="1200" dirty="0" err="1" smtClean="0"/>
              <a:t>logs</a:t>
            </a:r>
            <a:r>
              <a:rPr lang="es-ES" sz="1200" dirty="0" smtClean="0"/>
              <a:t> </a:t>
            </a:r>
            <a:r>
              <a:rPr lang="es-ES" sz="1200" dirty="0" err="1" smtClean="0"/>
              <a:t>to</a:t>
            </a:r>
            <a:r>
              <a:rPr lang="es-ES" sz="1200" dirty="0" smtClean="0"/>
              <a:t> a Docker </a:t>
            </a:r>
            <a:r>
              <a:rPr lang="es-ES" sz="1200" dirty="0" err="1" smtClean="0"/>
              <a:t>syslog</a:t>
            </a:r>
            <a:r>
              <a:rPr lang="es-ES" sz="1200" dirty="0" smtClean="0"/>
              <a:t> (</a:t>
            </a:r>
            <a:r>
              <a:rPr lang="es-ES" sz="1200" dirty="0" err="1" smtClean="0"/>
              <a:t>logstash</a:t>
            </a:r>
            <a:r>
              <a:rPr lang="es-ES" sz="1100" dirty="0" smtClean="0"/>
              <a:t>, …)</a:t>
            </a:r>
            <a:endParaRPr lang="es-ES" sz="1100" dirty="0"/>
          </a:p>
        </p:txBody>
      </p:sp>
      <p:sp>
        <p:nvSpPr>
          <p:cNvPr id="5" name="CuadroTexto 1"/>
          <p:cNvSpPr txBox="1">
            <a:spLocks noChangeArrowheads="1"/>
          </p:cNvSpPr>
          <p:nvPr/>
        </p:nvSpPr>
        <p:spPr bwMode="auto">
          <a:xfrm>
            <a:off x="152401" y="438555"/>
            <a:ext cx="4878259" cy="40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algn="l" defTabSz="351756">
              <a:defRPr/>
            </a:pPr>
            <a:r>
              <a:rPr lang="en-US" sz="2000" dirty="0">
                <a:solidFill>
                  <a:schemeClr val="tx1"/>
                </a:solidFill>
                <a:latin typeface="+mj-lt"/>
                <a:ea typeface="+mn-ea"/>
                <a:cs typeface="Abadi MT Condensed Extra Bold" charset="0"/>
                <a:sym typeface="Helvetica Neue Medium" charset="0"/>
              </a:rPr>
              <a:t>Docker Service Broker for Cloud Foundry </a:t>
            </a:r>
          </a:p>
        </p:txBody>
      </p:sp>
      <p:sp>
        <p:nvSpPr>
          <p:cNvPr id="6" name="Rectangle 5"/>
          <p:cNvSpPr/>
          <p:nvPr/>
        </p:nvSpPr>
        <p:spPr>
          <a:xfrm>
            <a:off x="165100" y="781879"/>
            <a:ext cx="5791200" cy="277256"/>
          </a:xfrm>
          <a:prstGeom prst="rect">
            <a:avLst/>
          </a:prstGeom>
        </p:spPr>
        <p:txBody>
          <a:bodyPr wrap="square">
            <a:spAutoFit/>
          </a:bodyPr>
          <a:lstStyle/>
          <a:p>
            <a:pPr algn="l" defTabSz="351756">
              <a:defRPr/>
            </a:pPr>
            <a:r>
              <a:rPr lang="es-ES" sz="1200" dirty="0"/>
              <a:t>(</a:t>
            </a:r>
            <a:r>
              <a:rPr lang="es-ES" sz="1100" dirty="0"/>
              <a:t>Source : Ferran Rodenas, Pivotal</a:t>
            </a:r>
            <a:r>
              <a:rPr lang="es-ES" sz="1200" dirty="0"/>
              <a:t>)</a:t>
            </a:r>
          </a:p>
        </p:txBody>
      </p:sp>
    </p:spTree>
    <p:extLst>
      <p:ext uri="{BB962C8B-B14F-4D97-AF65-F5344CB8AC3E}">
        <p14:creationId xmlns:p14="http://schemas.microsoft.com/office/powerpoint/2010/main" val="57647286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22"/>
          <p:cNvSpPr>
            <a:spLocks noChangeArrowheads="1"/>
          </p:cNvSpPr>
          <p:nvPr/>
        </p:nvSpPr>
        <p:spPr bwMode="auto">
          <a:xfrm>
            <a:off x="228600" y="667368"/>
            <a:ext cx="4267200" cy="387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0" tIns="0" rIns="0" bIns="0">
            <a:spAutoFit/>
          </a:bodyPr>
          <a:lstStyle/>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Diego </a:t>
            </a:r>
            <a:r>
              <a:rPr lang="en-US" sz="1200" dirty="0">
                <a:solidFill>
                  <a:schemeClr val="tx1"/>
                </a:solidFill>
                <a:latin typeface="Helvetica Neue Medium" charset="0"/>
                <a:cs typeface="Helvetica Neue Medium" charset="0"/>
                <a:sym typeface="Helvetica Neue Medium" charset="0"/>
              </a:rPr>
              <a:t>is a </a:t>
            </a:r>
            <a:r>
              <a:rPr lang="en-US" sz="1200" dirty="0" smtClean="0">
                <a:solidFill>
                  <a:schemeClr val="tx1"/>
                </a:solidFill>
                <a:latin typeface="Helvetica Neue Medium" charset="0"/>
                <a:cs typeface="Helvetica Neue Medium" charset="0"/>
                <a:sym typeface="Helvetica Neue Medium" charset="0"/>
              </a:rPr>
              <a:t>rethinking </a:t>
            </a:r>
            <a:r>
              <a:rPr lang="en-US" sz="1200" dirty="0">
                <a:solidFill>
                  <a:schemeClr val="tx1"/>
                </a:solidFill>
                <a:latin typeface="Helvetica Neue Medium" charset="0"/>
                <a:cs typeface="Helvetica Neue Medium" charset="0"/>
                <a:sym typeface="Helvetica Neue Medium" charset="0"/>
              </a:rPr>
              <a:t>of the Droplet Execution Agent (DEA) within the Cloud </a:t>
            </a:r>
            <a:r>
              <a:rPr lang="en-US" sz="1200" dirty="0" smtClean="0">
                <a:solidFill>
                  <a:schemeClr val="tx1"/>
                </a:solidFill>
                <a:latin typeface="Helvetica Neue Medium" charset="0"/>
                <a:cs typeface="Helvetica Neue Medium" charset="0"/>
                <a:sym typeface="Helvetica Neue Medium" charset="0"/>
              </a:rPr>
              <a:t>Foundry Runtime</a:t>
            </a:r>
            <a:r>
              <a:rPr lang="en-US" sz="1200" dirty="0">
                <a:solidFill>
                  <a:schemeClr val="tx1"/>
                </a:solidFill>
                <a:latin typeface="Helvetica Neue Medium" charset="0"/>
                <a:cs typeface="Helvetica Neue Medium" charset="0"/>
                <a:sym typeface="Helvetica Neue Medium" charset="0"/>
              </a:rPr>
              <a:t>. The primary functions of the DEA are to stage apps, run them in Warden containers, and manage their lifecycle by starting and stopping apps upon request of the Cloud Controller component</a:t>
            </a:r>
            <a:r>
              <a:rPr lang="en-US" sz="1200" dirty="0" smtClean="0">
                <a:solidFill>
                  <a:schemeClr val="tx1"/>
                </a:solidFill>
                <a:latin typeface="Helvetica Neue Medium" charset="0"/>
                <a:cs typeface="Helvetica Neue Medium" charset="0"/>
                <a:sym typeface="Helvetica Neue Medium" charset="0"/>
              </a:rPr>
              <a:t>.</a:t>
            </a:r>
            <a:br>
              <a:rPr lang="en-US" sz="1200" dirty="0" smtClean="0">
                <a:solidFill>
                  <a:schemeClr val="tx1"/>
                </a:solidFill>
                <a:latin typeface="Helvetica Neue Medium" charset="0"/>
                <a:cs typeface="Helvetica Neue Medium" charset="0"/>
                <a:sym typeface="Helvetica Neue Medium" charset="0"/>
              </a:rPr>
            </a:b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Number </a:t>
            </a:r>
            <a:r>
              <a:rPr lang="en-US" sz="1200" dirty="0">
                <a:solidFill>
                  <a:schemeClr val="tx1"/>
                </a:solidFill>
                <a:latin typeface="Helvetica Neue Medium" charset="0"/>
                <a:cs typeface="Helvetica Neue Medium" charset="0"/>
                <a:sym typeface="Helvetica Neue Medium" charset="0"/>
              </a:rPr>
              <a:t>of problems in the current Elastic Runtime model</a:t>
            </a:r>
            <a:r>
              <a:rPr lang="en-US" sz="1200" dirty="0" smtClean="0">
                <a:solidFill>
                  <a:schemeClr val="tx1"/>
                </a:solidFill>
                <a:latin typeface="Helvetica Neue Medium" charset="0"/>
                <a:cs typeface="Helvetica Neue Medium" charset="0"/>
                <a:sym typeface="Helvetica Neue Medium" charset="0"/>
              </a:rPr>
              <a:t>:</a:t>
            </a:r>
            <a:endParaRPr lang="en-US" sz="1200" dirty="0">
              <a:solidFill>
                <a:schemeClr val="tx1"/>
              </a:solidFill>
              <a:latin typeface="Helvetica Neue Medium" charset="0"/>
              <a:cs typeface="Helvetica Neue Medium" charset="0"/>
              <a:sym typeface="Helvetica Neue Medium" charset="0"/>
            </a:endParaRPr>
          </a:p>
          <a:p>
            <a:pPr marL="228600" indent="-228600" algn="l" defTabSz="457200">
              <a:lnSpc>
                <a:spcPct val="120000"/>
              </a:lnSpc>
              <a:buSzPct val="100000"/>
              <a:buFont typeface="+mj-lt"/>
              <a:buAutoNum type="arabicPeriod"/>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900" dirty="0">
                <a:solidFill>
                  <a:schemeClr val="tx1"/>
                </a:solidFill>
                <a:latin typeface="Helvetica Neue Medium" charset="0"/>
                <a:cs typeface="Helvetica Neue Medium" charset="0"/>
                <a:sym typeface="Helvetica Neue Medium" charset="0"/>
              </a:rPr>
              <a:t>Tight coupling</a:t>
            </a:r>
          </a:p>
          <a:p>
            <a:pPr marL="228600" indent="-228600" algn="l" defTabSz="457200">
              <a:lnSpc>
                <a:spcPct val="120000"/>
              </a:lnSpc>
              <a:buSzPct val="100000"/>
              <a:buFont typeface="+mj-lt"/>
              <a:buAutoNum type="arabicPeriod"/>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900" dirty="0">
                <a:solidFill>
                  <a:schemeClr val="tx1"/>
                </a:solidFill>
                <a:latin typeface="Helvetica Neue Medium" charset="0"/>
                <a:cs typeface="Helvetica Neue Medium" charset="0"/>
                <a:sym typeface="Helvetica Neue Medium" charset="0"/>
              </a:rPr>
              <a:t>Poor separation of concerns</a:t>
            </a:r>
          </a:p>
          <a:p>
            <a:pPr marL="228600" indent="-228600" algn="l" defTabSz="457200">
              <a:lnSpc>
                <a:spcPct val="120000"/>
              </a:lnSpc>
              <a:buSzPct val="100000"/>
              <a:buFont typeface="+mj-lt"/>
              <a:buAutoNum type="arabicPeriod"/>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900" dirty="0">
                <a:solidFill>
                  <a:schemeClr val="tx1"/>
                </a:solidFill>
                <a:latin typeface="Helvetica Neue Medium" charset="0"/>
                <a:cs typeface="Helvetica Neue Medium" charset="0"/>
                <a:sym typeface="Helvetica Neue Medium" charset="0"/>
              </a:rPr>
              <a:t>Creating “triangular dependencies” </a:t>
            </a:r>
            <a:r>
              <a:rPr lang="en-US" sz="1200" dirty="0" smtClean="0">
                <a:solidFill>
                  <a:schemeClr val="tx1"/>
                </a:solidFill>
                <a:latin typeface="Helvetica Neue Medium" charset="0"/>
                <a:cs typeface="Helvetica Neue Medium" charset="0"/>
                <a:sym typeface="Helvetica Neue Medium" charset="0"/>
              </a:rPr>
              <a:t/>
            </a:r>
            <a:br>
              <a:rPr lang="en-US" sz="1200" dirty="0" smtClean="0">
                <a:solidFill>
                  <a:schemeClr val="tx1"/>
                </a:solidFill>
                <a:latin typeface="Helvetica Neue Medium" charset="0"/>
                <a:cs typeface="Helvetica Neue Medium" charset="0"/>
                <a:sym typeface="Helvetica Neue Medium" charset="0"/>
              </a:rPr>
            </a:br>
            <a:endParaRPr lang="en-US" sz="1200" dirty="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Cloud Foundry container technology, Warden has been rewritten in Go and is called Garden (now).</a:t>
            </a: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endParaRPr lang="en-US" sz="1200" dirty="0" smtClean="0">
              <a:solidFill>
                <a:schemeClr val="tx1"/>
              </a:solidFill>
              <a:latin typeface="Helvetica Neue Medium" charset="0"/>
              <a:cs typeface="Helvetica Neue Medium" charset="0"/>
              <a:sym typeface="Helvetica Neue Medium" charset="0"/>
            </a:endParaRPr>
          </a:p>
          <a:p>
            <a:pPr marL="171450" indent="-171450" algn="l" defTabSz="457200">
              <a:lnSpc>
                <a:spcPct val="120000"/>
              </a:lnSpc>
              <a:buSzPct val="100000"/>
              <a:buFont typeface="Wingdings" charset="2"/>
              <a:buChar char="ü"/>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pPr>
            <a:r>
              <a:rPr lang="en-US" sz="1200" dirty="0" smtClean="0">
                <a:solidFill>
                  <a:schemeClr val="tx1"/>
                </a:solidFill>
                <a:latin typeface="Helvetica Neue Medium" charset="0"/>
                <a:cs typeface="Helvetica Neue Medium" charset="0"/>
                <a:sym typeface="Helvetica Neue Medium" charset="0"/>
              </a:rPr>
              <a:t>Garden separates the server from backend, and it supports using Docker as root file system of a container. </a:t>
            </a:r>
            <a:endParaRPr lang="en-US" sz="1200" dirty="0">
              <a:solidFill>
                <a:schemeClr val="tx1"/>
              </a:solidFill>
              <a:latin typeface="Helvetica Neue Medium" charset="0"/>
              <a:cs typeface="Helvetica Neue Medium" charset="0"/>
              <a:sym typeface="Helvetica Neue Medium" charset="0"/>
            </a:endParaRPr>
          </a:p>
        </p:txBody>
      </p:sp>
      <p:sp>
        <p:nvSpPr>
          <p:cNvPr id="5" name="CuadroTexto 1"/>
          <p:cNvSpPr txBox="1">
            <a:spLocks noChangeArrowheads="1"/>
          </p:cNvSpPr>
          <p:nvPr/>
        </p:nvSpPr>
        <p:spPr bwMode="auto">
          <a:xfrm>
            <a:off x="152400" y="438555"/>
            <a:ext cx="8763000" cy="40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algn="l" defTabSz="351756">
              <a:defRPr/>
            </a:pPr>
            <a:r>
              <a:rPr lang="en-US" sz="2000" dirty="0">
                <a:solidFill>
                  <a:schemeClr val="tx1"/>
                </a:solidFill>
                <a:latin typeface="+mj-lt"/>
                <a:ea typeface="+mn-ea"/>
                <a:cs typeface="Abadi MT Condensed Extra Bold" charset="0"/>
                <a:sym typeface="Helvetica Neue Medium" charset="0"/>
              </a:rPr>
              <a:t>Diego – Rewrite of Cloud Foundry Runtime (supporting Docker)</a:t>
            </a:r>
          </a:p>
        </p:txBody>
      </p:sp>
      <p:pic>
        <p:nvPicPr>
          <p:cNvPr id="6" name="Picture 5"/>
          <p:cNvPicPr>
            <a:picLocks noChangeAspect="1"/>
          </p:cNvPicPr>
          <p:nvPr/>
        </p:nvPicPr>
        <p:blipFill>
          <a:blip r:embed="rId3"/>
          <a:stretch>
            <a:fillRect/>
          </a:stretch>
        </p:blipFill>
        <p:spPr>
          <a:xfrm>
            <a:off x="4572000" y="1430074"/>
            <a:ext cx="4406900" cy="2682843"/>
          </a:xfrm>
          <a:prstGeom prst="rect">
            <a:avLst/>
          </a:prstGeom>
        </p:spPr>
      </p:pic>
    </p:spTree>
    <p:extLst>
      <p:ext uri="{BB962C8B-B14F-4D97-AF65-F5344CB8AC3E}">
        <p14:creationId xmlns:p14="http://schemas.microsoft.com/office/powerpoint/2010/main" val="87542280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1"/>
          <p:cNvSpPr txBox="1">
            <a:spLocks noChangeArrowheads="1"/>
          </p:cNvSpPr>
          <p:nvPr/>
        </p:nvSpPr>
        <p:spPr bwMode="auto">
          <a:xfrm>
            <a:off x="152400" y="438555"/>
            <a:ext cx="8763000" cy="40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cs typeface="ＭＳ Ｐゴシック" charset="0"/>
                <a:sym typeface="Helvetica Light" charset="0"/>
              </a:defRPr>
            </a:lvl1pPr>
            <a:lvl2pPr marL="742950" indent="-285750" defTabSz="457200" eaLnBrk="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sym typeface="Helvetica Light" charset="0"/>
              </a:defRPr>
            </a:lvl2pPr>
            <a:lvl3pPr marL="1143000" indent="-228600" defTabSz="457200" eaLnBrk="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sym typeface="Helvetica Light" charset="0"/>
              </a:defRPr>
            </a:lvl3pPr>
            <a:lvl4pPr marL="1600200" indent="-228600" defTabSz="457200" eaLnBrk="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sym typeface="Helvetica Light" charset="0"/>
              </a:defRPr>
            </a:lvl4pPr>
            <a:lvl5pPr marL="2057400" indent="-228600" defTabSz="457200" eaLnBrk="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sym typeface="Helvetica Light" charset="0"/>
              </a:defRPr>
            </a:lvl5pPr>
            <a:lvl6pPr marL="2514600" indent="-228600" algn="ctr" eaLnBrk="0" fontAlgn="base" hangingPunct="0">
              <a:spcBef>
                <a:spcPct val="0"/>
              </a:spcBef>
              <a:spcAft>
                <a:spcPct val="0"/>
              </a:spcAft>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sym typeface="Helvetica Light" charset="0"/>
              </a:defRPr>
            </a:lvl6pPr>
            <a:lvl7pPr marL="2971800" indent="-228600" algn="ctr" eaLnBrk="0" fontAlgn="base" hangingPunct="0">
              <a:spcBef>
                <a:spcPct val="0"/>
              </a:spcBef>
              <a:spcAft>
                <a:spcPct val="0"/>
              </a:spcAft>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sym typeface="Helvetica Light" charset="0"/>
              </a:defRPr>
            </a:lvl7pPr>
            <a:lvl8pPr marL="3429000" indent="-228600" algn="ctr" eaLnBrk="0" fontAlgn="base" hangingPunct="0">
              <a:spcBef>
                <a:spcPct val="0"/>
              </a:spcBef>
              <a:spcAft>
                <a:spcPct val="0"/>
              </a:spcAft>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sym typeface="Helvetica Light" charset="0"/>
              </a:defRPr>
            </a:lvl8pPr>
            <a:lvl9pPr marL="3886200" indent="-228600" algn="ctr" eaLnBrk="0" fontAlgn="base" hangingPunct="0">
              <a:spcBef>
                <a:spcPct val="0"/>
              </a:spcBef>
              <a:spcAft>
                <a:spcPct val="0"/>
              </a:spcAft>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sz="2400">
                <a:solidFill>
                  <a:srgbClr val="FFFFFF"/>
                </a:solidFill>
                <a:latin typeface="Helvetica Light" charset="0"/>
                <a:ea typeface="ＭＳ Ｐゴシック" charset="0"/>
                <a:sym typeface="Helvetica Light" charset="0"/>
              </a:defRPr>
            </a:lvl9pPr>
          </a:lstStyle>
          <a:p>
            <a:pPr algn="l" eaLnBrk="1"/>
            <a:r>
              <a:rPr lang="en-US" sz="2000" dirty="0">
                <a:solidFill>
                  <a:schemeClr val="tx1"/>
                </a:solidFill>
                <a:latin typeface="+mj-lt"/>
                <a:ea typeface="+mn-ea"/>
                <a:cs typeface="Abadi MT Condensed Extra Bold" charset="0"/>
                <a:sym typeface="Helvetica Neue" charset="0"/>
              </a:rPr>
              <a:t>Cloud Foundry – Docker – Phase 1 Use Cases (Support being added)</a:t>
            </a:r>
          </a:p>
        </p:txBody>
      </p:sp>
      <p:sp>
        <p:nvSpPr>
          <p:cNvPr id="3" name="TextBox 2"/>
          <p:cNvSpPr txBox="1"/>
          <p:nvPr/>
        </p:nvSpPr>
        <p:spPr>
          <a:xfrm>
            <a:off x="152400" y="1277532"/>
            <a:ext cx="8077200" cy="1614756"/>
          </a:xfrm>
          <a:prstGeom prst="rect">
            <a:avLst/>
          </a:prstGeom>
          <a:noFill/>
        </p:spPr>
        <p:txBody>
          <a:bodyPr>
            <a:spAutoFit/>
          </a:bodyPr>
          <a:lstStyle/>
          <a:p>
            <a:pPr algn="l">
              <a:defRPr/>
            </a:pPr>
            <a:r>
              <a:rPr lang="en-US" sz="1600" b="1" dirty="0">
                <a:latin typeface="Helvetica"/>
                <a:cs typeface="Helvetica"/>
              </a:rPr>
              <a:t>Use Cases</a:t>
            </a:r>
            <a:r>
              <a:rPr lang="en-US" sz="1600" dirty="0"/>
              <a:t> </a:t>
            </a:r>
          </a:p>
          <a:p>
            <a:pPr marL="285750" indent="-285750" algn="l">
              <a:lnSpc>
                <a:spcPct val="150000"/>
              </a:lnSpc>
              <a:buFont typeface="Arial"/>
              <a:buChar char="•"/>
              <a:defRPr/>
            </a:pPr>
            <a:r>
              <a:rPr lang="en-US" sz="1400" dirty="0">
                <a:latin typeface="Helvetica"/>
                <a:cs typeface="Helvetica"/>
              </a:rPr>
              <a:t>As a user I want to push docker images from the public https://</a:t>
            </a:r>
            <a:r>
              <a:rPr lang="en-US" sz="1400" dirty="0" err="1">
                <a:latin typeface="Helvetica"/>
                <a:cs typeface="Helvetica"/>
              </a:rPr>
              <a:t>hub.docker.com</a:t>
            </a:r>
            <a:r>
              <a:rPr lang="en-US" sz="1400" dirty="0">
                <a:latin typeface="Helvetica"/>
                <a:cs typeface="Helvetica"/>
              </a:rPr>
              <a:t> (not Dockerfile) </a:t>
            </a:r>
          </a:p>
          <a:p>
            <a:pPr marL="285750" indent="-285750" algn="l">
              <a:lnSpc>
                <a:spcPct val="150000"/>
              </a:lnSpc>
              <a:buFont typeface="Arial"/>
              <a:buChar char="•"/>
              <a:defRPr/>
            </a:pPr>
            <a:r>
              <a:rPr lang="en-US" sz="1400" dirty="0">
                <a:latin typeface="Helvetica"/>
                <a:cs typeface="Helvetica"/>
              </a:rPr>
              <a:t>As a user I want to be able to start/stop and scale my docker image based application </a:t>
            </a:r>
          </a:p>
          <a:p>
            <a:pPr marL="285750" indent="-285750" algn="l">
              <a:lnSpc>
                <a:spcPct val="150000"/>
              </a:lnSpc>
              <a:buFont typeface="Arial"/>
              <a:buChar char="•"/>
              <a:defRPr/>
            </a:pPr>
            <a:r>
              <a:rPr lang="en-US" sz="1400" dirty="0">
                <a:latin typeface="Helvetica"/>
                <a:cs typeface="Helvetica"/>
              </a:rPr>
              <a:t>As a user I can see the health of my docker image based application </a:t>
            </a:r>
          </a:p>
          <a:p>
            <a:pPr marL="285750" indent="-285750" algn="l">
              <a:lnSpc>
                <a:spcPct val="150000"/>
              </a:lnSpc>
              <a:buFont typeface="Arial"/>
              <a:buChar char="•"/>
              <a:defRPr/>
            </a:pPr>
            <a:r>
              <a:rPr lang="en-US" sz="1400" dirty="0">
                <a:latin typeface="Helvetica"/>
                <a:cs typeface="Helvetica"/>
              </a:rPr>
              <a:t>As an operator I want to be able to toggle docker image support </a:t>
            </a:r>
          </a:p>
        </p:txBody>
      </p:sp>
    </p:spTree>
    <p:extLst>
      <p:ext uri="{BB962C8B-B14F-4D97-AF65-F5344CB8AC3E}">
        <p14:creationId xmlns:p14="http://schemas.microsoft.com/office/powerpoint/2010/main" val="322535140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
          <p:cNvSpPr>
            <a:spLocks/>
          </p:cNvSpPr>
          <p:nvPr/>
        </p:nvSpPr>
        <p:spPr bwMode="auto">
          <a:xfrm>
            <a:off x="228601" y="362285"/>
            <a:ext cx="8404225" cy="610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351756">
              <a:defRPr/>
            </a:pPr>
            <a:r>
              <a:rPr lang="en-US" sz="2000" dirty="0">
                <a:latin typeface="+mj-lt"/>
                <a:cs typeface="Abadi MT Condensed Extra Bold" charset="0"/>
                <a:sym typeface="Helvetica Neue Medium" charset="0"/>
              </a:rPr>
              <a:t>How do </a:t>
            </a:r>
            <a:r>
              <a:rPr lang="en-US" sz="2000" dirty="0" smtClean="0">
                <a:latin typeface="+mj-lt"/>
                <a:cs typeface="Abadi MT Condensed Extra Bold" charset="0"/>
                <a:sym typeface="Helvetica Neue Medium" charset="0"/>
              </a:rPr>
              <a:t>Cloud Foundry and OpenStack Intersect</a:t>
            </a:r>
            <a:endParaRPr lang="en-US" sz="2000" dirty="0">
              <a:latin typeface="+mj-lt"/>
              <a:cs typeface="Abadi MT Condensed Extra Bold" charset="0"/>
              <a:sym typeface="Helvetica Neue Medium" charset="0"/>
            </a:endParaRPr>
          </a:p>
        </p:txBody>
      </p:sp>
      <p:sp>
        <p:nvSpPr>
          <p:cNvPr id="11" name="Rectangle 10"/>
          <p:cNvSpPr>
            <a:spLocks noChangeArrowheads="1"/>
          </p:cNvSpPr>
          <p:nvPr/>
        </p:nvSpPr>
        <p:spPr bwMode="auto">
          <a:xfrm>
            <a:off x="0" y="1090553"/>
            <a:ext cx="9144000" cy="2967157"/>
          </a:xfrm>
          <a:prstGeom prst="rect">
            <a:avLst/>
          </a:prstGeom>
          <a:solidFill>
            <a:schemeClr val="accent1">
              <a:lumMod val="40000"/>
              <a:lumOff val="60000"/>
            </a:schemeClr>
          </a:solidFill>
          <a:ln w="28575">
            <a:solidFill>
              <a:srgbClr val="00B2EF"/>
            </a:solidFill>
            <a:miter lim="800000"/>
            <a:headEnd/>
            <a:tailEnd/>
          </a:ln>
          <a:effectLst>
            <a:outerShdw blurRad="50800" dist="38100" dir="2700000" algn="tl" rotWithShape="0">
              <a:srgbClr val="000000">
                <a:alpha val="39998"/>
              </a:srgbClr>
            </a:outerShdw>
          </a:effectLst>
        </p:spPr>
        <p:txBody>
          <a:bodyPr/>
          <a:lstStyle/>
          <a:p>
            <a:pPr>
              <a:defRPr/>
            </a:pPr>
            <a:endParaRPr lang="en-US" sz="1100" dirty="0">
              <a:latin typeface="+mn-lt"/>
              <a:ea typeface="+mn-ea"/>
              <a:cs typeface="+mn-cs"/>
            </a:endParaRPr>
          </a:p>
        </p:txBody>
      </p:sp>
      <p:pic>
        <p:nvPicPr>
          <p:cNvPr id="13" name="Picture 12"/>
          <p:cNvPicPr>
            <a:picLocks noChangeAspect="1"/>
          </p:cNvPicPr>
          <p:nvPr/>
        </p:nvPicPr>
        <p:blipFill>
          <a:blip r:embed="rId3"/>
          <a:stretch>
            <a:fillRect/>
          </a:stretch>
        </p:blipFill>
        <p:spPr>
          <a:xfrm>
            <a:off x="4023462" y="2877411"/>
            <a:ext cx="992040" cy="992959"/>
          </a:xfrm>
          <a:prstGeom prst="rect">
            <a:avLst/>
          </a:prstGeom>
        </p:spPr>
      </p:pic>
      <p:pic>
        <p:nvPicPr>
          <p:cNvPr id="15" name="Picture 14"/>
          <p:cNvPicPr>
            <a:picLocks noChangeAspect="1"/>
          </p:cNvPicPr>
          <p:nvPr/>
        </p:nvPicPr>
        <p:blipFill>
          <a:blip r:embed="rId4"/>
          <a:stretch>
            <a:fillRect/>
          </a:stretch>
        </p:blipFill>
        <p:spPr>
          <a:xfrm>
            <a:off x="5263653" y="1282105"/>
            <a:ext cx="1039280" cy="992959"/>
          </a:xfrm>
          <a:prstGeom prst="rect">
            <a:avLst/>
          </a:prstGeom>
        </p:spPr>
      </p:pic>
      <p:sp>
        <p:nvSpPr>
          <p:cNvPr id="17" name="Up-Down Arrow 16"/>
          <p:cNvSpPr/>
          <p:nvPr/>
        </p:nvSpPr>
        <p:spPr bwMode="auto">
          <a:xfrm rot="2496591" flipV="1">
            <a:off x="5238164" y="2151626"/>
            <a:ext cx="546357" cy="1288608"/>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spTree>
    <p:extLst>
      <p:ext uri="{BB962C8B-B14F-4D97-AF65-F5344CB8AC3E}">
        <p14:creationId xmlns:p14="http://schemas.microsoft.com/office/powerpoint/2010/main" val="404857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ChangeArrowheads="1"/>
          </p:cNvSpPr>
          <p:nvPr/>
        </p:nvSpPr>
        <p:spPr bwMode="auto">
          <a:xfrm flipH="1">
            <a:off x="228601" y="1353803"/>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PaaS</a:t>
            </a:r>
          </a:p>
          <a:p>
            <a:pPr algn="ctr"/>
            <a:endParaRPr lang="en-US" altLang="zh-CN" sz="1100" b="1" dirty="0">
              <a:solidFill>
                <a:schemeClr val="bg1"/>
              </a:solidFill>
              <a:latin typeface="Tahoma" charset="0"/>
              <a:ea typeface="SimSun" charset="0"/>
              <a:cs typeface="SimSun" charset="0"/>
            </a:endParaRPr>
          </a:p>
        </p:txBody>
      </p:sp>
      <p:sp>
        <p:nvSpPr>
          <p:cNvPr id="32773" name="AutoShape 5"/>
          <p:cNvSpPr>
            <a:spLocks noChangeArrowheads="1"/>
          </p:cNvSpPr>
          <p:nvPr/>
        </p:nvSpPr>
        <p:spPr bwMode="auto">
          <a:xfrm flipV="1">
            <a:off x="5102192" y="2057429"/>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32784" name="Text Box 16"/>
          <p:cNvSpPr txBox="1">
            <a:spLocks noChangeArrowheads="1"/>
          </p:cNvSpPr>
          <p:nvPr/>
        </p:nvSpPr>
        <p:spPr bwMode="auto">
          <a:xfrm>
            <a:off x="6321134" y="1084980"/>
            <a:ext cx="184666"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endParaRPr lang="en-US" sz="1600" b="1">
              <a:solidFill>
                <a:schemeClr val="bg1"/>
              </a:solidFill>
              <a:latin typeface="Tahoma" pitchFamily="34" charset="0"/>
              <a:ea typeface="SimSun" pitchFamily="2" charset="-122"/>
            </a:endParaRPr>
          </a:p>
        </p:txBody>
      </p:sp>
      <p:sp>
        <p:nvSpPr>
          <p:cNvPr id="32785" name="Text Box 17"/>
          <p:cNvSpPr txBox="1">
            <a:spLocks noChangeArrowheads="1"/>
          </p:cNvSpPr>
          <p:nvPr/>
        </p:nvSpPr>
        <p:spPr bwMode="auto">
          <a:xfrm>
            <a:off x="4794649" y="1142182"/>
            <a:ext cx="770664"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r>
              <a:rPr lang="en-US" sz="1600" b="1">
                <a:solidFill>
                  <a:schemeClr val="bg1"/>
                </a:solidFill>
                <a:latin typeface="Tahoma" pitchFamily="34" charset="0"/>
                <a:ea typeface="SimSun" pitchFamily="2" charset="-122"/>
              </a:rPr>
              <a:t>Cloud</a:t>
            </a:r>
          </a:p>
        </p:txBody>
      </p:sp>
      <p:sp>
        <p:nvSpPr>
          <p:cNvPr id="32805" name="AutoShape 37"/>
          <p:cNvSpPr>
            <a:spLocks noChangeArrowheads="1"/>
          </p:cNvSpPr>
          <p:nvPr/>
        </p:nvSpPr>
        <p:spPr bwMode="auto">
          <a:xfrm flipV="1">
            <a:off x="4654669" y="2861402"/>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4118" name="AutoShape 85"/>
          <p:cNvSpPr>
            <a:spLocks noChangeArrowheads="1"/>
          </p:cNvSpPr>
          <p:nvPr/>
        </p:nvSpPr>
        <p:spPr bwMode="auto">
          <a:xfrm flipH="1">
            <a:off x="373744" y="2588917"/>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a:solidFill>
                <a:schemeClr val="bg1"/>
              </a:solidFill>
              <a:latin typeface="Tahoma" charset="0"/>
              <a:ea typeface="SimSun" charset="0"/>
              <a:cs typeface="SimSun" charset="0"/>
            </a:endParaRPr>
          </a:p>
          <a:p>
            <a:pPr algn="ctr"/>
            <a:r>
              <a:rPr lang="en-US" altLang="zh-CN" sz="800" b="1">
                <a:solidFill>
                  <a:schemeClr val="bg1"/>
                </a:solidFill>
                <a:latin typeface="Tahoma" charset="0"/>
                <a:ea typeface="SimSun" charset="0"/>
                <a:cs typeface="SimSun" charset="0"/>
              </a:rPr>
              <a:t>Integration</a:t>
            </a:r>
          </a:p>
          <a:p>
            <a:pPr algn="ctr"/>
            <a:endParaRPr lang="en-US" altLang="zh-CN" sz="1100" b="1">
              <a:solidFill>
                <a:schemeClr val="bg1"/>
              </a:solidFill>
              <a:latin typeface="Tahoma" charset="0"/>
              <a:ea typeface="SimSun" charset="0"/>
              <a:cs typeface="SimSun" charset="0"/>
            </a:endParaRPr>
          </a:p>
        </p:txBody>
      </p:sp>
      <p:sp>
        <p:nvSpPr>
          <p:cNvPr id="4119" name="AutoShape 86"/>
          <p:cNvSpPr>
            <a:spLocks noChangeArrowheads="1"/>
          </p:cNvSpPr>
          <p:nvPr/>
        </p:nvSpPr>
        <p:spPr bwMode="auto">
          <a:xfrm flipH="1">
            <a:off x="276982" y="3873420"/>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IaaS</a:t>
            </a:r>
          </a:p>
          <a:p>
            <a:pPr algn="ctr"/>
            <a:endParaRPr lang="en-US" altLang="zh-CN" sz="1100" b="1" dirty="0">
              <a:solidFill>
                <a:schemeClr val="bg1"/>
              </a:solidFill>
              <a:latin typeface="Tahoma" charset="0"/>
              <a:ea typeface="SimSun" charset="0"/>
              <a:cs typeface="SimSun" charset="0"/>
            </a:endParaRPr>
          </a:p>
        </p:txBody>
      </p:sp>
      <p:grpSp>
        <p:nvGrpSpPr>
          <p:cNvPr id="76" name="Group 2"/>
          <p:cNvGrpSpPr>
            <a:grpSpLocks/>
          </p:cNvGrpSpPr>
          <p:nvPr/>
        </p:nvGrpSpPr>
        <p:grpSpPr bwMode="auto">
          <a:xfrm>
            <a:off x="2819400" y="819909"/>
            <a:ext cx="3772580" cy="2023359"/>
            <a:chOff x="301621" y="881947"/>
            <a:chExt cx="4899385" cy="2836520"/>
          </a:xfrm>
        </p:grpSpPr>
        <p:grpSp>
          <p:nvGrpSpPr>
            <p:cNvPr id="77" name="Group 14"/>
            <p:cNvGrpSpPr>
              <a:grpSpLocks/>
            </p:cNvGrpSpPr>
            <p:nvPr/>
          </p:nvGrpSpPr>
          <p:grpSpPr bwMode="auto">
            <a:xfrm>
              <a:off x="301621" y="1299746"/>
              <a:ext cx="4891672" cy="374030"/>
              <a:chOff x="484550" y="1950776"/>
              <a:chExt cx="4891672" cy="498707"/>
            </a:xfrm>
          </p:grpSpPr>
          <p:sp>
            <p:nvSpPr>
              <p:cNvPr id="106" name="Rounded Rectangle 105"/>
              <p:cNvSpPr/>
              <p:nvPr/>
            </p:nvSpPr>
            <p:spPr bwMode="auto">
              <a:xfrm>
                <a:off x="484550" y="1949585"/>
                <a:ext cx="4891447" cy="498730"/>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UAA</a:t>
                </a:r>
              </a:p>
            </p:txBody>
          </p:sp>
          <p:pic>
            <p:nvPicPr>
              <p:cNvPr id="107" name="Picture 129" descr="CF_architecture.png"/>
              <p:cNvPicPr>
                <a:picLocks noChangeAspect="1"/>
              </p:cNvPicPr>
              <p:nvPr/>
            </p:nvPicPr>
            <p:blipFill>
              <a:blip r:embed="rId3">
                <a:extLst>
                  <a:ext uri="{28A0092B-C50C-407E-A947-70E740481C1C}">
                    <a14:useLocalDpi xmlns:a14="http://schemas.microsoft.com/office/drawing/2010/main" val="0"/>
                  </a:ext>
                </a:extLst>
              </a:blip>
              <a:srcRect t="88673" r="87601"/>
              <a:stretch>
                <a:fillRect/>
              </a:stretch>
            </p:blipFill>
            <p:spPr bwMode="auto">
              <a:xfrm>
                <a:off x="3116624" y="2038971"/>
                <a:ext cx="602002" cy="378400"/>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grpSp>
          <p:nvGrpSpPr>
            <p:cNvPr id="78" name="Group 13"/>
            <p:cNvGrpSpPr>
              <a:grpSpLocks/>
            </p:cNvGrpSpPr>
            <p:nvPr/>
          </p:nvGrpSpPr>
          <p:grpSpPr bwMode="auto">
            <a:xfrm>
              <a:off x="309334" y="881947"/>
              <a:ext cx="4891672" cy="382994"/>
              <a:chOff x="492263" y="1380342"/>
              <a:chExt cx="4891672" cy="510659"/>
            </a:xfrm>
          </p:grpSpPr>
          <p:sp>
            <p:nvSpPr>
              <p:cNvPr id="104" name="Rounded Rectangle 103"/>
              <p:cNvSpPr/>
              <p:nvPr/>
            </p:nvSpPr>
            <p:spPr bwMode="auto">
              <a:xfrm>
                <a:off x="492489" y="1380342"/>
                <a:ext cx="4891446" cy="498729"/>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Router</a:t>
                </a:r>
              </a:p>
            </p:txBody>
          </p:sp>
          <p:pic>
            <p:nvPicPr>
              <p:cNvPr id="105" name="Picture 127" descr="Scan 128x128.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0650" y="1414634"/>
                <a:ext cx="476367" cy="476367"/>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p:nvPr/>
          </p:nvSpPr>
          <p:spPr bwMode="auto">
            <a:xfrm>
              <a:off x="2783066" y="2175525"/>
              <a:ext cx="2402064" cy="1542942"/>
            </a:xfrm>
            <a:prstGeom prst="roundRect">
              <a:avLst>
                <a:gd name="adj" fmla="val 7751"/>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DEA Pool  </a:t>
              </a:r>
            </a:p>
          </p:txBody>
        </p:sp>
        <p:sp>
          <p:nvSpPr>
            <p:cNvPr id="80" name="Rounded Rectangle 79"/>
            <p:cNvSpPr/>
            <p:nvPr/>
          </p:nvSpPr>
          <p:spPr bwMode="auto">
            <a:xfrm>
              <a:off x="322261" y="2175525"/>
              <a:ext cx="2387775" cy="623411"/>
            </a:xfrm>
            <a:prstGeom prst="roundRect">
              <a:avLst>
                <a:gd name="adj" fmla="val 9514"/>
              </a:avLst>
            </a:prstGeom>
            <a:solidFill>
              <a:schemeClr val="bg2">
                <a:lumMod val="50000"/>
              </a:schemeClr>
            </a:solidFill>
            <a:ln w="41275">
              <a:noFill/>
              <a:round/>
              <a:headEnd/>
              <a:tailEnd/>
            </a:ln>
          </p:spPr>
          <p:txBody>
            <a:bodyPr wrap="none" lIns="0" tIns="0" rIns="0" bIns="0"/>
            <a:lstStyle/>
            <a:p>
              <a:pPr algn="ctr"/>
              <a:endParaRPr lang="en-US" sz="1100" dirty="0">
                <a:solidFill>
                  <a:prstClr val="white">
                    <a:lumMod val="95000"/>
                  </a:prstClr>
                </a:solidFill>
                <a:latin typeface="Calibri"/>
              </a:endParaRPr>
            </a:p>
          </p:txBody>
        </p:sp>
        <p:sp>
          <p:nvSpPr>
            <p:cNvPr id="81" name="Rounded Rectangle 80"/>
            <p:cNvSpPr/>
            <p:nvPr/>
          </p:nvSpPr>
          <p:spPr bwMode="auto">
            <a:xfrm>
              <a:off x="3124403" y="2210592"/>
              <a:ext cx="1776544" cy="582499"/>
            </a:xfrm>
            <a:prstGeom prst="roundRect">
              <a:avLst>
                <a:gd name="adj" fmla="val 1042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Apps</a:t>
              </a:r>
            </a:p>
          </p:txBody>
        </p:sp>
        <p:pic>
          <p:nvPicPr>
            <p:cNvPr id="82" name="Picture 68"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2948242"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3" name="Rounded Rectangle 82"/>
            <p:cNvSpPr/>
            <p:nvPr/>
          </p:nvSpPr>
          <p:spPr bwMode="auto">
            <a:xfrm>
              <a:off x="301621" y="2814521"/>
              <a:ext cx="2414765" cy="483144"/>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       </a:t>
              </a:r>
              <a:r>
                <a:rPr lang="en-US" sz="1100" dirty="0">
                  <a:solidFill>
                    <a:srgbClr val="FFFFFF"/>
                  </a:solidFill>
                  <a:latin typeface="Calibri"/>
                </a:rPr>
                <a:t>Service</a:t>
              </a:r>
              <a:r>
                <a:rPr lang="en-US" sz="1100" dirty="0">
                  <a:solidFill>
                    <a:prstClr val="white">
                      <a:lumMod val="95000"/>
                    </a:prstClr>
                  </a:solidFill>
                  <a:latin typeface="Calibri"/>
                </a:rPr>
                <a:t> </a:t>
              </a:r>
              <a:r>
                <a:rPr lang="en-US" sz="1100" dirty="0" smtClean="0">
                  <a:solidFill>
                    <a:prstClr val="white">
                      <a:lumMod val="95000"/>
                    </a:prstClr>
                  </a:solidFill>
                  <a:latin typeface="Calibri"/>
                </a:rPr>
                <a:t>Connector</a:t>
              </a:r>
              <a:endParaRPr lang="en-US" sz="1100" dirty="0">
                <a:solidFill>
                  <a:prstClr val="white">
                    <a:lumMod val="95000"/>
                  </a:prstClr>
                </a:solidFill>
                <a:latin typeface="Calibri"/>
              </a:endParaRPr>
            </a:p>
          </p:txBody>
        </p:sp>
        <p:pic>
          <p:nvPicPr>
            <p:cNvPr id="84" name="Picture 7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305756"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85" name="Picture 71"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785179"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86" name="Picture 8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4264602"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7" name="Rounded Rectangle 86"/>
            <p:cNvSpPr/>
            <p:nvPr/>
          </p:nvSpPr>
          <p:spPr bwMode="auto">
            <a:xfrm>
              <a:off x="2783066" y="1713810"/>
              <a:ext cx="2410002" cy="430544"/>
            </a:xfrm>
            <a:prstGeom prst="roundRect">
              <a:avLst>
                <a:gd name="adj" fmla="val 903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Health Manager</a:t>
              </a:r>
            </a:p>
          </p:txBody>
        </p:sp>
        <p:pic>
          <p:nvPicPr>
            <p:cNvPr id="88" name="Picture 97" descr="CF_architecture.png"/>
            <p:cNvPicPr>
              <a:picLocks noChangeAspect="1"/>
            </p:cNvPicPr>
            <p:nvPr/>
          </p:nvPicPr>
          <p:blipFill>
            <a:blip r:embed="rId7">
              <a:extLst>
                <a:ext uri="{28A0092B-C50C-407E-A947-70E740481C1C}">
                  <a14:useLocalDpi xmlns:a14="http://schemas.microsoft.com/office/drawing/2010/main" val="0"/>
                </a:ext>
              </a:extLst>
            </a:blip>
            <a:srcRect l="60078" t="2303" r="29823" b="84567"/>
            <a:stretch>
              <a:fillRect/>
            </a:stretch>
          </p:blipFill>
          <p:spPr bwMode="auto">
            <a:xfrm>
              <a:off x="4652145" y="1744659"/>
              <a:ext cx="490362" cy="328963"/>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9" name="Rounded Rectangle 88"/>
            <p:cNvSpPr/>
            <p:nvPr/>
          </p:nvSpPr>
          <p:spPr bwMode="auto">
            <a:xfrm>
              <a:off x="314322" y="3317146"/>
              <a:ext cx="2414765" cy="401321"/>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Messaging</a:t>
              </a:r>
            </a:p>
          </p:txBody>
        </p:sp>
        <p:sp>
          <p:nvSpPr>
            <p:cNvPr id="92" name="Rounded Rectangle 91"/>
            <p:cNvSpPr/>
            <p:nvPr/>
          </p:nvSpPr>
          <p:spPr bwMode="auto">
            <a:xfrm>
              <a:off x="314322" y="1713810"/>
              <a:ext cx="2402065" cy="438336"/>
            </a:xfrm>
            <a:prstGeom prst="roundRect">
              <a:avLst>
                <a:gd name="adj" fmla="val 903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Cloud Controller</a:t>
              </a:r>
            </a:p>
          </p:txBody>
        </p:sp>
        <p:pic>
          <p:nvPicPr>
            <p:cNvPr id="93" name="Picture 102" descr="CF_architecture.png"/>
            <p:cNvPicPr>
              <a:picLocks noChangeAspect="1"/>
            </p:cNvPicPr>
            <p:nvPr/>
          </p:nvPicPr>
          <p:blipFill>
            <a:blip r:embed="rId8">
              <a:extLst>
                <a:ext uri="{28A0092B-C50C-407E-A947-70E740481C1C}">
                  <a14:useLocalDpi xmlns:a14="http://schemas.microsoft.com/office/drawing/2010/main" val="0"/>
                </a:ext>
              </a:extLst>
            </a:blip>
            <a:srcRect r="86423" b="85425"/>
            <a:stretch>
              <a:fillRect/>
            </a:stretch>
          </p:blipFill>
          <p:spPr bwMode="auto">
            <a:xfrm>
              <a:off x="2032826" y="1723449"/>
              <a:ext cx="610104" cy="33798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nvGrpSpPr>
            <p:cNvPr id="94" name="Group 21"/>
            <p:cNvGrpSpPr>
              <a:grpSpLocks/>
            </p:cNvGrpSpPr>
            <p:nvPr/>
          </p:nvGrpSpPr>
          <p:grpSpPr bwMode="auto">
            <a:xfrm>
              <a:off x="3124403" y="2900242"/>
              <a:ext cx="1776544" cy="536891"/>
              <a:chOff x="3307332" y="3813861"/>
              <a:chExt cx="1776544" cy="715854"/>
            </a:xfrm>
          </p:grpSpPr>
          <p:sp>
            <p:nvSpPr>
              <p:cNvPr id="101" name="Rounded Rectangle 100"/>
              <p:cNvSpPr/>
              <p:nvPr/>
            </p:nvSpPr>
            <p:spPr bwMode="auto">
              <a:xfrm>
                <a:off x="3307332" y="3813861"/>
                <a:ext cx="1776544" cy="672763"/>
              </a:xfrm>
              <a:prstGeom prst="roundRect">
                <a:avLst>
                  <a:gd name="adj" fmla="val 9012"/>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Build Packs</a:t>
                </a:r>
              </a:p>
            </p:txBody>
          </p:sp>
          <p:pic>
            <p:nvPicPr>
              <p:cNvPr id="102" name="Picture 124" descr="CF_architecture.png"/>
              <p:cNvPicPr>
                <a:picLocks noChangeAspect="1"/>
              </p:cNvPicPr>
              <p:nvPr/>
            </p:nvPicPr>
            <p:blipFill>
              <a:blip r:embed="rId9">
                <a:extLst>
                  <a:ext uri="{28A0092B-C50C-407E-A947-70E740481C1C}">
                    <a14:useLocalDpi xmlns:a14="http://schemas.microsoft.com/office/drawing/2010/main" val="0"/>
                  </a:ext>
                </a:extLst>
              </a:blip>
              <a:srcRect l="28247" r="57510" b="83122"/>
              <a:stretch>
                <a:fillRect/>
              </a:stretch>
            </p:blipFill>
            <p:spPr bwMode="auto">
              <a:xfrm>
                <a:off x="3727825" y="4119751"/>
                <a:ext cx="502751" cy="40996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103" name="Picture 125" descr="CF_architecture.png"/>
              <p:cNvPicPr>
                <a:picLocks noChangeAspect="1"/>
              </p:cNvPicPr>
              <p:nvPr/>
            </p:nvPicPr>
            <p:blipFill>
              <a:blip r:embed="rId9">
                <a:extLst>
                  <a:ext uri="{28A0092B-C50C-407E-A947-70E740481C1C}">
                    <a14:useLocalDpi xmlns:a14="http://schemas.microsoft.com/office/drawing/2010/main" val="0"/>
                  </a:ext>
                </a:extLst>
              </a:blip>
              <a:srcRect l="28247" r="57510" b="83122"/>
              <a:stretch>
                <a:fillRect/>
              </a:stretch>
            </p:blipFill>
            <p:spPr bwMode="auto">
              <a:xfrm>
                <a:off x="4221215" y="4097143"/>
                <a:ext cx="502751" cy="40996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pic>
          <p:nvPicPr>
            <p:cNvPr id="95" name="Picture 104"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515694" y="2410689"/>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6" name="Picture 105"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1320368" y="2417008"/>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7" name="Picture 106"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308083"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8" name="Picture 107"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667923"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99" name="Rounded Rectangle 98"/>
            <p:cNvSpPr/>
            <p:nvPr/>
          </p:nvSpPr>
          <p:spPr bwMode="auto">
            <a:xfrm>
              <a:off x="1700312" y="2465800"/>
              <a:ext cx="977972" cy="301965"/>
            </a:xfrm>
            <a:prstGeom prst="roundRect">
              <a:avLst>
                <a:gd name="adj" fmla="val 9514"/>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Service Nodes</a:t>
              </a:r>
            </a:p>
          </p:txBody>
        </p:sp>
        <p:pic>
          <p:nvPicPr>
            <p:cNvPr id="100" name="Picture 62"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923086" y="2405119"/>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sp>
        <p:nvSpPr>
          <p:cNvPr id="110" name="Rounded Rectangle 109"/>
          <p:cNvSpPr/>
          <p:nvPr/>
        </p:nvSpPr>
        <p:spPr bwMode="auto">
          <a:xfrm>
            <a:off x="393389" y="2392082"/>
            <a:ext cx="1711184" cy="829488"/>
          </a:xfrm>
          <a:prstGeom prst="roundRect">
            <a:avLst>
              <a:gd name="adj" fmla="val 21984"/>
            </a:avLst>
          </a:prstGeom>
          <a:solidFill>
            <a:srgbClr val="CCFFCC"/>
          </a:solidFill>
          <a:ln w="41275">
            <a:solidFill>
              <a:schemeClr val="tx2">
                <a:lumMod val="50000"/>
              </a:schemeClr>
            </a:solidFill>
            <a:round/>
            <a:headEnd/>
            <a:tailEnd/>
          </a:ln>
        </p:spPr>
        <p:txBody>
          <a:bodyPr wrap="none" lIns="0" tIns="0" rIns="0" bIns="0" anchor="ctr"/>
          <a:lstStyle/>
          <a:p>
            <a:pPr fontAlgn="auto">
              <a:spcBef>
                <a:spcPts val="0"/>
              </a:spcBef>
              <a:spcAft>
                <a:spcPts val="0"/>
              </a:spcAft>
              <a:defRPr/>
            </a:pPr>
            <a:r>
              <a:rPr lang="en-US" dirty="0">
                <a:solidFill>
                  <a:prstClr val="black"/>
                </a:solidFill>
                <a:latin typeface="Calibri"/>
                <a:ea typeface="+mn-ea"/>
                <a:cs typeface="+mn-cs"/>
              </a:rPr>
              <a:t> </a:t>
            </a:r>
            <a:r>
              <a:rPr lang="en-US" dirty="0" smtClean="0">
                <a:solidFill>
                  <a:prstClr val="black"/>
                </a:solidFill>
                <a:latin typeface="Calibri"/>
                <a:ea typeface="+mn-ea"/>
                <a:cs typeface="+mn-cs"/>
              </a:rPr>
              <a:t>               BOSH</a:t>
            </a:r>
          </a:p>
          <a:p>
            <a:pPr fontAlgn="auto">
              <a:spcBef>
                <a:spcPts val="0"/>
              </a:spcBef>
              <a:spcAft>
                <a:spcPts val="0"/>
              </a:spcAft>
              <a:defRPr/>
            </a:pPr>
            <a:endParaRPr lang="en-US" dirty="0">
              <a:solidFill>
                <a:prstClr val="black"/>
              </a:solidFill>
              <a:latin typeface="Calibri"/>
              <a:ea typeface="+mn-ea"/>
              <a:cs typeface="+mn-cs"/>
            </a:endParaRPr>
          </a:p>
        </p:txBody>
      </p:sp>
      <p:pic>
        <p:nvPicPr>
          <p:cNvPr id="112" name="Picture 111" descr="Settings 128x128.png"/>
          <p:cNvPicPr>
            <a:picLocks noChangeAspect="1"/>
          </p:cNvPicPr>
          <p:nvPr/>
        </p:nvPicPr>
        <p:blipFill>
          <a:blip r:embed="rId11" cstate="print">
            <a:duotone>
              <a:prstClr val="black"/>
              <a:srgbClr val="000033">
                <a:tint val="45000"/>
                <a:satMod val="400000"/>
              </a:srgbClr>
            </a:duotone>
            <a:extLst>
              <a:ext uri="{28A0092B-C50C-407E-A947-70E740481C1C}">
                <a14:useLocalDpi xmlns:a14="http://schemas.microsoft.com/office/drawing/2010/main" val="0"/>
              </a:ext>
            </a:extLst>
          </a:blip>
          <a:stretch>
            <a:fillRect/>
          </a:stretch>
        </p:blipFill>
        <p:spPr>
          <a:xfrm>
            <a:off x="604762" y="2527430"/>
            <a:ext cx="490766" cy="368417"/>
          </a:xfrm>
          <a:prstGeom prst="rect">
            <a:avLst/>
          </a:prstGeom>
        </p:spPr>
      </p:pic>
      <p:sp>
        <p:nvSpPr>
          <p:cNvPr id="125" name="Rectangle 124"/>
          <p:cNvSpPr/>
          <p:nvPr/>
        </p:nvSpPr>
        <p:spPr bwMode="auto">
          <a:xfrm>
            <a:off x="590610" y="2902987"/>
            <a:ext cx="1332532" cy="242007"/>
          </a:xfrm>
          <a:prstGeom prst="rect">
            <a:avLst/>
          </a:prstGeom>
          <a:solidFill>
            <a:schemeClr val="bg1"/>
          </a:solidFill>
          <a:ln w="19050">
            <a:solidFill>
              <a:schemeClr val="accent6">
                <a:lumMod val="65000"/>
              </a:schemeClr>
            </a:solidFill>
            <a:round/>
            <a:headEnd/>
            <a:tailEnd/>
          </a:ln>
        </p:spPr>
        <p:txBody>
          <a:bodyPr wrap="none" lIns="0" tIns="0" rIns="0" bIns="0" anchor="ctr" anchorCtr="1"/>
          <a:lstStyle/>
          <a:p>
            <a:pPr fontAlgn="auto">
              <a:spcBef>
                <a:spcPts val="0"/>
              </a:spcBef>
              <a:spcAft>
                <a:spcPts val="0"/>
              </a:spcAft>
              <a:defRPr/>
            </a:pPr>
            <a:r>
              <a:rPr lang="en-US" sz="1050" dirty="0">
                <a:solidFill>
                  <a:srgbClr val="000033"/>
                </a:solidFill>
                <a:latin typeface="Calibri"/>
                <a:ea typeface="+mn-ea"/>
                <a:cs typeface="+mn-cs"/>
              </a:rPr>
              <a:t>Cloud Provider Interface</a:t>
            </a:r>
          </a:p>
        </p:txBody>
      </p:sp>
      <p:cxnSp>
        <p:nvCxnSpPr>
          <p:cNvPr id="51" name="Straight Arrow Connector 50"/>
          <p:cNvCxnSpPr/>
          <p:nvPr/>
        </p:nvCxnSpPr>
        <p:spPr>
          <a:xfrm flipV="1">
            <a:off x="2152952" y="2627558"/>
            <a:ext cx="676228" cy="9321"/>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3"/>
          <p:cNvSpPr txBox="1">
            <a:spLocks noChangeArrowheads="1"/>
          </p:cNvSpPr>
          <p:nvPr/>
        </p:nvSpPr>
        <p:spPr bwMode="auto">
          <a:xfrm>
            <a:off x="76200" y="514826"/>
            <a:ext cx="8367728" cy="343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ctr" defTabSz="365125" rtl="0" eaLnBrk="0" fontAlgn="base" hangingPunct="0">
              <a:spcBef>
                <a:spcPct val="0"/>
              </a:spcBef>
              <a:spcAft>
                <a:spcPct val="0"/>
              </a:spcAft>
              <a:defRPr sz="5000">
                <a:solidFill>
                  <a:srgbClr val="FFFFFF"/>
                </a:solidFill>
                <a:latin typeface="+mj-lt"/>
                <a:ea typeface="+mj-ea"/>
                <a:cs typeface="+mj-cs"/>
                <a:sym typeface="Helvetica Light" charset="0"/>
              </a:defRPr>
            </a:lvl1pPr>
            <a:lvl2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2pPr>
            <a:lvl3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3pPr>
            <a:lvl4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4pPr>
            <a:lvl5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5pPr>
            <a:lvl6pPr marL="286984"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6pPr>
            <a:lvl7pPr marL="573969"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7pPr>
            <a:lvl8pPr marL="860953"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8pPr>
            <a:lvl9pPr marL="1147938"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9pPr>
          </a:lstStyle>
          <a:p>
            <a:pPr algn="l"/>
            <a:r>
              <a:rPr lang="en-US" altLang="ko-KR" dirty="0" smtClean="0">
                <a:latin typeface="Arial" charset="0"/>
                <a:ea typeface="ＭＳ Ｐゴシック" charset="0"/>
              </a:rPr>
              <a:t> </a:t>
            </a:r>
            <a:r>
              <a:rPr lang="en-US" altLang="ko-KR" sz="2000" dirty="0">
                <a:solidFill>
                  <a:schemeClr val="tx1"/>
                </a:solidFill>
                <a:ea typeface="+mn-ea"/>
                <a:cs typeface="Abadi MT Condensed Extra Bold" charset="0"/>
              </a:rPr>
              <a:t>Cloud Foundry , OpenStack </a:t>
            </a:r>
            <a:r>
              <a:rPr lang="en-US" altLang="ko-KR" sz="2000" dirty="0" smtClean="0">
                <a:solidFill>
                  <a:schemeClr val="tx1"/>
                </a:solidFill>
                <a:ea typeface="+mn-ea"/>
                <a:cs typeface="Abadi MT Condensed Extra Bold" charset="0"/>
              </a:rPr>
              <a:t>Integration</a:t>
            </a:r>
            <a:endParaRPr lang="en-US" altLang="ko-KR" sz="2000" dirty="0">
              <a:solidFill>
                <a:schemeClr val="tx1"/>
              </a:solidFill>
              <a:ea typeface="+mn-ea"/>
              <a:cs typeface="Abadi MT Condensed Extra Bold" charset="0"/>
            </a:endParaRPr>
          </a:p>
        </p:txBody>
      </p:sp>
      <p:pic>
        <p:nvPicPr>
          <p:cNvPr id="55" name="Picture 100" descr="Equalizer 128x128.png"/>
          <p:cNvPicPr>
            <a:picLocks noChangeAspect="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2978099" y="2239525"/>
            <a:ext cx="341409" cy="23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99" descr="Chat active 128x128.png"/>
          <p:cNvPicPr>
            <a:picLocks noChangeAspect="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4037564" y="2335154"/>
            <a:ext cx="355777" cy="24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14"/>
          <a:stretch>
            <a:fillRect/>
          </a:stretch>
        </p:blipFill>
        <p:spPr>
          <a:xfrm>
            <a:off x="2818189" y="3108614"/>
            <a:ext cx="3785811" cy="1930788"/>
          </a:xfrm>
          <a:prstGeom prst="rect">
            <a:avLst/>
          </a:prstGeom>
        </p:spPr>
      </p:pic>
    </p:spTree>
    <p:extLst>
      <p:ext uri="{BB962C8B-B14F-4D97-AF65-F5344CB8AC3E}">
        <p14:creationId xmlns:p14="http://schemas.microsoft.com/office/powerpoint/2010/main" val="15457861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2773"/>
                                        </p:tgtEl>
                                        <p:attrNameLst>
                                          <p:attrName>style.visibility</p:attrName>
                                        </p:attrNameLst>
                                      </p:cBhvr>
                                      <p:to>
                                        <p:strVal val="visible"/>
                                      </p:to>
                                    </p:set>
                                    <p:anim calcmode="lin" valueType="num">
                                      <p:cBhvr additive="base">
                                        <p:cTn id="13" dur="500"/>
                                        <p:tgtEl>
                                          <p:spTgt spid="32773"/>
                                        </p:tgtEl>
                                        <p:attrNameLst>
                                          <p:attrName>ppt_y</p:attrName>
                                        </p:attrNameLst>
                                      </p:cBhvr>
                                      <p:tavLst>
                                        <p:tav tm="0">
                                          <p:val>
                                            <p:strVal val="#ppt_y-#ppt_h*1.125000"/>
                                          </p:val>
                                        </p:tav>
                                        <p:tav tm="100000">
                                          <p:val>
                                            <p:strVal val="#ppt_y"/>
                                          </p:val>
                                        </p:tav>
                                      </p:tavLst>
                                    </p:anim>
                                    <p:animEffect transition="in" filter="wipe(down)">
                                      <p:cBhvr>
                                        <p:cTn id="14" dur="500"/>
                                        <p:tgtEl>
                                          <p:spTgt spid="32773"/>
                                        </p:tgtEl>
                                      </p:cBhvr>
                                    </p:animEffect>
                                  </p:childTnLst>
                                </p:cTn>
                              </p:par>
                              <p:par>
                                <p:cTn id="15" presetID="12" presetClass="entr" presetSubtype="1" fill="hold" grpId="0" nodeType="withEffect" nodePh="1">
                                  <p:stCondLst>
                                    <p:cond delay="0"/>
                                  </p:stCondLst>
                                  <p:endCondLst>
                                    <p:cond evt="begin" delay="0">
                                      <p:tn val="15"/>
                                    </p:cond>
                                  </p:endCondLst>
                                  <p:childTnLst>
                                    <p:set>
                                      <p:cBhvr>
                                        <p:cTn id="16" dur="1" fill="hold">
                                          <p:stCondLst>
                                            <p:cond delay="0"/>
                                          </p:stCondLst>
                                        </p:cTn>
                                        <p:tgtEl>
                                          <p:spTgt spid="32784"/>
                                        </p:tgtEl>
                                        <p:attrNameLst>
                                          <p:attrName>style.visibility</p:attrName>
                                        </p:attrNameLst>
                                      </p:cBhvr>
                                      <p:to>
                                        <p:strVal val="visible"/>
                                      </p:to>
                                    </p:set>
                                    <p:anim calcmode="lin" valueType="num">
                                      <p:cBhvr additive="base">
                                        <p:cTn id="17" dur="500"/>
                                        <p:tgtEl>
                                          <p:spTgt spid="32784"/>
                                        </p:tgtEl>
                                        <p:attrNameLst>
                                          <p:attrName>ppt_y</p:attrName>
                                        </p:attrNameLst>
                                      </p:cBhvr>
                                      <p:tavLst>
                                        <p:tav tm="0">
                                          <p:val>
                                            <p:strVal val="#ppt_y-#ppt_h*1.125000"/>
                                          </p:val>
                                        </p:tav>
                                        <p:tav tm="100000">
                                          <p:val>
                                            <p:strVal val="#ppt_y"/>
                                          </p:val>
                                        </p:tav>
                                      </p:tavLst>
                                    </p:anim>
                                    <p:animEffect transition="in" filter="wipe(down)">
                                      <p:cBhvr>
                                        <p:cTn id="18" dur="500"/>
                                        <p:tgtEl>
                                          <p:spTgt spid="32784"/>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2785"/>
                                        </p:tgtEl>
                                        <p:attrNameLst>
                                          <p:attrName>style.visibility</p:attrName>
                                        </p:attrNameLst>
                                      </p:cBhvr>
                                      <p:to>
                                        <p:strVal val="visible"/>
                                      </p:to>
                                    </p:set>
                                    <p:anim calcmode="lin" valueType="num">
                                      <p:cBhvr additive="base">
                                        <p:cTn id="21" dur="500"/>
                                        <p:tgtEl>
                                          <p:spTgt spid="32785"/>
                                        </p:tgtEl>
                                        <p:attrNameLst>
                                          <p:attrName>ppt_y</p:attrName>
                                        </p:attrNameLst>
                                      </p:cBhvr>
                                      <p:tavLst>
                                        <p:tav tm="0">
                                          <p:val>
                                            <p:strVal val="#ppt_y-#ppt_h*1.125000"/>
                                          </p:val>
                                        </p:tav>
                                        <p:tav tm="100000">
                                          <p:val>
                                            <p:strVal val="#ppt_y"/>
                                          </p:val>
                                        </p:tav>
                                      </p:tavLst>
                                    </p:anim>
                                    <p:animEffect transition="in" filter="wipe(down)">
                                      <p:cBhvr>
                                        <p:cTn id="22" dur="500"/>
                                        <p:tgtEl>
                                          <p:spTgt spid="32785"/>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2805"/>
                                        </p:tgtEl>
                                        <p:attrNameLst>
                                          <p:attrName>style.visibility</p:attrName>
                                        </p:attrNameLst>
                                      </p:cBhvr>
                                      <p:to>
                                        <p:strVal val="visible"/>
                                      </p:to>
                                    </p:set>
                                    <p:anim calcmode="lin" valueType="num">
                                      <p:cBhvr additive="base">
                                        <p:cTn id="25" dur="500"/>
                                        <p:tgtEl>
                                          <p:spTgt spid="32805"/>
                                        </p:tgtEl>
                                        <p:attrNameLst>
                                          <p:attrName>ppt_y</p:attrName>
                                        </p:attrNameLst>
                                      </p:cBhvr>
                                      <p:tavLst>
                                        <p:tav tm="0">
                                          <p:val>
                                            <p:strVal val="#ppt_y-#ppt_h*1.125000"/>
                                          </p:val>
                                        </p:tav>
                                        <p:tav tm="100000">
                                          <p:val>
                                            <p:strVal val="#ppt_y"/>
                                          </p:val>
                                        </p:tav>
                                      </p:tavLst>
                                    </p:anim>
                                    <p:animEffect transition="in" filter="wipe(down)">
                                      <p:cBhvr>
                                        <p:cTn id="26" dur="500"/>
                                        <p:tgtEl>
                                          <p:spTgt spid="32805"/>
                                        </p:tgtEl>
                                      </p:cBhvr>
                                    </p:animEffect>
                                  </p:childTnLst>
                                </p:cTn>
                              </p:par>
                              <p:par>
                                <p:cTn id="27" presetID="12" presetClass="entr" presetSubtype="1"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additive="base">
                                        <p:cTn id="29" dur="500"/>
                                        <p:tgtEl>
                                          <p:spTgt spid="76"/>
                                        </p:tgtEl>
                                        <p:attrNameLst>
                                          <p:attrName>ppt_y</p:attrName>
                                        </p:attrNameLst>
                                      </p:cBhvr>
                                      <p:tavLst>
                                        <p:tav tm="0">
                                          <p:val>
                                            <p:strVal val="#ppt_y-#ppt_h*1.125000"/>
                                          </p:val>
                                        </p:tav>
                                        <p:tav tm="100000">
                                          <p:val>
                                            <p:strVal val="#ppt_y"/>
                                          </p:val>
                                        </p:tav>
                                      </p:tavLst>
                                    </p:anim>
                                    <p:animEffect transition="in" filter="wipe(down)">
                                      <p:cBhvr>
                                        <p:cTn id="30" dur="500"/>
                                        <p:tgtEl>
                                          <p:spTgt spid="76"/>
                                        </p:tgtEl>
                                      </p:cBhvr>
                                    </p:animEffect>
                                  </p:childTnLst>
                                </p:cTn>
                              </p:par>
                              <p:par>
                                <p:cTn id="31" presetID="12" presetClass="entr" presetSubtype="1"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p:tgtEl>
                                          <p:spTgt spid="55"/>
                                        </p:tgtEl>
                                        <p:attrNameLst>
                                          <p:attrName>ppt_y</p:attrName>
                                        </p:attrNameLst>
                                      </p:cBhvr>
                                      <p:tavLst>
                                        <p:tav tm="0">
                                          <p:val>
                                            <p:strVal val="#ppt_y-#ppt_h*1.125000"/>
                                          </p:val>
                                        </p:tav>
                                        <p:tav tm="100000">
                                          <p:val>
                                            <p:strVal val="#ppt_y"/>
                                          </p:val>
                                        </p:tav>
                                      </p:tavLst>
                                    </p:anim>
                                    <p:animEffect transition="in" filter="wipe(down)">
                                      <p:cBhvr>
                                        <p:cTn id="34" dur="500"/>
                                        <p:tgtEl>
                                          <p:spTgt spid="55"/>
                                        </p:tgtEl>
                                      </p:cBhvr>
                                    </p:animEffect>
                                  </p:childTnLst>
                                </p:cTn>
                              </p:par>
                              <p:par>
                                <p:cTn id="35" presetID="12" presetClass="entr" presetSubtype="1"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p:tgtEl>
                                          <p:spTgt spid="58"/>
                                        </p:tgtEl>
                                        <p:attrNameLst>
                                          <p:attrName>ppt_y</p:attrName>
                                        </p:attrNameLst>
                                      </p:cBhvr>
                                      <p:tavLst>
                                        <p:tav tm="0">
                                          <p:val>
                                            <p:strVal val="#ppt_y-#ppt_h*1.125000"/>
                                          </p:val>
                                        </p:tav>
                                        <p:tav tm="100000">
                                          <p:val>
                                            <p:strVal val="#ppt_y"/>
                                          </p:val>
                                        </p:tav>
                                      </p:tavLst>
                                    </p:anim>
                                    <p:animEffect transition="in" filter="wipe(down)">
                                      <p:cBhvr>
                                        <p:cTn id="3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84" grpId="0"/>
      <p:bldP spid="32785" grpId="0"/>
      <p:bldP spid="3280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
          <p:cNvSpPr>
            <a:spLocks/>
          </p:cNvSpPr>
          <p:nvPr/>
        </p:nvSpPr>
        <p:spPr bwMode="auto">
          <a:xfrm>
            <a:off x="228601" y="362285"/>
            <a:ext cx="8404225" cy="610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351756">
              <a:defRPr/>
            </a:pPr>
            <a:r>
              <a:rPr lang="en-US" sz="2000" dirty="0">
                <a:latin typeface="+mj-lt"/>
                <a:cs typeface="Abadi MT Condensed Extra Bold" charset="0"/>
                <a:sym typeface="Helvetica Neue Medium" charset="0"/>
              </a:rPr>
              <a:t>How do they all come together?</a:t>
            </a:r>
          </a:p>
        </p:txBody>
      </p:sp>
      <p:sp>
        <p:nvSpPr>
          <p:cNvPr id="11" name="Rectangle 10"/>
          <p:cNvSpPr>
            <a:spLocks noChangeArrowheads="1"/>
          </p:cNvSpPr>
          <p:nvPr/>
        </p:nvSpPr>
        <p:spPr bwMode="auto">
          <a:xfrm>
            <a:off x="0" y="1123369"/>
            <a:ext cx="9144000" cy="2967157"/>
          </a:xfrm>
          <a:prstGeom prst="rect">
            <a:avLst/>
          </a:prstGeom>
          <a:solidFill>
            <a:schemeClr val="accent1">
              <a:lumMod val="40000"/>
              <a:lumOff val="60000"/>
            </a:schemeClr>
          </a:solidFill>
          <a:ln w="28575">
            <a:solidFill>
              <a:srgbClr val="00B2EF"/>
            </a:solidFill>
            <a:miter lim="800000"/>
            <a:headEnd/>
            <a:tailEnd/>
          </a:ln>
          <a:effectLst>
            <a:outerShdw blurRad="50800" dist="38100" dir="2700000" algn="tl" rotWithShape="0">
              <a:srgbClr val="000000">
                <a:alpha val="39998"/>
              </a:srgbClr>
            </a:outerShdw>
          </a:effectLst>
        </p:spPr>
        <p:txBody>
          <a:bodyPr/>
          <a:lstStyle/>
          <a:p>
            <a:pPr>
              <a:defRPr/>
            </a:pPr>
            <a:endParaRPr lang="en-US" sz="1100" dirty="0">
              <a:latin typeface="+mn-lt"/>
              <a:ea typeface="+mn-ea"/>
              <a:cs typeface="+mn-cs"/>
            </a:endParaRPr>
          </a:p>
        </p:txBody>
      </p:sp>
      <p:pic>
        <p:nvPicPr>
          <p:cNvPr id="12" name="Picture 11"/>
          <p:cNvPicPr>
            <a:picLocks noChangeAspect="1"/>
          </p:cNvPicPr>
          <p:nvPr/>
        </p:nvPicPr>
        <p:blipFill>
          <a:blip r:embed="rId3"/>
          <a:stretch>
            <a:fillRect/>
          </a:stretch>
        </p:blipFill>
        <p:spPr>
          <a:xfrm>
            <a:off x="2722210" y="1330948"/>
            <a:ext cx="1033375" cy="992959"/>
          </a:xfrm>
          <a:prstGeom prst="rect">
            <a:avLst/>
          </a:prstGeom>
        </p:spPr>
      </p:pic>
      <p:pic>
        <p:nvPicPr>
          <p:cNvPr id="13" name="Picture 12"/>
          <p:cNvPicPr>
            <a:picLocks noChangeAspect="1"/>
          </p:cNvPicPr>
          <p:nvPr/>
        </p:nvPicPr>
        <p:blipFill>
          <a:blip r:embed="rId4"/>
          <a:stretch>
            <a:fillRect/>
          </a:stretch>
        </p:blipFill>
        <p:spPr>
          <a:xfrm>
            <a:off x="4023462" y="2877411"/>
            <a:ext cx="992040" cy="992959"/>
          </a:xfrm>
          <a:prstGeom prst="rect">
            <a:avLst/>
          </a:prstGeom>
        </p:spPr>
      </p:pic>
      <p:sp>
        <p:nvSpPr>
          <p:cNvPr id="14" name="Up-Down Arrow 13"/>
          <p:cNvSpPr/>
          <p:nvPr/>
        </p:nvSpPr>
        <p:spPr bwMode="auto">
          <a:xfrm rot="19176910" flipV="1">
            <a:off x="3231565" y="2181011"/>
            <a:ext cx="546357" cy="1288607"/>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pic>
        <p:nvPicPr>
          <p:cNvPr id="15" name="Picture 14"/>
          <p:cNvPicPr>
            <a:picLocks noChangeAspect="1"/>
          </p:cNvPicPr>
          <p:nvPr/>
        </p:nvPicPr>
        <p:blipFill>
          <a:blip r:embed="rId5"/>
          <a:stretch>
            <a:fillRect/>
          </a:stretch>
        </p:blipFill>
        <p:spPr>
          <a:xfrm>
            <a:off x="5263653" y="1282105"/>
            <a:ext cx="1039280" cy="992959"/>
          </a:xfrm>
          <a:prstGeom prst="rect">
            <a:avLst/>
          </a:prstGeom>
        </p:spPr>
      </p:pic>
      <p:sp>
        <p:nvSpPr>
          <p:cNvPr id="16" name="Up-Down Arrow 15"/>
          <p:cNvSpPr/>
          <p:nvPr/>
        </p:nvSpPr>
        <p:spPr bwMode="auto">
          <a:xfrm rot="5400000" flipV="1">
            <a:off x="4227949" y="1132790"/>
            <a:ext cx="556570" cy="1392464"/>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sp>
        <p:nvSpPr>
          <p:cNvPr id="17" name="Up-Down Arrow 16"/>
          <p:cNvSpPr/>
          <p:nvPr/>
        </p:nvSpPr>
        <p:spPr bwMode="auto">
          <a:xfrm rot="2496591" flipV="1">
            <a:off x="5238164" y="2151626"/>
            <a:ext cx="546357" cy="1288608"/>
          </a:xfrm>
          <a:prstGeom prst="upDownArrow">
            <a:avLst/>
          </a:prstGeom>
          <a:noFill/>
          <a:ln w="19050">
            <a:solidFill>
              <a:schemeClr val="tx2"/>
            </a:solidFill>
            <a:round/>
            <a:headEnd/>
            <a:tailEnd/>
          </a:ln>
        </p:spPr>
        <p:txBody>
          <a:bodyPr wrap="none" lIns="0" tIns="0" rIns="0" bIns="0" anchor="ctr"/>
          <a:lstStyle/>
          <a:p>
            <a:pPr fontAlgn="auto">
              <a:spcBef>
                <a:spcPts val="0"/>
              </a:spcBef>
              <a:spcAft>
                <a:spcPts val="0"/>
              </a:spcAft>
              <a:defRPr/>
            </a:pPr>
            <a:endParaRPr lang="en-US" sz="1400" dirty="0" err="1">
              <a:solidFill>
                <a:prstClr val="black"/>
              </a:solidFill>
              <a:latin typeface="Calibri"/>
              <a:ea typeface="+mn-ea"/>
              <a:cs typeface="+mn-cs"/>
            </a:endParaRPr>
          </a:p>
        </p:txBody>
      </p:sp>
    </p:spTree>
    <p:extLst>
      <p:ext uri="{BB962C8B-B14F-4D97-AF65-F5344CB8AC3E}">
        <p14:creationId xmlns:p14="http://schemas.microsoft.com/office/powerpoint/2010/main" val="276966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ChangeArrowheads="1"/>
          </p:cNvSpPr>
          <p:nvPr/>
        </p:nvSpPr>
        <p:spPr bwMode="auto">
          <a:xfrm flipH="1">
            <a:off x="228601" y="1353803"/>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PaaS</a:t>
            </a:r>
          </a:p>
          <a:p>
            <a:pPr algn="ctr"/>
            <a:endParaRPr lang="en-US" altLang="zh-CN" sz="1100" b="1" dirty="0">
              <a:solidFill>
                <a:schemeClr val="bg1"/>
              </a:solidFill>
              <a:latin typeface="Tahoma" charset="0"/>
              <a:ea typeface="SimSun" charset="0"/>
              <a:cs typeface="SimSun" charset="0"/>
            </a:endParaRPr>
          </a:p>
        </p:txBody>
      </p:sp>
      <p:sp>
        <p:nvSpPr>
          <p:cNvPr id="32773" name="AutoShape 5"/>
          <p:cNvSpPr>
            <a:spLocks noChangeArrowheads="1"/>
          </p:cNvSpPr>
          <p:nvPr/>
        </p:nvSpPr>
        <p:spPr bwMode="auto">
          <a:xfrm flipV="1">
            <a:off x="5102192" y="2057429"/>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32784" name="Text Box 16"/>
          <p:cNvSpPr txBox="1">
            <a:spLocks noChangeArrowheads="1"/>
          </p:cNvSpPr>
          <p:nvPr/>
        </p:nvSpPr>
        <p:spPr bwMode="auto">
          <a:xfrm>
            <a:off x="6321134" y="1084980"/>
            <a:ext cx="184666"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endParaRPr lang="en-US" sz="1600" b="1">
              <a:solidFill>
                <a:schemeClr val="bg1"/>
              </a:solidFill>
              <a:latin typeface="Tahoma" pitchFamily="34" charset="0"/>
              <a:ea typeface="SimSun" pitchFamily="2" charset="-122"/>
            </a:endParaRPr>
          </a:p>
        </p:txBody>
      </p:sp>
      <p:sp>
        <p:nvSpPr>
          <p:cNvPr id="32785" name="Text Box 17"/>
          <p:cNvSpPr txBox="1">
            <a:spLocks noChangeArrowheads="1"/>
          </p:cNvSpPr>
          <p:nvPr/>
        </p:nvSpPr>
        <p:spPr bwMode="auto">
          <a:xfrm>
            <a:off x="4794649" y="1142182"/>
            <a:ext cx="770664"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r>
              <a:rPr lang="en-US" sz="1600" b="1">
                <a:solidFill>
                  <a:schemeClr val="bg1"/>
                </a:solidFill>
                <a:latin typeface="Tahoma" pitchFamily="34" charset="0"/>
                <a:ea typeface="SimSun" pitchFamily="2" charset="-122"/>
              </a:rPr>
              <a:t>Cloud</a:t>
            </a:r>
          </a:p>
        </p:txBody>
      </p:sp>
      <p:sp>
        <p:nvSpPr>
          <p:cNvPr id="32805" name="AutoShape 37"/>
          <p:cNvSpPr>
            <a:spLocks noChangeArrowheads="1"/>
          </p:cNvSpPr>
          <p:nvPr/>
        </p:nvSpPr>
        <p:spPr bwMode="auto">
          <a:xfrm flipV="1">
            <a:off x="4654669" y="2861402"/>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4118" name="AutoShape 85"/>
          <p:cNvSpPr>
            <a:spLocks noChangeArrowheads="1"/>
          </p:cNvSpPr>
          <p:nvPr/>
        </p:nvSpPr>
        <p:spPr bwMode="auto">
          <a:xfrm flipH="1">
            <a:off x="373744" y="2661491"/>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a:solidFill>
                <a:schemeClr val="bg1"/>
              </a:solidFill>
              <a:latin typeface="Tahoma" charset="0"/>
              <a:ea typeface="SimSun" charset="0"/>
              <a:cs typeface="SimSun" charset="0"/>
            </a:endParaRPr>
          </a:p>
          <a:p>
            <a:pPr algn="ctr"/>
            <a:r>
              <a:rPr lang="en-US" altLang="zh-CN" sz="800" b="1">
                <a:solidFill>
                  <a:schemeClr val="bg1"/>
                </a:solidFill>
                <a:latin typeface="Tahoma" charset="0"/>
                <a:ea typeface="SimSun" charset="0"/>
                <a:cs typeface="SimSun" charset="0"/>
              </a:rPr>
              <a:t>Integration</a:t>
            </a:r>
          </a:p>
          <a:p>
            <a:pPr algn="ctr"/>
            <a:endParaRPr lang="en-US" altLang="zh-CN" sz="1100" b="1">
              <a:solidFill>
                <a:schemeClr val="bg1"/>
              </a:solidFill>
              <a:latin typeface="Tahoma" charset="0"/>
              <a:ea typeface="SimSun" charset="0"/>
              <a:cs typeface="SimSun" charset="0"/>
            </a:endParaRPr>
          </a:p>
        </p:txBody>
      </p:sp>
      <p:sp>
        <p:nvSpPr>
          <p:cNvPr id="4119" name="AutoShape 86"/>
          <p:cNvSpPr>
            <a:spLocks noChangeArrowheads="1"/>
          </p:cNvSpPr>
          <p:nvPr/>
        </p:nvSpPr>
        <p:spPr bwMode="auto">
          <a:xfrm flipH="1">
            <a:off x="276982" y="3873420"/>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IaaS</a:t>
            </a:r>
          </a:p>
          <a:p>
            <a:pPr algn="ctr"/>
            <a:endParaRPr lang="en-US" altLang="zh-CN" sz="1100" b="1" dirty="0">
              <a:solidFill>
                <a:schemeClr val="bg1"/>
              </a:solidFill>
              <a:latin typeface="Tahoma" charset="0"/>
              <a:ea typeface="SimSun" charset="0"/>
              <a:cs typeface="SimSun" charset="0"/>
            </a:endParaRPr>
          </a:p>
        </p:txBody>
      </p:sp>
      <p:grpSp>
        <p:nvGrpSpPr>
          <p:cNvPr id="76" name="Group 2"/>
          <p:cNvGrpSpPr>
            <a:grpSpLocks/>
          </p:cNvGrpSpPr>
          <p:nvPr/>
        </p:nvGrpSpPr>
        <p:grpSpPr bwMode="auto">
          <a:xfrm>
            <a:off x="2819400" y="819909"/>
            <a:ext cx="3772580" cy="2023359"/>
            <a:chOff x="301621" y="881947"/>
            <a:chExt cx="4899385" cy="2836520"/>
          </a:xfrm>
        </p:grpSpPr>
        <p:grpSp>
          <p:nvGrpSpPr>
            <p:cNvPr id="77" name="Group 14"/>
            <p:cNvGrpSpPr>
              <a:grpSpLocks/>
            </p:cNvGrpSpPr>
            <p:nvPr/>
          </p:nvGrpSpPr>
          <p:grpSpPr bwMode="auto">
            <a:xfrm>
              <a:off x="301621" y="1299746"/>
              <a:ext cx="4891672" cy="374030"/>
              <a:chOff x="484550" y="1950776"/>
              <a:chExt cx="4891672" cy="498707"/>
            </a:xfrm>
          </p:grpSpPr>
          <p:sp>
            <p:nvSpPr>
              <p:cNvPr id="106" name="Rounded Rectangle 105"/>
              <p:cNvSpPr/>
              <p:nvPr/>
            </p:nvSpPr>
            <p:spPr bwMode="auto">
              <a:xfrm>
                <a:off x="484550" y="1949585"/>
                <a:ext cx="4891447" cy="498730"/>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UAA</a:t>
                </a:r>
              </a:p>
            </p:txBody>
          </p:sp>
          <p:pic>
            <p:nvPicPr>
              <p:cNvPr id="107" name="Picture 129" descr="CF_architecture.png"/>
              <p:cNvPicPr>
                <a:picLocks noChangeAspect="1"/>
              </p:cNvPicPr>
              <p:nvPr/>
            </p:nvPicPr>
            <p:blipFill>
              <a:blip r:embed="rId3">
                <a:extLst>
                  <a:ext uri="{28A0092B-C50C-407E-A947-70E740481C1C}">
                    <a14:useLocalDpi xmlns:a14="http://schemas.microsoft.com/office/drawing/2010/main" val="0"/>
                  </a:ext>
                </a:extLst>
              </a:blip>
              <a:srcRect t="88673" r="87601"/>
              <a:stretch>
                <a:fillRect/>
              </a:stretch>
            </p:blipFill>
            <p:spPr bwMode="auto">
              <a:xfrm>
                <a:off x="3116624" y="2038971"/>
                <a:ext cx="602002" cy="378400"/>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grpSp>
          <p:nvGrpSpPr>
            <p:cNvPr id="78" name="Group 13"/>
            <p:cNvGrpSpPr>
              <a:grpSpLocks/>
            </p:cNvGrpSpPr>
            <p:nvPr/>
          </p:nvGrpSpPr>
          <p:grpSpPr bwMode="auto">
            <a:xfrm>
              <a:off x="309334" y="881947"/>
              <a:ext cx="4891672" cy="382994"/>
              <a:chOff x="492263" y="1380342"/>
              <a:chExt cx="4891672" cy="510659"/>
            </a:xfrm>
          </p:grpSpPr>
          <p:sp>
            <p:nvSpPr>
              <p:cNvPr id="104" name="Rounded Rectangle 103"/>
              <p:cNvSpPr/>
              <p:nvPr/>
            </p:nvSpPr>
            <p:spPr bwMode="auto">
              <a:xfrm>
                <a:off x="492489" y="1380342"/>
                <a:ext cx="4891446" cy="498729"/>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Router</a:t>
                </a:r>
              </a:p>
            </p:txBody>
          </p:sp>
          <p:pic>
            <p:nvPicPr>
              <p:cNvPr id="105" name="Picture 127" descr="Scan 128x128.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0650" y="1414634"/>
                <a:ext cx="476367" cy="476367"/>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p:nvPr/>
          </p:nvSpPr>
          <p:spPr bwMode="auto">
            <a:xfrm>
              <a:off x="2783066" y="2175525"/>
              <a:ext cx="2402064" cy="1542942"/>
            </a:xfrm>
            <a:prstGeom prst="roundRect">
              <a:avLst>
                <a:gd name="adj" fmla="val 7751"/>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DEA Pool  </a:t>
              </a:r>
            </a:p>
          </p:txBody>
        </p:sp>
        <p:sp>
          <p:nvSpPr>
            <p:cNvPr id="80" name="Rounded Rectangle 79"/>
            <p:cNvSpPr/>
            <p:nvPr/>
          </p:nvSpPr>
          <p:spPr bwMode="auto">
            <a:xfrm>
              <a:off x="322261" y="2175525"/>
              <a:ext cx="2387775" cy="623411"/>
            </a:xfrm>
            <a:prstGeom prst="roundRect">
              <a:avLst>
                <a:gd name="adj" fmla="val 9514"/>
              </a:avLst>
            </a:prstGeom>
            <a:solidFill>
              <a:schemeClr val="bg2">
                <a:lumMod val="50000"/>
              </a:schemeClr>
            </a:solidFill>
            <a:ln w="41275">
              <a:noFill/>
              <a:round/>
              <a:headEnd/>
              <a:tailEnd/>
            </a:ln>
          </p:spPr>
          <p:txBody>
            <a:bodyPr wrap="none" lIns="0" tIns="0" rIns="0" bIns="0"/>
            <a:lstStyle/>
            <a:p>
              <a:pPr algn="ctr"/>
              <a:endParaRPr lang="en-US" sz="1100" dirty="0">
                <a:solidFill>
                  <a:prstClr val="white">
                    <a:lumMod val="95000"/>
                  </a:prstClr>
                </a:solidFill>
                <a:latin typeface="Calibri"/>
              </a:endParaRPr>
            </a:p>
          </p:txBody>
        </p:sp>
        <p:sp>
          <p:nvSpPr>
            <p:cNvPr id="81" name="Rounded Rectangle 80"/>
            <p:cNvSpPr/>
            <p:nvPr/>
          </p:nvSpPr>
          <p:spPr bwMode="auto">
            <a:xfrm>
              <a:off x="3124403" y="2210592"/>
              <a:ext cx="1776544" cy="582499"/>
            </a:xfrm>
            <a:prstGeom prst="roundRect">
              <a:avLst>
                <a:gd name="adj" fmla="val 1042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Apps</a:t>
              </a:r>
            </a:p>
          </p:txBody>
        </p:sp>
        <p:pic>
          <p:nvPicPr>
            <p:cNvPr id="82" name="Picture 68"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2948242"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3" name="Rounded Rectangle 82"/>
            <p:cNvSpPr/>
            <p:nvPr/>
          </p:nvSpPr>
          <p:spPr bwMode="auto">
            <a:xfrm>
              <a:off x="301621" y="2814521"/>
              <a:ext cx="2414765" cy="483144"/>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       </a:t>
              </a:r>
              <a:r>
                <a:rPr lang="en-US" sz="1100" dirty="0">
                  <a:solidFill>
                    <a:srgbClr val="FFFFFF"/>
                  </a:solidFill>
                  <a:latin typeface="Calibri"/>
                </a:rPr>
                <a:t>Service</a:t>
              </a:r>
              <a:r>
                <a:rPr lang="en-US" sz="1100" dirty="0">
                  <a:solidFill>
                    <a:prstClr val="white">
                      <a:lumMod val="95000"/>
                    </a:prstClr>
                  </a:solidFill>
                  <a:latin typeface="Calibri"/>
                </a:rPr>
                <a:t> </a:t>
              </a:r>
              <a:r>
                <a:rPr lang="en-US" sz="1100" dirty="0" smtClean="0">
                  <a:solidFill>
                    <a:prstClr val="white">
                      <a:lumMod val="95000"/>
                    </a:prstClr>
                  </a:solidFill>
                  <a:latin typeface="Calibri"/>
                </a:rPr>
                <a:t>Connector</a:t>
              </a:r>
              <a:endParaRPr lang="en-US" sz="1100" dirty="0">
                <a:solidFill>
                  <a:prstClr val="white">
                    <a:lumMod val="95000"/>
                  </a:prstClr>
                </a:solidFill>
                <a:latin typeface="Calibri"/>
              </a:endParaRPr>
            </a:p>
          </p:txBody>
        </p:sp>
        <p:pic>
          <p:nvPicPr>
            <p:cNvPr id="84" name="Picture 7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305756"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85" name="Picture 71"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785179"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86" name="Picture 8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4264602"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7" name="Rounded Rectangle 86"/>
            <p:cNvSpPr/>
            <p:nvPr/>
          </p:nvSpPr>
          <p:spPr bwMode="auto">
            <a:xfrm>
              <a:off x="2783066" y="1713810"/>
              <a:ext cx="2410002" cy="430544"/>
            </a:xfrm>
            <a:prstGeom prst="roundRect">
              <a:avLst>
                <a:gd name="adj" fmla="val 903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Health Manager</a:t>
              </a:r>
            </a:p>
          </p:txBody>
        </p:sp>
        <p:pic>
          <p:nvPicPr>
            <p:cNvPr id="88" name="Picture 97" descr="CF_architecture.png"/>
            <p:cNvPicPr>
              <a:picLocks noChangeAspect="1"/>
            </p:cNvPicPr>
            <p:nvPr/>
          </p:nvPicPr>
          <p:blipFill>
            <a:blip r:embed="rId7">
              <a:extLst>
                <a:ext uri="{28A0092B-C50C-407E-A947-70E740481C1C}">
                  <a14:useLocalDpi xmlns:a14="http://schemas.microsoft.com/office/drawing/2010/main" val="0"/>
                </a:ext>
              </a:extLst>
            </a:blip>
            <a:srcRect l="60078" t="2303" r="29823" b="84567"/>
            <a:stretch>
              <a:fillRect/>
            </a:stretch>
          </p:blipFill>
          <p:spPr bwMode="auto">
            <a:xfrm>
              <a:off x="4652145" y="1744659"/>
              <a:ext cx="490362" cy="328963"/>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9" name="Rounded Rectangle 88"/>
            <p:cNvSpPr/>
            <p:nvPr/>
          </p:nvSpPr>
          <p:spPr bwMode="auto">
            <a:xfrm>
              <a:off x="314322" y="3317146"/>
              <a:ext cx="2414765" cy="401321"/>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Messaging</a:t>
              </a:r>
            </a:p>
          </p:txBody>
        </p:sp>
        <p:sp>
          <p:nvSpPr>
            <p:cNvPr id="92" name="Rounded Rectangle 91"/>
            <p:cNvSpPr/>
            <p:nvPr/>
          </p:nvSpPr>
          <p:spPr bwMode="auto">
            <a:xfrm>
              <a:off x="314322" y="1713810"/>
              <a:ext cx="2402065" cy="438336"/>
            </a:xfrm>
            <a:prstGeom prst="roundRect">
              <a:avLst>
                <a:gd name="adj" fmla="val 903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Cloud Controller</a:t>
              </a:r>
            </a:p>
          </p:txBody>
        </p:sp>
        <p:pic>
          <p:nvPicPr>
            <p:cNvPr id="93" name="Picture 102" descr="CF_architecture.png"/>
            <p:cNvPicPr>
              <a:picLocks noChangeAspect="1"/>
            </p:cNvPicPr>
            <p:nvPr/>
          </p:nvPicPr>
          <p:blipFill>
            <a:blip r:embed="rId8">
              <a:extLst>
                <a:ext uri="{28A0092B-C50C-407E-A947-70E740481C1C}">
                  <a14:useLocalDpi xmlns:a14="http://schemas.microsoft.com/office/drawing/2010/main" val="0"/>
                </a:ext>
              </a:extLst>
            </a:blip>
            <a:srcRect r="86423" b="85425"/>
            <a:stretch>
              <a:fillRect/>
            </a:stretch>
          </p:blipFill>
          <p:spPr bwMode="auto">
            <a:xfrm>
              <a:off x="2032826" y="1723449"/>
              <a:ext cx="610104" cy="33798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nvGrpSpPr>
            <p:cNvPr id="94" name="Group 21"/>
            <p:cNvGrpSpPr>
              <a:grpSpLocks/>
            </p:cNvGrpSpPr>
            <p:nvPr/>
          </p:nvGrpSpPr>
          <p:grpSpPr bwMode="auto">
            <a:xfrm>
              <a:off x="3124403" y="2900242"/>
              <a:ext cx="1776544" cy="536891"/>
              <a:chOff x="3307332" y="3813861"/>
              <a:chExt cx="1776544" cy="715854"/>
            </a:xfrm>
          </p:grpSpPr>
          <p:sp>
            <p:nvSpPr>
              <p:cNvPr id="101" name="Rounded Rectangle 100"/>
              <p:cNvSpPr/>
              <p:nvPr/>
            </p:nvSpPr>
            <p:spPr bwMode="auto">
              <a:xfrm>
                <a:off x="3307332" y="3813861"/>
                <a:ext cx="1776544" cy="672763"/>
              </a:xfrm>
              <a:prstGeom prst="roundRect">
                <a:avLst>
                  <a:gd name="adj" fmla="val 9012"/>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Build Packs</a:t>
                </a:r>
              </a:p>
            </p:txBody>
          </p:sp>
          <p:pic>
            <p:nvPicPr>
              <p:cNvPr id="102" name="Picture 124" descr="CF_architecture.png"/>
              <p:cNvPicPr>
                <a:picLocks noChangeAspect="1"/>
              </p:cNvPicPr>
              <p:nvPr/>
            </p:nvPicPr>
            <p:blipFill>
              <a:blip r:embed="rId9">
                <a:extLst>
                  <a:ext uri="{28A0092B-C50C-407E-A947-70E740481C1C}">
                    <a14:useLocalDpi xmlns:a14="http://schemas.microsoft.com/office/drawing/2010/main" val="0"/>
                  </a:ext>
                </a:extLst>
              </a:blip>
              <a:srcRect l="28247" r="57510" b="83122"/>
              <a:stretch>
                <a:fillRect/>
              </a:stretch>
            </p:blipFill>
            <p:spPr bwMode="auto">
              <a:xfrm>
                <a:off x="3727825" y="4119751"/>
                <a:ext cx="502751" cy="40996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103" name="Picture 125" descr="CF_architecture.png"/>
              <p:cNvPicPr>
                <a:picLocks noChangeAspect="1"/>
              </p:cNvPicPr>
              <p:nvPr/>
            </p:nvPicPr>
            <p:blipFill>
              <a:blip r:embed="rId9">
                <a:extLst>
                  <a:ext uri="{28A0092B-C50C-407E-A947-70E740481C1C}">
                    <a14:useLocalDpi xmlns:a14="http://schemas.microsoft.com/office/drawing/2010/main" val="0"/>
                  </a:ext>
                </a:extLst>
              </a:blip>
              <a:srcRect l="28247" r="57510" b="83122"/>
              <a:stretch>
                <a:fillRect/>
              </a:stretch>
            </p:blipFill>
            <p:spPr bwMode="auto">
              <a:xfrm>
                <a:off x="4221215" y="4097143"/>
                <a:ext cx="502751" cy="40996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pic>
          <p:nvPicPr>
            <p:cNvPr id="95" name="Picture 104"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515694" y="2410689"/>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6" name="Picture 105"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1320368" y="2417008"/>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7" name="Picture 106"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308083"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8" name="Picture 107"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667923"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99" name="Rounded Rectangle 98"/>
            <p:cNvSpPr/>
            <p:nvPr/>
          </p:nvSpPr>
          <p:spPr bwMode="auto">
            <a:xfrm>
              <a:off x="1700312" y="2465800"/>
              <a:ext cx="977972" cy="301965"/>
            </a:xfrm>
            <a:prstGeom prst="roundRect">
              <a:avLst>
                <a:gd name="adj" fmla="val 9514"/>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Service Nodes</a:t>
              </a:r>
            </a:p>
          </p:txBody>
        </p:sp>
        <p:pic>
          <p:nvPicPr>
            <p:cNvPr id="100" name="Picture 62"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923086" y="2405119"/>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sp>
        <p:nvSpPr>
          <p:cNvPr id="110" name="Rounded Rectangle 109"/>
          <p:cNvSpPr/>
          <p:nvPr/>
        </p:nvSpPr>
        <p:spPr bwMode="auto">
          <a:xfrm>
            <a:off x="393389" y="2464656"/>
            <a:ext cx="1711184" cy="829488"/>
          </a:xfrm>
          <a:prstGeom prst="roundRect">
            <a:avLst>
              <a:gd name="adj" fmla="val 21984"/>
            </a:avLst>
          </a:prstGeom>
          <a:solidFill>
            <a:srgbClr val="CCFFCC"/>
          </a:solidFill>
          <a:ln w="41275">
            <a:solidFill>
              <a:schemeClr val="tx2">
                <a:lumMod val="50000"/>
              </a:schemeClr>
            </a:solidFill>
            <a:round/>
            <a:headEnd/>
            <a:tailEnd/>
          </a:ln>
        </p:spPr>
        <p:txBody>
          <a:bodyPr wrap="none" lIns="0" tIns="0" rIns="0" bIns="0" anchor="ctr"/>
          <a:lstStyle/>
          <a:p>
            <a:pPr fontAlgn="auto">
              <a:spcBef>
                <a:spcPts val="0"/>
              </a:spcBef>
              <a:spcAft>
                <a:spcPts val="0"/>
              </a:spcAft>
              <a:defRPr/>
            </a:pPr>
            <a:r>
              <a:rPr lang="en-US" dirty="0">
                <a:solidFill>
                  <a:prstClr val="black"/>
                </a:solidFill>
                <a:latin typeface="Calibri"/>
                <a:ea typeface="+mn-ea"/>
                <a:cs typeface="+mn-cs"/>
              </a:rPr>
              <a:t> </a:t>
            </a:r>
            <a:r>
              <a:rPr lang="en-US" dirty="0" smtClean="0">
                <a:solidFill>
                  <a:prstClr val="black"/>
                </a:solidFill>
                <a:latin typeface="Calibri"/>
                <a:ea typeface="+mn-ea"/>
                <a:cs typeface="+mn-cs"/>
              </a:rPr>
              <a:t>               BOSH</a:t>
            </a:r>
          </a:p>
          <a:p>
            <a:pPr fontAlgn="auto">
              <a:spcBef>
                <a:spcPts val="0"/>
              </a:spcBef>
              <a:spcAft>
                <a:spcPts val="0"/>
              </a:spcAft>
              <a:defRPr/>
            </a:pPr>
            <a:endParaRPr lang="en-US" dirty="0">
              <a:solidFill>
                <a:prstClr val="black"/>
              </a:solidFill>
              <a:latin typeface="Calibri"/>
              <a:ea typeface="+mn-ea"/>
              <a:cs typeface="+mn-cs"/>
            </a:endParaRPr>
          </a:p>
        </p:txBody>
      </p:sp>
      <p:pic>
        <p:nvPicPr>
          <p:cNvPr id="112" name="Picture 111" descr="Settings 128x128.png"/>
          <p:cNvPicPr>
            <a:picLocks noChangeAspect="1"/>
          </p:cNvPicPr>
          <p:nvPr/>
        </p:nvPicPr>
        <p:blipFill>
          <a:blip r:embed="rId11" cstate="print">
            <a:duotone>
              <a:prstClr val="black"/>
              <a:srgbClr val="000033">
                <a:tint val="45000"/>
                <a:satMod val="400000"/>
              </a:srgbClr>
            </a:duotone>
            <a:extLst>
              <a:ext uri="{28A0092B-C50C-407E-A947-70E740481C1C}">
                <a14:useLocalDpi xmlns:a14="http://schemas.microsoft.com/office/drawing/2010/main" val="0"/>
              </a:ext>
            </a:extLst>
          </a:blip>
          <a:stretch>
            <a:fillRect/>
          </a:stretch>
        </p:blipFill>
        <p:spPr>
          <a:xfrm>
            <a:off x="604762" y="2600004"/>
            <a:ext cx="490766" cy="368417"/>
          </a:xfrm>
          <a:prstGeom prst="rect">
            <a:avLst/>
          </a:prstGeom>
        </p:spPr>
      </p:pic>
      <p:sp>
        <p:nvSpPr>
          <p:cNvPr id="125" name="Rectangle 124"/>
          <p:cNvSpPr/>
          <p:nvPr/>
        </p:nvSpPr>
        <p:spPr bwMode="auto">
          <a:xfrm>
            <a:off x="590610" y="2975561"/>
            <a:ext cx="1332532" cy="242007"/>
          </a:xfrm>
          <a:prstGeom prst="rect">
            <a:avLst/>
          </a:prstGeom>
          <a:solidFill>
            <a:schemeClr val="bg1"/>
          </a:solidFill>
          <a:ln w="19050">
            <a:solidFill>
              <a:schemeClr val="accent6">
                <a:lumMod val="65000"/>
              </a:schemeClr>
            </a:solidFill>
            <a:round/>
            <a:headEnd/>
            <a:tailEnd/>
          </a:ln>
        </p:spPr>
        <p:txBody>
          <a:bodyPr wrap="none" lIns="0" tIns="0" rIns="0" bIns="0" anchor="ctr" anchorCtr="1"/>
          <a:lstStyle/>
          <a:p>
            <a:pPr fontAlgn="auto">
              <a:spcBef>
                <a:spcPts val="0"/>
              </a:spcBef>
              <a:spcAft>
                <a:spcPts val="0"/>
              </a:spcAft>
              <a:defRPr/>
            </a:pPr>
            <a:r>
              <a:rPr lang="en-US" sz="1050" dirty="0">
                <a:solidFill>
                  <a:srgbClr val="000033"/>
                </a:solidFill>
                <a:latin typeface="Calibri"/>
                <a:ea typeface="+mn-ea"/>
                <a:cs typeface="+mn-cs"/>
              </a:rPr>
              <a:t>Cloud Provider Interface</a:t>
            </a:r>
          </a:p>
        </p:txBody>
      </p:sp>
      <p:sp>
        <p:nvSpPr>
          <p:cNvPr id="50" name="Rounded Rectangle 49"/>
          <p:cNvSpPr/>
          <p:nvPr/>
        </p:nvSpPr>
        <p:spPr bwMode="auto">
          <a:xfrm>
            <a:off x="7419219" y="819909"/>
            <a:ext cx="381000" cy="2687865"/>
          </a:xfrm>
          <a:prstGeom prst="roundRect">
            <a:avLst>
              <a:gd name="adj" fmla="val 7751"/>
            </a:avLst>
          </a:prstGeom>
          <a:solidFill>
            <a:schemeClr val="accent5">
              <a:lumMod val="75000"/>
            </a:schemeClr>
          </a:solidFill>
          <a:ln w="12700" cmpd="sng">
            <a:solidFill>
              <a:schemeClr val="bg1">
                <a:lumMod val="75000"/>
              </a:schemeClr>
            </a:solidFill>
            <a:round/>
            <a:headEnd/>
            <a:tailEnd/>
          </a:ln>
        </p:spPr>
        <p:txBody>
          <a:bodyPr wrap="none" lIns="0" tIns="0" rIns="182880" anchor="b"/>
          <a:lstStyle/>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r>
              <a:rPr lang="en-US" sz="700" dirty="0" smtClean="0">
                <a:solidFill>
                  <a:schemeClr val="bg1"/>
                </a:solidFill>
                <a:latin typeface="Calibri"/>
              </a:rPr>
              <a:t> </a:t>
            </a:r>
            <a:r>
              <a:rPr lang="en-US" sz="700" b="1" dirty="0" smtClean="0">
                <a:solidFill>
                  <a:schemeClr val="bg1"/>
                </a:solidFill>
                <a:latin typeface="Calibri"/>
              </a:rPr>
              <a:t>D</a:t>
            </a:r>
          </a:p>
          <a:p>
            <a:pPr defTabSz="366702" fontAlgn="auto">
              <a:spcBef>
                <a:spcPts val="0"/>
              </a:spcBef>
              <a:spcAft>
                <a:spcPts val="0"/>
              </a:spcAft>
              <a:defRPr/>
            </a:pPr>
            <a:r>
              <a:rPr lang="en-US" sz="700" b="1" dirty="0">
                <a:solidFill>
                  <a:schemeClr val="bg1"/>
                </a:solidFill>
                <a:latin typeface="Calibri"/>
              </a:rPr>
              <a:t> </a:t>
            </a:r>
            <a:r>
              <a:rPr lang="en-US" sz="700" b="1" dirty="0" smtClean="0">
                <a:solidFill>
                  <a:schemeClr val="bg1"/>
                </a:solidFill>
                <a:latin typeface="Calibri"/>
              </a:rPr>
              <a:t>O</a:t>
            </a:r>
          </a:p>
          <a:p>
            <a:pPr defTabSz="366702" fontAlgn="auto">
              <a:spcBef>
                <a:spcPts val="0"/>
              </a:spcBef>
              <a:spcAft>
                <a:spcPts val="0"/>
              </a:spcAft>
              <a:defRPr/>
            </a:pPr>
            <a:r>
              <a:rPr lang="en-US" sz="700" b="1" dirty="0" smtClean="0">
                <a:solidFill>
                  <a:schemeClr val="bg1"/>
                </a:solidFill>
                <a:latin typeface="Calibri"/>
              </a:rPr>
              <a:t> C</a:t>
            </a:r>
          </a:p>
          <a:p>
            <a:pPr defTabSz="366702" fontAlgn="auto">
              <a:spcBef>
                <a:spcPts val="0"/>
              </a:spcBef>
              <a:spcAft>
                <a:spcPts val="0"/>
              </a:spcAft>
              <a:defRPr/>
            </a:pPr>
            <a:r>
              <a:rPr lang="en-US" sz="700" b="1" dirty="0" smtClean="0">
                <a:solidFill>
                  <a:schemeClr val="bg1"/>
                </a:solidFill>
                <a:latin typeface="Calibri"/>
              </a:rPr>
              <a:t> K</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endParaRPr lang="en-US" sz="700" b="1" dirty="0">
              <a:solidFill>
                <a:schemeClr val="bg1"/>
              </a:solidFill>
              <a:latin typeface="Calibri"/>
            </a:endParaRPr>
          </a:p>
          <a:p>
            <a:pPr defTabSz="366702" fontAlgn="auto">
              <a:spcBef>
                <a:spcPts val="0"/>
              </a:spcBef>
              <a:spcAft>
                <a:spcPts val="0"/>
              </a:spcAft>
              <a:defRPr/>
            </a:pPr>
            <a:r>
              <a:rPr lang="en-US" sz="700" b="1" dirty="0" smtClean="0">
                <a:solidFill>
                  <a:schemeClr val="bg1"/>
                </a:solidFill>
                <a:latin typeface="Calibri"/>
              </a:rPr>
              <a:t> S</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r>
              <a:rPr lang="en-US" sz="700" b="1" dirty="0" smtClean="0">
                <a:solidFill>
                  <a:schemeClr val="bg1"/>
                </a:solidFill>
                <a:latin typeface="Calibri"/>
              </a:rPr>
              <a:t> V</a:t>
            </a:r>
          </a:p>
          <a:p>
            <a:pPr defTabSz="366702" fontAlgn="auto">
              <a:spcBef>
                <a:spcPts val="0"/>
              </a:spcBef>
              <a:spcAft>
                <a:spcPts val="0"/>
              </a:spcAft>
              <a:defRPr/>
            </a:pPr>
            <a:r>
              <a:rPr lang="en-US" sz="700" b="1" dirty="0" smtClean="0">
                <a:solidFill>
                  <a:schemeClr val="bg1"/>
                </a:solidFill>
                <a:latin typeface="Calibri"/>
              </a:rPr>
              <a:t> I</a:t>
            </a:r>
          </a:p>
          <a:p>
            <a:pPr defTabSz="366702" fontAlgn="auto">
              <a:spcBef>
                <a:spcPts val="0"/>
              </a:spcBef>
              <a:spcAft>
                <a:spcPts val="0"/>
              </a:spcAft>
              <a:defRPr/>
            </a:pPr>
            <a:r>
              <a:rPr lang="en-US" sz="700" b="1" dirty="0" smtClean="0">
                <a:solidFill>
                  <a:schemeClr val="bg1"/>
                </a:solidFill>
                <a:latin typeface="Calibri"/>
              </a:rPr>
              <a:t> C</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endParaRPr lang="en-US" sz="700" b="1" dirty="0" smtClean="0">
              <a:solidFill>
                <a:schemeClr val="bg1"/>
              </a:solidFill>
              <a:latin typeface="Calibri"/>
            </a:endParaRPr>
          </a:p>
          <a:p>
            <a:pPr defTabSz="366702" fontAlgn="auto">
              <a:spcBef>
                <a:spcPts val="0"/>
              </a:spcBef>
              <a:spcAft>
                <a:spcPts val="0"/>
              </a:spcAft>
              <a:defRPr/>
            </a:pPr>
            <a:r>
              <a:rPr lang="en-US" sz="700" b="1" dirty="0" smtClean="0">
                <a:solidFill>
                  <a:schemeClr val="bg1"/>
                </a:solidFill>
                <a:latin typeface="Calibri"/>
              </a:rPr>
              <a:t> B</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r>
              <a:rPr lang="en-US" sz="700" b="1" dirty="0" smtClean="0">
                <a:solidFill>
                  <a:schemeClr val="bg1"/>
                </a:solidFill>
                <a:latin typeface="Calibri"/>
              </a:rPr>
              <a:t> O</a:t>
            </a:r>
          </a:p>
          <a:p>
            <a:pPr defTabSz="366702" fontAlgn="auto">
              <a:spcBef>
                <a:spcPts val="0"/>
              </a:spcBef>
              <a:spcAft>
                <a:spcPts val="0"/>
              </a:spcAft>
              <a:defRPr/>
            </a:pPr>
            <a:r>
              <a:rPr lang="en-US" sz="700" b="1" dirty="0" smtClean="0">
                <a:solidFill>
                  <a:schemeClr val="bg1"/>
                </a:solidFill>
                <a:latin typeface="Calibri"/>
              </a:rPr>
              <a:t> K</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endParaRPr lang="en-US" sz="1050" dirty="0">
              <a:latin typeface="Calibri"/>
            </a:endParaRPr>
          </a:p>
          <a:p>
            <a:pPr defTabSz="366702" fontAlgn="auto">
              <a:spcBef>
                <a:spcPts val="0"/>
              </a:spcBef>
              <a:spcAft>
                <a:spcPts val="0"/>
              </a:spcAft>
              <a:defRPr/>
            </a:pPr>
            <a:endParaRPr lang="en-US" sz="1050" dirty="0">
              <a:latin typeface="Calibri"/>
            </a:endParaRPr>
          </a:p>
        </p:txBody>
      </p:sp>
      <p:cxnSp>
        <p:nvCxnSpPr>
          <p:cNvPr id="51" name="Straight Arrow Connector 50"/>
          <p:cNvCxnSpPr/>
          <p:nvPr/>
        </p:nvCxnSpPr>
        <p:spPr>
          <a:xfrm flipV="1">
            <a:off x="2104571" y="2999751"/>
            <a:ext cx="5285619" cy="12096"/>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3"/>
          <p:cNvSpPr txBox="1">
            <a:spLocks noChangeArrowheads="1"/>
          </p:cNvSpPr>
          <p:nvPr/>
        </p:nvSpPr>
        <p:spPr bwMode="auto">
          <a:xfrm>
            <a:off x="76200" y="514826"/>
            <a:ext cx="8367728" cy="343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ctr" defTabSz="365125" rtl="0" eaLnBrk="0" fontAlgn="base" hangingPunct="0">
              <a:spcBef>
                <a:spcPct val="0"/>
              </a:spcBef>
              <a:spcAft>
                <a:spcPct val="0"/>
              </a:spcAft>
              <a:defRPr sz="5000">
                <a:solidFill>
                  <a:srgbClr val="FFFFFF"/>
                </a:solidFill>
                <a:latin typeface="+mj-lt"/>
                <a:ea typeface="+mj-ea"/>
                <a:cs typeface="+mj-cs"/>
                <a:sym typeface="Helvetica Light" charset="0"/>
              </a:defRPr>
            </a:lvl1pPr>
            <a:lvl2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2pPr>
            <a:lvl3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3pPr>
            <a:lvl4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4pPr>
            <a:lvl5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5pPr>
            <a:lvl6pPr marL="286984"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6pPr>
            <a:lvl7pPr marL="573969"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7pPr>
            <a:lvl8pPr marL="860953"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8pPr>
            <a:lvl9pPr marL="1147938"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9pPr>
          </a:lstStyle>
          <a:p>
            <a:pPr algn="l"/>
            <a:r>
              <a:rPr lang="en-US" altLang="ko-KR" dirty="0" smtClean="0">
                <a:latin typeface="Arial" charset="0"/>
                <a:ea typeface="ＭＳ Ｐゴシック" charset="0"/>
              </a:rPr>
              <a:t> </a:t>
            </a:r>
            <a:r>
              <a:rPr lang="en-US" altLang="ko-KR" sz="2000" dirty="0">
                <a:solidFill>
                  <a:schemeClr val="tx1"/>
                </a:solidFill>
                <a:ea typeface="+mn-ea"/>
                <a:cs typeface="Abadi MT Condensed Extra Bold" charset="0"/>
              </a:rPr>
              <a:t>Cloud Foundry , OpenStack &amp; Docker – What`s Possible Now</a:t>
            </a:r>
          </a:p>
        </p:txBody>
      </p:sp>
      <p:pic>
        <p:nvPicPr>
          <p:cNvPr id="55" name="Picture 100" descr="Equalizer 128x128.png"/>
          <p:cNvPicPr>
            <a:picLocks noChangeAspect="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2978099" y="2239525"/>
            <a:ext cx="341409" cy="23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99" descr="Chat active 128x128.png"/>
          <p:cNvPicPr>
            <a:picLocks noChangeAspect="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4037564" y="2335154"/>
            <a:ext cx="355777" cy="24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14"/>
          <a:stretch>
            <a:fillRect/>
          </a:stretch>
        </p:blipFill>
        <p:spPr>
          <a:xfrm>
            <a:off x="2818189" y="3108614"/>
            <a:ext cx="5128381" cy="1930788"/>
          </a:xfrm>
          <a:prstGeom prst="rect">
            <a:avLst/>
          </a:prstGeom>
        </p:spPr>
      </p:pic>
      <p:cxnSp>
        <p:nvCxnSpPr>
          <p:cNvPr id="49" name="Straight Arrow Connector 48"/>
          <p:cNvCxnSpPr/>
          <p:nvPr/>
        </p:nvCxnSpPr>
        <p:spPr>
          <a:xfrm flipV="1">
            <a:off x="2152952" y="2627558"/>
            <a:ext cx="676228" cy="9321"/>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0785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1000" fill="hold"/>
                                        <p:tgtEl>
                                          <p:spTgt spid="50"/>
                                        </p:tgtEl>
                                        <p:attrNameLst>
                                          <p:attrName>ppt_w</p:attrName>
                                        </p:attrNameLst>
                                      </p:cBhvr>
                                      <p:tavLst>
                                        <p:tav tm="0">
                                          <p:val>
                                            <p:fltVal val="0"/>
                                          </p:val>
                                        </p:tav>
                                        <p:tav tm="100000">
                                          <p:val>
                                            <p:strVal val="#ppt_w"/>
                                          </p:val>
                                        </p:tav>
                                      </p:tavLst>
                                    </p:anim>
                                    <p:anim calcmode="lin" valueType="num">
                                      <p:cBhvr>
                                        <p:cTn id="14" dur="1000" fill="hold"/>
                                        <p:tgtEl>
                                          <p:spTgt spid="50"/>
                                        </p:tgtEl>
                                        <p:attrNameLst>
                                          <p:attrName>ppt_h</p:attrName>
                                        </p:attrNameLst>
                                      </p:cBhvr>
                                      <p:tavLst>
                                        <p:tav tm="0">
                                          <p:val>
                                            <p:fltVal val="0"/>
                                          </p:val>
                                        </p:tav>
                                        <p:tav tm="100000">
                                          <p:val>
                                            <p:strVal val="#ppt_h"/>
                                          </p:val>
                                        </p:tav>
                                      </p:tavLst>
                                    </p:anim>
                                    <p:anim calcmode="lin" valueType="num">
                                      <p:cBhvr>
                                        <p:cTn id="15" dur="1000" fill="hold"/>
                                        <p:tgtEl>
                                          <p:spTgt spid="50"/>
                                        </p:tgtEl>
                                        <p:attrNameLst>
                                          <p:attrName>style.rotation</p:attrName>
                                        </p:attrNameLst>
                                      </p:cBhvr>
                                      <p:tavLst>
                                        <p:tav tm="0">
                                          <p:val>
                                            <p:fltVal val="90"/>
                                          </p:val>
                                        </p:tav>
                                        <p:tav tm="100000">
                                          <p:val>
                                            <p:fltVal val="0"/>
                                          </p:val>
                                        </p:tav>
                                      </p:tavLst>
                                    </p:anim>
                                    <p:animEffect transition="in" filter="fade">
                                      <p:cBhvr>
                                        <p:cTn id="16"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ChangeArrowheads="1"/>
          </p:cNvSpPr>
          <p:nvPr/>
        </p:nvSpPr>
        <p:spPr bwMode="auto">
          <a:xfrm flipH="1">
            <a:off x="228601" y="1353803"/>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PaaS</a:t>
            </a:r>
          </a:p>
          <a:p>
            <a:pPr algn="ctr"/>
            <a:endParaRPr lang="en-US" altLang="zh-CN" sz="1100" b="1" dirty="0">
              <a:solidFill>
                <a:schemeClr val="bg1"/>
              </a:solidFill>
              <a:latin typeface="Tahoma" charset="0"/>
              <a:ea typeface="SimSun" charset="0"/>
              <a:cs typeface="SimSun" charset="0"/>
            </a:endParaRPr>
          </a:p>
        </p:txBody>
      </p:sp>
      <p:sp>
        <p:nvSpPr>
          <p:cNvPr id="32773" name="AutoShape 5"/>
          <p:cNvSpPr>
            <a:spLocks noChangeArrowheads="1"/>
          </p:cNvSpPr>
          <p:nvPr/>
        </p:nvSpPr>
        <p:spPr bwMode="auto">
          <a:xfrm flipV="1">
            <a:off x="5102192" y="2057429"/>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32784" name="Text Box 16"/>
          <p:cNvSpPr txBox="1">
            <a:spLocks noChangeArrowheads="1"/>
          </p:cNvSpPr>
          <p:nvPr/>
        </p:nvSpPr>
        <p:spPr bwMode="auto">
          <a:xfrm>
            <a:off x="6321134" y="1084980"/>
            <a:ext cx="184666"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endParaRPr lang="en-US" sz="1600" b="1">
              <a:solidFill>
                <a:schemeClr val="bg1"/>
              </a:solidFill>
              <a:latin typeface="Tahoma" pitchFamily="34" charset="0"/>
              <a:ea typeface="SimSun" pitchFamily="2" charset="-122"/>
            </a:endParaRPr>
          </a:p>
        </p:txBody>
      </p:sp>
      <p:sp>
        <p:nvSpPr>
          <p:cNvPr id="32785" name="Text Box 17"/>
          <p:cNvSpPr txBox="1">
            <a:spLocks noChangeArrowheads="1"/>
          </p:cNvSpPr>
          <p:nvPr/>
        </p:nvSpPr>
        <p:spPr bwMode="auto">
          <a:xfrm>
            <a:off x="4794649" y="1142182"/>
            <a:ext cx="770664"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r>
              <a:rPr lang="en-US" sz="1600" b="1">
                <a:solidFill>
                  <a:schemeClr val="bg1"/>
                </a:solidFill>
                <a:latin typeface="Tahoma" pitchFamily="34" charset="0"/>
                <a:ea typeface="SimSun" pitchFamily="2" charset="-122"/>
              </a:rPr>
              <a:t>Cloud</a:t>
            </a:r>
          </a:p>
        </p:txBody>
      </p:sp>
      <p:sp>
        <p:nvSpPr>
          <p:cNvPr id="32805" name="AutoShape 37"/>
          <p:cNvSpPr>
            <a:spLocks noChangeArrowheads="1"/>
          </p:cNvSpPr>
          <p:nvPr/>
        </p:nvSpPr>
        <p:spPr bwMode="auto">
          <a:xfrm flipV="1">
            <a:off x="4654669" y="2861402"/>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4118" name="AutoShape 85"/>
          <p:cNvSpPr>
            <a:spLocks noChangeArrowheads="1"/>
          </p:cNvSpPr>
          <p:nvPr/>
        </p:nvSpPr>
        <p:spPr bwMode="auto">
          <a:xfrm flipH="1">
            <a:off x="373744" y="2661491"/>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a:solidFill>
                <a:schemeClr val="bg1"/>
              </a:solidFill>
              <a:latin typeface="Tahoma" charset="0"/>
              <a:ea typeface="SimSun" charset="0"/>
              <a:cs typeface="SimSun" charset="0"/>
            </a:endParaRPr>
          </a:p>
          <a:p>
            <a:pPr algn="ctr"/>
            <a:r>
              <a:rPr lang="en-US" altLang="zh-CN" sz="800" b="1">
                <a:solidFill>
                  <a:schemeClr val="bg1"/>
                </a:solidFill>
                <a:latin typeface="Tahoma" charset="0"/>
                <a:ea typeface="SimSun" charset="0"/>
                <a:cs typeface="SimSun" charset="0"/>
              </a:rPr>
              <a:t>Integration</a:t>
            </a:r>
          </a:p>
          <a:p>
            <a:pPr algn="ctr"/>
            <a:endParaRPr lang="en-US" altLang="zh-CN" sz="1100" b="1">
              <a:solidFill>
                <a:schemeClr val="bg1"/>
              </a:solidFill>
              <a:latin typeface="Tahoma" charset="0"/>
              <a:ea typeface="SimSun" charset="0"/>
              <a:cs typeface="SimSun" charset="0"/>
            </a:endParaRPr>
          </a:p>
        </p:txBody>
      </p:sp>
      <p:sp>
        <p:nvSpPr>
          <p:cNvPr id="4119" name="AutoShape 86"/>
          <p:cNvSpPr>
            <a:spLocks noChangeArrowheads="1"/>
          </p:cNvSpPr>
          <p:nvPr/>
        </p:nvSpPr>
        <p:spPr bwMode="auto">
          <a:xfrm flipH="1">
            <a:off x="276982" y="3873420"/>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IaaS</a:t>
            </a:r>
          </a:p>
          <a:p>
            <a:pPr algn="ctr"/>
            <a:endParaRPr lang="en-US" altLang="zh-CN" sz="1100" b="1" dirty="0">
              <a:solidFill>
                <a:schemeClr val="bg1"/>
              </a:solidFill>
              <a:latin typeface="Tahoma" charset="0"/>
              <a:ea typeface="SimSun" charset="0"/>
              <a:cs typeface="SimSun" charset="0"/>
            </a:endParaRPr>
          </a:p>
        </p:txBody>
      </p:sp>
      <p:grpSp>
        <p:nvGrpSpPr>
          <p:cNvPr id="76" name="Group 2"/>
          <p:cNvGrpSpPr>
            <a:grpSpLocks/>
          </p:cNvGrpSpPr>
          <p:nvPr/>
        </p:nvGrpSpPr>
        <p:grpSpPr bwMode="auto">
          <a:xfrm>
            <a:off x="2819400" y="819909"/>
            <a:ext cx="3772580" cy="2023359"/>
            <a:chOff x="301621" y="881947"/>
            <a:chExt cx="4899385" cy="2836520"/>
          </a:xfrm>
        </p:grpSpPr>
        <p:grpSp>
          <p:nvGrpSpPr>
            <p:cNvPr id="77" name="Group 14"/>
            <p:cNvGrpSpPr>
              <a:grpSpLocks/>
            </p:cNvGrpSpPr>
            <p:nvPr/>
          </p:nvGrpSpPr>
          <p:grpSpPr bwMode="auto">
            <a:xfrm>
              <a:off x="301621" y="1299746"/>
              <a:ext cx="4891672" cy="374030"/>
              <a:chOff x="484550" y="1950776"/>
              <a:chExt cx="4891672" cy="498707"/>
            </a:xfrm>
          </p:grpSpPr>
          <p:sp>
            <p:nvSpPr>
              <p:cNvPr id="106" name="Rounded Rectangle 105"/>
              <p:cNvSpPr/>
              <p:nvPr/>
            </p:nvSpPr>
            <p:spPr bwMode="auto">
              <a:xfrm>
                <a:off x="484550" y="1949585"/>
                <a:ext cx="4891447" cy="498730"/>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UAA</a:t>
                </a:r>
              </a:p>
            </p:txBody>
          </p:sp>
          <p:pic>
            <p:nvPicPr>
              <p:cNvPr id="107" name="Picture 129" descr="CF_architecture.png"/>
              <p:cNvPicPr>
                <a:picLocks noChangeAspect="1"/>
              </p:cNvPicPr>
              <p:nvPr/>
            </p:nvPicPr>
            <p:blipFill>
              <a:blip r:embed="rId3">
                <a:extLst>
                  <a:ext uri="{28A0092B-C50C-407E-A947-70E740481C1C}">
                    <a14:useLocalDpi xmlns:a14="http://schemas.microsoft.com/office/drawing/2010/main" val="0"/>
                  </a:ext>
                </a:extLst>
              </a:blip>
              <a:srcRect t="88673" r="87601"/>
              <a:stretch>
                <a:fillRect/>
              </a:stretch>
            </p:blipFill>
            <p:spPr bwMode="auto">
              <a:xfrm>
                <a:off x="3116624" y="2038971"/>
                <a:ext cx="602002" cy="378400"/>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grpSp>
          <p:nvGrpSpPr>
            <p:cNvPr id="78" name="Group 13"/>
            <p:cNvGrpSpPr>
              <a:grpSpLocks/>
            </p:cNvGrpSpPr>
            <p:nvPr/>
          </p:nvGrpSpPr>
          <p:grpSpPr bwMode="auto">
            <a:xfrm>
              <a:off x="309334" y="881947"/>
              <a:ext cx="4891672" cy="382994"/>
              <a:chOff x="492263" y="1380342"/>
              <a:chExt cx="4891672" cy="510659"/>
            </a:xfrm>
          </p:grpSpPr>
          <p:sp>
            <p:nvSpPr>
              <p:cNvPr id="104" name="Rounded Rectangle 103"/>
              <p:cNvSpPr/>
              <p:nvPr/>
            </p:nvSpPr>
            <p:spPr bwMode="auto">
              <a:xfrm>
                <a:off x="492489" y="1380342"/>
                <a:ext cx="4891446" cy="498729"/>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Router</a:t>
                </a:r>
              </a:p>
            </p:txBody>
          </p:sp>
          <p:pic>
            <p:nvPicPr>
              <p:cNvPr id="105" name="Picture 127" descr="Scan 128x128.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0650" y="1414634"/>
                <a:ext cx="476367" cy="476367"/>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p:nvPr/>
          </p:nvSpPr>
          <p:spPr bwMode="auto">
            <a:xfrm>
              <a:off x="2783066" y="2175525"/>
              <a:ext cx="2402064" cy="1542942"/>
            </a:xfrm>
            <a:prstGeom prst="roundRect">
              <a:avLst>
                <a:gd name="adj" fmla="val 7751"/>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DEA Pool  </a:t>
              </a:r>
            </a:p>
          </p:txBody>
        </p:sp>
        <p:sp>
          <p:nvSpPr>
            <p:cNvPr id="80" name="Rounded Rectangle 79"/>
            <p:cNvSpPr/>
            <p:nvPr/>
          </p:nvSpPr>
          <p:spPr bwMode="auto">
            <a:xfrm>
              <a:off x="322261" y="2175525"/>
              <a:ext cx="2387775" cy="623411"/>
            </a:xfrm>
            <a:prstGeom prst="roundRect">
              <a:avLst>
                <a:gd name="adj" fmla="val 9514"/>
              </a:avLst>
            </a:prstGeom>
            <a:solidFill>
              <a:schemeClr val="accent5">
                <a:lumMod val="75000"/>
              </a:schemeClr>
            </a:solidFill>
            <a:ln w="41275">
              <a:noFill/>
              <a:round/>
              <a:headEnd/>
              <a:tailEnd/>
            </a:ln>
          </p:spPr>
          <p:txBody>
            <a:bodyPr wrap="none" lIns="0" tIns="0" rIns="0" bIns="0"/>
            <a:lstStyle/>
            <a:p>
              <a:pPr algn="ctr"/>
              <a:endParaRPr lang="en-US" sz="1100" dirty="0">
                <a:solidFill>
                  <a:schemeClr val="accent6">
                    <a:lumMod val="75000"/>
                  </a:schemeClr>
                </a:solidFill>
                <a:latin typeface="Calibri"/>
              </a:endParaRPr>
            </a:p>
          </p:txBody>
        </p:sp>
        <p:sp>
          <p:nvSpPr>
            <p:cNvPr id="81" name="Rounded Rectangle 80"/>
            <p:cNvSpPr/>
            <p:nvPr/>
          </p:nvSpPr>
          <p:spPr bwMode="auto">
            <a:xfrm>
              <a:off x="3124403" y="2210592"/>
              <a:ext cx="1776544" cy="582499"/>
            </a:xfrm>
            <a:prstGeom prst="roundRect">
              <a:avLst>
                <a:gd name="adj" fmla="val 1042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Apps</a:t>
              </a:r>
            </a:p>
          </p:txBody>
        </p:sp>
        <p:pic>
          <p:nvPicPr>
            <p:cNvPr id="82" name="Picture 68"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2948242"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3" name="Rounded Rectangle 82"/>
            <p:cNvSpPr/>
            <p:nvPr/>
          </p:nvSpPr>
          <p:spPr bwMode="auto">
            <a:xfrm>
              <a:off x="301621" y="2814521"/>
              <a:ext cx="2414765" cy="483144"/>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       </a:t>
              </a:r>
              <a:r>
                <a:rPr lang="en-US" sz="1100" dirty="0">
                  <a:solidFill>
                    <a:srgbClr val="FFFFFF"/>
                  </a:solidFill>
                  <a:latin typeface="Calibri"/>
                </a:rPr>
                <a:t>Service</a:t>
              </a:r>
              <a:r>
                <a:rPr lang="en-US" sz="1100" dirty="0">
                  <a:solidFill>
                    <a:prstClr val="white">
                      <a:lumMod val="95000"/>
                    </a:prstClr>
                  </a:solidFill>
                  <a:latin typeface="Calibri"/>
                </a:rPr>
                <a:t> </a:t>
              </a:r>
              <a:r>
                <a:rPr lang="en-US" sz="1100" dirty="0" smtClean="0">
                  <a:solidFill>
                    <a:prstClr val="white">
                      <a:lumMod val="95000"/>
                    </a:prstClr>
                  </a:solidFill>
                  <a:latin typeface="Calibri"/>
                </a:rPr>
                <a:t>Connector</a:t>
              </a:r>
              <a:endParaRPr lang="en-US" sz="1100" dirty="0">
                <a:solidFill>
                  <a:prstClr val="white">
                    <a:lumMod val="95000"/>
                  </a:prstClr>
                </a:solidFill>
                <a:latin typeface="Calibri"/>
              </a:endParaRPr>
            </a:p>
          </p:txBody>
        </p:sp>
        <p:pic>
          <p:nvPicPr>
            <p:cNvPr id="84" name="Picture 7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305756"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85" name="Picture 71"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785179"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86" name="Picture 8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4264602" y="2441357"/>
              <a:ext cx="452642" cy="38338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7" name="Rounded Rectangle 86"/>
            <p:cNvSpPr/>
            <p:nvPr/>
          </p:nvSpPr>
          <p:spPr bwMode="auto">
            <a:xfrm>
              <a:off x="2783066" y="1713810"/>
              <a:ext cx="2410002" cy="430544"/>
            </a:xfrm>
            <a:prstGeom prst="roundRect">
              <a:avLst>
                <a:gd name="adj" fmla="val 903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Health Manager</a:t>
              </a:r>
            </a:p>
          </p:txBody>
        </p:sp>
        <p:pic>
          <p:nvPicPr>
            <p:cNvPr id="88" name="Picture 97" descr="CF_architecture.png"/>
            <p:cNvPicPr>
              <a:picLocks noChangeAspect="1"/>
            </p:cNvPicPr>
            <p:nvPr/>
          </p:nvPicPr>
          <p:blipFill>
            <a:blip r:embed="rId7">
              <a:extLst>
                <a:ext uri="{28A0092B-C50C-407E-A947-70E740481C1C}">
                  <a14:useLocalDpi xmlns:a14="http://schemas.microsoft.com/office/drawing/2010/main" val="0"/>
                </a:ext>
              </a:extLst>
            </a:blip>
            <a:srcRect l="60078" t="2303" r="29823" b="84567"/>
            <a:stretch>
              <a:fillRect/>
            </a:stretch>
          </p:blipFill>
          <p:spPr bwMode="auto">
            <a:xfrm>
              <a:off x="4652145" y="1744659"/>
              <a:ext cx="490362" cy="328963"/>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89" name="Rounded Rectangle 88"/>
            <p:cNvSpPr/>
            <p:nvPr/>
          </p:nvSpPr>
          <p:spPr bwMode="auto">
            <a:xfrm>
              <a:off x="314322" y="3317146"/>
              <a:ext cx="2414765" cy="401321"/>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Messaging</a:t>
              </a:r>
            </a:p>
          </p:txBody>
        </p:sp>
        <p:sp>
          <p:nvSpPr>
            <p:cNvPr id="92" name="Rounded Rectangle 91"/>
            <p:cNvSpPr/>
            <p:nvPr/>
          </p:nvSpPr>
          <p:spPr bwMode="auto">
            <a:xfrm>
              <a:off x="314322" y="1713810"/>
              <a:ext cx="2402065" cy="438336"/>
            </a:xfrm>
            <a:prstGeom prst="roundRect">
              <a:avLst>
                <a:gd name="adj" fmla="val 903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Cloud Controller</a:t>
              </a:r>
            </a:p>
          </p:txBody>
        </p:sp>
        <p:pic>
          <p:nvPicPr>
            <p:cNvPr id="93" name="Picture 102" descr="CF_architecture.png"/>
            <p:cNvPicPr>
              <a:picLocks noChangeAspect="1"/>
            </p:cNvPicPr>
            <p:nvPr/>
          </p:nvPicPr>
          <p:blipFill>
            <a:blip r:embed="rId8">
              <a:extLst>
                <a:ext uri="{28A0092B-C50C-407E-A947-70E740481C1C}">
                  <a14:useLocalDpi xmlns:a14="http://schemas.microsoft.com/office/drawing/2010/main" val="0"/>
                </a:ext>
              </a:extLst>
            </a:blip>
            <a:srcRect r="86423" b="85425"/>
            <a:stretch>
              <a:fillRect/>
            </a:stretch>
          </p:blipFill>
          <p:spPr bwMode="auto">
            <a:xfrm>
              <a:off x="2032826" y="1723449"/>
              <a:ext cx="610104" cy="33798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nvGrpSpPr>
            <p:cNvPr id="94" name="Group 21"/>
            <p:cNvGrpSpPr>
              <a:grpSpLocks/>
            </p:cNvGrpSpPr>
            <p:nvPr/>
          </p:nvGrpSpPr>
          <p:grpSpPr bwMode="auto">
            <a:xfrm>
              <a:off x="3124403" y="2900242"/>
              <a:ext cx="1776544" cy="536891"/>
              <a:chOff x="3307332" y="3813861"/>
              <a:chExt cx="1776544" cy="715854"/>
            </a:xfrm>
          </p:grpSpPr>
          <p:sp>
            <p:nvSpPr>
              <p:cNvPr id="101" name="Rounded Rectangle 100"/>
              <p:cNvSpPr/>
              <p:nvPr/>
            </p:nvSpPr>
            <p:spPr bwMode="auto">
              <a:xfrm>
                <a:off x="3307332" y="3813861"/>
                <a:ext cx="1776544" cy="672763"/>
              </a:xfrm>
              <a:prstGeom prst="roundRect">
                <a:avLst>
                  <a:gd name="adj" fmla="val 9012"/>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Build Packs</a:t>
                </a:r>
              </a:p>
            </p:txBody>
          </p:sp>
          <p:pic>
            <p:nvPicPr>
              <p:cNvPr id="102" name="Picture 124" descr="CF_architecture.png"/>
              <p:cNvPicPr>
                <a:picLocks noChangeAspect="1"/>
              </p:cNvPicPr>
              <p:nvPr/>
            </p:nvPicPr>
            <p:blipFill>
              <a:blip r:embed="rId9">
                <a:extLst>
                  <a:ext uri="{28A0092B-C50C-407E-A947-70E740481C1C}">
                    <a14:useLocalDpi xmlns:a14="http://schemas.microsoft.com/office/drawing/2010/main" val="0"/>
                  </a:ext>
                </a:extLst>
              </a:blip>
              <a:srcRect l="28247" r="57510" b="83122"/>
              <a:stretch>
                <a:fillRect/>
              </a:stretch>
            </p:blipFill>
            <p:spPr bwMode="auto">
              <a:xfrm>
                <a:off x="3727825" y="4119751"/>
                <a:ext cx="502751" cy="40996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103" name="Picture 125" descr="CF_architecture.png"/>
              <p:cNvPicPr>
                <a:picLocks noChangeAspect="1"/>
              </p:cNvPicPr>
              <p:nvPr/>
            </p:nvPicPr>
            <p:blipFill>
              <a:blip r:embed="rId9">
                <a:extLst>
                  <a:ext uri="{28A0092B-C50C-407E-A947-70E740481C1C}">
                    <a14:useLocalDpi xmlns:a14="http://schemas.microsoft.com/office/drawing/2010/main" val="0"/>
                  </a:ext>
                </a:extLst>
              </a:blip>
              <a:srcRect l="28247" r="57510" b="83122"/>
              <a:stretch>
                <a:fillRect/>
              </a:stretch>
            </p:blipFill>
            <p:spPr bwMode="auto">
              <a:xfrm>
                <a:off x="4221215" y="4097143"/>
                <a:ext cx="502751" cy="409964"/>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pic>
          <p:nvPicPr>
            <p:cNvPr id="95" name="Picture 104"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515694" y="2410689"/>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6" name="Picture 105"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1320368" y="2417008"/>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7" name="Picture 106"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308083"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pic>
          <p:nvPicPr>
            <p:cNvPr id="98" name="Picture 107"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667923" y="3449760"/>
              <a:ext cx="358488" cy="236799"/>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sp>
          <p:nvSpPr>
            <p:cNvPr id="99" name="Rounded Rectangle 98"/>
            <p:cNvSpPr/>
            <p:nvPr/>
          </p:nvSpPr>
          <p:spPr bwMode="auto">
            <a:xfrm>
              <a:off x="1700312" y="2465800"/>
              <a:ext cx="977972" cy="301965"/>
            </a:xfrm>
            <a:prstGeom prst="roundRect">
              <a:avLst>
                <a:gd name="adj" fmla="val 9514"/>
              </a:avLst>
            </a:prstGeom>
            <a:solidFill>
              <a:schemeClr val="accent5">
                <a:lumMod val="75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Service Nodes</a:t>
              </a:r>
            </a:p>
          </p:txBody>
        </p:sp>
        <p:pic>
          <p:nvPicPr>
            <p:cNvPr id="100" name="Picture 62" descr="CF_architecture.png"/>
            <p:cNvPicPr>
              <a:picLocks noChangeAspect="1"/>
            </p:cNvPicPr>
            <p:nvPr/>
          </p:nvPicPr>
          <p:blipFill>
            <a:blip r:embed="rId10">
              <a:extLst>
                <a:ext uri="{28A0092B-C50C-407E-A947-70E740481C1C}">
                  <a14:useLocalDpi xmlns:a14="http://schemas.microsoft.com/office/drawing/2010/main" val="0"/>
                </a:ext>
              </a:extLst>
            </a:blip>
            <a:srcRect l="31281" t="61530" r="61469" b="24921"/>
            <a:stretch>
              <a:fillRect/>
            </a:stretch>
          </p:blipFill>
          <p:spPr bwMode="auto">
            <a:xfrm>
              <a:off x="923086" y="2405119"/>
              <a:ext cx="352055" cy="339521"/>
            </a:xfrm>
            <a:prstGeom prst="rect">
              <a:avLst/>
            </a:prstGeom>
            <a:solidFill>
              <a:schemeClr val="bg2">
                <a:lumMod val="50000"/>
              </a:schemeClr>
            </a:solidFill>
            <a:ln w="41275">
              <a:noFill/>
              <a:round/>
              <a:headEnd/>
              <a:tailEnd/>
            </a:ln>
            <a:extLst>
              <a:ext uri="{91240B29-F687-4f45-9708-019B960494DF}">
                <a14:hiddenLine xmlns:a14="http://schemas.microsoft.com/office/drawing/2010/main" w="9525">
                  <a:solidFill>
                    <a:srgbClr val="000000"/>
                  </a:solidFill>
                  <a:miter lim="800000"/>
                  <a:headEnd/>
                  <a:tailEnd/>
                </a14:hiddenLine>
              </a:ext>
            </a:extLst>
          </p:spPr>
        </p:pic>
      </p:grpSp>
      <p:sp>
        <p:nvSpPr>
          <p:cNvPr id="110" name="Rounded Rectangle 109"/>
          <p:cNvSpPr/>
          <p:nvPr/>
        </p:nvSpPr>
        <p:spPr bwMode="auto">
          <a:xfrm>
            <a:off x="393389" y="2464656"/>
            <a:ext cx="1711184" cy="829488"/>
          </a:xfrm>
          <a:prstGeom prst="roundRect">
            <a:avLst>
              <a:gd name="adj" fmla="val 21984"/>
            </a:avLst>
          </a:prstGeom>
          <a:solidFill>
            <a:srgbClr val="CCFFCC"/>
          </a:solidFill>
          <a:ln w="41275">
            <a:solidFill>
              <a:schemeClr val="tx2">
                <a:lumMod val="50000"/>
              </a:schemeClr>
            </a:solidFill>
            <a:round/>
            <a:headEnd/>
            <a:tailEnd/>
          </a:ln>
        </p:spPr>
        <p:txBody>
          <a:bodyPr wrap="none" lIns="0" tIns="0" rIns="0" bIns="0" anchor="ctr"/>
          <a:lstStyle/>
          <a:p>
            <a:pPr fontAlgn="auto">
              <a:spcBef>
                <a:spcPts val="0"/>
              </a:spcBef>
              <a:spcAft>
                <a:spcPts val="0"/>
              </a:spcAft>
              <a:defRPr/>
            </a:pPr>
            <a:r>
              <a:rPr lang="en-US" dirty="0">
                <a:solidFill>
                  <a:prstClr val="black"/>
                </a:solidFill>
                <a:latin typeface="Calibri"/>
                <a:ea typeface="+mn-ea"/>
                <a:cs typeface="+mn-cs"/>
              </a:rPr>
              <a:t> </a:t>
            </a:r>
            <a:r>
              <a:rPr lang="en-US" dirty="0" smtClean="0">
                <a:solidFill>
                  <a:prstClr val="black"/>
                </a:solidFill>
                <a:latin typeface="Calibri"/>
                <a:ea typeface="+mn-ea"/>
                <a:cs typeface="+mn-cs"/>
              </a:rPr>
              <a:t>               BOSH</a:t>
            </a:r>
          </a:p>
          <a:p>
            <a:pPr fontAlgn="auto">
              <a:spcBef>
                <a:spcPts val="0"/>
              </a:spcBef>
              <a:spcAft>
                <a:spcPts val="0"/>
              </a:spcAft>
              <a:defRPr/>
            </a:pPr>
            <a:endParaRPr lang="en-US" dirty="0">
              <a:solidFill>
                <a:prstClr val="black"/>
              </a:solidFill>
              <a:latin typeface="Calibri"/>
              <a:ea typeface="+mn-ea"/>
              <a:cs typeface="+mn-cs"/>
            </a:endParaRPr>
          </a:p>
        </p:txBody>
      </p:sp>
      <p:pic>
        <p:nvPicPr>
          <p:cNvPr id="112" name="Picture 111" descr="Settings 128x128.png"/>
          <p:cNvPicPr>
            <a:picLocks noChangeAspect="1"/>
          </p:cNvPicPr>
          <p:nvPr/>
        </p:nvPicPr>
        <p:blipFill>
          <a:blip r:embed="rId11" cstate="print">
            <a:duotone>
              <a:prstClr val="black"/>
              <a:srgbClr val="000033">
                <a:tint val="45000"/>
                <a:satMod val="400000"/>
              </a:srgbClr>
            </a:duotone>
            <a:extLst>
              <a:ext uri="{28A0092B-C50C-407E-A947-70E740481C1C}">
                <a14:useLocalDpi xmlns:a14="http://schemas.microsoft.com/office/drawing/2010/main" val="0"/>
              </a:ext>
            </a:extLst>
          </a:blip>
          <a:stretch>
            <a:fillRect/>
          </a:stretch>
        </p:blipFill>
        <p:spPr>
          <a:xfrm>
            <a:off x="604762" y="2600004"/>
            <a:ext cx="490766" cy="368417"/>
          </a:xfrm>
          <a:prstGeom prst="rect">
            <a:avLst/>
          </a:prstGeom>
        </p:spPr>
      </p:pic>
      <p:sp>
        <p:nvSpPr>
          <p:cNvPr id="125" name="Rectangle 124"/>
          <p:cNvSpPr/>
          <p:nvPr/>
        </p:nvSpPr>
        <p:spPr bwMode="auto">
          <a:xfrm>
            <a:off x="590610" y="2975561"/>
            <a:ext cx="1332532" cy="242007"/>
          </a:xfrm>
          <a:prstGeom prst="rect">
            <a:avLst/>
          </a:prstGeom>
          <a:solidFill>
            <a:schemeClr val="bg1"/>
          </a:solidFill>
          <a:ln w="19050">
            <a:solidFill>
              <a:schemeClr val="accent6">
                <a:lumMod val="65000"/>
              </a:schemeClr>
            </a:solidFill>
            <a:round/>
            <a:headEnd/>
            <a:tailEnd/>
          </a:ln>
        </p:spPr>
        <p:txBody>
          <a:bodyPr wrap="none" lIns="0" tIns="0" rIns="0" bIns="0" anchor="ctr" anchorCtr="1"/>
          <a:lstStyle/>
          <a:p>
            <a:pPr fontAlgn="auto">
              <a:spcBef>
                <a:spcPts val="0"/>
              </a:spcBef>
              <a:spcAft>
                <a:spcPts val="0"/>
              </a:spcAft>
              <a:defRPr/>
            </a:pPr>
            <a:r>
              <a:rPr lang="en-US" sz="1050" dirty="0">
                <a:solidFill>
                  <a:srgbClr val="000033"/>
                </a:solidFill>
                <a:latin typeface="Calibri"/>
                <a:ea typeface="+mn-ea"/>
                <a:cs typeface="+mn-cs"/>
              </a:rPr>
              <a:t>Cloud Provider Interface</a:t>
            </a:r>
          </a:p>
        </p:txBody>
      </p:sp>
      <p:sp>
        <p:nvSpPr>
          <p:cNvPr id="50" name="Rounded Rectangle 49"/>
          <p:cNvSpPr/>
          <p:nvPr/>
        </p:nvSpPr>
        <p:spPr bwMode="auto">
          <a:xfrm>
            <a:off x="7419219" y="819909"/>
            <a:ext cx="381000" cy="2687865"/>
          </a:xfrm>
          <a:prstGeom prst="roundRect">
            <a:avLst>
              <a:gd name="adj" fmla="val 7751"/>
            </a:avLst>
          </a:prstGeom>
          <a:solidFill>
            <a:schemeClr val="accent5">
              <a:lumMod val="75000"/>
            </a:schemeClr>
          </a:solidFill>
          <a:ln w="12700" cmpd="sng">
            <a:solidFill>
              <a:schemeClr val="bg1">
                <a:lumMod val="75000"/>
              </a:schemeClr>
            </a:solidFill>
            <a:round/>
            <a:headEnd/>
            <a:tailEnd/>
          </a:ln>
        </p:spPr>
        <p:txBody>
          <a:bodyPr wrap="none" lIns="0" tIns="0" rIns="182880" anchor="b"/>
          <a:lstStyle/>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r>
              <a:rPr lang="en-US" sz="700" dirty="0" smtClean="0">
                <a:solidFill>
                  <a:schemeClr val="bg1"/>
                </a:solidFill>
                <a:latin typeface="Calibri"/>
              </a:rPr>
              <a:t> </a:t>
            </a:r>
            <a:r>
              <a:rPr lang="en-US" sz="700" b="1" dirty="0" smtClean="0">
                <a:solidFill>
                  <a:schemeClr val="bg1"/>
                </a:solidFill>
                <a:latin typeface="Calibri"/>
              </a:rPr>
              <a:t>D</a:t>
            </a:r>
          </a:p>
          <a:p>
            <a:pPr defTabSz="366702" fontAlgn="auto">
              <a:spcBef>
                <a:spcPts val="0"/>
              </a:spcBef>
              <a:spcAft>
                <a:spcPts val="0"/>
              </a:spcAft>
              <a:defRPr/>
            </a:pPr>
            <a:r>
              <a:rPr lang="en-US" sz="700" b="1" dirty="0">
                <a:solidFill>
                  <a:schemeClr val="bg1"/>
                </a:solidFill>
                <a:latin typeface="Calibri"/>
              </a:rPr>
              <a:t> </a:t>
            </a:r>
            <a:r>
              <a:rPr lang="en-US" sz="700" b="1" dirty="0" smtClean="0">
                <a:solidFill>
                  <a:schemeClr val="bg1"/>
                </a:solidFill>
                <a:latin typeface="Calibri"/>
              </a:rPr>
              <a:t>O</a:t>
            </a:r>
          </a:p>
          <a:p>
            <a:pPr defTabSz="366702" fontAlgn="auto">
              <a:spcBef>
                <a:spcPts val="0"/>
              </a:spcBef>
              <a:spcAft>
                <a:spcPts val="0"/>
              </a:spcAft>
              <a:defRPr/>
            </a:pPr>
            <a:r>
              <a:rPr lang="en-US" sz="700" b="1" dirty="0" smtClean="0">
                <a:solidFill>
                  <a:schemeClr val="bg1"/>
                </a:solidFill>
                <a:latin typeface="Calibri"/>
              </a:rPr>
              <a:t> C</a:t>
            </a:r>
          </a:p>
          <a:p>
            <a:pPr defTabSz="366702" fontAlgn="auto">
              <a:spcBef>
                <a:spcPts val="0"/>
              </a:spcBef>
              <a:spcAft>
                <a:spcPts val="0"/>
              </a:spcAft>
              <a:defRPr/>
            </a:pPr>
            <a:r>
              <a:rPr lang="en-US" sz="700" b="1" dirty="0" smtClean="0">
                <a:solidFill>
                  <a:schemeClr val="bg1"/>
                </a:solidFill>
                <a:latin typeface="Calibri"/>
              </a:rPr>
              <a:t> K</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endParaRPr lang="en-US" sz="700" b="1" dirty="0">
              <a:solidFill>
                <a:schemeClr val="bg1"/>
              </a:solidFill>
              <a:latin typeface="Calibri"/>
            </a:endParaRPr>
          </a:p>
          <a:p>
            <a:pPr defTabSz="366702" fontAlgn="auto">
              <a:spcBef>
                <a:spcPts val="0"/>
              </a:spcBef>
              <a:spcAft>
                <a:spcPts val="0"/>
              </a:spcAft>
              <a:defRPr/>
            </a:pPr>
            <a:r>
              <a:rPr lang="en-US" sz="700" b="1" dirty="0" smtClean="0">
                <a:solidFill>
                  <a:schemeClr val="bg1"/>
                </a:solidFill>
                <a:latin typeface="Calibri"/>
              </a:rPr>
              <a:t> S</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r>
              <a:rPr lang="en-US" sz="700" b="1" dirty="0" smtClean="0">
                <a:solidFill>
                  <a:schemeClr val="bg1"/>
                </a:solidFill>
                <a:latin typeface="Calibri"/>
              </a:rPr>
              <a:t> V</a:t>
            </a:r>
          </a:p>
          <a:p>
            <a:pPr defTabSz="366702" fontAlgn="auto">
              <a:spcBef>
                <a:spcPts val="0"/>
              </a:spcBef>
              <a:spcAft>
                <a:spcPts val="0"/>
              </a:spcAft>
              <a:defRPr/>
            </a:pPr>
            <a:r>
              <a:rPr lang="en-US" sz="700" b="1" dirty="0" smtClean="0">
                <a:solidFill>
                  <a:schemeClr val="bg1"/>
                </a:solidFill>
                <a:latin typeface="Calibri"/>
              </a:rPr>
              <a:t> I</a:t>
            </a:r>
          </a:p>
          <a:p>
            <a:pPr defTabSz="366702" fontAlgn="auto">
              <a:spcBef>
                <a:spcPts val="0"/>
              </a:spcBef>
              <a:spcAft>
                <a:spcPts val="0"/>
              </a:spcAft>
              <a:defRPr/>
            </a:pPr>
            <a:r>
              <a:rPr lang="en-US" sz="700" b="1" dirty="0" smtClean="0">
                <a:solidFill>
                  <a:schemeClr val="bg1"/>
                </a:solidFill>
                <a:latin typeface="Calibri"/>
              </a:rPr>
              <a:t> C</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endParaRPr lang="en-US" sz="700" b="1" dirty="0" smtClean="0">
              <a:solidFill>
                <a:schemeClr val="bg1"/>
              </a:solidFill>
              <a:latin typeface="Calibri"/>
            </a:endParaRPr>
          </a:p>
          <a:p>
            <a:pPr defTabSz="366702" fontAlgn="auto">
              <a:spcBef>
                <a:spcPts val="0"/>
              </a:spcBef>
              <a:spcAft>
                <a:spcPts val="0"/>
              </a:spcAft>
              <a:defRPr/>
            </a:pPr>
            <a:r>
              <a:rPr lang="en-US" sz="700" b="1" dirty="0" smtClean="0">
                <a:solidFill>
                  <a:schemeClr val="bg1"/>
                </a:solidFill>
                <a:latin typeface="Calibri"/>
              </a:rPr>
              <a:t> B</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r>
              <a:rPr lang="en-US" sz="700" b="1" dirty="0" smtClean="0">
                <a:solidFill>
                  <a:schemeClr val="bg1"/>
                </a:solidFill>
                <a:latin typeface="Calibri"/>
              </a:rPr>
              <a:t> O</a:t>
            </a:r>
          </a:p>
          <a:p>
            <a:pPr defTabSz="366702" fontAlgn="auto">
              <a:spcBef>
                <a:spcPts val="0"/>
              </a:spcBef>
              <a:spcAft>
                <a:spcPts val="0"/>
              </a:spcAft>
              <a:defRPr/>
            </a:pPr>
            <a:r>
              <a:rPr lang="en-US" sz="700" b="1" dirty="0" smtClean="0">
                <a:solidFill>
                  <a:schemeClr val="bg1"/>
                </a:solidFill>
                <a:latin typeface="Calibri"/>
              </a:rPr>
              <a:t> K</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endParaRPr lang="en-US" sz="1050" dirty="0">
              <a:latin typeface="Calibri"/>
            </a:endParaRPr>
          </a:p>
          <a:p>
            <a:pPr defTabSz="366702" fontAlgn="auto">
              <a:spcBef>
                <a:spcPts val="0"/>
              </a:spcBef>
              <a:spcAft>
                <a:spcPts val="0"/>
              </a:spcAft>
              <a:defRPr/>
            </a:pPr>
            <a:endParaRPr lang="en-US" sz="1050" dirty="0">
              <a:latin typeface="Calibri"/>
            </a:endParaRPr>
          </a:p>
        </p:txBody>
      </p:sp>
      <p:cxnSp>
        <p:nvCxnSpPr>
          <p:cNvPr id="51" name="Straight Arrow Connector 50"/>
          <p:cNvCxnSpPr/>
          <p:nvPr/>
        </p:nvCxnSpPr>
        <p:spPr>
          <a:xfrm flipV="1">
            <a:off x="2104571" y="2999751"/>
            <a:ext cx="5285619" cy="12096"/>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flipV="1">
            <a:off x="4673906" y="1963967"/>
            <a:ext cx="2714288" cy="16163"/>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3"/>
          <p:cNvSpPr txBox="1">
            <a:spLocks noChangeArrowheads="1"/>
          </p:cNvSpPr>
          <p:nvPr/>
        </p:nvSpPr>
        <p:spPr bwMode="auto">
          <a:xfrm>
            <a:off x="76200" y="514826"/>
            <a:ext cx="8367728" cy="343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ctr" defTabSz="365125" rtl="0" eaLnBrk="0" fontAlgn="base" hangingPunct="0">
              <a:spcBef>
                <a:spcPct val="0"/>
              </a:spcBef>
              <a:spcAft>
                <a:spcPct val="0"/>
              </a:spcAft>
              <a:defRPr sz="5000">
                <a:solidFill>
                  <a:srgbClr val="FFFFFF"/>
                </a:solidFill>
                <a:latin typeface="+mj-lt"/>
                <a:ea typeface="+mj-ea"/>
                <a:cs typeface="+mj-cs"/>
                <a:sym typeface="Helvetica Light" charset="0"/>
              </a:defRPr>
            </a:lvl1pPr>
            <a:lvl2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2pPr>
            <a:lvl3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3pPr>
            <a:lvl4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4pPr>
            <a:lvl5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5pPr>
            <a:lvl6pPr marL="286984"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6pPr>
            <a:lvl7pPr marL="573969"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7pPr>
            <a:lvl8pPr marL="860953"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8pPr>
            <a:lvl9pPr marL="1147938"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9pPr>
          </a:lstStyle>
          <a:p>
            <a:pPr algn="l"/>
            <a:r>
              <a:rPr lang="en-US" altLang="ko-KR" dirty="0" smtClean="0">
                <a:latin typeface="Arial" charset="0"/>
                <a:ea typeface="ＭＳ Ｐゴシック" charset="0"/>
              </a:rPr>
              <a:t> </a:t>
            </a:r>
            <a:r>
              <a:rPr lang="en-US" altLang="ko-KR" sz="2000" dirty="0">
                <a:solidFill>
                  <a:schemeClr val="tx1"/>
                </a:solidFill>
                <a:ea typeface="+mn-ea"/>
                <a:cs typeface="Abadi MT Condensed Extra Bold" charset="0"/>
              </a:rPr>
              <a:t>Cloud Foundry , OpenStack &amp; Docker – What`s Possible Now</a:t>
            </a:r>
          </a:p>
        </p:txBody>
      </p:sp>
      <p:pic>
        <p:nvPicPr>
          <p:cNvPr id="55" name="Picture 100" descr="Equalizer 128x128.png"/>
          <p:cNvPicPr>
            <a:picLocks noChangeAspect="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2978099" y="2239525"/>
            <a:ext cx="341409" cy="23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99" descr="Chat active 128x128.png"/>
          <p:cNvPicPr>
            <a:picLocks noChangeAspect="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4037564" y="2335154"/>
            <a:ext cx="355777" cy="24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14"/>
          <a:stretch>
            <a:fillRect/>
          </a:stretch>
        </p:blipFill>
        <p:spPr>
          <a:xfrm>
            <a:off x="2818189" y="3108614"/>
            <a:ext cx="5128381" cy="1930788"/>
          </a:xfrm>
          <a:prstGeom prst="rect">
            <a:avLst/>
          </a:prstGeom>
        </p:spPr>
      </p:pic>
    </p:spTree>
    <p:extLst>
      <p:ext uri="{BB962C8B-B14F-4D97-AF65-F5344CB8AC3E}">
        <p14:creationId xmlns:p14="http://schemas.microsoft.com/office/powerpoint/2010/main" val="41232751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
          <p:cNvSpPr>
            <a:spLocks/>
          </p:cNvSpPr>
          <p:nvPr/>
        </p:nvSpPr>
        <p:spPr bwMode="auto">
          <a:xfrm>
            <a:off x="76201" y="209744"/>
            <a:ext cx="8404225" cy="9152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351756">
              <a:defRPr/>
            </a:pPr>
            <a:r>
              <a:rPr lang="en-US" sz="2000" dirty="0" smtClean="0">
                <a:latin typeface="Abadi MT Condensed Extra Bold" charset="0"/>
                <a:cs typeface="Abadi MT Condensed Extra Bold" charset="0"/>
                <a:sym typeface="Helvetica Neue Medium" charset="0"/>
              </a:rPr>
              <a:t>  </a:t>
            </a:r>
            <a:r>
              <a:rPr lang="en-US" sz="2000" dirty="0" smtClean="0">
                <a:latin typeface="+mj-lt"/>
                <a:cs typeface="Abadi MT Condensed Extra Bold" charset="0"/>
                <a:sym typeface="Helvetica Neue Medium" charset="0"/>
              </a:rPr>
              <a:t>Docker</a:t>
            </a:r>
            <a:r>
              <a:rPr lang="en-US" sz="2000" dirty="0">
                <a:latin typeface="+mj-lt"/>
                <a:cs typeface="Abadi MT Condensed Extra Bold" charset="0"/>
                <a:sym typeface="Helvetica Neue Medium" charset="0"/>
              </a:rPr>
              <a:t>, Cloud Foundry &amp; OpenStack - 	</a:t>
            </a:r>
            <a:r>
              <a:rPr lang="en-US" sz="2000" dirty="0" smtClean="0">
                <a:latin typeface="+mj-lt"/>
                <a:cs typeface="Abadi MT Condensed Extra Bold" charset="0"/>
                <a:sym typeface="Helvetica Neue Medium" charset="0"/>
              </a:rPr>
              <a:t>In Top Five !</a:t>
            </a:r>
            <a:endParaRPr lang="en-US" sz="2000" dirty="0">
              <a:latin typeface="+mj-lt"/>
              <a:cs typeface="Abadi MT Condensed Extra Bold" charset="0"/>
              <a:sym typeface="Helvetica Neue Medium" charset="0"/>
            </a:endParaRPr>
          </a:p>
        </p:txBody>
      </p:sp>
      <p:pic>
        <p:nvPicPr>
          <p:cNvPr id="2" name="Picture 1"/>
          <p:cNvPicPr>
            <a:picLocks noChangeAspect="1"/>
          </p:cNvPicPr>
          <p:nvPr/>
        </p:nvPicPr>
        <p:blipFill>
          <a:blip r:embed="rId3"/>
          <a:stretch>
            <a:fillRect/>
          </a:stretch>
        </p:blipFill>
        <p:spPr>
          <a:xfrm>
            <a:off x="2031548" y="972450"/>
            <a:ext cx="5080907" cy="3251821"/>
          </a:xfrm>
          <a:prstGeom prst="rect">
            <a:avLst/>
          </a:prstGeom>
        </p:spPr>
      </p:pic>
      <p:sp>
        <p:nvSpPr>
          <p:cNvPr id="3" name="Rectangle 2"/>
          <p:cNvSpPr/>
          <p:nvPr/>
        </p:nvSpPr>
        <p:spPr>
          <a:xfrm>
            <a:off x="2095500" y="4252084"/>
            <a:ext cx="4953000" cy="215644"/>
          </a:xfrm>
          <a:prstGeom prst="rect">
            <a:avLst/>
          </a:prstGeom>
        </p:spPr>
        <p:txBody>
          <a:bodyPr wrap="square">
            <a:spAutoFit/>
          </a:bodyPr>
          <a:lstStyle/>
          <a:p>
            <a:r>
              <a:rPr lang="en-US" sz="800" dirty="0">
                <a:solidFill>
                  <a:srgbClr val="000A10"/>
                </a:solidFill>
              </a:rPr>
              <a:t>http://analystpov.com/cloud-computing/top-15-open-source-cloud-computing-technologies-2014-24727</a:t>
            </a:r>
          </a:p>
        </p:txBody>
      </p:sp>
    </p:spTree>
    <p:extLst>
      <p:ext uri="{BB962C8B-B14F-4D97-AF65-F5344CB8AC3E}">
        <p14:creationId xmlns:p14="http://schemas.microsoft.com/office/powerpoint/2010/main" val="1695484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ChangeArrowheads="1"/>
          </p:cNvSpPr>
          <p:nvPr/>
        </p:nvSpPr>
        <p:spPr bwMode="auto">
          <a:xfrm flipH="1">
            <a:off x="228601" y="1353803"/>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PaaS</a:t>
            </a:r>
          </a:p>
          <a:p>
            <a:pPr algn="ctr"/>
            <a:endParaRPr lang="en-US" altLang="zh-CN" sz="1100" b="1" dirty="0">
              <a:solidFill>
                <a:schemeClr val="bg1"/>
              </a:solidFill>
              <a:latin typeface="Tahoma" charset="0"/>
              <a:ea typeface="SimSun" charset="0"/>
              <a:cs typeface="SimSun" charset="0"/>
            </a:endParaRPr>
          </a:p>
        </p:txBody>
      </p:sp>
      <p:sp>
        <p:nvSpPr>
          <p:cNvPr id="32773" name="AutoShape 5"/>
          <p:cNvSpPr>
            <a:spLocks noChangeArrowheads="1"/>
          </p:cNvSpPr>
          <p:nvPr/>
        </p:nvSpPr>
        <p:spPr bwMode="auto">
          <a:xfrm flipV="1">
            <a:off x="5102192" y="2057429"/>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32784" name="Text Box 16"/>
          <p:cNvSpPr txBox="1">
            <a:spLocks noChangeArrowheads="1"/>
          </p:cNvSpPr>
          <p:nvPr/>
        </p:nvSpPr>
        <p:spPr bwMode="auto">
          <a:xfrm>
            <a:off x="6321134" y="1084980"/>
            <a:ext cx="184666"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endParaRPr lang="en-US" sz="1600" b="1">
              <a:solidFill>
                <a:schemeClr val="bg1"/>
              </a:solidFill>
              <a:latin typeface="Tahoma" pitchFamily="34" charset="0"/>
              <a:ea typeface="SimSun" pitchFamily="2" charset="-122"/>
            </a:endParaRPr>
          </a:p>
        </p:txBody>
      </p:sp>
      <p:sp>
        <p:nvSpPr>
          <p:cNvPr id="32785" name="Text Box 17"/>
          <p:cNvSpPr txBox="1">
            <a:spLocks noChangeArrowheads="1"/>
          </p:cNvSpPr>
          <p:nvPr/>
        </p:nvSpPr>
        <p:spPr bwMode="auto">
          <a:xfrm>
            <a:off x="4794649" y="1142182"/>
            <a:ext cx="770664"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r>
              <a:rPr lang="en-US" sz="1600" b="1">
                <a:solidFill>
                  <a:schemeClr val="bg1"/>
                </a:solidFill>
                <a:latin typeface="Tahoma" pitchFamily="34" charset="0"/>
                <a:ea typeface="SimSun" pitchFamily="2" charset="-122"/>
              </a:rPr>
              <a:t>Cloud</a:t>
            </a:r>
          </a:p>
        </p:txBody>
      </p:sp>
      <p:grpSp>
        <p:nvGrpSpPr>
          <p:cNvPr id="76" name="Group 2"/>
          <p:cNvGrpSpPr>
            <a:grpSpLocks/>
          </p:cNvGrpSpPr>
          <p:nvPr/>
        </p:nvGrpSpPr>
        <p:grpSpPr bwMode="auto">
          <a:xfrm>
            <a:off x="2819400" y="819909"/>
            <a:ext cx="3772580" cy="2023359"/>
            <a:chOff x="301621" y="881947"/>
            <a:chExt cx="4899385" cy="2836520"/>
          </a:xfrm>
        </p:grpSpPr>
        <p:grpSp>
          <p:nvGrpSpPr>
            <p:cNvPr id="77" name="Group 14"/>
            <p:cNvGrpSpPr>
              <a:grpSpLocks/>
            </p:cNvGrpSpPr>
            <p:nvPr/>
          </p:nvGrpSpPr>
          <p:grpSpPr bwMode="auto">
            <a:xfrm>
              <a:off x="301621" y="1299746"/>
              <a:ext cx="4891672" cy="374030"/>
              <a:chOff x="484550" y="1950776"/>
              <a:chExt cx="4891672" cy="498707"/>
            </a:xfrm>
          </p:grpSpPr>
          <p:sp>
            <p:nvSpPr>
              <p:cNvPr id="106" name="Rounded Rectangle 105"/>
              <p:cNvSpPr/>
              <p:nvPr/>
            </p:nvSpPr>
            <p:spPr bwMode="auto">
              <a:xfrm>
                <a:off x="484550" y="1949585"/>
                <a:ext cx="4891447" cy="498730"/>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UAA</a:t>
                </a:r>
              </a:p>
            </p:txBody>
          </p:sp>
          <p:pic>
            <p:nvPicPr>
              <p:cNvPr id="107" name="Picture 129" descr="CF_architecture.png"/>
              <p:cNvPicPr>
                <a:picLocks noChangeAspect="1"/>
              </p:cNvPicPr>
              <p:nvPr/>
            </p:nvPicPr>
            <p:blipFill>
              <a:blip r:embed="rId3">
                <a:extLst>
                  <a:ext uri="{28A0092B-C50C-407E-A947-70E740481C1C}">
                    <a14:useLocalDpi xmlns:a14="http://schemas.microsoft.com/office/drawing/2010/main" val="0"/>
                  </a:ext>
                </a:extLst>
              </a:blip>
              <a:srcRect t="88673" r="87601"/>
              <a:stretch>
                <a:fillRect/>
              </a:stretch>
            </p:blipFill>
            <p:spPr bwMode="auto">
              <a:xfrm>
                <a:off x="3116624" y="2038971"/>
                <a:ext cx="602002" cy="3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 name="Group 13"/>
            <p:cNvGrpSpPr>
              <a:grpSpLocks/>
            </p:cNvGrpSpPr>
            <p:nvPr/>
          </p:nvGrpSpPr>
          <p:grpSpPr bwMode="auto">
            <a:xfrm>
              <a:off x="309334" y="881947"/>
              <a:ext cx="4891672" cy="382994"/>
              <a:chOff x="492263" y="1380342"/>
              <a:chExt cx="4891672" cy="510659"/>
            </a:xfrm>
          </p:grpSpPr>
          <p:sp>
            <p:nvSpPr>
              <p:cNvPr id="104" name="Rounded Rectangle 103"/>
              <p:cNvSpPr/>
              <p:nvPr/>
            </p:nvSpPr>
            <p:spPr bwMode="auto">
              <a:xfrm>
                <a:off x="492489" y="1380342"/>
                <a:ext cx="4891446" cy="498729"/>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Router</a:t>
                </a:r>
              </a:p>
            </p:txBody>
          </p:sp>
          <p:pic>
            <p:nvPicPr>
              <p:cNvPr id="105" name="Picture 127" descr="Scan 128x128.png"/>
              <p:cNvPicPr>
                <a:picLocks noChangeAspect="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230650" y="1414634"/>
                <a:ext cx="476367" cy="47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p:nvPr/>
          </p:nvSpPr>
          <p:spPr bwMode="auto">
            <a:xfrm>
              <a:off x="2783066" y="2175525"/>
              <a:ext cx="2402064" cy="1542942"/>
            </a:xfrm>
            <a:prstGeom prst="roundRect">
              <a:avLst>
                <a:gd name="adj" fmla="val 7751"/>
              </a:avLst>
            </a:prstGeom>
            <a:solidFill>
              <a:schemeClr val="accent5">
                <a:lumMod val="75000"/>
              </a:schemeClr>
            </a:solidFill>
            <a:ln w="41275">
              <a:noFill/>
              <a:round/>
              <a:headEnd/>
              <a:tailEnd/>
            </a:ln>
          </p:spPr>
          <p:txBody>
            <a:bodyPr wrap="none" lIns="0" tIns="0" rIns="0" bIns="0"/>
            <a:lstStyle/>
            <a:p>
              <a:pPr algn="ctr"/>
              <a:r>
                <a:rPr lang="en-US" sz="1100" dirty="0">
                  <a:solidFill>
                    <a:schemeClr val="bg1"/>
                  </a:solidFill>
                  <a:latin typeface="Calibri"/>
                </a:rPr>
                <a:t>DEA Pool  </a:t>
              </a:r>
            </a:p>
          </p:txBody>
        </p:sp>
        <p:sp>
          <p:nvSpPr>
            <p:cNvPr id="80" name="Rounded Rectangle 79"/>
            <p:cNvSpPr/>
            <p:nvPr/>
          </p:nvSpPr>
          <p:spPr bwMode="auto">
            <a:xfrm>
              <a:off x="322261" y="2175525"/>
              <a:ext cx="2387775" cy="623411"/>
            </a:xfrm>
            <a:prstGeom prst="roundRect">
              <a:avLst>
                <a:gd name="adj" fmla="val 9514"/>
              </a:avLst>
            </a:prstGeom>
            <a:solidFill>
              <a:schemeClr val="accent5">
                <a:lumMod val="75000"/>
              </a:schemeClr>
            </a:solidFill>
            <a:ln w="41275">
              <a:noFill/>
              <a:round/>
              <a:headEnd/>
              <a:tailEnd/>
            </a:ln>
          </p:spPr>
          <p:txBody>
            <a:bodyPr wrap="none" lIns="0" tIns="0" rIns="0" bIns="0"/>
            <a:lstStyle/>
            <a:p>
              <a:pPr algn="ctr"/>
              <a:endParaRPr lang="en-US" sz="1100" dirty="0">
                <a:solidFill>
                  <a:schemeClr val="accent6">
                    <a:lumMod val="75000"/>
                  </a:schemeClr>
                </a:solidFill>
                <a:latin typeface="Calibri"/>
              </a:endParaRPr>
            </a:p>
          </p:txBody>
        </p:sp>
        <p:sp>
          <p:nvSpPr>
            <p:cNvPr id="81" name="Rounded Rectangle 80"/>
            <p:cNvSpPr/>
            <p:nvPr/>
          </p:nvSpPr>
          <p:spPr bwMode="auto">
            <a:xfrm>
              <a:off x="3124403" y="2210592"/>
              <a:ext cx="1776544" cy="582499"/>
            </a:xfrm>
            <a:prstGeom prst="roundRect">
              <a:avLst>
                <a:gd name="adj" fmla="val 10428"/>
              </a:avLst>
            </a:prstGeom>
            <a:solidFill>
              <a:schemeClr val="accent5">
                <a:lumMod val="75000"/>
              </a:schemeClr>
            </a:solidFill>
            <a:ln w="41275">
              <a:noFill/>
              <a:round/>
              <a:headEnd/>
              <a:tailEnd/>
            </a:ln>
          </p:spPr>
          <p:txBody>
            <a:bodyPr wrap="none" lIns="0" tIns="0" rIns="0" bIns="0"/>
            <a:lstStyle/>
            <a:p>
              <a:pPr algn="ctr"/>
              <a:r>
                <a:rPr lang="en-US" sz="1100" dirty="0">
                  <a:solidFill>
                    <a:srgbClr val="FFFFFF"/>
                  </a:solidFill>
                  <a:latin typeface="Calibri"/>
                </a:rPr>
                <a:t>Apps</a:t>
              </a:r>
            </a:p>
          </p:txBody>
        </p:sp>
        <p:pic>
          <p:nvPicPr>
            <p:cNvPr id="82" name="Picture 68"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2948242" y="3449760"/>
              <a:ext cx="358488" cy="23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ounded Rectangle 82"/>
            <p:cNvSpPr/>
            <p:nvPr/>
          </p:nvSpPr>
          <p:spPr bwMode="auto">
            <a:xfrm>
              <a:off x="301621" y="2814521"/>
              <a:ext cx="2414765" cy="483144"/>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       Service Connector</a:t>
              </a:r>
            </a:p>
          </p:txBody>
        </p:sp>
        <p:pic>
          <p:nvPicPr>
            <p:cNvPr id="84" name="Picture 7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305756" y="2441357"/>
              <a:ext cx="452642" cy="38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71"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785179" y="2441357"/>
              <a:ext cx="452642" cy="38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8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4264602" y="2441357"/>
              <a:ext cx="452642" cy="38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ounded Rectangle 86"/>
            <p:cNvSpPr/>
            <p:nvPr/>
          </p:nvSpPr>
          <p:spPr bwMode="auto">
            <a:xfrm>
              <a:off x="2783066" y="1713810"/>
              <a:ext cx="2410002" cy="430544"/>
            </a:xfrm>
            <a:prstGeom prst="roundRect">
              <a:avLst>
                <a:gd name="adj" fmla="val 903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Health Manager</a:t>
              </a:r>
            </a:p>
          </p:txBody>
        </p:sp>
        <p:pic>
          <p:nvPicPr>
            <p:cNvPr id="88" name="Picture 97" descr="CF_architecture.png"/>
            <p:cNvPicPr>
              <a:picLocks noChangeAspect="1"/>
            </p:cNvPicPr>
            <p:nvPr/>
          </p:nvPicPr>
          <p:blipFill>
            <a:blip r:embed="rId7">
              <a:extLst>
                <a:ext uri="{28A0092B-C50C-407E-A947-70E740481C1C}">
                  <a14:useLocalDpi xmlns:a14="http://schemas.microsoft.com/office/drawing/2010/main" val="0"/>
                </a:ext>
              </a:extLst>
            </a:blip>
            <a:srcRect l="60078" t="2303" r="29823" b="84567"/>
            <a:stretch>
              <a:fillRect/>
            </a:stretch>
          </p:blipFill>
          <p:spPr bwMode="auto">
            <a:xfrm>
              <a:off x="4652145" y="1744659"/>
              <a:ext cx="490362" cy="3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ounded Rectangle 88"/>
            <p:cNvSpPr/>
            <p:nvPr/>
          </p:nvSpPr>
          <p:spPr bwMode="auto">
            <a:xfrm>
              <a:off x="314322" y="3317146"/>
              <a:ext cx="2414765" cy="401321"/>
            </a:xfrm>
            <a:prstGeom prst="roundRect">
              <a:avLst>
                <a:gd name="adj" fmla="val 17740"/>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Messaging</a:t>
              </a:r>
            </a:p>
          </p:txBody>
        </p:sp>
        <p:pic>
          <p:nvPicPr>
            <p:cNvPr id="90" name="Picture 99" descr="Chat active 128x128.png"/>
            <p:cNvPicPr>
              <a:picLocks noChangeAspect="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883630" y="3362243"/>
              <a:ext cx="462041" cy="34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00" descr="Equalizer 128x128.png"/>
            <p:cNvPicPr>
              <a:picLocks noChangeAspect="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507721" y="2872088"/>
              <a:ext cx="443382" cy="33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ounded Rectangle 91"/>
            <p:cNvSpPr/>
            <p:nvPr/>
          </p:nvSpPr>
          <p:spPr bwMode="auto">
            <a:xfrm>
              <a:off x="314322" y="1713810"/>
              <a:ext cx="2402065" cy="438336"/>
            </a:xfrm>
            <a:prstGeom prst="roundRect">
              <a:avLst>
                <a:gd name="adj" fmla="val 9038"/>
              </a:avLst>
            </a:prstGeom>
            <a:solidFill>
              <a:schemeClr val="bg2">
                <a:lumMod val="50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Cloud Controller</a:t>
              </a:r>
            </a:p>
          </p:txBody>
        </p:sp>
        <p:pic>
          <p:nvPicPr>
            <p:cNvPr id="93" name="Picture 102" descr="CF_architecture.png"/>
            <p:cNvPicPr>
              <a:picLocks noChangeAspect="1"/>
            </p:cNvPicPr>
            <p:nvPr/>
          </p:nvPicPr>
          <p:blipFill>
            <a:blip r:embed="rId10">
              <a:extLst>
                <a:ext uri="{28A0092B-C50C-407E-A947-70E740481C1C}">
                  <a14:useLocalDpi xmlns:a14="http://schemas.microsoft.com/office/drawing/2010/main" val="0"/>
                </a:ext>
              </a:extLst>
            </a:blip>
            <a:srcRect r="86423" b="85425"/>
            <a:stretch>
              <a:fillRect/>
            </a:stretch>
          </p:blipFill>
          <p:spPr bwMode="auto">
            <a:xfrm>
              <a:off x="2032826" y="1723449"/>
              <a:ext cx="610104" cy="33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4" name="Group 21"/>
            <p:cNvGrpSpPr>
              <a:grpSpLocks/>
            </p:cNvGrpSpPr>
            <p:nvPr/>
          </p:nvGrpSpPr>
          <p:grpSpPr bwMode="auto">
            <a:xfrm>
              <a:off x="3124331" y="2900183"/>
              <a:ext cx="1777279" cy="504220"/>
              <a:chOff x="3307260" y="3813784"/>
              <a:chExt cx="1777279" cy="672293"/>
            </a:xfrm>
          </p:grpSpPr>
          <p:sp>
            <p:nvSpPr>
              <p:cNvPr id="101" name="Rounded Rectangle 100"/>
              <p:cNvSpPr/>
              <p:nvPr/>
            </p:nvSpPr>
            <p:spPr bwMode="auto">
              <a:xfrm>
                <a:off x="3307332" y="3813861"/>
                <a:ext cx="1776544" cy="672763"/>
              </a:xfrm>
              <a:prstGeom prst="roundRect">
                <a:avLst>
                  <a:gd name="adj" fmla="val 9012"/>
                </a:avLst>
              </a:prstGeom>
              <a:solidFill>
                <a:schemeClr val="accent5">
                  <a:lumMod val="75000"/>
                </a:schemeClr>
              </a:solidFill>
              <a:ln w="41275">
                <a:noFill/>
                <a:round/>
                <a:headEnd/>
                <a:tailEnd/>
              </a:ln>
            </p:spPr>
            <p:txBody>
              <a:bodyPr wrap="none" lIns="0" tIns="0" rIns="0" bIns="0"/>
              <a:lstStyle/>
              <a:p>
                <a:pPr algn="ctr"/>
                <a:r>
                  <a:rPr lang="en-US" sz="1100" dirty="0">
                    <a:solidFill>
                      <a:schemeClr val="bg1"/>
                    </a:solidFill>
                    <a:latin typeface="Calibri"/>
                  </a:rPr>
                  <a:t>Build Packs</a:t>
                </a:r>
              </a:p>
            </p:txBody>
          </p:sp>
          <p:pic>
            <p:nvPicPr>
              <p:cNvPr id="102" name="Picture 124" descr="CF_architecture.png"/>
              <p:cNvPicPr>
                <a:picLocks noChangeAspect="1"/>
              </p:cNvPicPr>
              <p:nvPr/>
            </p:nvPicPr>
            <p:blipFill>
              <a:blip r:embed="rId11">
                <a:extLst>
                  <a:ext uri="{28A0092B-C50C-407E-A947-70E740481C1C}">
                    <a14:useLocalDpi xmlns:a14="http://schemas.microsoft.com/office/drawing/2010/main" val="0"/>
                  </a:ext>
                </a:extLst>
              </a:blip>
              <a:srcRect l="28247" r="57510" b="83122"/>
              <a:stretch>
                <a:fillRect/>
              </a:stretch>
            </p:blipFill>
            <p:spPr bwMode="auto">
              <a:xfrm>
                <a:off x="3633577" y="4051923"/>
                <a:ext cx="502751" cy="40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25" descr="CF_architecture.png"/>
              <p:cNvPicPr>
                <a:picLocks noChangeAspect="1"/>
              </p:cNvPicPr>
              <p:nvPr/>
            </p:nvPicPr>
            <p:blipFill>
              <a:blip r:embed="rId11">
                <a:extLst>
                  <a:ext uri="{28A0092B-C50C-407E-A947-70E740481C1C}">
                    <a14:useLocalDpi xmlns:a14="http://schemas.microsoft.com/office/drawing/2010/main" val="0"/>
                  </a:ext>
                </a:extLst>
              </a:blip>
              <a:srcRect l="28247" r="57510" b="83122"/>
              <a:stretch>
                <a:fillRect/>
              </a:stretch>
            </p:blipFill>
            <p:spPr bwMode="auto">
              <a:xfrm>
                <a:off x="4315464" y="4051923"/>
                <a:ext cx="502751" cy="40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5" name="Picture 104" descr="CF_architecture.png"/>
            <p:cNvPicPr>
              <a:picLocks noChangeAspect="1"/>
            </p:cNvPicPr>
            <p:nvPr/>
          </p:nvPicPr>
          <p:blipFill>
            <a:blip r:embed="rId12">
              <a:extLst>
                <a:ext uri="{28A0092B-C50C-407E-A947-70E740481C1C}">
                  <a14:useLocalDpi xmlns:a14="http://schemas.microsoft.com/office/drawing/2010/main" val="0"/>
                </a:ext>
              </a:extLst>
            </a:blip>
            <a:srcRect l="31281" t="61530" r="61469" b="24921"/>
            <a:stretch>
              <a:fillRect/>
            </a:stretch>
          </p:blipFill>
          <p:spPr bwMode="auto">
            <a:xfrm>
              <a:off x="515694" y="2410689"/>
              <a:ext cx="352055" cy="33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05" descr="CF_architecture.png"/>
            <p:cNvPicPr>
              <a:picLocks noChangeAspect="1"/>
            </p:cNvPicPr>
            <p:nvPr/>
          </p:nvPicPr>
          <p:blipFill>
            <a:blip r:embed="rId12">
              <a:extLst>
                <a:ext uri="{28A0092B-C50C-407E-A947-70E740481C1C}">
                  <a14:useLocalDpi xmlns:a14="http://schemas.microsoft.com/office/drawing/2010/main" val="0"/>
                </a:ext>
              </a:extLst>
            </a:blip>
            <a:srcRect l="31281" t="61530" r="61469" b="24921"/>
            <a:stretch>
              <a:fillRect/>
            </a:stretch>
          </p:blipFill>
          <p:spPr bwMode="auto">
            <a:xfrm>
              <a:off x="1320368" y="2417008"/>
              <a:ext cx="352055" cy="33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06"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308083" y="3449760"/>
              <a:ext cx="358488" cy="23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07"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667923" y="3449760"/>
              <a:ext cx="358488" cy="23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ounded Rectangle 98"/>
            <p:cNvSpPr/>
            <p:nvPr/>
          </p:nvSpPr>
          <p:spPr bwMode="auto">
            <a:xfrm>
              <a:off x="1700312" y="2465800"/>
              <a:ext cx="977972" cy="301965"/>
            </a:xfrm>
            <a:prstGeom prst="roundRect">
              <a:avLst>
                <a:gd name="adj" fmla="val 9514"/>
              </a:avLst>
            </a:prstGeom>
            <a:solidFill>
              <a:schemeClr val="accent5">
                <a:lumMod val="75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Service Nodes</a:t>
              </a:r>
            </a:p>
          </p:txBody>
        </p:sp>
        <p:pic>
          <p:nvPicPr>
            <p:cNvPr id="100" name="Picture 62" descr="CF_architecture.png"/>
            <p:cNvPicPr>
              <a:picLocks noChangeAspect="1"/>
            </p:cNvPicPr>
            <p:nvPr/>
          </p:nvPicPr>
          <p:blipFill>
            <a:blip r:embed="rId12">
              <a:extLst>
                <a:ext uri="{28A0092B-C50C-407E-A947-70E740481C1C}">
                  <a14:useLocalDpi xmlns:a14="http://schemas.microsoft.com/office/drawing/2010/main" val="0"/>
                </a:ext>
              </a:extLst>
            </a:blip>
            <a:srcRect l="31281" t="61530" r="61469" b="24921"/>
            <a:stretch>
              <a:fillRect/>
            </a:stretch>
          </p:blipFill>
          <p:spPr bwMode="auto">
            <a:xfrm>
              <a:off x="923086" y="2405119"/>
              <a:ext cx="352055" cy="33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3" name="Straight Arrow Connector 52"/>
          <p:cNvCxnSpPr/>
          <p:nvPr/>
        </p:nvCxnSpPr>
        <p:spPr>
          <a:xfrm flipH="1" flipV="1">
            <a:off x="4673906" y="1963967"/>
            <a:ext cx="2714288" cy="16163"/>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3"/>
          <p:cNvSpPr txBox="1">
            <a:spLocks noChangeArrowheads="1"/>
          </p:cNvSpPr>
          <p:nvPr/>
        </p:nvSpPr>
        <p:spPr bwMode="auto">
          <a:xfrm>
            <a:off x="0" y="514826"/>
            <a:ext cx="8367728" cy="343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ctr" defTabSz="365125" rtl="0" eaLnBrk="0" fontAlgn="base" hangingPunct="0">
              <a:spcBef>
                <a:spcPct val="0"/>
              </a:spcBef>
              <a:spcAft>
                <a:spcPct val="0"/>
              </a:spcAft>
              <a:defRPr sz="5000">
                <a:solidFill>
                  <a:srgbClr val="FFFFFF"/>
                </a:solidFill>
                <a:latin typeface="+mj-lt"/>
                <a:ea typeface="+mj-ea"/>
                <a:cs typeface="+mj-cs"/>
                <a:sym typeface="Helvetica Light" charset="0"/>
              </a:defRPr>
            </a:lvl1pPr>
            <a:lvl2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2pPr>
            <a:lvl3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3pPr>
            <a:lvl4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4pPr>
            <a:lvl5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5pPr>
            <a:lvl6pPr marL="286984"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6pPr>
            <a:lvl7pPr marL="573969"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7pPr>
            <a:lvl8pPr marL="860953"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8pPr>
            <a:lvl9pPr marL="1147938"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9pPr>
          </a:lstStyle>
          <a:p>
            <a:pPr algn="l"/>
            <a:r>
              <a:rPr lang="en-US" altLang="ko-KR" dirty="0" smtClean="0">
                <a:latin typeface="Arial" charset="0"/>
                <a:ea typeface="ＭＳ Ｐゴシック" charset="0"/>
              </a:rPr>
              <a:t> </a:t>
            </a:r>
            <a:r>
              <a:rPr lang="en-US" altLang="ko-KR" sz="2000" dirty="0">
                <a:solidFill>
                  <a:schemeClr val="tx1"/>
                </a:solidFill>
                <a:ea typeface="+mn-ea"/>
                <a:cs typeface="Abadi MT Condensed Extra Bold" charset="0"/>
              </a:rPr>
              <a:t>Cloud Foundry , OpenStack &amp; Docker – What`s Coming</a:t>
            </a:r>
          </a:p>
        </p:txBody>
      </p:sp>
      <p:sp>
        <p:nvSpPr>
          <p:cNvPr id="55" name="AutoShape 37"/>
          <p:cNvSpPr>
            <a:spLocks noChangeArrowheads="1"/>
          </p:cNvSpPr>
          <p:nvPr/>
        </p:nvSpPr>
        <p:spPr bwMode="auto">
          <a:xfrm flipV="1">
            <a:off x="4654669" y="2861402"/>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56" name="AutoShape 85"/>
          <p:cNvSpPr>
            <a:spLocks noChangeArrowheads="1"/>
          </p:cNvSpPr>
          <p:nvPr/>
        </p:nvSpPr>
        <p:spPr bwMode="auto">
          <a:xfrm flipH="1">
            <a:off x="373744" y="2661491"/>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a:solidFill>
                <a:schemeClr val="bg1"/>
              </a:solidFill>
              <a:latin typeface="Tahoma" charset="0"/>
              <a:ea typeface="SimSun" charset="0"/>
              <a:cs typeface="SimSun" charset="0"/>
            </a:endParaRPr>
          </a:p>
          <a:p>
            <a:pPr algn="ctr"/>
            <a:r>
              <a:rPr lang="en-US" altLang="zh-CN" sz="800" b="1">
                <a:solidFill>
                  <a:schemeClr val="bg1"/>
                </a:solidFill>
                <a:latin typeface="Tahoma" charset="0"/>
                <a:ea typeface="SimSun" charset="0"/>
                <a:cs typeface="SimSun" charset="0"/>
              </a:rPr>
              <a:t>Integration</a:t>
            </a:r>
          </a:p>
          <a:p>
            <a:pPr algn="ctr"/>
            <a:endParaRPr lang="en-US" altLang="zh-CN" sz="1100" b="1">
              <a:solidFill>
                <a:schemeClr val="bg1"/>
              </a:solidFill>
              <a:latin typeface="Tahoma" charset="0"/>
              <a:ea typeface="SimSun" charset="0"/>
              <a:cs typeface="SimSun" charset="0"/>
            </a:endParaRPr>
          </a:p>
        </p:txBody>
      </p:sp>
      <p:sp>
        <p:nvSpPr>
          <p:cNvPr id="57" name="AutoShape 86"/>
          <p:cNvSpPr>
            <a:spLocks noChangeArrowheads="1"/>
          </p:cNvSpPr>
          <p:nvPr/>
        </p:nvSpPr>
        <p:spPr bwMode="auto">
          <a:xfrm flipH="1">
            <a:off x="276982" y="3873420"/>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IaaS</a:t>
            </a:r>
          </a:p>
          <a:p>
            <a:pPr algn="ctr"/>
            <a:endParaRPr lang="en-US" altLang="zh-CN" sz="1100" b="1" dirty="0">
              <a:solidFill>
                <a:schemeClr val="bg1"/>
              </a:solidFill>
              <a:latin typeface="Tahoma" charset="0"/>
              <a:ea typeface="SimSun" charset="0"/>
              <a:cs typeface="SimSun" charset="0"/>
            </a:endParaRPr>
          </a:p>
        </p:txBody>
      </p:sp>
      <p:sp>
        <p:nvSpPr>
          <p:cNvPr id="58" name="Rounded Rectangle 57"/>
          <p:cNvSpPr/>
          <p:nvPr/>
        </p:nvSpPr>
        <p:spPr bwMode="auto">
          <a:xfrm>
            <a:off x="393389" y="2464656"/>
            <a:ext cx="1711184" cy="829488"/>
          </a:xfrm>
          <a:prstGeom prst="roundRect">
            <a:avLst>
              <a:gd name="adj" fmla="val 21984"/>
            </a:avLst>
          </a:prstGeom>
          <a:solidFill>
            <a:srgbClr val="CCFFCC"/>
          </a:solidFill>
          <a:ln w="41275">
            <a:solidFill>
              <a:schemeClr val="tx2">
                <a:lumMod val="50000"/>
              </a:schemeClr>
            </a:solidFill>
            <a:round/>
            <a:headEnd/>
            <a:tailEnd/>
          </a:ln>
        </p:spPr>
        <p:txBody>
          <a:bodyPr wrap="none" lIns="0" tIns="0" rIns="0" bIns="0" anchor="ctr"/>
          <a:lstStyle/>
          <a:p>
            <a:pPr fontAlgn="auto">
              <a:spcBef>
                <a:spcPts val="0"/>
              </a:spcBef>
              <a:spcAft>
                <a:spcPts val="0"/>
              </a:spcAft>
              <a:defRPr/>
            </a:pPr>
            <a:r>
              <a:rPr lang="en-US" dirty="0">
                <a:solidFill>
                  <a:prstClr val="black"/>
                </a:solidFill>
                <a:latin typeface="Calibri"/>
                <a:ea typeface="+mn-ea"/>
                <a:cs typeface="+mn-cs"/>
              </a:rPr>
              <a:t> </a:t>
            </a:r>
            <a:r>
              <a:rPr lang="en-US" dirty="0" smtClean="0">
                <a:solidFill>
                  <a:prstClr val="black"/>
                </a:solidFill>
                <a:latin typeface="Calibri"/>
                <a:ea typeface="+mn-ea"/>
                <a:cs typeface="+mn-cs"/>
              </a:rPr>
              <a:t>               BOSH</a:t>
            </a:r>
          </a:p>
          <a:p>
            <a:pPr fontAlgn="auto">
              <a:spcBef>
                <a:spcPts val="0"/>
              </a:spcBef>
              <a:spcAft>
                <a:spcPts val="0"/>
              </a:spcAft>
              <a:defRPr/>
            </a:pPr>
            <a:endParaRPr lang="en-US" dirty="0">
              <a:solidFill>
                <a:prstClr val="black"/>
              </a:solidFill>
              <a:latin typeface="Calibri"/>
              <a:ea typeface="+mn-ea"/>
              <a:cs typeface="+mn-cs"/>
            </a:endParaRPr>
          </a:p>
        </p:txBody>
      </p:sp>
      <p:pic>
        <p:nvPicPr>
          <p:cNvPr id="59" name="Picture 58" descr="Settings 128x128.png"/>
          <p:cNvPicPr>
            <a:picLocks noChangeAspect="1"/>
          </p:cNvPicPr>
          <p:nvPr/>
        </p:nvPicPr>
        <p:blipFill>
          <a:blip r:embed="rId13" cstate="print">
            <a:duotone>
              <a:prstClr val="black"/>
              <a:srgbClr val="000033">
                <a:tint val="45000"/>
                <a:satMod val="400000"/>
              </a:srgbClr>
            </a:duotone>
            <a:extLst>
              <a:ext uri="{28A0092B-C50C-407E-A947-70E740481C1C}">
                <a14:useLocalDpi xmlns:a14="http://schemas.microsoft.com/office/drawing/2010/main" val="0"/>
              </a:ext>
            </a:extLst>
          </a:blip>
          <a:stretch>
            <a:fillRect/>
          </a:stretch>
        </p:blipFill>
        <p:spPr>
          <a:xfrm>
            <a:off x="604762" y="2600004"/>
            <a:ext cx="490766" cy="368417"/>
          </a:xfrm>
          <a:prstGeom prst="rect">
            <a:avLst/>
          </a:prstGeom>
        </p:spPr>
      </p:pic>
      <p:sp>
        <p:nvSpPr>
          <p:cNvPr id="60" name="Rectangle 59"/>
          <p:cNvSpPr/>
          <p:nvPr/>
        </p:nvSpPr>
        <p:spPr bwMode="auto">
          <a:xfrm>
            <a:off x="590610" y="2975561"/>
            <a:ext cx="1332532" cy="242007"/>
          </a:xfrm>
          <a:prstGeom prst="rect">
            <a:avLst/>
          </a:prstGeom>
          <a:solidFill>
            <a:schemeClr val="bg1"/>
          </a:solidFill>
          <a:ln w="19050">
            <a:solidFill>
              <a:schemeClr val="accent6">
                <a:lumMod val="65000"/>
              </a:schemeClr>
            </a:solidFill>
            <a:round/>
            <a:headEnd/>
            <a:tailEnd/>
          </a:ln>
        </p:spPr>
        <p:txBody>
          <a:bodyPr wrap="none" lIns="0" tIns="0" rIns="0" bIns="0" anchor="ctr" anchorCtr="1"/>
          <a:lstStyle/>
          <a:p>
            <a:pPr fontAlgn="auto">
              <a:spcBef>
                <a:spcPts val="0"/>
              </a:spcBef>
              <a:spcAft>
                <a:spcPts val="0"/>
              </a:spcAft>
              <a:defRPr/>
            </a:pPr>
            <a:r>
              <a:rPr lang="en-US" sz="1050" dirty="0">
                <a:solidFill>
                  <a:srgbClr val="000033"/>
                </a:solidFill>
                <a:latin typeface="Calibri"/>
                <a:ea typeface="+mn-ea"/>
                <a:cs typeface="+mn-cs"/>
              </a:rPr>
              <a:t>Cloud Provider Interface</a:t>
            </a:r>
          </a:p>
        </p:txBody>
      </p:sp>
      <p:cxnSp>
        <p:nvCxnSpPr>
          <p:cNvPr id="61" name="Straight Arrow Connector 60"/>
          <p:cNvCxnSpPr/>
          <p:nvPr/>
        </p:nvCxnSpPr>
        <p:spPr>
          <a:xfrm flipV="1">
            <a:off x="2104571" y="2999751"/>
            <a:ext cx="5285619" cy="12096"/>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62" name="Picture 61"/>
          <p:cNvPicPr>
            <a:picLocks noChangeAspect="1"/>
          </p:cNvPicPr>
          <p:nvPr/>
        </p:nvPicPr>
        <p:blipFill>
          <a:blip r:embed="rId14"/>
          <a:stretch>
            <a:fillRect/>
          </a:stretch>
        </p:blipFill>
        <p:spPr>
          <a:xfrm>
            <a:off x="2818189" y="3108614"/>
            <a:ext cx="5128381" cy="1930788"/>
          </a:xfrm>
          <a:prstGeom prst="rect">
            <a:avLst/>
          </a:prstGeom>
        </p:spPr>
      </p:pic>
      <p:sp>
        <p:nvSpPr>
          <p:cNvPr id="63" name="Rounded Rectangle 62"/>
          <p:cNvSpPr/>
          <p:nvPr/>
        </p:nvSpPr>
        <p:spPr bwMode="auto">
          <a:xfrm>
            <a:off x="7419219" y="819909"/>
            <a:ext cx="381000" cy="2687865"/>
          </a:xfrm>
          <a:prstGeom prst="roundRect">
            <a:avLst>
              <a:gd name="adj" fmla="val 7751"/>
            </a:avLst>
          </a:prstGeom>
          <a:solidFill>
            <a:schemeClr val="accent5">
              <a:lumMod val="75000"/>
            </a:schemeClr>
          </a:solidFill>
          <a:ln w="12700" cmpd="sng">
            <a:solidFill>
              <a:schemeClr val="bg1">
                <a:lumMod val="75000"/>
              </a:schemeClr>
            </a:solidFill>
            <a:round/>
            <a:headEnd/>
            <a:tailEnd/>
          </a:ln>
        </p:spPr>
        <p:txBody>
          <a:bodyPr wrap="none" lIns="0" tIns="0" rIns="182880" anchor="b"/>
          <a:lstStyle/>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r>
              <a:rPr lang="en-US" sz="700" dirty="0" smtClean="0">
                <a:solidFill>
                  <a:schemeClr val="bg1"/>
                </a:solidFill>
                <a:latin typeface="Calibri"/>
              </a:rPr>
              <a:t> </a:t>
            </a:r>
            <a:r>
              <a:rPr lang="en-US" sz="700" b="1" dirty="0" smtClean="0">
                <a:solidFill>
                  <a:schemeClr val="bg1"/>
                </a:solidFill>
                <a:latin typeface="Calibri"/>
              </a:rPr>
              <a:t>D</a:t>
            </a:r>
          </a:p>
          <a:p>
            <a:pPr defTabSz="366702" fontAlgn="auto">
              <a:spcBef>
                <a:spcPts val="0"/>
              </a:spcBef>
              <a:spcAft>
                <a:spcPts val="0"/>
              </a:spcAft>
              <a:defRPr/>
            </a:pPr>
            <a:r>
              <a:rPr lang="en-US" sz="700" b="1" dirty="0">
                <a:solidFill>
                  <a:schemeClr val="bg1"/>
                </a:solidFill>
                <a:latin typeface="Calibri"/>
              </a:rPr>
              <a:t> </a:t>
            </a:r>
            <a:r>
              <a:rPr lang="en-US" sz="700" b="1" dirty="0" smtClean="0">
                <a:solidFill>
                  <a:schemeClr val="bg1"/>
                </a:solidFill>
                <a:latin typeface="Calibri"/>
              </a:rPr>
              <a:t>O</a:t>
            </a:r>
          </a:p>
          <a:p>
            <a:pPr defTabSz="366702" fontAlgn="auto">
              <a:spcBef>
                <a:spcPts val="0"/>
              </a:spcBef>
              <a:spcAft>
                <a:spcPts val="0"/>
              </a:spcAft>
              <a:defRPr/>
            </a:pPr>
            <a:r>
              <a:rPr lang="en-US" sz="700" b="1" dirty="0" smtClean="0">
                <a:solidFill>
                  <a:schemeClr val="bg1"/>
                </a:solidFill>
                <a:latin typeface="Calibri"/>
              </a:rPr>
              <a:t> C</a:t>
            </a:r>
          </a:p>
          <a:p>
            <a:pPr defTabSz="366702" fontAlgn="auto">
              <a:spcBef>
                <a:spcPts val="0"/>
              </a:spcBef>
              <a:spcAft>
                <a:spcPts val="0"/>
              </a:spcAft>
              <a:defRPr/>
            </a:pPr>
            <a:r>
              <a:rPr lang="en-US" sz="700" b="1" dirty="0" smtClean="0">
                <a:solidFill>
                  <a:schemeClr val="bg1"/>
                </a:solidFill>
                <a:latin typeface="Calibri"/>
              </a:rPr>
              <a:t> K</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endParaRPr lang="en-US" sz="700" b="1" dirty="0">
              <a:solidFill>
                <a:schemeClr val="bg1"/>
              </a:solidFill>
              <a:latin typeface="Calibri"/>
            </a:endParaRPr>
          </a:p>
          <a:p>
            <a:pPr defTabSz="366702" fontAlgn="auto">
              <a:spcBef>
                <a:spcPts val="0"/>
              </a:spcBef>
              <a:spcAft>
                <a:spcPts val="0"/>
              </a:spcAft>
              <a:defRPr/>
            </a:pPr>
            <a:r>
              <a:rPr lang="en-US" sz="700" b="1" dirty="0" smtClean="0">
                <a:solidFill>
                  <a:schemeClr val="bg1"/>
                </a:solidFill>
                <a:latin typeface="Calibri"/>
              </a:rPr>
              <a:t> S</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r>
              <a:rPr lang="en-US" sz="700" b="1" dirty="0" smtClean="0">
                <a:solidFill>
                  <a:schemeClr val="bg1"/>
                </a:solidFill>
                <a:latin typeface="Calibri"/>
              </a:rPr>
              <a:t> V</a:t>
            </a:r>
          </a:p>
          <a:p>
            <a:pPr defTabSz="366702" fontAlgn="auto">
              <a:spcBef>
                <a:spcPts val="0"/>
              </a:spcBef>
              <a:spcAft>
                <a:spcPts val="0"/>
              </a:spcAft>
              <a:defRPr/>
            </a:pPr>
            <a:r>
              <a:rPr lang="en-US" sz="700" b="1" dirty="0" smtClean="0">
                <a:solidFill>
                  <a:schemeClr val="bg1"/>
                </a:solidFill>
                <a:latin typeface="Calibri"/>
              </a:rPr>
              <a:t> I</a:t>
            </a:r>
          </a:p>
          <a:p>
            <a:pPr defTabSz="366702" fontAlgn="auto">
              <a:spcBef>
                <a:spcPts val="0"/>
              </a:spcBef>
              <a:spcAft>
                <a:spcPts val="0"/>
              </a:spcAft>
              <a:defRPr/>
            </a:pPr>
            <a:r>
              <a:rPr lang="en-US" sz="700" b="1" dirty="0" smtClean="0">
                <a:solidFill>
                  <a:schemeClr val="bg1"/>
                </a:solidFill>
                <a:latin typeface="Calibri"/>
              </a:rPr>
              <a:t> C</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endParaRPr lang="en-US" sz="700" b="1" dirty="0" smtClean="0">
              <a:solidFill>
                <a:schemeClr val="bg1"/>
              </a:solidFill>
              <a:latin typeface="Calibri"/>
            </a:endParaRPr>
          </a:p>
          <a:p>
            <a:pPr defTabSz="366702" fontAlgn="auto">
              <a:spcBef>
                <a:spcPts val="0"/>
              </a:spcBef>
              <a:spcAft>
                <a:spcPts val="0"/>
              </a:spcAft>
              <a:defRPr/>
            </a:pPr>
            <a:r>
              <a:rPr lang="en-US" sz="700" b="1" dirty="0" smtClean="0">
                <a:solidFill>
                  <a:schemeClr val="bg1"/>
                </a:solidFill>
                <a:latin typeface="Calibri"/>
              </a:rPr>
              <a:t> B</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r>
              <a:rPr lang="en-US" sz="700" b="1" dirty="0" smtClean="0">
                <a:solidFill>
                  <a:schemeClr val="bg1"/>
                </a:solidFill>
                <a:latin typeface="Calibri"/>
              </a:rPr>
              <a:t> O</a:t>
            </a:r>
          </a:p>
          <a:p>
            <a:pPr defTabSz="366702" fontAlgn="auto">
              <a:spcBef>
                <a:spcPts val="0"/>
              </a:spcBef>
              <a:spcAft>
                <a:spcPts val="0"/>
              </a:spcAft>
              <a:defRPr/>
            </a:pPr>
            <a:r>
              <a:rPr lang="en-US" sz="700" b="1" dirty="0" smtClean="0">
                <a:solidFill>
                  <a:schemeClr val="bg1"/>
                </a:solidFill>
                <a:latin typeface="Calibri"/>
              </a:rPr>
              <a:t> K</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endParaRPr lang="en-US" sz="1050" dirty="0">
              <a:latin typeface="Calibri"/>
            </a:endParaRPr>
          </a:p>
          <a:p>
            <a:pPr defTabSz="366702" fontAlgn="auto">
              <a:spcBef>
                <a:spcPts val="0"/>
              </a:spcBef>
              <a:spcAft>
                <a:spcPts val="0"/>
              </a:spcAft>
              <a:defRPr/>
            </a:pPr>
            <a:endParaRPr lang="en-US" sz="1050" dirty="0">
              <a:latin typeface="Calibri"/>
            </a:endParaRPr>
          </a:p>
        </p:txBody>
      </p:sp>
    </p:spTree>
    <p:extLst>
      <p:ext uri="{BB962C8B-B14F-4D97-AF65-F5344CB8AC3E}">
        <p14:creationId xmlns:p14="http://schemas.microsoft.com/office/powerpoint/2010/main" val="12818732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ChangeArrowheads="1"/>
          </p:cNvSpPr>
          <p:nvPr/>
        </p:nvSpPr>
        <p:spPr bwMode="auto">
          <a:xfrm flipH="1">
            <a:off x="228601" y="1353803"/>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PaaS</a:t>
            </a:r>
          </a:p>
          <a:p>
            <a:pPr algn="ctr"/>
            <a:endParaRPr lang="en-US" altLang="zh-CN" sz="1100" b="1" dirty="0">
              <a:solidFill>
                <a:schemeClr val="bg1"/>
              </a:solidFill>
              <a:latin typeface="Tahoma" charset="0"/>
              <a:ea typeface="SimSun" charset="0"/>
              <a:cs typeface="SimSun" charset="0"/>
            </a:endParaRPr>
          </a:p>
        </p:txBody>
      </p:sp>
      <p:sp>
        <p:nvSpPr>
          <p:cNvPr id="32773" name="AutoShape 5"/>
          <p:cNvSpPr>
            <a:spLocks noChangeArrowheads="1"/>
          </p:cNvSpPr>
          <p:nvPr/>
        </p:nvSpPr>
        <p:spPr bwMode="auto">
          <a:xfrm flipV="1">
            <a:off x="5102192" y="2057429"/>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32784" name="Text Box 16"/>
          <p:cNvSpPr txBox="1">
            <a:spLocks noChangeArrowheads="1"/>
          </p:cNvSpPr>
          <p:nvPr/>
        </p:nvSpPr>
        <p:spPr bwMode="auto">
          <a:xfrm>
            <a:off x="6321134" y="1084980"/>
            <a:ext cx="184666"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endParaRPr lang="en-US" sz="1600" b="1">
              <a:solidFill>
                <a:schemeClr val="bg1"/>
              </a:solidFill>
              <a:latin typeface="Tahoma" pitchFamily="34" charset="0"/>
              <a:ea typeface="SimSun" pitchFamily="2" charset="-122"/>
            </a:endParaRPr>
          </a:p>
        </p:txBody>
      </p:sp>
      <p:sp>
        <p:nvSpPr>
          <p:cNvPr id="32785" name="Text Box 17"/>
          <p:cNvSpPr txBox="1">
            <a:spLocks noChangeArrowheads="1"/>
          </p:cNvSpPr>
          <p:nvPr/>
        </p:nvSpPr>
        <p:spPr bwMode="auto">
          <a:xfrm>
            <a:off x="4794649" y="1142182"/>
            <a:ext cx="770664" cy="33886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ctr">
              <a:defRPr/>
            </a:pPr>
            <a:r>
              <a:rPr lang="en-US" sz="1600" b="1">
                <a:solidFill>
                  <a:schemeClr val="bg1"/>
                </a:solidFill>
                <a:latin typeface="Tahoma" pitchFamily="34" charset="0"/>
                <a:ea typeface="SimSun" pitchFamily="2" charset="-122"/>
              </a:rPr>
              <a:t>Cloud</a:t>
            </a:r>
          </a:p>
        </p:txBody>
      </p:sp>
      <p:grpSp>
        <p:nvGrpSpPr>
          <p:cNvPr id="76" name="Group 2"/>
          <p:cNvGrpSpPr>
            <a:grpSpLocks/>
          </p:cNvGrpSpPr>
          <p:nvPr/>
        </p:nvGrpSpPr>
        <p:grpSpPr bwMode="auto">
          <a:xfrm>
            <a:off x="2819400" y="819909"/>
            <a:ext cx="3772580" cy="2023359"/>
            <a:chOff x="301621" y="881947"/>
            <a:chExt cx="4899385" cy="2836520"/>
          </a:xfrm>
        </p:grpSpPr>
        <p:grpSp>
          <p:nvGrpSpPr>
            <p:cNvPr id="77" name="Group 14"/>
            <p:cNvGrpSpPr>
              <a:grpSpLocks/>
            </p:cNvGrpSpPr>
            <p:nvPr/>
          </p:nvGrpSpPr>
          <p:grpSpPr bwMode="auto">
            <a:xfrm>
              <a:off x="301621" y="1299746"/>
              <a:ext cx="4891672" cy="374030"/>
              <a:chOff x="484550" y="1950776"/>
              <a:chExt cx="4891672" cy="498707"/>
            </a:xfrm>
          </p:grpSpPr>
          <p:sp>
            <p:nvSpPr>
              <p:cNvPr id="106" name="Rounded Rectangle 105"/>
              <p:cNvSpPr/>
              <p:nvPr/>
            </p:nvSpPr>
            <p:spPr bwMode="auto">
              <a:xfrm>
                <a:off x="484550" y="1949585"/>
                <a:ext cx="4891447" cy="498730"/>
              </a:xfrm>
              <a:prstGeom prst="roundRect">
                <a:avLst>
                  <a:gd name="adj" fmla="val 17740"/>
                </a:avLst>
              </a:prstGeom>
              <a:solidFill>
                <a:schemeClr val="accent5">
                  <a:lumMod val="75000"/>
                </a:schemeClr>
              </a:solidFill>
              <a:ln w="41275">
                <a:noFill/>
                <a:round/>
                <a:headEnd/>
                <a:tailEnd/>
              </a:ln>
            </p:spPr>
            <p:txBody>
              <a:bodyPr wrap="none" lIns="0" tIns="0" rIns="0" bIns="0"/>
              <a:lstStyle/>
              <a:p>
                <a:pPr algn="ctr"/>
                <a:r>
                  <a:rPr lang="en-US" sz="1100" dirty="0">
                    <a:solidFill>
                      <a:srgbClr val="FFFFFF"/>
                    </a:solidFill>
                    <a:latin typeface="Calibri"/>
                  </a:rPr>
                  <a:t>UAA</a:t>
                </a:r>
              </a:p>
            </p:txBody>
          </p:sp>
          <p:pic>
            <p:nvPicPr>
              <p:cNvPr id="107" name="Picture 129" descr="CF_architecture.png"/>
              <p:cNvPicPr>
                <a:picLocks noChangeAspect="1"/>
              </p:cNvPicPr>
              <p:nvPr/>
            </p:nvPicPr>
            <p:blipFill>
              <a:blip r:embed="rId3">
                <a:extLst>
                  <a:ext uri="{28A0092B-C50C-407E-A947-70E740481C1C}">
                    <a14:useLocalDpi xmlns:a14="http://schemas.microsoft.com/office/drawing/2010/main" val="0"/>
                  </a:ext>
                </a:extLst>
              </a:blip>
              <a:srcRect t="88673" r="87601"/>
              <a:stretch>
                <a:fillRect/>
              </a:stretch>
            </p:blipFill>
            <p:spPr bwMode="auto">
              <a:xfrm>
                <a:off x="3116624" y="2038971"/>
                <a:ext cx="602002" cy="3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 name="Group 13"/>
            <p:cNvGrpSpPr>
              <a:grpSpLocks/>
            </p:cNvGrpSpPr>
            <p:nvPr/>
          </p:nvGrpSpPr>
          <p:grpSpPr bwMode="auto">
            <a:xfrm>
              <a:off x="309334" y="881947"/>
              <a:ext cx="4891672" cy="382994"/>
              <a:chOff x="492263" y="1380342"/>
              <a:chExt cx="4891672" cy="510659"/>
            </a:xfrm>
          </p:grpSpPr>
          <p:sp>
            <p:nvSpPr>
              <p:cNvPr id="104" name="Rounded Rectangle 103"/>
              <p:cNvSpPr/>
              <p:nvPr/>
            </p:nvSpPr>
            <p:spPr bwMode="auto">
              <a:xfrm>
                <a:off x="492489" y="1380342"/>
                <a:ext cx="4891446" cy="498729"/>
              </a:xfrm>
              <a:prstGeom prst="roundRect">
                <a:avLst>
                  <a:gd name="adj" fmla="val 17740"/>
                </a:avLst>
              </a:prstGeom>
              <a:solidFill>
                <a:schemeClr val="accent5">
                  <a:lumMod val="75000"/>
                </a:schemeClr>
              </a:solidFill>
              <a:ln w="41275">
                <a:noFill/>
                <a:round/>
                <a:headEnd/>
                <a:tailEnd/>
              </a:ln>
            </p:spPr>
            <p:txBody>
              <a:bodyPr wrap="none" lIns="0" tIns="0" rIns="0" bIns="0"/>
              <a:lstStyle/>
              <a:p>
                <a:pPr algn="ctr"/>
                <a:r>
                  <a:rPr lang="en-US" sz="1100" dirty="0">
                    <a:solidFill>
                      <a:srgbClr val="FFFFFF"/>
                    </a:solidFill>
                    <a:latin typeface="Calibri"/>
                  </a:rPr>
                  <a:t>Router</a:t>
                </a:r>
              </a:p>
            </p:txBody>
          </p:sp>
          <p:pic>
            <p:nvPicPr>
              <p:cNvPr id="105" name="Picture 127" descr="Scan 128x128.png"/>
              <p:cNvPicPr>
                <a:picLocks noChangeAspect="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230650" y="1414634"/>
                <a:ext cx="476367" cy="47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 name="Rounded Rectangle 78"/>
            <p:cNvSpPr/>
            <p:nvPr/>
          </p:nvSpPr>
          <p:spPr bwMode="auto">
            <a:xfrm>
              <a:off x="2783066" y="2175525"/>
              <a:ext cx="2402064" cy="1542942"/>
            </a:xfrm>
            <a:prstGeom prst="roundRect">
              <a:avLst>
                <a:gd name="adj" fmla="val 7751"/>
              </a:avLst>
            </a:prstGeom>
            <a:solidFill>
              <a:schemeClr val="accent5">
                <a:lumMod val="75000"/>
              </a:schemeClr>
            </a:solidFill>
            <a:ln w="41275">
              <a:noFill/>
              <a:round/>
              <a:headEnd/>
              <a:tailEnd/>
            </a:ln>
          </p:spPr>
          <p:txBody>
            <a:bodyPr wrap="none" lIns="0" tIns="0" rIns="0" bIns="0"/>
            <a:lstStyle/>
            <a:p>
              <a:pPr algn="ctr"/>
              <a:r>
                <a:rPr lang="en-US" sz="1100" dirty="0">
                  <a:solidFill>
                    <a:schemeClr val="bg1"/>
                  </a:solidFill>
                  <a:latin typeface="Calibri"/>
                </a:rPr>
                <a:t>DEA Pool  </a:t>
              </a:r>
            </a:p>
          </p:txBody>
        </p:sp>
        <p:sp>
          <p:nvSpPr>
            <p:cNvPr id="80" name="Rounded Rectangle 79"/>
            <p:cNvSpPr/>
            <p:nvPr/>
          </p:nvSpPr>
          <p:spPr bwMode="auto">
            <a:xfrm>
              <a:off x="322261" y="2175525"/>
              <a:ext cx="2387775" cy="623411"/>
            </a:xfrm>
            <a:prstGeom prst="roundRect">
              <a:avLst>
                <a:gd name="adj" fmla="val 9514"/>
              </a:avLst>
            </a:prstGeom>
            <a:solidFill>
              <a:schemeClr val="accent5">
                <a:lumMod val="75000"/>
              </a:schemeClr>
            </a:solidFill>
            <a:ln w="41275">
              <a:noFill/>
              <a:round/>
              <a:headEnd/>
              <a:tailEnd/>
            </a:ln>
          </p:spPr>
          <p:txBody>
            <a:bodyPr wrap="none" lIns="0" tIns="0" rIns="0" bIns="0"/>
            <a:lstStyle/>
            <a:p>
              <a:pPr algn="ctr"/>
              <a:endParaRPr lang="en-US" sz="1100" dirty="0">
                <a:solidFill>
                  <a:schemeClr val="accent6">
                    <a:lumMod val="75000"/>
                  </a:schemeClr>
                </a:solidFill>
                <a:latin typeface="Calibri"/>
              </a:endParaRPr>
            </a:p>
          </p:txBody>
        </p:sp>
        <p:sp>
          <p:nvSpPr>
            <p:cNvPr id="81" name="Rounded Rectangle 80"/>
            <p:cNvSpPr/>
            <p:nvPr/>
          </p:nvSpPr>
          <p:spPr bwMode="auto">
            <a:xfrm>
              <a:off x="3124403" y="2210592"/>
              <a:ext cx="1776544" cy="582499"/>
            </a:xfrm>
            <a:prstGeom prst="roundRect">
              <a:avLst>
                <a:gd name="adj" fmla="val 10428"/>
              </a:avLst>
            </a:prstGeom>
            <a:solidFill>
              <a:schemeClr val="accent5">
                <a:lumMod val="75000"/>
              </a:schemeClr>
            </a:solidFill>
            <a:ln w="41275">
              <a:noFill/>
              <a:round/>
              <a:headEnd/>
              <a:tailEnd/>
            </a:ln>
          </p:spPr>
          <p:txBody>
            <a:bodyPr wrap="none" lIns="0" tIns="0" rIns="0" bIns="0"/>
            <a:lstStyle/>
            <a:p>
              <a:pPr algn="ctr"/>
              <a:r>
                <a:rPr lang="en-US" sz="1100" dirty="0">
                  <a:solidFill>
                    <a:srgbClr val="FFFFFF"/>
                  </a:solidFill>
                  <a:latin typeface="Calibri"/>
                </a:rPr>
                <a:t>Apps</a:t>
              </a:r>
            </a:p>
          </p:txBody>
        </p:sp>
        <p:pic>
          <p:nvPicPr>
            <p:cNvPr id="82" name="Picture 68"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2948242" y="3449760"/>
              <a:ext cx="358488" cy="23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ounded Rectangle 82"/>
            <p:cNvSpPr/>
            <p:nvPr/>
          </p:nvSpPr>
          <p:spPr bwMode="auto">
            <a:xfrm>
              <a:off x="301621" y="2814521"/>
              <a:ext cx="2414765" cy="483144"/>
            </a:xfrm>
            <a:prstGeom prst="roundRect">
              <a:avLst>
                <a:gd name="adj" fmla="val 17740"/>
              </a:avLst>
            </a:prstGeom>
            <a:solidFill>
              <a:schemeClr val="accent5">
                <a:lumMod val="75000"/>
              </a:schemeClr>
            </a:solidFill>
            <a:ln w="41275">
              <a:noFill/>
              <a:round/>
              <a:headEnd/>
              <a:tailEnd/>
            </a:ln>
          </p:spPr>
          <p:txBody>
            <a:bodyPr wrap="none" lIns="0" tIns="0" rIns="0" bIns="0"/>
            <a:lstStyle/>
            <a:p>
              <a:pPr algn="ctr"/>
              <a:r>
                <a:rPr lang="en-US" sz="1100" dirty="0">
                  <a:solidFill>
                    <a:srgbClr val="FFFFFF"/>
                  </a:solidFill>
                  <a:latin typeface="Calibri"/>
                </a:rPr>
                <a:t>       Service Connector</a:t>
              </a:r>
            </a:p>
          </p:txBody>
        </p:sp>
        <p:pic>
          <p:nvPicPr>
            <p:cNvPr id="84" name="Picture 7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305756" y="2441357"/>
              <a:ext cx="452642" cy="38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71"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3785179" y="2441357"/>
              <a:ext cx="452642" cy="38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80" descr="CF_architecture.png"/>
            <p:cNvPicPr>
              <a:picLocks noChangeAspect="1"/>
            </p:cNvPicPr>
            <p:nvPr/>
          </p:nvPicPr>
          <p:blipFill>
            <a:blip r:embed="rId6">
              <a:extLst>
                <a:ext uri="{28A0092B-C50C-407E-A947-70E740481C1C}">
                  <a14:useLocalDpi xmlns:a14="http://schemas.microsoft.com/office/drawing/2010/main" val="0"/>
                </a:ext>
              </a:extLst>
            </a:blip>
            <a:srcRect l="60078" t="31557" r="30600" b="53140"/>
            <a:stretch>
              <a:fillRect/>
            </a:stretch>
          </p:blipFill>
          <p:spPr bwMode="auto">
            <a:xfrm>
              <a:off x="4264602" y="2441357"/>
              <a:ext cx="452642" cy="38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ounded Rectangle 86"/>
            <p:cNvSpPr/>
            <p:nvPr/>
          </p:nvSpPr>
          <p:spPr bwMode="auto">
            <a:xfrm>
              <a:off x="2783066" y="1713810"/>
              <a:ext cx="2410002" cy="430544"/>
            </a:xfrm>
            <a:prstGeom prst="roundRect">
              <a:avLst>
                <a:gd name="adj" fmla="val 9038"/>
              </a:avLst>
            </a:prstGeom>
            <a:solidFill>
              <a:schemeClr val="accent5">
                <a:lumMod val="75000"/>
              </a:schemeClr>
            </a:solidFill>
            <a:ln w="41275">
              <a:noFill/>
              <a:round/>
              <a:headEnd/>
              <a:tailEnd/>
            </a:ln>
          </p:spPr>
          <p:txBody>
            <a:bodyPr wrap="none" lIns="0" tIns="0" rIns="0" bIns="0"/>
            <a:lstStyle/>
            <a:p>
              <a:pPr algn="ctr"/>
              <a:r>
                <a:rPr lang="en-US" sz="1100" dirty="0">
                  <a:solidFill>
                    <a:srgbClr val="FFFFFF"/>
                  </a:solidFill>
                  <a:latin typeface="Calibri"/>
                </a:rPr>
                <a:t>Health Manager</a:t>
              </a:r>
            </a:p>
          </p:txBody>
        </p:sp>
        <p:pic>
          <p:nvPicPr>
            <p:cNvPr id="88" name="Picture 97" descr="CF_architecture.png"/>
            <p:cNvPicPr>
              <a:picLocks noChangeAspect="1"/>
            </p:cNvPicPr>
            <p:nvPr/>
          </p:nvPicPr>
          <p:blipFill>
            <a:blip r:embed="rId7">
              <a:extLst>
                <a:ext uri="{28A0092B-C50C-407E-A947-70E740481C1C}">
                  <a14:useLocalDpi xmlns:a14="http://schemas.microsoft.com/office/drawing/2010/main" val="0"/>
                </a:ext>
              </a:extLst>
            </a:blip>
            <a:srcRect l="60078" t="2303" r="29823" b="84567"/>
            <a:stretch>
              <a:fillRect/>
            </a:stretch>
          </p:blipFill>
          <p:spPr bwMode="auto">
            <a:xfrm>
              <a:off x="4652145" y="1744659"/>
              <a:ext cx="490362" cy="3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ounded Rectangle 88"/>
            <p:cNvSpPr/>
            <p:nvPr/>
          </p:nvSpPr>
          <p:spPr bwMode="auto">
            <a:xfrm>
              <a:off x="314322" y="3317146"/>
              <a:ext cx="2414765" cy="401321"/>
            </a:xfrm>
            <a:prstGeom prst="roundRect">
              <a:avLst>
                <a:gd name="adj" fmla="val 17740"/>
              </a:avLst>
            </a:prstGeom>
            <a:solidFill>
              <a:schemeClr val="accent5">
                <a:lumMod val="75000"/>
              </a:schemeClr>
            </a:solidFill>
            <a:ln w="41275">
              <a:noFill/>
              <a:round/>
              <a:headEnd/>
              <a:tailEnd/>
            </a:ln>
          </p:spPr>
          <p:txBody>
            <a:bodyPr wrap="none" lIns="0" tIns="0" rIns="0" bIns="0"/>
            <a:lstStyle/>
            <a:p>
              <a:pPr algn="ctr"/>
              <a:r>
                <a:rPr lang="en-US" sz="1100" dirty="0">
                  <a:solidFill>
                    <a:srgbClr val="FFFFFF"/>
                  </a:solidFill>
                  <a:latin typeface="Calibri"/>
                </a:rPr>
                <a:t>Messaging</a:t>
              </a:r>
            </a:p>
          </p:txBody>
        </p:sp>
        <p:pic>
          <p:nvPicPr>
            <p:cNvPr id="90" name="Picture 99" descr="Chat active 128x128.png"/>
            <p:cNvPicPr>
              <a:picLocks noChangeAspect="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883630" y="3362243"/>
              <a:ext cx="462041" cy="34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00" descr="Equalizer 128x128.png"/>
            <p:cNvPicPr>
              <a:picLocks noChangeAspect="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507721" y="2872088"/>
              <a:ext cx="443382" cy="33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ounded Rectangle 91"/>
            <p:cNvSpPr/>
            <p:nvPr/>
          </p:nvSpPr>
          <p:spPr bwMode="auto">
            <a:xfrm>
              <a:off x="314322" y="1713810"/>
              <a:ext cx="2402065" cy="438336"/>
            </a:xfrm>
            <a:prstGeom prst="roundRect">
              <a:avLst>
                <a:gd name="adj" fmla="val 9038"/>
              </a:avLst>
            </a:prstGeom>
            <a:solidFill>
              <a:schemeClr val="accent5">
                <a:lumMod val="75000"/>
              </a:schemeClr>
            </a:solidFill>
            <a:ln w="41275">
              <a:noFill/>
              <a:round/>
              <a:headEnd/>
              <a:tailEnd/>
            </a:ln>
          </p:spPr>
          <p:txBody>
            <a:bodyPr wrap="none" lIns="0" tIns="0" rIns="0" bIns="0"/>
            <a:lstStyle/>
            <a:p>
              <a:pPr algn="ctr"/>
              <a:r>
                <a:rPr lang="en-US" sz="1100" dirty="0">
                  <a:solidFill>
                    <a:srgbClr val="FFFFFF"/>
                  </a:solidFill>
                  <a:latin typeface="Calibri"/>
                </a:rPr>
                <a:t>Cloud Controller</a:t>
              </a:r>
            </a:p>
          </p:txBody>
        </p:sp>
        <p:pic>
          <p:nvPicPr>
            <p:cNvPr id="93" name="Picture 102" descr="CF_architecture.png"/>
            <p:cNvPicPr>
              <a:picLocks noChangeAspect="1"/>
            </p:cNvPicPr>
            <p:nvPr/>
          </p:nvPicPr>
          <p:blipFill>
            <a:blip r:embed="rId10">
              <a:extLst>
                <a:ext uri="{28A0092B-C50C-407E-A947-70E740481C1C}">
                  <a14:useLocalDpi xmlns:a14="http://schemas.microsoft.com/office/drawing/2010/main" val="0"/>
                </a:ext>
              </a:extLst>
            </a:blip>
            <a:srcRect r="86423" b="85425"/>
            <a:stretch>
              <a:fillRect/>
            </a:stretch>
          </p:blipFill>
          <p:spPr bwMode="auto">
            <a:xfrm>
              <a:off x="2032826" y="1723449"/>
              <a:ext cx="610104" cy="33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4" name="Group 21"/>
            <p:cNvGrpSpPr>
              <a:grpSpLocks/>
            </p:cNvGrpSpPr>
            <p:nvPr/>
          </p:nvGrpSpPr>
          <p:grpSpPr bwMode="auto">
            <a:xfrm>
              <a:off x="3124331" y="2900183"/>
              <a:ext cx="1777279" cy="504220"/>
              <a:chOff x="3307260" y="3813784"/>
              <a:chExt cx="1777279" cy="672293"/>
            </a:xfrm>
          </p:grpSpPr>
          <p:sp>
            <p:nvSpPr>
              <p:cNvPr id="101" name="Rounded Rectangle 100"/>
              <p:cNvSpPr/>
              <p:nvPr/>
            </p:nvSpPr>
            <p:spPr bwMode="auto">
              <a:xfrm>
                <a:off x="3307332" y="3813861"/>
                <a:ext cx="1776544" cy="672763"/>
              </a:xfrm>
              <a:prstGeom prst="roundRect">
                <a:avLst>
                  <a:gd name="adj" fmla="val 9012"/>
                </a:avLst>
              </a:prstGeom>
              <a:solidFill>
                <a:schemeClr val="accent5">
                  <a:lumMod val="75000"/>
                </a:schemeClr>
              </a:solidFill>
              <a:ln w="41275">
                <a:noFill/>
                <a:round/>
                <a:headEnd/>
                <a:tailEnd/>
              </a:ln>
            </p:spPr>
            <p:txBody>
              <a:bodyPr wrap="none" lIns="0" tIns="0" rIns="0" bIns="0"/>
              <a:lstStyle/>
              <a:p>
                <a:pPr algn="ctr"/>
                <a:r>
                  <a:rPr lang="en-US" sz="1100" dirty="0">
                    <a:solidFill>
                      <a:schemeClr val="bg1"/>
                    </a:solidFill>
                    <a:latin typeface="Calibri"/>
                  </a:rPr>
                  <a:t>Build Packs</a:t>
                </a:r>
              </a:p>
            </p:txBody>
          </p:sp>
          <p:pic>
            <p:nvPicPr>
              <p:cNvPr id="102" name="Picture 124" descr="CF_architecture.png"/>
              <p:cNvPicPr>
                <a:picLocks noChangeAspect="1"/>
              </p:cNvPicPr>
              <p:nvPr/>
            </p:nvPicPr>
            <p:blipFill>
              <a:blip r:embed="rId11">
                <a:extLst>
                  <a:ext uri="{28A0092B-C50C-407E-A947-70E740481C1C}">
                    <a14:useLocalDpi xmlns:a14="http://schemas.microsoft.com/office/drawing/2010/main" val="0"/>
                  </a:ext>
                </a:extLst>
              </a:blip>
              <a:srcRect l="28247" r="57510" b="83122"/>
              <a:stretch>
                <a:fillRect/>
              </a:stretch>
            </p:blipFill>
            <p:spPr bwMode="auto">
              <a:xfrm>
                <a:off x="3633577" y="4051923"/>
                <a:ext cx="502751" cy="40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25" descr="CF_architecture.png"/>
              <p:cNvPicPr>
                <a:picLocks noChangeAspect="1"/>
              </p:cNvPicPr>
              <p:nvPr/>
            </p:nvPicPr>
            <p:blipFill>
              <a:blip r:embed="rId11">
                <a:extLst>
                  <a:ext uri="{28A0092B-C50C-407E-A947-70E740481C1C}">
                    <a14:useLocalDpi xmlns:a14="http://schemas.microsoft.com/office/drawing/2010/main" val="0"/>
                  </a:ext>
                </a:extLst>
              </a:blip>
              <a:srcRect l="28247" r="57510" b="83122"/>
              <a:stretch>
                <a:fillRect/>
              </a:stretch>
            </p:blipFill>
            <p:spPr bwMode="auto">
              <a:xfrm>
                <a:off x="4315464" y="4051923"/>
                <a:ext cx="502751" cy="40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5" name="Picture 104" descr="CF_architecture.png"/>
            <p:cNvPicPr>
              <a:picLocks noChangeAspect="1"/>
            </p:cNvPicPr>
            <p:nvPr/>
          </p:nvPicPr>
          <p:blipFill>
            <a:blip r:embed="rId12">
              <a:extLst>
                <a:ext uri="{28A0092B-C50C-407E-A947-70E740481C1C}">
                  <a14:useLocalDpi xmlns:a14="http://schemas.microsoft.com/office/drawing/2010/main" val="0"/>
                </a:ext>
              </a:extLst>
            </a:blip>
            <a:srcRect l="31281" t="61530" r="61469" b="24921"/>
            <a:stretch>
              <a:fillRect/>
            </a:stretch>
          </p:blipFill>
          <p:spPr bwMode="auto">
            <a:xfrm>
              <a:off x="515694" y="2410689"/>
              <a:ext cx="352055" cy="33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05" descr="CF_architecture.png"/>
            <p:cNvPicPr>
              <a:picLocks noChangeAspect="1"/>
            </p:cNvPicPr>
            <p:nvPr/>
          </p:nvPicPr>
          <p:blipFill>
            <a:blip r:embed="rId12">
              <a:extLst>
                <a:ext uri="{28A0092B-C50C-407E-A947-70E740481C1C}">
                  <a14:useLocalDpi xmlns:a14="http://schemas.microsoft.com/office/drawing/2010/main" val="0"/>
                </a:ext>
              </a:extLst>
            </a:blip>
            <a:srcRect l="31281" t="61530" r="61469" b="24921"/>
            <a:stretch>
              <a:fillRect/>
            </a:stretch>
          </p:blipFill>
          <p:spPr bwMode="auto">
            <a:xfrm>
              <a:off x="1320368" y="2417008"/>
              <a:ext cx="352055" cy="33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06"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308083" y="3449760"/>
              <a:ext cx="358488" cy="23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07" descr="CF_architecture.png"/>
            <p:cNvPicPr>
              <a:picLocks noChangeAspect="1"/>
            </p:cNvPicPr>
            <p:nvPr/>
          </p:nvPicPr>
          <p:blipFill>
            <a:blip r:embed="rId5">
              <a:extLst>
                <a:ext uri="{28A0092B-C50C-407E-A947-70E740481C1C}">
                  <a14:useLocalDpi xmlns:a14="http://schemas.microsoft.com/office/drawing/2010/main" val="0"/>
                </a:ext>
              </a:extLst>
            </a:blip>
            <a:srcRect l="86179" t="28467" b="53844"/>
            <a:stretch>
              <a:fillRect/>
            </a:stretch>
          </p:blipFill>
          <p:spPr bwMode="auto">
            <a:xfrm>
              <a:off x="3667923" y="3449760"/>
              <a:ext cx="358488" cy="23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ounded Rectangle 98"/>
            <p:cNvSpPr/>
            <p:nvPr/>
          </p:nvSpPr>
          <p:spPr bwMode="auto">
            <a:xfrm>
              <a:off x="1700312" y="2465800"/>
              <a:ext cx="977972" cy="301965"/>
            </a:xfrm>
            <a:prstGeom prst="roundRect">
              <a:avLst>
                <a:gd name="adj" fmla="val 9514"/>
              </a:avLst>
            </a:prstGeom>
            <a:solidFill>
              <a:schemeClr val="accent5">
                <a:lumMod val="75000"/>
              </a:schemeClr>
            </a:solidFill>
            <a:ln w="41275">
              <a:noFill/>
              <a:round/>
              <a:headEnd/>
              <a:tailEnd/>
            </a:ln>
          </p:spPr>
          <p:txBody>
            <a:bodyPr wrap="none" lIns="0" tIns="0" rIns="0" bIns="0"/>
            <a:lstStyle/>
            <a:p>
              <a:pPr algn="ctr"/>
              <a:r>
                <a:rPr lang="en-US" sz="1100" dirty="0">
                  <a:solidFill>
                    <a:prstClr val="white">
                      <a:lumMod val="95000"/>
                    </a:prstClr>
                  </a:solidFill>
                  <a:latin typeface="Calibri"/>
                </a:rPr>
                <a:t>Service Nodes</a:t>
              </a:r>
            </a:p>
          </p:txBody>
        </p:sp>
        <p:pic>
          <p:nvPicPr>
            <p:cNvPr id="100" name="Picture 62" descr="CF_architecture.png"/>
            <p:cNvPicPr>
              <a:picLocks noChangeAspect="1"/>
            </p:cNvPicPr>
            <p:nvPr/>
          </p:nvPicPr>
          <p:blipFill>
            <a:blip r:embed="rId12">
              <a:extLst>
                <a:ext uri="{28A0092B-C50C-407E-A947-70E740481C1C}">
                  <a14:useLocalDpi xmlns:a14="http://schemas.microsoft.com/office/drawing/2010/main" val="0"/>
                </a:ext>
              </a:extLst>
            </a:blip>
            <a:srcRect l="31281" t="61530" r="61469" b="24921"/>
            <a:stretch>
              <a:fillRect/>
            </a:stretch>
          </p:blipFill>
          <p:spPr bwMode="auto">
            <a:xfrm>
              <a:off x="923086" y="2405119"/>
              <a:ext cx="352055" cy="33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3" name="Straight Arrow Connector 52"/>
          <p:cNvCxnSpPr/>
          <p:nvPr/>
        </p:nvCxnSpPr>
        <p:spPr>
          <a:xfrm flipH="1" flipV="1">
            <a:off x="4673906" y="1963967"/>
            <a:ext cx="2714288" cy="16163"/>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3"/>
          <p:cNvSpPr txBox="1">
            <a:spLocks noChangeArrowheads="1"/>
          </p:cNvSpPr>
          <p:nvPr/>
        </p:nvSpPr>
        <p:spPr bwMode="auto">
          <a:xfrm>
            <a:off x="0" y="514826"/>
            <a:ext cx="8367728" cy="343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ctr" defTabSz="365125" rtl="0" eaLnBrk="0" fontAlgn="base" hangingPunct="0">
              <a:spcBef>
                <a:spcPct val="0"/>
              </a:spcBef>
              <a:spcAft>
                <a:spcPct val="0"/>
              </a:spcAft>
              <a:defRPr sz="5000">
                <a:solidFill>
                  <a:srgbClr val="FFFFFF"/>
                </a:solidFill>
                <a:latin typeface="+mj-lt"/>
                <a:ea typeface="+mj-ea"/>
                <a:cs typeface="+mj-cs"/>
                <a:sym typeface="Helvetica Light" charset="0"/>
              </a:defRPr>
            </a:lvl1pPr>
            <a:lvl2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2pPr>
            <a:lvl3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3pPr>
            <a:lvl4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4pPr>
            <a:lvl5pPr algn="ctr" defTabSz="365125" rtl="0" eaLnBrk="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5pPr>
            <a:lvl6pPr marL="286984"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6pPr>
            <a:lvl7pPr marL="573969"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7pPr>
            <a:lvl8pPr marL="860953"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8pPr>
            <a:lvl9pPr marL="1147938" algn="ctr" defTabSz="366702" rtl="0" fontAlgn="base" hangingPunct="0">
              <a:spcBef>
                <a:spcPct val="0"/>
              </a:spcBef>
              <a:spcAft>
                <a:spcPct val="0"/>
              </a:spcAft>
              <a:defRPr sz="5000">
                <a:solidFill>
                  <a:srgbClr val="FFFFFF"/>
                </a:solidFill>
                <a:latin typeface="Helvetica Light" charset="0"/>
                <a:ea typeface="ＭＳ Ｐゴシック" charset="0"/>
                <a:cs typeface="Helvetica Light" charset="0"/>
                <a:sym typeface="Helvetica Light" charset="0"/>
              </a:defRPr>
            </a:lvl9pPr>
          </a:lstStyle>
          <a:p>
            <a:pPr algn="l"/>
            <a:r>
              <a:rPr lang="en-US" altLang="ko-KR" dirty="0" smtClean="0">
                <a:latin typeface="Arial" charset="0"/>
                <a:ea typeface="ＭＳ Ｐゴシック" charset="0"/>
              </a:rPr>
              <a:t> </a:t>
            </a:r>
            <a:r>
              <a:rPr lang="en-US" altLang="ko-KR" sz="2000" dirty="0">
                <a:solidFill>
                  <a:schemeClr val="tx1"/>
                </a:solidFill>
                <a:ea typeface="+mn-ea"/>
                <a:cs typeface="Abadi MT Condensed Extra Bold" charset="0"/>
              </a:rPr>
              <a:t>Cloud Foundry , OpenStack &amp; Docker – </a:t>
            </a:r>
            <a:r>
              <a:rPr lang="en-US" altLang="ko-KR" sz="2000" dirty="0" smtClean="0">
                <a:solidFill>
                  <a:schemeClr val="tx1"/>
                </a:solidFill>
                <a:ea typeface="+mn-ea"/>
                <a:cs typeface="Abadi MT Condensed Extra Bold" charset="0"/>
              </a:rPr>
              <a:t>What </a:t>
            </a:r>
            <a:r>
              <a:rPr lang="en-US" altLang="ko-KR" sz="2000" dirty="0" smtClean="0">
                <a:solidFill>
                  <a:schemeClr val="tx1"/>
                </a:solidFill>
                <a:ea typeface="+mn-ea"/>
                <a:cs typeface="Abadi MT Condensed Extra Bold" charset="0"/>
              </a:rPr>
              <a:t>Can be future</a:t>
            </a:r>
            <a:endParaRPr lang="en-US" altLang="ko-KR" sz="2000" dirty="0">
              <a:solidFill>
                <a:schemeClr val="tx1"/>
              </a:solidFill>
              <a:ea typeface="+mn-ea"/>
              <a:cs typeface="Abadi MT Condensed Extra Bold" charset="0"/>
            </a:endParaRPr>
          </a:p>
        </p:txBody>
      </p:sp>
      <p:sp>
        <p:nvSpPr>
          <p:cNvPr id="55" name="AutoShape 37"/>
          <p:cNvSpPr>
            <a:spLocks noChangeArrowheads="1"/>
          </p:cNvSpPr>
          <p:nvPr/>
        </p:nvSpPr>
        <p:spPr bwMode="auto">
          <a:xfrm flipV="1">
            <a:off x="4654669" y="2861402"/>
            <a:ext cx="381000" cy="228812"/>
          </a:xfrm>
          <a:prstGeom prst="upArrow">
            <a:avLst>
              <a:gd name="adj1" fmla="val 55361"/>
              <a:gd name="adj2" fmla="val 54167"/>
            </a:avLst>
          </a:prstGeom>
          <a:gradFill rotWithShape="1">
            <a:gsLst>
              <a:gs pos="0">
                <a:schemeClr val="bg2"/>
              </a:gs>
              <a:gs pos="100000">
                <a:schemeClr val="bg2">
                  <a:gamma/>
                  <a:shade val="29804"/>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a typeface="MS PGothic" pitchFamily="34" charset="-128"/>
              <a:cs typeface="+mn-cs"/>
            </a:endParaRPr>
          </a:p>
        </p:txBody>
      </p:sp>
      <p:sp>
        <p:nvSpPr>
          <p:cNvPr id="56" name="AutoShape 85"/>
          <p:cNvSpPr>
            <a:spLocks noChangeArrowheads="1"/>
          </p:cNvSpPr>
          <p:nvPr/>
        </p:nvSpPr>
        <p:spPr bwMode="auto">
          <a:xfrm flipH="1">
            <a:off x="373744" y="2661491"/>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a:solidFill>
                <a:schemeClr val="bg1"/>
              </a:solidFill>
              <a:latin typeface="Tahoma" charset="0"/>
              <a:ea typeface="SimSun" charset="0"/>
              <a:cs typeface="SimSun" charset="0"/>
            </a:endParaRPr>
          </a:p>
          <a:p>
            <a:pPr algn="ctr"/>
            <a:r>
              <a:rPr lang="en-US" altLang="zh-CN" sz="800" b="1">
                <a:solidFill>
                  <a:schemeClr val="bg1"/>
                </a:solidFill>
                <a:latin typeface="Tahoma" charset="0"/>
                <a:ea typeface="SimSun" charset="0"/>
                <a:cs typeface="SimSun" charset="0"/>
              </a:rPr>
              <a:t>Integration</a:t>
            </a:r>
          </a:p>
          <a:p>
            <a:pPr algn="ctr"/>
            <a:endParaRPr lang="en-US" altLang="zh-CN" sz="1100" b="1">
              <a:solidFill>
                <a:schemeClr val="bg1"/>
              </a:solidFill>
              <a:latin typeface="Tahoma" charset="0"/>
              <a:ea typeface="SimSun" charset="0"/>
              <a:cs typeface="SimSun" charset="0"/>
            </a:endParaRPr>
          </a:p>
        </p:txBody>
      </p:sp>
      <p:sp>
        <p:nvSpPr>
          <p:cNvPr id="57" name="AutoShape 86"/>
          <p:cNvSpPr>
            <a:spLocks noChangeArrowheads="1"/>
          </p:cNvSpPr>
          <p:nvPr/>
        </p:nvSpPr>
        <p:spPr bwMode="auto">
          <a:xfrm flipH="1">
            <a:off x="276982" y="3873420"/>
            <a:ext cx="812213" cy="400420"/>
          </a:xfrm>
          <a:prstGeom prst="roundRect">
            <a:avLst>
              <a:gd name="adj" fmla="val 16667"/>
            </a:avLst>
          </a:prstGeom>
          <a:solidFill>
            <a:srgbClr val="99CCFF"/>
          </a:solidFill>
          <a:ln w="9525">
            <a:round/>
            <a:headEnd/>
            <a:tailEnd/>
          </a:ln>
          <a:effectLst/>
          <a:scene3d>
            <a:camera prst="legacyPerspectiveTopRight"/>
            <a:lightRig rig="legacyFlat3" dir="b"/>
          </a:scene3d>
          <a:sp3d extrusionH="887400" prstMaterial="legacyMatte">
            <a:bevelT w="13500" h="13500" prst="angle"/>
            <a:bevelB w="13500" h="13500" prst="angle"/>
            <a:extrusionClr>
              <a:srgbClr val="99CCFF"/>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a:endParaRPr lang="en-US" altLang="zh-CN" sz="900" b="1" dirty="0">
              <a:solidFill>
                <a:schemeClr val="bg1"/>
              </a:solidFill>
              <a:latin typeface="Tahoma" charset="0"/>
              <a:ea typeface="SimSun" charset="0"/>
              <a:cs typeface="SimSun" charset="0"/>
            </a:endParaRPr>
          </a:p>
          <a:p>
            <a:pPr algn="ctr"/>
            <a:r>
              <a:rPr lang="en-US" altLang="zh-CN" sz="800" b="1" dirty="0">
                <a:solidFill>
                  <a:schemeClr val="bg1"/>
                </a:solidFill>
                <a:latin typeface="Tahoma" charset="0"/>
                <a:ea typeface="SimSun" charset="0"/>
                <a:cs typeface="SimSun" charset="0"/>
              </a:rPr>
              <a:t>IaaS</a:t>
            </a:r>
          </a:p>
          <a:p>
            <a:pPr algn="ctr"/>
            <a:endParaRPr lang="en-US" altLang="zh-CN" sz="1100" b="1" dirty="0">
              <a:solidFill>
                <a:schemeClr val="bg1"/>
              </a:solidFill>
              <a:latin typeface="Tahoma" charset="0"/>
              <a:ea typeface="SimSun" charset="0"/>
              <a:cs typeface="SimSun" charset="0"/>
            </a:endParaRPr>
          </a:p>
        </p:txBody>
      </p:sp>
      <p:sp>
        <p:nvSpPr>
          <p:cNvPr id="58" name="Rounded Rectangle 57"/>
          <p:cNvSpPr/>
          <p:nvPr/>
        </p:nvSpPr>
        <p:spPr bwMode="auto">
          <a:xfrm>
            <a:off x="393389" y="2464656"/>
            <a:ext cx="1711184" cy="829488"/>
          </a:xfrm>
          <a:prstGeom prst="roundRect">
            <a:avLst>
              <a:gd name="adj" fmla="val 21984"/>
            </a:avLst>
          </a:prstGeom>
          <a:solidFill>
            <a:srgbClr val="CCFFCC"/>
          </a:solidFill>
          <a:ln w="41275">
            <a:solidFill>
              <a:schemeClr val="tx2">
                <a:lumMod val="50000"/>
              </a:schemeClr>
            </a:solidFill>
            <a:round/>
            <a:headEnd/>
            <a:tailEnd/>
          </a:ln>
        </p:spPr>
        <p:txBody>
          <a:bodyPr wrap="none" lIns="0" tIns="0" rIns="0" bIns="0" anchor="ctr"/>
          <a:lstStyle/>
          <a:p>
            <a:pPr fontAlgn="auto">
              <a:spcBef>
                <a:spcPts val="0"/>
              </a:spcBef>
              <a:spcAft>
                <a:spcPts val="0"/>
              </a:spcAft>
              <a:defRPr/>
            </a:pPr>
            <a:r>
              <a:rPr lang="en-US" dirty="0">
                <a:solidFill>
                  <a:prstClr val="black"/>
                </a:solidFill>
                <a:latin typeface="Calibri"/>
                <a:ea typeface="+mn-ea"/>
                <a:cs typeface="+mn-cs"/>
              </a:rPr>
              <a:t> </a:t>
            </a:r>
            <a:r>
              <a:rPr lang="en-US" dirty="0" smtClean="0">
                <a:solidFill>
                  <a:prstClr val="black"/>
                </a:solidFill>
                <a:latin typeface="Calibri"/>
                <a:ea typeface="+mn-ea"/>
                <a:cs typeface="+mn-cs"/>
              </a:rPr>
              <a:t>               BOSH</a:t>
            </a:r>
          </a:p>
          <a:p>
            <a:pPr fontAlgn="auto">
              <a:spcBef>
                <a:spcPts val="0"/>
              </a:spcBef>
              <a:spcAft>
                <a:spcPts val="0"/>
              </a:spcAft>
              <a:defRPr/>
            </a:pPr>
            <a:endParaRPr lang="en-US" dirty="0">
              <a:solidFill>
                <a:prstClr val="black"/>
              </a:solidFill>
              <a:latin typeface="Calibri"/>
              <a:ea typeface="+mn-ea"/>
              <a:cs typeface="+mn-cs"/>
            </a:endParaRPr>
          </a:p>
        </p:txBody>
      </p:sp>
      <p:pic>
        <p:nvPicPr>
          <p:cNvPr id="59" name="Picture 58" descr="Settings 128x128.png"/>
          <p:cNvPicPr>
            <a:picLocks noChangeAspect="1"/>
          </p:cNvPicPr>
          <p:nvPr/>
        </p:nvPicPr>
        <p:blipFill>
          <a:blip r:embed="rId13" cstate="print">
            <a:duotone>
              <a:prstClr val="black"/>
              <a:srgbClr val="000033">
                <a:tint val="45000"/>
                <a:satMod val="400000"/>
              </a:srgbClr>
            </a:duotone>
            <a:extLst>
              <a:ext uri="{28A0092B-C50C-407E-A947-70E740481C1C}">
                <a14:useLocalDpi xmlns:a14="http://schemas.microsoft.com/office/drawing/2010/main" val="0"/>
              </a:ext>
            </a:extLst>
          </a:blip>
          <a:stretch>
            <a:fillRect/>
          </a:stretch>
        </p:blipFill>
        <p:spPr>
          <a:xfrm>
            <a:off x="604762" y="2600004"/>
            <a:ext cx="490766" cy="368417"/>
          </a:xfrm>
          <a:prstGeom prst="rect">
            <a:avLst/>
          </a:prstGeom>
        </p:spPr>
      </p:pic>
      <p:sp>
        <p:nvSpPr>
          <p:cNvPr id="60" name="Rectangle 59"/>
          <p:cNvSpPr/>
          <p:nvPr/>
        </p:nvSpPr>
        <p:spPr bwMode="auto">
          <a:xfrm>
            <a:off x="590610" y="2975561"/>
            <a:ext cx="1332532" cy="242007"/>
          </a:xfrm>
          <a:prstGeom prst="rect">
            <a:avLst/>
          </a:prstGeom>
          <a:solidFill>
            <a:schemeClr val="bg1"/>
          </a:solidFill>
          <a:ln w="19050">
            <a:solidFill>
              <a:schemeClr val="accent6">
                <a:lumMod val="65000"/>
              </a:schemeClr>
            </a:solidFill>
            <a:round/>
            <a:headEnd/>
            <a:tailEnd/>
          </a:ln>
        </p:spPr>
        <p:txBody>
          <a:bodyPr wrap="none" lIns="0" tIns="0" rIns="0" bIns="0" anchor="ctr" anchorCtr="1"/>
          <a:lstStyle/>
          <a:p>
            <a:pPr fontAlgn="auto">
              <a:spcBef>
                <a:spcPts val="0"/>
              </a:spcBef>
              <a:spcAft>
                <a:spcPts val="0"/>
              </a:spcAft>
              <a:defRPr/>
            </a:pPr>
            <a:r>
              <a:rPr lang="en-US" sz="1050" dirty="0">
                <a:solidFill>
                  <a:srgbClr val="000033"/>
                </a:solidFill>
                <a:latin typeface="Calibri"/>
                <a:ea typeface="+mn-ea"/>
                <a:cs typeface="+mn-cs"/>
              </a:rPr>
              <a:t>Cloud Provider Interface</a:t>
            </a:r>
          </a:p>
        </p:txBody>
      </p:sp>
      <p:cxnSp>
        <p:nvCxnSpPr>
          <p:cNvPr id="61" name="Straight Arrow Connector 60"/>
          <p:cNvCxnSpPr/>
          <p:nvPr/>
        </p:nvCxnSpPr>
        <p:spPr>
          <a:xfrm flipV="1">
            <a:off x="2104571" y="2999751"/>
            <a:ext cx="5285619" cy="12096"/>
          </a:xfrm>
          <a:prstGeom prst="straightConnector1">
            <a:avLst/>
          </a:prstGeom>
          <a:ln>
            <a:solidFill>
              <a:schemeClr val="accent1">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62" name="Picture 61"/>
          <p:cNvPicPr>
            <a:picLocks noChangeAspect="1"/>
          </p:cNvPicPr>
          <p:nvPr/>
        </p:nvPicPr>
        <p:blipFill>
          <a:blip r:embed="rId14"/>
          <a:stretch>
            <a:fillRect/>
          </a:stretch>
        </p:blipFill>
        <p:spPr>
          <a:xfrm>
            <a:off x="2818189" y="3108614"/>
            <a:ext cx="5128381" cy="1930788"/>
          </a:xfrm>
          <a:prstGeom prst="rect">
            <a:avLst/>
          </a:prstGeom>
        </p:spPr>
      </p:pic>
      <p:sp>
        <p:nvSpPr>
          <p:cNvPr id="63" name="Rounded Rectangle 62"/>
          <p:cNvSpPr/>
          <p:nvPr/>
        </p:nvSpPr>
        <p:spPr bwMode="auto">
          <a:xfrm>
            <a:off x="7419219" y="819909"/>
            <a:ext cx="381000" cy="2687865"/>
          </a:xfrm>
          <a:prstGeom prst="roundRect">
            <a:avLst>
              <a:gd name="adj" fmla="val 7751"/>
            </a:avLst>
          </a:prstGeom>
          <a:solidFill>
            <a:schemeClr val="accent5">
              <a:lumMod val="75000"/>
            </a:schemeClr>
          </a:solidFill>
          <a:ln w="12700" cmpd="sng">
            <a:solidFill>
              <a:schemeClr val="bg1">
                <a:lumMod val="75000"/>
              </a:schemeClr>
            </a:solidFill>
            <a:round/>
            <a:headEnd/>
            <a:tailEnd/>
          </a:ln>
        </p:spPr>
        <p:txBody>
          <a:bodyPr wrap="none" lIns="0" tIns="0" rIns="182880" anchor="b"/>
          <a:lstStyle/>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endParaRPr lang="en-US" sz="1050" dirty="0">
              <a:solidFill>
                <a:prstClr val="white">
                  <a:lumMod val="95000"/>
                </a:prstClr>
              </a:solidFill>
              <a:latin typeface="Calibri"/>
            </a:endParaRPr>
          </a:p>
          <a:p>
            <a:pPr defTabSz="366702" fontAlgn="auto">
              <a:spcBef>
                <a:spcPts val="0"/>
              </a:spcBef>
              <a:spcAft>
                <a:spcPts val="0"/>
              </a:spcAft>
              <a:defRPr/>
            </a:pPr>
            <a:r>
              <a:rPr lang="en-US" sz="700" dirty="0" smtClean="0">
                <a:solidFill>
                  <a:schemeClr val="bg1"/>
                </a:solidFill>
                <a:latin typeface="Calibri"/>
              </a:rPr>
              <a:t> </a:t>
            </a:r>
            <a:r>
              <a:rPr lang="en-US" sz="700" b="1" dirty="0" smtClean="0">
                <a:solidFill>
                  <a:schemeClr val="bg1"/>
                </a:solidFill>
                <a:latin typeface="Calibri"/>
              </a:rPr>
              <a:t>D</a:t>
            </a:r>
          </a:p>
          <a:p>
            <a:pPr defTabSz="366702" fontAlgn="auto">
              <a:spcBef>
                <a:spcPts val="0"/>
              </a:spcBef>
              <a:spcAft>
                <a:spcPts val="0"/>
              </a:spcAft>
              <a:defRPr/>
            </a:pPr>
            <a:r>
              <a:rPr lang="en-US" sz="700" b="1" dirty="0">
                <a:solidFill>
                  <a:schemeClr val="bg1"/>
                </a:solidFill>
                <a:latin typeface="Calibri"/>
              </a:rPr>
              <a:t> </a:t>
            </a:r>
            <a:r>
              <a:rPr lang="en-US" sz="700" b="1" dirty="0" smtClean="0">
                <a:solidFill>
                  <a:schemeClr val="bg1"/>
                </a:solidFill>
                <a:latin typeface="Calibri"/>
              </a:rPr>
              <a:t>O</a:t>
            </a:r>
          </a:p>
          <a:p>
            <a:pPr defTabSz="366702" fontAlgn="auto">
              <a:spcBef>
                <a:spcPts val="0"/>
              </a:spcBef>
              <a:spcAft>
                <a:spcPts val="0"/>
              </a:spcAft>
              <a:defRPr/>
            </a:pPr>
            <a:r>
              <a:rPr lang="en-US" sz="700" b="1" dirty="0" smtClean="0">
                <a:solidFill>
                  <a:schemeClr val="bg1"/>
                </a:solidFill>
                <a:latin typeface="Calibri"/>
              </a:rPr>
              <a:t> C</a:t>
            </a:r>
          </a:p>
          <a:p>
            <a:pPr defTabSz="366702" fontAlgn="auto">
              <a:spcBef>
                <a:spcPts val="0"/>
              </a:spcBef>
              <a:spcAft>
                <a:spcPts val="0"/>
              </a:spcAft>
              <a:defRPr/>
            </a:pPr>
            <a:r>
              <a:rPr lang="en-US" sz="700" b="1" dirty="0" smtClean="0">
                <a:solidFill>
                  <a:schemeClr val="bg1"/>
                </a:solidFill>
                <a:latin typeface="Calibri"/>
              </a:rPr>
              <a:t> K</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endParaRPr lang="en-US" sz="700" b="1" dirty="0">
              <a:solidFill>
                <a:schemeClr val="bg1"/>
              </a:solidFill>
              <a:latin typeface="Calibri"/>
            </a:endParaRPr>
          </a:p>
          <a:p>
            <a:pPr defTabSz="366702" fontAlgn="auto">
              <a:spcBef>
                <a:spcPts val="0"/>
              </a:spcBef>
              <a:spcAft>
                <a:spcPts val="0"/>
              </a:spcAft>
              <a:defRPr/>
            </a:pPr>
            <a:r>
              <a:rPr lang="en-US" sz="700" b="1" dirty="0" smtClean="0">
                <a:solidFill>
                  <a:schemeClr val="bg1"/>
                </a:solidFill>
                <a:latin typeface="Calibri"/>
              </a:rPr>
              <a:t> S</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r>
              <a:rPr lang="en-US" sz="700" b="1" dirty="0" smtClean="0">
                <a:solidFill>
                  <a:schemeClr val="bg1"/>
                </a:solidFill>
                <a:latin typeface="Calibri"/>
              </a:rPr>
              <a:t> V</a:t>
            </a:r>
          </a:p>
          <a:p>
            <a:pPr defTabSz="366702" fontAlgn="auto">
              <a:spcBef>
                <a:spcPts val="0"/>
              </a:spcBef>
              <a:spcAft>
                <a:spcPts val="0"/>
              </a:spcAft>
              <a:defRPr/>
            </a:pPr>
            <a:r>
              <a:rPr lang="en-US" sz="700" b="1" dirty="0" smtClean="0">
                <a:solidFill>
                  <a:schemeClr val="bg1"/>
                </a:solidFill>
                <a:latin typeface="Calibri"/>
              </a:rPr>
              <a:t> I</a:t>
            </a:r>
          </a:p>
          <a:p>
            <a:pPr defTabSz="366702" fontAlgn="auto">
              <a:spcBef>
                <a:spcPts val="0"/>
              </a:spcBef>
              <a:spcAft>
                <a:spcPts val="0"/>
              </a:spcAft>
              <a:defRPr/>
            </a:pPr>
            <a:r>
              <a:rPr lang="en-US" sz="700" b="1" dirty="0" smtClean="0">
                <a:solidFill>
                  <a:schemeClr val="bg1"/>
                </a:solidFill>
                <a:latin typeface="Calibri"/>
              </a:rPr>
              <a:t> C</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endParaRPr lang="en-US" sz="700" b="1" dirty="0" smtClean="0">
              <a:solidFill>
                <a:schemeClr val="bg1"/>
              </a:solidFill>
              <a:latin typeface="Calibri"/>
            </a:endParaRPr>
          </a:p>
          <a:p>
            <a:pPr defTabSz="366702" fontAlgn="auto">
              <a:spcBef>
                <a:spcPts val="0"/>
              </a:spcBef>
              <a:spcAft>
                <a:spcPts val="0"/>
              </a:spcAft>
              <a:defRPr/>
            </a:pPr>
            <a:r>
              <a:rPr lang="en-US" sz="700" b="1" dirty="0" smtClean="0">
                <a:solidFill>
                  <a:schemeClr val="bg1"/>
                </a:solidFill>
                <a:latin typeface="Calibri"/>
              </a:rPr>
              <a:t> B</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r>
              <a:rPr lang="en-US" sz="700" b="1" dirty="0" smtClean="0">
                <a:solidFill>
                  <a:schemeClr val="bg1"/>
                </a:solidFill>
                <a:latin typeface="Calibri"/>
              </a:rPr>
              <a:t> O</a:t>
            </a:r>
          </a:p>
          <a:p>
            <a:pPr defTabSz="366702" fontAlgn="auto">
              <a:spcBef>
                <a:spcPts val="0"/>
              </a:spcBef>
              <a:spcAft>
                <a:spcPts val="0"/>
              </a:spcAft>
              <a:defRPr/>
            </a:pPr>
            <a:r>
              <a:rPr lang="en-US" sz="700" b="1" dirty="0" smtClean="0">
                <a:solidFill>
                  <a:schemeClr val="bg1"/>
                </a:solidFill>
                <a:latin typeface="Calibri"/>
              </a:rPr>
              <a:t> K</a:t>
            </a:r>
          </a:p>
          <a:p>
            <a:pPr defTabSz="366702" fontAlgn="auto">
              <a:spcBef>
                <a:spcPts val="0"/>
              </a:spcBef>
              <a:spcAft>
                <a:spcPts val="0"/>
              </a:spcAft>
              <a:defRPr/>
            </a:pPr>
            <a:r>
              <a:rPr lang="en-US" sz="700" b="1" dirty="0" smtClean="0">
                <a:solidFill>
                  <a:schemeClr val="bg1"/>
                </a:solidFill>
                <a:latin typeface="Calibri"/>
              </a:rPr>
              <a:t> E</a:t>
            </a:r>
          </a:p>
          <a:p>
            <a:pPr defTabSz="366702" fontAlgn="auto">
              <a:spcBef>
                <a:spcPts val="0"/>
              </a:spcBef>
              <a:spcAft>
                <a:spcPts val="0"/>
              </a:spcAft>
              <a:defRPr/>
            </a:pPr>
            <a:r>
              <a:rPr lang="en-US" sz="700" b="1" dirty="0" smtClean="0">
                <a:solidFill>
                  <a:schemeClr val="bg1"/>
                </a:solidFill>
                <a:latin typeface="Calibri"/>
              </a:rPr>
              <a:t> R</a:t>
            </a:r>
          </a:p>
          <a:p>
            <a:pPr defTabSz="366702" fontAlgn="auto">
              <a:spcBef>
                <a:spcPts val="0"/>
              </a:spcBef>
              <a:spcAft>
                <a:spcPts val="0"/>
              </a:spcAft>
              <a:defRPr/>
            </a:pPr>
            <a:endParaRPr lang="en-US" sz="1050" dirty="0">
              <a:latin typeface="Calibri"/>
            </a:endParaRPr>
          </a:p>
          <a:p>
            <a:pPr defTabSz="366702" fontAlgn="auto">
              <a:spcBef>
                <a:spcPts val="0"/>
              </a:spcBef>
              <a:spcAft>
                <a:spcPts val="0"/>
              </a:spcAft>
              <a:defRPr/>
            </a:pPr>
            <a:endParaRPr lang="en-US" sz="1050" dirty="0">
              <a:latin typeface="Calibri"/>
            </a:endParaRPr>
          </a:p>
        </p:txBody>
      </p:sp>
    </p:spTree>
    <p:extLst>
      <p:ext uri="{BB962C8B-B14F-4D97-AF65-F5344CB8AC3E}">
        <p14:creationId xmlns:p14="http://schemas.microsoft.com/office/powerpoint/2010/main" val="1083049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22"/>
          <p:cNvSpPr>
            <a:spLocks noChangeArrowheads="1"/>
          </p:cNvSpPr>
          <p:nvPr/>
        </p:nvSpPr>
        <p:spPr bwMode="auto">
          <a:xfrm>
            <a:off x="304800" y="667367"/>
            <a:ext cx="8229600" cy="279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0" tIns="0" rIns="0" bIns="0">
            <a:spAutoFit/>
          </a:bodyPr>
          <a:lstStyle/>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endParaRPr lang="en-US" sz="1100" dirty="0">
              <a:solidFill>
                <a:schemeClr val="tx1"/>
              </a:solidFill>
              <a:latin typeface="Helvetica Neue Medium" charset="0"/>
              <a:cs typeface="Helvetica Neue Medium" charset="0"/>
              <a:sym typeface="Helvetica Neue Medium" charset="0"/>
            </a:endParaRP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r>
              <a:rPr lang="en-US" sz="1200" dirty="0">
                <a:solidFill>
                  <a:schemeClr val="tx1"/>
                </a:solidFill>
                <a:latin typeface="Helvetica Neue Medium" charset="0"/>
                <a:cs typeface="Helvetica Neue Medium" charset="0"/>
                <a:sym typeface="Helvetica Neue Medium" charset="0"/>
                <a:hlinkClick r:id="rId2"/>
              </a:rPr>
              <a:t>Diego Design Notes</a:t>
            </a: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r>
              <a:rPr lang="en-US" sz="1200" dirty="0">
                <a:solidFill>
                  <a:schemeClr val="tx1"/>
                </a:solidFill>
                <a:latin typeface="Helvetica Neue Medium" charset="0"/>
                <a:cs typeface="Helvetica Neue Medium" charset="0"/>
                <a:sym typeface="Helvetica Neue" charset="0"/>
                <a:hlinkClick r:id=""/>
              </a:rPr>
              <a:t>CF Summit Keynote  (Slides)</a:t>
            </a: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r>
              <a:rPr lang="en-US" sz="1200" dirty="0">
                <a:solidFill>
                  <a:schemeClr val="tx1"/>
                </a:solidFill>
                <a:latin typeface="Helvetica Neue Medium" charset="0"/>
                <a:cs typeface="Helvetica Neue Medium" charset="0"/>
                <a:sym typeface="Helvetica Neue" charset="0"/>
                <a:hlinkClick r:id=""/>
              </a:rPr>
              <a:t>Cloud Foundry: Diego Explained</a:t>
            </a: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r>
              <a:rPr lang="en-US" sz="1200" dirty="0" smtClean="0">
                <a:solidFill>
                  <a:schemeClr val="tx1"/>
                </a:solidFill>
                <a:latin typeface="Helvetica Neue Medium" charset="0"/>
                <a:cs typeface="Helvetica Neue Medium" charset="0"/>
                <a:sym typeface="Helvetica Neue" charset="0"/>
                <a:hlinkClick r:id="rId3"/>
              </a:rPr>
              <a:t>Docker OpenStack Wiki</a:t>
            </a:r>
            <a:endParaRPr lang="en-US" sz="1200" dirty="0" smtClean="0">
              <a:solidFill>
                <a:schemeClr val="tx1"/>
              </a:solidFill>
              <a:latin typeface="Helvetica Neue Medium" charset="0"/>
              <a:cs typeface="Helvetica Neue Medium" charset="0"/>
              <a:sym typeface="Helvetica Neue" charset="0"/>
            </a:endParaRP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r>
              <a:rPr lang="en-US" sz="1200" dirty="0" smtClean="0">
                <a:solidFill>
                  <a:schemeClr val="tx1"/>
                </a:solidFill>
                <a:latin typeface="Helvetica Neue Medium" charset="0"/>
                <a:cs typeface="Helvetica Neue Medium" charset="0"/>
                <a:sym typeface="Helvetica Neue" charset="0"/>
                <a:hlinkClick r:id="rId4"/>
              </a:rPr>
              <a:t>Heat for Docker</a:t>
            </a:r>
            <a:endParaRPr lang="en-US" sz="1200" dirty="0" smtClean="0">
              <a:solidFill>
                <a:schemeClr val="tx1"/>
              </a:solidFill>
              <a:latin typeface="Helvetica Neue Medium" charset="0"/>
              <a:cs typeface="Helvetica Neue Medium" charset="0"/>
              <a:sym typeface="Helvetica Neue" charset="0"/>
            </a:endParaRP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r>
              <a:rPr lang="en-US" sz="1200" dirty="0" smtClean="0">
                <a:solidFill>
                  <a:schemeClr val="tx1"/>
                </a:solidFill>
                <a:latin typeface="Helvetica Neue Medium" charset="0"/>
                <a:cs typeface="Helvetica Neue Medium" charset="0"/>
                <a:sym typeface="Helvetica Neue" charset="0"/>
                <a:hlinkClick r:id="rId5"/>
              </a:rPr>
              <a:t>More Heat for Docker</a:t>
            </a:r>
            <a:endParaRPr lang="en-US" sz="1200" dirty="0">
              <a:solidFill>
                <a:schemeClr val="tx1"/>
              </a:solidFill>
              <a:latin typeface="Helvetica Neue Medium" charset="0"/>
              <a:cs typeface="Helvetica Neue Medium" charset="0"/>
              <a:sym typeface="Helvetica Neue" charset="0"/>
            </a:endParaRPr>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r>
              <a:rPr lang="en-US" sz="1200" dirty="0" smtClean="0">
                <a:solidFill>
                  <a:schemeClr val="tx1"/>
                </a:solidFill>
                <a:latin typeface="Helvetica Neue Medium" charset="0"/>
                <a:cs typeface="Helvetica Neue Medium" charset="0"/>
                <a:sym typeface="Helvetica Neue" charset="0"/>
                <a:hlinkClick r:id="rId6"/>
              </a:rPr>
              <a:t>Docker Service Broker </a:t>
            </a:r>
            <a:r>
              <a:rPr lang="es-ES" sz="1200" dirty="0">
                <a:solidFill>
                  <a:schemeClr val="tx1"/>
                </a:solidFill>
                <a:latin typeface="Helvetica Neue Medium" charset="0"/>
                <a:cs typeface="Helvetica Neue Medium" charset="0"/>
                <a:hlinkClick r:id="rId6"/>
              </a:rPr>
              <a:t>Blog </a:t>
            </a:r>
            <a:r>
              <a:rPr lang="es-ES" sz="1200" dirty="0" smtClean="0">
                <a:solidFill>
                  <a:schemeClr val="tx1"/>
                </a:solidFill>
                <a:latin typeface="Helvetica Neue Medium" charset="0"/>
                <a:cs typeface="Helvetica Neue Medium" charset="0"/>
                <a:hlinkClick r:id="rId6"/>
              </a:rPr>
              <a:t>Post</a:t>
            </a:r>
            <a:endParaRPr lang="es-ES" sz="1200" dirty="0">
              <a:solidFill>
                <a:schemeClr val="tx1"/>
              </a:solidFill>
              <a:latin typeface="Helvetica Neue Medium" charset="0"/>
              <a:cs typeface="Helvetica Neue Medium" charset="0"/>
            </a:endParaRPr>
          </a:p>
          <a:p>
            <a:pPr algn="l">
              <a:defRPr/>
            </a:pPr>
            <a:endParaRPr lang="es-ES" sz="1050" dirty="0"/>
          </a:p>
          <a:p>
            <a:pPr marL="293688" indent="-293688" algn="l" defTabSz="457200">
              <a:lnSpc>
                <a:spcPct val="120000"/>
              </a:lnSpc>
              <a:buSzPct val="100000"/>
              <a:buFont typeface="Wingdings" charset="2"/>
              <a:buChar char="§"/>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endParaRPr lang="en-US" sz="1200" dirty="0" smtClean="0">
              <a:solidFill>
                <a:schemeClr val="tx1"/>
              </a:solidFill>
              <a:latin typeface="Helvetica Neue Medium" charset="0"/>
              <a:cs typeface="Helvetica Neue Medium" charset="0"/>
              <a:sym typeface="Helvetica Neue" charset="0"/>
            </a:endParaRPr>
          </a:p>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endParaRPr lang="en-US" sz="1200" dirty="0">
              <a:solidFill>
                <a:schemeClr val="tx1"/>
              </a:solidFill>
              <a:latin typeface="Helvetica Neue Medium" charset="0"/>
              <a:cs typeface="Helvetica Neue Medium" charset="0"/>
              <a:sym typeface="Helvetica Neue Medium" charset="0"/>
            </a:endParaRPr>
          </a:p>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endParaRPr lang="en-US" sz="1200" dirty="0">
              <a:solidFill>
                <a:schemeClr val="tx1"/>
              </a:solidFill>
              <a:latin typeface="Helvetica Neue Medium" charset="0"/>
              <a:cs typeface="Helvetica Neue Medium" charset="0"/>
              <a:sym typeface="Helvetica Neue Medium" charset="0"/>
            </a:endParaRPr>
          </a:p>
          <a:p>
            <a:pPr algn="l" defTabSz="457200">
              <a:lnSpc>
                <a:spcPct val="120000"/>
              </a:lnSpc>
              <a:buSzPct val="100000"/>
              <a:tabLst>
                <a:tab pos="342900" algn="l"/>
                <a:tab pos="698500" algn="l"/>
                <a:tab pos="1066800" algn="l"/>
                <a:tab pos="1435100" algn="l"/>
                <a:tab pos="1790700" algn="l"/>
                <a:tab pos="2159000" algn="l"/>
                <a:tab pos="2527300" algn="l"/>
                <a:tab pos="2895600" algn="l"/>
                <a:tab pos="3251200" algn="l"/>
                <a:tab pos="3619500" algn="l"/>
                <a:tab pos="3987800" algn="l"/>
                <a:tab pos="4356100" algn="l"/>
                <a:tab pos="4711700" algn="l"/>
                <a:tab pos="5080000" algn="l"/>
                <a:tab pos="5448300" algn="l"/>
                <a:tab pos="5816600" algn="l"/>
                <a:tab pos="6172200" algn="l"/>
                <a:tab pos="6540500" algn="l"/>
                <a:tab pos="6908800" algn="l"/>
                <a:tab pos="7277100" algn="l"/>
                <a:tab pos="7632700" algn="l"/>
                <a:tab pos="7962900" algn="l"/>
              </a:tabLst>
              <a:defRPr/>
            </a:pPr>
            <a:endParaRPr lang="en-US" sz="1200" dirty="0">
              <a:solidFill>
                <a:schemeClr val="tx1"/>
              </a:solidFill>
              <a:latin typeface="Helvetica Neue Medium" charset="0"/>
              <a:cs typeface="Helvetica Neue Medium" charset="0"/>
              <a:sym typeface="Helvetica Neue" charset="0"/>
            </a:endParaRPr>
          </a:p>
        </p:txBody>
      </p:sp>
      <p:sp>
        <p:nvSpPr>
          <p:cNvPr id="11266" name="Shape 23"/>
          <p:cNvSpPr>
            <a:spLocks noChangeArrowheads="1"/>
          </p:cNvSpPr>
          <p:nvPr/>
        </p:nvSpPr>
        <p:spPr bwMode="auto">
          <a:xfrm>
            <a:off x="228601" y="438556"/>
            <a:ext cx="6950075" cy="3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44999" tIns="44999" rIns="44999" bIns="44999">
            <a:spAutoFit/>
          </a:bodyPr>
          <a:lstStyle/>
          <a:p>
            <a:pPr algn="l" defTabSz="457200">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pPr>
            <a:r>
              <a:rPr lang="en-US" sz="2000" dirty="0">
                <a:latin typeface="+mj-lt"/>
                <a:cs typeface="Abadi MT Condensed Extra Bold" charset="0"/>
                <a:sym typeface="Helvetica Neue" charset="0"/>
              </a:rPr>
              <a:t>References and Links</a:t>
            </a:r>
          </a:p>
        </p:txBody>
      </p:sp>
    </p:spTree>
    <p:extLst>
      <p:ext uri="{BB962C8B-B14F-4D97-AF65-F5344CB8AC3E}">
        <p14:creationId xmlns:p14="http://schemas.microsoft.com/office/powerpoint/2010/main" val="178360299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Sponsored Sessions on Wednesday, November 5</a:t>
            </a:r>
            <a:r>
              <a:rPr lang="en-US" baseline="30000" dirty="0" smtClean="0"/>
              <a:t>th</a:t>
            </a:r>
            <a:r>
              <a:rPr lang="en-US" dirty="0" smtClean="0"/>
              <a:t> </a:t>
            </a:r>
            <a:endParaRPr lang="en-US" dirty="0"/>
          </a:p>
        </p:txBody>
      </p:sp>
      <p:graphicFrame>
        <p:nvGraphicFramePr>
          <p:cNvPr id="4" name="Table 3"/>
          <p:cNvGraphicFramePr>
            <a:graphicFrameLocks noGrp="1"/>
          </p:cNvGraphicFramePr>
          <p:nvPr/>
        </p:nvGraphicFramePr>
        <p:xfrm>
          <a:off x="233916" y="915247"/>
          <a:ext cx="8595360" cy="3054910"/>
        </p:xfrm>
        <a:graphic>
          <a:graphicData uri="http://schemas.openxmlformats.org/drawingml/2006/table">
            <a:tbl>
              <a:tblPr firstRow="1">
                <a:tableStyleId>{17292A2E-F333-43FB-9621-5CBBE7FDCDCB}</a:tableStyleId>
              </a:tblPr>
              <a:tblGrid>
                <a:gridCol w="8595360"/>
              </a:tblGrid>
              <a:tr h="262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9:50 in Room 243</a:t>
                      </a:r>
                      <a:endParaRPr lang="en-US" sz="1100" dirty="0" smtClean="0"/>
                    </a:p>
                  </a:txBody>
                  <a:tcPr marT="34322" marB="343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17792">
                <a:tc>
                  <a:txBody>
                    <a:bodyPr/>
                    <a:lstStyle/>
                    <a:p>
                      <a:r>
                        <a:rPr lang="en-US" sz="1100" b="1" kern="1200" baseline="0" dirty="0" smtClean="0">
                          <a:solidFill>
                            <a:schemeClr val="tx1"/>
                          </a:solidFill>
                          <a:latin typeface="+mn-lt"/>
                          <a:ea typeface="+mn-ea"/>
                          <a:cs typeface="+mn-cs"/>
                          <a:hlinkClick r:id="rId3"/>
                        </a:rPr>
                        <a:t>Step on the Gas: See how Open Technologies are driving the future of the enterprise</a:t>
                      </a:r>
                      <a:endParaRPr lang="en-US" sz="1100" b="1" kern="1200" baseline="0" dirty="0" smtClean="0">
                        <a:solidFill>
                          <a:schemeClr val="tx1"/>
                        </a:solidFill>
                        <a:latin typeface="+mn-lt"/>
                        <a:ea typeface="+mn-ea"/>
                        <a:cs typeface="+mn-cs"/>
                        <a:hlinkClick r:id="rId4"/>
                      </a:endParaRPr>
                    </a:p>
                    <a:p>
                      <a:r>
                        <a:rPr lang="en-US" sz="1100" b="1" kern="1200" baseline="0" dirty="0" smtClean="0">
                          <a:solidFill>
                            <a:schemeClr val="tx1"/>
                          </a:solidFill>
                          <a:latin typeface="+mn-lt"/>
                          <a:ea typeface="+mn-ea"/>
                          <a:cs typeface="+mn-cs"/>
                          <a:hlinkClick r:id="rId4"/>
                        </a:rPr>
                        <a:t>Todd Moore</a:t>
                      </a:r>
                      <a:r>
                        <a:rPr lang="en-US" sz="1100" b="1" kern="1200" baseline="0" dirty="0" smtClean="0">
                          <a:solidFill>
                            <a:schemeClr val="tx1"/>
                          </a:solidFill>
                          <a:latin typeface="+mn-lt"/>
                          <a:ea typeface="+mn-ea"/>
                          <a:cs typeface="+mn-cs"/>
                        </a:rPr>
                        <a:t>, Director, Open Technologies and Partnerships</a:t>
                      </a:r>
                    </a:p>
                    <a:p>
                      <a:r>
                        <a:rPr lang="en-US" sz="1100" b="1" kern="1200" baseline="0" dirty="0" smtClean="0">
                          <a:solidFill>
                            <a:schemeClr val="tx1"/>
                          </a:solidFill>
                          <a:latin typeface="+mn-lt"/>
                          <a:ea typeface="+mn-ea"/>
                          <a:cs typeface="+mn-cs"/>
                          <a:hlinkClick r:id="rId5"/>
                        </a:rPr>
                        <a:t>David Lindquist</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Chief Technology Officer / Vice President</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Strategy and Architecture </a:t>
                      </a:r>
                      <a:endParaRPr lang="en-US" sz="1100" dirty="0"/>
                    </a:p>
                  </a:txBody>
                  <a:tcPr marT="34322" marB="343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62875">
                <a:tc>
                  <a:txBody>
                    <a:bodyPr/>
                    <a:lstStyle/>
                    <a:p>
                      <a:pPr algn="l"/>
                      <a:r>
                        <a:rPr lang="en-US" sz="1100" b="1" kern="1200" baseline="0" dirty="0" smtClean="0">
                          <a:solidFill>
                            <a:schemeClr val="bg1"/>
                          </a:solidFill>
                          <a:latin typeface="+mn-lt"/>
                          <a:ea typeface="+mn-ea"/>
                          <a:cs typeface="+mn-cs"/>
                        </a:rPr>
                        <a:t>11:50 Room 212/213</a:t>
                      </a:r>
                      <a:endParaRPr lang="en-US" sz="1100" b="1" dirty="0">
                        <a:solidFill>
                          <a:schemeClr val="bg1"/>
                        </a:solidFill>
                      </a:endParaRPr>
                    </a:p>
                  </a:txBody>
                  <a:tcPr marT="34322" marB="343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4266"/>
                    </a:solidFill>
                  </a:tcPr>
                </a:tc>
              </a:tr>
              <a:tr h="469580">
                <a:tc>
                  <a:txBody>
                    <a:bodyPr/>
                    <a:lstStyle/>
                    <a:p>
                      <a:pPr rtl="0"/>
                      <a:r>
                        <a:rPr lang="en-US" sz="1100" b="1" kern="1200" baseline="0" dirty="0" smtClean="0">
                          <a:solidFill>
                            <a:schemeClr val="tx1"/>
                          </a:solidFill>
                          <a:latin typeface="+mn-lt"/>
                          <a:ea typeface="+mn-ea"/>
                          <a:cs typeface="+mn-cs"/>
                          <a:hlinkClick r:id="rId6"/>
                        </a:rPr>
                        <a:t>IBM and OpenStack: Collaborations beyond the code </a:t>
                      </a:r>
                      <a:endParaRPr lang="en-US" sz="1100" b="1" kern="1200" baseline="0" dirty="0" smtClean="0">
                        <a:solidFill>
                          <a:schemeClr val="tx1"/>
                        </a:solidFill>
                        <a:latin typeface="+mn-lt"/>
                        <a:ea typeface="+mn-ea"/>
                        <a:cs typeface="+mn-cs"/>
                        <a:hlinkClick r:id="rId7"/>
                      </a:endParaRPr>
                    </a:p>
                    <a:p>
                      <a:r>
                        <a:rPr lang="en-US" sz="1100" b="1" dirty="0" smtClean="0">
                          <a:hlinkClick r:id="rId7"/>
                        </a:rPr>
                        <a:t>Manuel </a:t>
                      </a:r>
                      <a:r>
                        <a:rPr lang="en-US" sz="1100" b="1" dirty="0" err="1" smtClean="0">
                          <a:hlinkClick r:id="rId7"/>
                        </a:rPr>
                        <a:t>Silveyra</a:t>
                      </a:r>
                      <a:r>
                        <a:rPr lang="en-US" sz="1100" b="1" dirty="0" smtClean="0"/>
                        <a:t>,</a:t>
                      </a:r>
                      <a:r>
                        <a:rPr lang="en-US" sz="1100" b="1" baseline="0" dirty="0" smtClean="0"/>
                        <a:t> </a:t>
                      </a:r>
                      <a:r>
                        <a:rPr lang="en-US" sz="1100" b="1" dirty="0" smtClean="0">
                          <a:hlinkClick r:id="rId8"/>
                        </a:rPr>
                        <a:t>Daniel</a:t>
                      </a:r>
                      <a:r>
                        <a:rPr lang="en-US" sz="1100" b="1" baseline="0" dirty="0" smtClean="0">
                          <a:hlinkClick r:id="rId8"/>
                        </a:rPr>
                        <a:t> </a:t>
                      </a:r>
                      <a:r>
                        <a:rPr lang="en-US" sz="1100" b="1" dirty="0" err="1" smtClean="0">
                          <a:hlinkClick r:id="rId8"/>
                        </a:rPr>
                        <a:t>Krook</a:t>
                      </a:r>
                      <a:endParaRPr lang="en-US" sz="1100" b="1" kern="1200" baseline="0" dirty="0" smtClean="0">
                        <a:solidFill>
                          <a:schemeClr val="tx1"/>
                        </a:solidFill>
                        <a:latin typeface="+mn-lt"/>
                        <a:ea typeface="+mn-ea"/>
                        <a:cs typeface="+mn-cs"/>
                      </a:endParaRPr>
                    </a:p>
                  </a:txBody>
                  <a:tcPr marT="34322" marB="343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634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baseline="0" dirty="0" smtClean="0">
                          <a:solidFill>
                            <a:schemeClr val="bg1"/>
                          </a:solidFill>
                          <a:latin typeface="+mn-lt"/>
                          <a:ea typeface="+mn-ea"/>
                          <a:cs typeface="+mn-cs"/>
                        </a:rPr>
                        <a:t>13:50 Room 212/213</a:t>
                      </a:r>
                      <a:endParaRPr lang="en-US" sz="900" b="1" dirty="0" smtClean="0">
                        <a:solidFill>
                          <a:schemeClr val="bg1"/>
                        </a:solidFill>
                      </a:endParaRPr>
                    </a:p>
                  </a:txBody>
                  <a:tcPr marT="34322" marB="343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266"/>
                    </a:solidFill>
                  </a:tcPr>
                </a:tc>
              </a:tr>
              <a:tr h="457623">
                <a:tc>
                  <a:txBody>
                    <a:bodyPr/>
                    <a:lstStyle/>
                    <a:p>
                      <a:pPr rtl="0"/>
                      <a:r>
                        <a:rPr lang="en-US" sz="1100" b="1" kern="1200" baseline="0" dirty="0" smtClean="0">
                          <a:solidFill>
                            <a:schemeClr val="tx1"/>
                          </a:solidFill>
                          <a:latin typeface="+mn-lt"/>
                          <a:ea typeface="+mn-ea"/>
                          <a:cs typeface="+mn-cs"/>
                          <a:hlinkClick r:id="rId9"/>
                        </a:rPr>
                        <a:t>A Use Case Driven view of IBM’s OpenStack based Offerings </a:t>
                      </a:r>
                      <a:endParaRPr lang="en-US" sz="1100" b="1" kern="1200" baseline="0" dirty="0" smtClean="0">
                        <a:solidFill>
                          <a:schemeClr val="tx1"/>
                        </a:solidFill>
                        <a:latin typeface="+mn-lt"/>
                        <a:ea typeface="+mn-ea"/>
                        <a:cs typeface="+mn-cs"/>
                      </a:endParaRPr>
                    </a:p>
                    <a:p>
                      <a:r>
                        <a:rPr lang="en-US" sz="1100" b="1" dirty="0" smtClean="0">
                          <a:latin typeface="Arial" pitchFamily="34" charset="0"/>
                          <a:cs typeface="Arial" pitchFamily="34" charset="0"/>
                          <a:hlinkClick r:id="rId10"/>
                        </a:rPr>
                        <a:t>Moe</a:t>
                      </a:r>
                      <a:r>
                        <a:rPr lang="en-US" sz="1100" b="1" baseline="0" dirty="0" smtClean="0">
                          <a:latin typeface="Arial" pitchFamily="34" charset="0"/>
                          <a:cs typeface="Arial" pitchFamily="34" charset="0"/>
                          <a:hlinkClick r:id="rId10"/>
                        </a:rPr>
                        <a:t> </a:t>
                      </a:r>
                      <a:r>
                        <a:rPr lang="en-US" sz="1100" b="1" baseline="0" dirty="0" err="1" smtClean="0">
                          <a:latin typeface="Arial" pitchFamily="34" charset="0"/>
                          <a:cs typeface="Arial" pitchFamily="34" charset="0"/>
                          <a:hlinkClick r:id="rId10"/>
                        </a:rPr>
                        <a:t>Abdula</a:t>
                      </a:r>
                      <a:r>
                        <a:rPr lang="en-US" sz="1100" b="1" baseline="0" dirty="0" smtClean="0">
                          <a:latin typeface="Arial" pitchFamily="34" charset="0"/>
                          <a:cs typeface="Arial" pitchFamily="34" charset="0"/>
                          <a:hlinkClick r:id="rId10"/>
                        </a:rPr>
                        <a:t>,</a:t>
                      </a:r>
                      <a:r>
                        <a:rPr lang="en-US" sz="1100" b="1" baseline="0" dirty="0" smtClean="0">
                          <a:latin typeface="Arial" pitchFamily="34" charset="0"/>
                          <a:cs typeface="Arial" pitchFamily="34" charset="0"/>
                        </a:rPr>
                        <a:t> </a:t>
                      </a:r>
                      <a:r>
                        <a:rPr lang="en-US" sz="1100" b="1" kern="1200" baseline="0" dirty="0" smtClean="0">
                          <a:solidFill>
                            <a:schemeClr val="tx1"/>
                          </a:solidFill>
                          <a:latin typeface="+mn-lt"/>
                          <a:ea typeface="+mn-ea"/>
                          <a:cs typeface="+mn-cs"/>
                        </a:rPr>
                        <a:t>Vice President of Cloud Strategy</a:t>
                      </a:r>
                      <a:r>
                        <a:rPr lang="en-US" sz="900" b="1" kern="1200" baseline="0" dirty="0" smtClean="0">
                          <a:solidFill>
                            <a:schemeClr val="tx1"/>
                          </a:solidFill>
                          <a:latin typeface="+mn-lt"/>
                          <a:ea typeface="+mn-ea"/>
                          <a:cs typeface="+mn-cs"/>
                          <a:hlinkClick r:id="rId10"/>
                        </a:rPr>
                        <a:t> </a:t>
                      </a:r>
                      <a:endParaRPr lang="en-US" sz="900" b="1" kern="1200" baseline="0" dirty="0" smtClean="0">
                        <a:solidFill>
                          <a:schemeClr val="tx1"/>
                        </a:solidFill>
                        <a:latin typeface="+mn-lt"/>
                        <a:ea typeface="+mn-ea"/>
                        <a:cs typeface="+mn-cs"/>
                      </a:endParaRPr>
                    </a:p>
                  </a:txBody>
                  <a:tcPr marT="34322" marB="343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608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baseline="0" dirty="0" smtClean="0">
                          <a:solidFill>
                            <a:schemeClr val="bg1"/>
                          </a:solidFill>
                          <a:latin typeface="+mn-lt"/>
                          <a:ea typeface="+mn-ea"/>
                          <a:cs typeface="+mn-cs"/>
                        </a:rPr>
                        <a:t>14:40 Room 212/213</a:t>
                      </a:r>
                      <a:endParaRPr lang="en-US" sz="800" b="1" dirty="0" smtClean="0">
                        <a:solidFill>
                          <a:schemeClr val="bg1"/>
                        </a:solidFill>
                      </a:endParaRPr>
                    </a:p>
                  </a:txBody>
                  <a:tcPr marT="34322" marB="343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4266"/>
                    </a:solidFill>
                  </a:tcPr>
                </a:tc>
              </a:tr>
              <a:tr h="459911">
                <a:tc>
                  <a:txBody>
                    <a:bodyPr/>
                    <a:lstStyle/>
                    <a:p>
                      <a:pPr rtl="0"/>
                      <a:r>
                        <a:rPr lang="en-US" sz="1100" b="1" kern="1200" baseline="0" dirty="0" smtClean="0">
                          <a:solidFill>
                            <a:schemeClr val="tx1"/>
                          </a:solidFill>
                          <a:latin typeface="+mn-lt"/>
                          <a:ea typeface="+mn-ea"/>
                          <a:cs typeface="+mn-cs"/>
                          <a:hlinkClick r:id="rId9"/>
                        </a:rPr>
                        <a:t>IBM OpenStack Offerings in Action</a:t>
                      </a:r>
                      <a:r>
                        <a:rPr lang="en-US" sz="1100" b="1" kern="1200" baseline="0" dirty="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latin typeface="Arial" pitchFamily="34" charset="0"/>
                          <a:cs typeface="Arial" pitchFamily="34" charset="0"/>
                          <a:hlinkClick r:id="rId10"/>
                        </a:rPr>
                        <a:t>Moe</a:t>
                      </a:r>
                      <a:r>
                        <a:rPr lang="en-US" sz="1100" b="1" baseline="0" dirty="0" smtClean="0">
                          <a:latin typeface="Arial" pitchFamily="34" charset="0"/>
                          <a:cs typeface="Arial" pitchFamily="34" charset="0"/>
                          <a:hlinkClick r:id="rId10"/>
                        </a:rPr>
                        <a:t> </a:t>
                      </a:r>
                      <a:r>
                        <a:rPr lang="en-US" sz="1100" b="1" baseline="0" dirty="0" err="1" smtClean="0">
                          <a:latin typeface="Arial" pitchFamily="34" charset="0"/>
                          <a:cs typeface="Arial" pitchFamily="34" charset="0"/>
                          <a:hlinkClick r:id="rId10"/>
                        </a:rPr>
                        <a:t>Abdula</a:t>
                      </a:r>
                      <a:r>
                        <a:rPr lang="en-US" sz="1100" b="1" baseline="0" dirty="0" smtClean="0">
                          <a:latin typeface="Arial" pitchFamily="34" charset="0"/>
                          <a:cs typeface="Arial" pitchFamily="34" charset="0"/>
                        </a:rPr>
                        <a:t>, </a:t>
                      </a:r>
                      <a:r>
                        <a:rPr lang="en-US" sz="1100" b="1" kern="1200" baseline="0" dirty="0" smtClean="0">
                          <a:solidFill>
                            <a:schemeClr val="tx1"/>
                          </a:solidFill>
                          <a:latin typeface="+mn-lt"/>
                          <a:ea typeface="+mn-ea"/>
                          <a:cs typeface="+mn-cs"/>
                        </a:rPr>
                        <a:t>Vice President of Cloud Strategy  </a:t>
                      </a:r>
                      <a:endParaRPr lang="en-US" sz="900" b="1" dirty="0" smtClean="0">
                        <a:latin typeface="Arial" pitchFamily="34" charset="0"/>
                        <a:cs typeface="Arial" pitchFamily="34" charset="0"/>
                      </a:endParaRPr>
                    </a:p>
                  </a:txBody>
                  <a:tcPr marT="34322" marB="3432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8327040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Technical Sessions  </a:t>
            </a:r>
            <a:endParaRPr lang="en-US" dirty="0"/>
          </a:p>
        </p:txBody>
      </p:sp>
      <p:graphicFrame>
        <p:nvGraphicFramePr>
          <p:cNvPr id="3" name="Table 2"/>
          <p:cNvGraphicFramePr>
            <a:graphicFrameLocks noGrp="1"/>
          </p:cNvGraphicFramePr>
          <p:nvPr/>
        </p:nvGraphicFramePr>
        <p:xfrm>
          <a:off x="180752" y="488423"/>
          <a:ext cx="8869680" cy="4039870"/>
        </p:xfrm>
        <a:graphic>
          <a:graphicData uri="http://schemas.openxmlformats.org/drawingml/2006/table">
            <a:tbl>
              <a:tblPr firstRow="1">
                <a:tableStyleId>{1E171933-4619-4E11-9A3F-F7608DF75F80}</a:tableStyleId>
              </a:tblPr>
              <a:tblGrid>
                <a:gridCol w="515050"/>
                <a:gridCol w="5750472"/>
                <a:gridCol w="25903"/>
                <a:gridCol w="2578255"/>
              </a:tblGrid>
              <a:tr h="167795">
                <a:tc gridSpan="4">
                  <a:txBody>
                    <a:bodyPr/>
                    <a:lstStyle/>
                    <a:p>
                      <a:pPr algn="l" rtl="0"/>
                      <a:r>
                        <a:rPr lang="en-US" sz="1100" dirty="0" smtClean="0"/>
                        <a:t> IBM Sessions on Monday, November</a:t>
                      </a:r>
                      <a:r>
                        <a:rPr lang="en-US" sz="1100" baseline="0" dirty="0" smtClean="0"/>
                        <a:t> 3</a:t>
                      </a:r>
                      <a:r>
                        <a:rPr lang="en-US" sz="1100" baseline="30000" dirty="0" smtClean="0"/>
                        <a:t>rd</a:t>
                      </a:r>
                      <a:r>
                        <a:rPr lang="en-US" sz="1100" baseline="0" dirty="0" smtClean="0"/>
                        <a:t>  </a:t>
                      </a:r>
                      <a:endParaRPr lang="en-US" sz="1100" dirty="0"/>
                    </a:p>
                  </a:txBody>
                  <a:tcPr marL="0" marR="0" marT="0" marB="0"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266"/>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4574">
                <a:tc>
                  <a:txBody>
                    <a:bodyPr/>
                    <a:lstStyle/>
                    <a:p>
                      <a:pPr algn="l" rtl="0"/>
                      <a:r>
                        <a:rPr lang="en-US" sz="900" b="1" dirty="0" smtClean="0"/>
                        <a:t>15:20</a:t>
                      </a:r>
                    </a:p>
                    <a:p>
                      <a:pPr algn="ctr" rtl="0"/>
                      <a:r>
                        <a:rPr lang="en-US" sz="700" b="0" baseline="0" dirty="0" smtClean="0"/>
                        <a:t>R.251</a:t>
                      </a:r>
                      <a:endParaRPr lang="en-US" sz="800" b="1"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u="none" strike="noStrike" dirty="0">
                          <a:hlinkClick r:id="rId3"/>
                        </a:rPr>
                        <a:t>When Disaster Strikes the Cloud: Who, What, When, Where and How to recover</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sv-SE" sz="900" b="1" dirty="0" smtClean="0"/>
                        <a:t>Ronen Kat,</a:t>
                      </a:r>
                      <a:r>
                        <a:rPr lang="sv-SE" sz="900" b="1" baseline="0" dirty="0" smtClean="0"/>
                        <a:t> Michael Factor, </a:t>
                      </a:r>
                      <a:r>
                        <a:rPr lang="sv-SE" sz="900" b="1" dirty="0" smtClean="0"/>
                        <a:t>and Red Hat </a:t>
                      </a:r>
                      <a:endParaRPr lang="sv-SE"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2105">
                <a:tc>
                  <a:txBody>
                    <a:bodyPr/>
                    <a:lstStyle/>
                    <a:p>
                      <a:pPr algn="l" rtl="0"/>
                      <a:r>
                        <a:rPr lang="en-US" sz="900" b="1" dirty="0" smtClean="0"/>
                        <a:t>11:40</a:t>
                      </a:r>
                    </a:p>
                    <a:p>
                      <a:pPr algn="ctr" rtl="0"/>
                      <a:r>
                        <a:rPr lang="en-US" sz="700" b="0" dirty="0" err="1" smtClean="0"/>
                        <a:t>A.Blue</a:t>
                      </a:r>
                      <a:endParaRPr lang="en-US" sz="9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u="none" strike="noStrike" dirty="0" smtClean="0">
                          <a:hlinkClick r:id="rId4"/>
                        </a:rPr>
                        <a:t> IPv6</a:t>
                      </a:r>
                      <a:r>
                        <a:rPr lang="en-US" sz="900" b="1" u="none" strike="noStrike" dirty="0">
                          <a:hlinkClick r:id="rId4"/>
                        </a:rPr>
                        <a:t> Features in OpenStack </a:t>
                      </a:r>
                      <a:r>
                        <a:rPr lang="en-US" sz="900" b="1" u="none" strike="noStrike" dirty="0" smtClean="0">
                          <a:hlinkClick r:id="rId4"/>
                        </a:rPr>
                        <a:t>Juno</a:t>
                      </a:r>
                      <a:endParaRPr lang="en-US" sz="900" b="1" u="none" strike="noStrike"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en-US" sz="900" b="1" dirty="0" err="1" smtClean="0"/>
                        <a:t>Xu</a:t>
                      </a:r>
                      <a:r>
                        <a:rPr lang="en-US" sz="900" b="1" dirty="0" smtClean="0"/>
                        <a:t> </a:t>
                      </a:r>
                      <a:r>
                        <a:rPr lang="en-US" sz="900" b="1" dirty="0"/>
                        <a:t>Han </a:t>
                      </a:r>
                      <a:r>
                        <a:rPr lang="en-US" sz="900" b="1" dirty="0" err="1" smtClean="0"/>
                        <a:t>Peng</a:t>
                      </a:r>
                      <a:r>
                        <a:rPr lang="en-US" sz="900" b="1" baseline="0" dirty="0" smtClean="0"/>
                        <a:t>, Comcast, and Cisco</a:t>
                      </a:r>
                      <a:r>
                        <a:rPr lang="en-US" sz="900" b="1" dirty="0" smtClean="0"/>
                        <a:t> </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574">
                <a:tc>
                  <a:txBody>
                    <a:bodyPr/>
                    <a:lstStyle/>
                    <a:p>
                      <a:pPr algn="l" rtl="0"/>
                      <a:r>
                        <a:rPr lang="en-US" sz="900" b="1" dirty="0" smtClean="0"/>
                        <a:t>15:20</a:t>
                      </a:r>
                    </a:p>
                    <a:p>
                      <a:pPr algn="ctr" rtl="0"/>
                      <a:r>
                        <a:rPr lang="en-US" sz="700" b="0" dirty="0" smtClean="0"/>
                        <a:t>R252</a:t>
                      </a:r>
                      <a:endParaRPr lang="en-US" sz="8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u="none" strike="noStrike" dirty="0">
                          <a:hlinkClick r:id="rId5"/>
                        </a:rPr>
                        <a:t>Why is my Volume in 'ERROR' State!?! </a:t>
                      </a:r>
                      <a:r>
                        <a:rPr lang="en-US" sz="900" b="1" u="none" strike="noStrike" baseline="0" dirty="0" smtClean="0">
                          <a:hlinkClick r:id="rId5"/>
                        </a:rPr>
                        <a:t> </a:t>
                      </a:r>
                      <a:r>
                        <a:rPr lang="en-US" sz="900" b="1" u="none" strike="noStrike" dirty="0" smtClean="0">
                          <a:hlinkClick r:id="rId5"/>
                        </a:rPr>
                        <a:t>An Introduction to Troubleshooting</a:t>
                      </a:r>
                      <a:r>
                        <a:rPr lang="en-US" sz="900" b="1" u="none" strike="noStrike" dirty="0">
                          <a:hlinkClick r:id="rId5"/>
                        </a:rPr>
                        <a:t> Your Cinder Configuration</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en-US" sz="900" b="1" dirty="0" smtClean="0"/>
                        <a:t>Jay</a:t>
                      </a:r>
                      <a:r>
                        <a:rPr lang="en-US" sz="900" b="1" baseline="0" dirty="0" smtClean="0"/>
                        <a:t> </a:t>
                      </a:r>
                      <a:r>
                        <a:rPr lang="en-US" sz="900" b="1" dirty="0" smtClean="0"/>
                        <a:t> Bryant </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574">
                <a:tc>
                  <a:txBody>
                    <a:bodyPr/>
                    <a:lstStyle/>
                    <a:p>
                      <a:pPr algn="l" rtl="0"/>
                      <a:r>
                        <a:rPr lang="en-US" sz="900" b="1" dirty="0" smtClean="0"/>
                        <a:t>16:20</a:t>
                      </a:r>
                    </a:p>
                    <a:p>
                      <a:pPr algn="ctr" rtl="0"/>
                      <a:r>
                        <a:rPr lang="en-US" sz="700" b="0" dirty="0" err="1" smtClean="0"/>
                        <a:t>A.Blue</a:t>
                      </a:r>
                      <a:endParaRPr lang="en-US" sz="900" b="1"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u="none" strike="noStrike" dirty="0">
                          <a:hlinkClick r:id="rId6"/>
                        </a:rPr>
                        <a:t>Group Based Policy Extension for Networking</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en-US" sz="900" b="1" dirty="0"/>
                        <a:t>Mohammad </a:t>
                      </a:r>
                      <a:r>
                        <a:rPr lang="en-US" sz="900" b="1" dirty="0" err="1" smtClean="0"/>
                        <a:t>Banikazemi</a:t>
                      </a:r>
                      <a:r>
                        <a:rPr lang="en-US" sz="900" b="1" baseline="0" dirty="0" smtClean="0"/>
                        <a:t>, </a:t>
                      </a:r>
                      <a:r>
                        <a:rPr lang="en-US" sz="900" b="1" dirty="0" smtClean="0"/>
                        <a:t>Cisco</a:t>
                      </a:r>
                      <a:r>
                        <a:rPr lang="en-US" sz="900" b="1" dirty="0"/>
                        <a:t>, </a:t>
                      </a:r>
                      <a:r>
                        <a:rPr lang="en-US" sz="900" b="1" dirty="0" err="1"/>
                        <a:t>Midokura</a:t>
                      </a:r>
                      <a:r>
                        <a:rPr lang="en-US" sz="900" b="1" dirty="0"/>
                        <a:t>, </a:t>
                      </a:r>
                      <a:r>
                        <a:rPr lang="en-US" sz="900" b="1" dirty="0" smtClean="0"/>
                        <a:t>and One </a:t>
                      </a:r>
                      <a:r>
                        <a:rPr lang="en-US" sz="900" b="1" dirty="0"/>
                        <a:t>Convergence</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7795">
                <a:tc gridSpan="4">
                  <a:txBody>
                    <a:bodyPr/>
                    <a:lstStyle/>
                    <a:p>
                      <a:pPr algn="l" rtl="0"/>
                      <a:r>
                        <a:rPr lang="en-US" sz="1100" b="1" dirty="0" smtClean="0">
                          <a:solidFill>
                            <a:schemeClr val="bg1"/>
                          </a:solidFill>
                        </a:rPr>
                        <a:t>IBM Sessions on</a:t>
                      </a:r>
                      <a:r>
                        <a:rPr lang="en-US" sz="1100" b="1" baseline="0" dirty="0" smtClean="0">
                          <a:solidFill>
                            <a:schemeClr val="bg1"/>
                          </a:solidFill>
                        </a:rPr>
                        <a:t> </a:t>
                      </a:r>
                      <a:r>
                        <a:rPr lang="en-US" sz="1100" b="1" dirty="0" smtClean="0">
                          <a:solidFill>
                            <a:schemeClr val="bg1"/>
                          </a:solidFill>
                        </a:rPr>
                        <a:t>Tuesday.</a:t>
                      </a:r>
                      <a:r>
                        <a:rPr lang="en-US" sz="1100" b="1" baseline="0" dirty="0" smtClean="0">
                          <a:solidFill>
                            <a:schemeClr val="bg1"/>
                          </a:solidFill>
                        </a:rPr>
                        <a:t> November 4</a:t>
                      </a:r>
                      <a:r>
                        <a:rPr lang="en-US" sz="1100" b="1" baseline="30000" dirty="0" smtClean="0">
                          <a:solidFill>
                            <a:schemeClr val="bg1"/>
                          </a:solidFill>
                        </a:rPr>
                        <a:t>th</a:t>
                      </a:r>
                      <a:r>
                        <a:rPr lang="en-US" sz="1100" b="1" baseline="0" dirty="0" smtClean="0">
                          <a:solidFill>
                            <a:schemeClr val="bg1"/>
                          </a:solidFill>
                        </a:rPr>
                        <a:t> </a:t>
                      </a:r>
                      <a:endParaRPr lang="en-US" sz="900" b="1" dirty="0">
                        <a:solidFill>
                          <a:schemeClr val="bg1"/>
                        </a:solidFill>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266"/>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4574">
                <a:tc>
                  <a:txBody>
                    <a:bodyPr/>
                    <a:lstStyle/>
                    <a:p>
                      <a:pPr algn="l" rtl="0"/>
                      <a:r>
                        <a:rPr lang="en-US" sz="900" b="1" dirty="0" smtClean="0"/>
                        <a:t>11:15</a:t>
                      </a:r>
                    </a:p>
                    <a:p>
                      <a:pPr marL="0" marR="0" indent="0" algn="ctr" defTabSz="914400" rtl="0" eaLnBrk="1" fontAlgn="auto" latinLnBrk="0" hangingPunct="1">
                        <a:lnSpc>
                          <a:spcPct val="100000"/>
                        </a:lnSpc>
                        <a:spcBef>
                          <a:spcPts val="0"/>
                        </a:spcBef>
                        <a:spcAft>
                          <a:spcPts val="0"/>
                        </a:spcAft>
                        <a:buClrTx/>
                        <a:buSzTx/>
                        <a:buFontTx/>
                        <a:buNone/>
                        <a:tabLst/>
                        <a:defRPr/>
                      </a:pPr>
                      <a:r>
                        <a:rPr lang="en-US" sz="700" b="0" dirty="0" smtClean="0"/>
                        <a:t>R252</a:t>
                      </a:r>
                      <a:endParaRPr lang="en-US" sz="800" b="0" dirty="0" smtClean="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900" b="1" u="none" strike="noStrike" dirty="0">
                          <a:hlinkClick r:id="rId7"/>
                        </a:rPr>
                        <a:t> The perfect match: Apache Spark meets Swift.</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dirty="0"/>
                        <a:t>Gil </a:t>
                      </a:r>
                      <a:r>
                        <a:rPr lang="en-US" sz="900" b="1" dirty="0" err="1" smtClean="0"/>
                        <a:t>Vernik</a:t>
                      </a:r>
                      <a:r>
                        <a:rPr lang="en-US" sz="900" b="1" dirty="0" smtClean="0"/>
                        <a:t>, </a:t>
                      </a:r>
                      <a:r>
                        <a:rPr lang="en-US" sz="900" b="1" dirty="0"/>
                        <a:t>Michael </a:t>
                      </a:r>
                      <a:r>
                        <a:rPr lang="en-US" sz="900" b="1" dirty="0" smtClean="0"/>
                        <a:t>Factor,</a:t>
                      </a:r>
                      <a:r>
                        <a:rPr lang="en-US" sz="900" b="1" baseline="0" dirty="0" smtClean="0"/>
                        <a:t> and </a:t>
                      </a:r>
                      <a:r>
                        <a:rPr lang="en-US" sz="900" b="1" dirty="0" err="1" smtClean="0"/>
                        <a:t>Databricks</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endParaRPr lang="en-US" sz="12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574">
                <a:tc>
                  <a:txBody>
                    <a:bodyPr/>
                    <a:lstStyle/>
                    <a:p>
                      <a:pPr algn="l" rtl="0"/>
                      <a:r>
                        <a:rPr lang="en-US" sz="900" b="1" dirty="0" smtClean="0"/>
                        <a:t>15:40</a:t>
                      </a:r>
                    </a:p>
                    <a:p>
                      <a:pPr marL="0" marR="0" indent="0" algn="ctr" defTabSz="914400" rtl="0" eaLnBrk="1" fontAlgn="auto" latinLnBrk="0" hangingPunct="1">
                        <a:lnSpc>
                          <a:spcPct val="100000"/>
                        </a:lnSpc>
                        <a:spcBef>
                          <a:spcPts val="0"/>
                        </a:spcBef>
                        <a:spcAft>
                          <a:spcPts val="0"/>
                        </a:spcAft>
                        <a:buClrTx/>
                        <a:buSzTx/>
                        <a:buFontTx/>
                        <a:buNone/>
                        <a:tabLst/>
                        <a:defRPr/>
                      </a:pPr>
                      <a:r>
                        <a:rPr lang="en-US" sz="700" b="0" dirty="0" smtClean="0"/>
                        <a:t>R242</a:t>
                      </a:r>
                      <a:endParaRPr lang="en-US" sz="900" b="0" dirty="0" smtClean="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900" b="1" u="none" strike="noStrike" dirty="0" err="1">
                          <a:hlinkClick r:id="rId8"/>
                        </a:rPr>
                        <a:t>Docker</a:t>
                      </a:r>
                      <a:r>
                        <a:rPr lang="en-US" sz="900" b="1" u="none" strike="noStrike" dirty="0">
                          <a:hlinkClick r:id="rId8"/>
                        </a:rPr>
                        <a:t> Meets Swift: A Broadcaster's Experience</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it-IT" sz="900" b="1" dirty="0"/>
                        <a:t>Eran </a:t>
                      </a:r>
                      <a:r>
                        <a:rPr lang="it-IT" sz="900" b="1" dirty="0" smtClean="0"/>
                        <a:t>Rom</a:t>
                      </a:r>
                      <a:r>
                        <a:rPr lang="it-IT" sz="900" b="1" baseline="0" dirty="0" smtClean="0"/>
                        <a:t>, and RAI </a:t>
                      </a:r>
                      <a:r>
                        <a:rPr lang="it-IT" sz="900" b="1" dirty="0" smtClean="0"/>
                        <a:t> </a:t>
                      </a:r>
                      <a:r>
                        <a:rPr lang="it-IT" sz="900" b="1" dirty="0"/>
                        <a:t/>
                      </a:r>
                      <a:br>
                        <a:rPr lang="it-IT" sz="900" b="1" dirty="0"/>
                      </a:br>
                      <a:endParaRPr lang="it-IT"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endParaRPr lang="it-IT" sz="12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574">
                <a:tc>
                  <a:txBody>
                    <a:bodyPr/>
                    <a:lstStyle/>
                    <a:p>
                      <a:pPr algn="l" rtl="0"/>
                      <a:r>
                        <a:rPr lang="en-US" sz="900" b="1" dirty="0" smtClean="0"/>
                        <a:t>16:40</a:t>
                      </a:r>
                    </a:p>
                    <a:p>
                      <a:pPr algn="ctr" rtl="0"/>
                      <a:r>
                        <a:rPr lang="en-US" sz="700" b="0" dirty="0" smtClean="0"/>
                        <a:t>Maillot</a:t>
                      </a:r>
                      <a:endParaRPr lang="en-US" sz="8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a:r>
                        <a:rPr lang="en-US" sz="900" b="1" u="none" strike="noStrike" dirty="0">
                          <a:hlinkClick r:id="rId9"/>
                        </a:rPr>
                        <a:t>User Group Panel: India, Japan, China</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dirty="0"/>
                        <a:t>Ying Chun </a:t>
                      </a:r>
                      <a:r>
                        <a:rPr lang="en-US" sz="900" b="1" dirty="0" err="1"/>
                        <a:t>Guo</a:t>
                      </a:r>
                      <a:r>
                        <a:rPr lang="en-US" sz="900" b="1" dirty="0"/>
                        <a:t>, </a:t>
                      </a:r>
                      <a:r>
                        <a:rPr lang="en-US" sz="900" b="1" dirty="0" err="1"/>
                        <a:t>Guang</a:t>
                      </a:r>
                      <a:r>
                        <a:rPr lang="en-US" sz="900" b="1" dirty="0"/>
                        <a:t> </a:t>
                      </a:r>
                      <a:r>
                        <a:rPr lang="en-US" sz="900" b="1" dirty="0" err="1"/>
                        <a:t>Ya</a:t>
                      </a:r>
                      <a:r>
                        <a:rPr lang="en-US" sz="900" b="1" dirty="0"/>
                        <a:t> Liu, </a:t>
                      </a:r>
                      <a:r>
                        <a:rPr lang="en-US" sz="900" b="1" dirty="0" err="1" smtClean="0"/>
                        <a:t>Qiang</a:t>
                      </a:r>
                      <a:r>
                        <a:rPr lang="en-US" sz="900" b="1" dirty="0" smtClean="0"/>
                        <a:t> </a:t>
                      </a:r>
                      <a:r>
                        <a:rPr lang="en-US" sz="900" b="1" dirty="0" err="1"/>
                        <a:t>Guo</a:t>
                      </a:r>
                      <a:r>
                        <a:rPr lang="en-US" sz="900" b="1" dirty="0"/>
                        <a:t> </a:t>
                      </a:r>
                      <a:r>
                        <a:rPr lang="en-US" sz="900" b="1" dirty="0" smtClean="0"/>
                        <a:t>Tong</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endParaRPr lang="en-US" sz="12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574">
                <a:tc>
                  <a:txBody>
                    <a:bodyPr/>
                    <a:lstStyle/>
                    <a:p>
                      <a:pPr algn="l" rtl="0"/>
                      <a:r>
                        <a:rPr lang="en-US" sz="900" b="1" dirty="0" smtClean="0"/>
                        <a:t>14:50</a:t>
                      </a:r>
                    </a:p>
                    <a:p>
                      <a:pPr algn="ctr" rtl="0"/>
                      <a:r>
                        <a:rPr lang="en-US" sz="700" b="0" dirty="0" err="1" smtClean="0"/>
                        <a:t>Passe</a:t>
                      </a:r>
                      <a:endParaRPr lang="en-US" sz="8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hlinkClick r:id="rId10"/>
                        </a:rPr>
                        <a:t>A Practical Approach to </a:t>
                      </a:r>
                      <a:r>
                        <a:rPr lang="en-US" sz="900" b="1" dirty="0" err="1" smtClean="0">
                          <a:hlinkClick r:id="rId10"/>
                        </a:rPr>
                        <a:t>Dockerizing</a:t>
                      </a:r>
                      <a:r>
                        <a:rPr lang="en-US" sz="900" b="1" dirty="0" smtClean="0">
                          <a:hlinkClick r:id="rId10"/>
                        </a:rPr>
                        <a:t> OpenStack High Availability </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dirty="0"/>
                        <a:t>Manuel </a:t>
                      </a:r>
                      <a:r>
                        <a:rPr lang="en-US" sz="900" b="1" dirty="0" err="1" smtClean="0"/>
                        <a:t>Silveyra</a:t>
                      </a:r>
                      <a:r>
                        <a:rPr lang="en-US" sz="900" b="1" dirty="0" smtClean="0"/>
                        <a:t>, </a:t>
                      </a:r>
                      <a:r>
                        <a:rPr lang="en-US" sz="900" b="1" dirty="0"/>
                        <a:t>Shaun </a:t>
                      </a:r>
                      <a:r>
                        <a:rPr lang="en-US" sz="900" b="1" dirty="0" smtClean="0"/>
                        <a:t>Murakami, </a:t>
                      </a:r>
                      <a:r>
                        <a:rPr lang="en-US" sz="900" b="1" dirty="0" err="1"/>
                        <a:t>Kalonji</a:t>
                      </a:r>
                      <a:r>
                        <a:rPr lang="en-US" sz="900" b="1" dirty="0"/>
                        <a:t> </a:t>
                      </a:r>
                      <a:r>
                        <a:rPr lang="en-US" sz="900" b="1" baseline="0" dirty="0" smtClean="0"/>
                        <a:t> </a:t>
                      </a:r>
                      <a:r>
                        <a:rPr lang="en-US" sz="900" b="1" dirty="0" err="1" smtClean="0"/>
                        <a:t>Bankole</a:t>
                      </a:r>
                      <a:r>
                        <a:rPr lang="en-US" sz="900" b="1" dirty="0" smtClean="0"/>
                        <a:t>, </a:t>
                      </a:r>
                      <a:r>
                        <a:rPr lang="en-US" sz="900" b="1" dirty="0"/>
                        <a:t>Daniel </a:t>
                      </a:r>
                      <a:r>
                        <a:rPr lang="en-US" sz="900" b="1" dirty="0" err="1" smtClean="0"/>
                        <a:t>Krook</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endParaRPr lang="en-US" sz="12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7795">
                <a:tc gridSpan="4">
                  <a:txBody>
                    <a:bodyPr/>
                    <a:lstStyle/>
                    <a:p>
                      <a:pPr algn="l" rtl="0"/>
                      <a:r>
                        <a:rPr lang="en-US" sz="1100" b="1" dirty="0" smtClean="0">
                          <a:solidFill>
                            <a:schemeClr val="bg1"/>
                          </a:solidFill>
                        </a:rPr>
                        <a:t>IBM Sessions on</a:t>
                      </a:r>
                      <a:r>
                        <a:rPr lang="en-US" sz="1100" b="1" baseline="0" dirty="0" smtClean="0">
                          <a:solidFill>
                            <a:schemeClr val="bg1"/>
                          </a:solidFill>
                        </a:rPr>
                        <a:t> </a:t>
                      </a:r>
                      <a:r>
                        <a:rPr lang="en-US" sz="1100" b="1" dirty="0" smtClean="0">
                          <a:solidFill>
                            <a:schemeClr val="bg1"/>
                          </a:solidFill>
                        </a:rPr>
                        <a:t>Wednesday, November</a:t>
                      </a:r>
                      <a:r>
                        <a:rPr lang="en-US" sz="1100" b="1" baseline="0" dirty="0" smtClean="0">
                          <a:solidFill>
                            <a:schemeClr val="bg1"/>
                          </a:solidFill>
                        </a:rPr>
                        <a:t> 5</a:t>
                      </a:r>
                      <a:r>
                        <a:rPr lang="en-US" sz="1100" b="1" baseline="30000" dirty="0" smtClean="0">
                          <a:solidFill>
                            <a:schemeClr val="bg1"/>
                          </a:solidFill>
                        </a:rPr>
                        <a:t>th</a:t>
                      </a:r>
                      <a:r>
                        <a:rPr lang="en-US" sz="1100" b="1" baseline="0" dirty="0" smtClean="0">
                          <a:solidFill>
                            <a:schemeClr val="bg1"/>
                          </a:solidFill>
                        </a:rPr>
                        <a:t> </a:t>
                      </a:r>
                      <a:endParaRPr lang="en-US" sz="900" b="1" dirty="0">
                        <a:solidFill>
                          <a:schemeClr val="bg1"/>
                        </a:solidFill>
                      </a:endParaRPr>
                    </a:p>
                  </a:txBody>
                  <a:tcPr marL="0" marR="0" marT="0" marB="0"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4266"/>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4574">
                <a:tc>
                  <a:txBody>
                    <a:bodyPr/>
                    <a:lstStyle/>
                    <a:p>
                      <a:pPr algn="l" rtl="0"/>
                      <a:r>
                        <a:rPr lang="en-US" sz="900" b="1" dirty="0" smtClean="0"/>
                        <a:t>09:00</a:t>
                      </a:r>
                    </a:p>
                    <a:p>
                      <a:pPr algn="ctr" rtl="0"/>
                      <a:r>
                        <a:rPr lang="en-US" sz="700" b="0" dirty="0" smtClean="0"/>
                        <a:t>R241</a:t>
                      </a:r>
                      <a:endParaRPr lang="en-US" sz="8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it-IT" sz="900" b="1" u="none" strike="noStrike" dirty="0" smtClean="0">
                          <a:hlinkClick r:id="rId11"/>
                        </a:rPr>
                        <a:t>Monasca</a:t>
                      </a:r>
                      <a:r>
                        <a:rPr lang="it-IT" sz="900" b="1" u="none" strike="noStrike" dirty="0">
                          <a:hlinkClick r:id="rId11"/>
                        </a:rPr>
                        <a:t> DeepDive: Monitoring at </a:t>
                      </a:r>
                      <a:r>
                        <a:rPr lang="it-IT" sz="900" b="1" u="none" strike="noStrike" dirty="0" smtClean="0">
                          <a:hlinkClick r:id="rId11"/>
                        </a:rPr>
                        <a:t>scale</a:t>
                      </a:r>
                      <a:endParaRPr lang="it-IT" sz="900" b="1" u="none" strike="noStrike"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en-US" sz="900" b="1" dirty="0"/>
                        <a:t>Tong </a:t>
                      </a:r>
                      <a:r>
                        <a:rPr lang="en-US" sz="900" b="1" dirty="0" smtClean="0"/>
                        <a:t>Li ,</a:t>
                      </a:r>
                      <a:r>
                        <a:rPr lang="en-US" sz="900" b="1" baseline="0" dirty="0" smtClean="0"/>
                        <a:t> Rob Basham, HP and </a:t>
                      </a:r>
                      <a:r>
                        <a:rPr lang="en-US" sz="900" b="1" baseline="0" dirty="0" err="1" smtClean="0"/>
                        <a:t>Rackspace</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4066">
                <a:tc>
                  <a:txBody>
                    <a:bodyPr/>
                    <a:lstStyle/>
                    <a:p>
                      <a:pPr algn="l" rtl="0"/>
                      <a:r>
                        <a:rPr lang="en-US" sz="900" b="1" dirty="0" smtClean="0"/>
                        <a:t>09:00</a:t>
                      </a:r>
                    </a:p>
                    <a:p>
                      <a:pPr algn="ctr" rtl="0"/>
                      <a:r>
                        <a:rPr lang="en-US" sz="700" b="0" dirty="0" smtClean="0"/>
                        <a:t>R242</a:t>
                      </a:r>
                      <a:endParaRPr lang="en-US" sz="9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u="none" strike="noStrike" dirty="0" smtClean="0">
                          <a:hlinkClick r:id="rId12"/>
                        </a:rPr>
                        <a:t>Beyond 86: Managing multi-platform environments with OpenStack</a:t>
                      </a:r>
                      <a:endParaRPr lang="en-US" sz="900" b="1"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en-US" sz="900" b="1" dirty="0" smtClean="0"/>
                        <a:t>Shaun Murakami, Philip Estes </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574">
                <a:tc>
                  <a:txBody>
                    <a:bodyPr/>
                    <a:lstStyle/>
                    <a:p>
                      <a:pPr algn="l" rtl="0"/>
                      <a:r>
                        <a:rPr lang="en-US" sz="900" b="1" dirty="0" smtClean="0"/>
                        <a:t>09:50</a:t>
                      </a:r>
                      <a:endParaRPr lang="en-US" sz="800" b="1" dirty="0" smtClean="0"/>
                    </a:p>
                    <a:p>
                      <a:pPr algn="ctr" rtl="0"/>
                      <a:r>
                        <a:rPr lang="en-US" sz="800" b="0" baseline="0" dirty="0" smtClean="0"/>
                        <a:t>  </a:t>
                      </a:r>
                      <a:r>
                        <a:rPr lang="en-US" sz="700" b="0" baseline="0" dirty="0" smtClean="0"/>
                        <a:t>R253</a:t>
                      </a:r>
                      <a:endParaRPr lang="en-US" sz="7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u="none" strike="noStrike" dirty="0">
                          <a:hlinkClick r:id="rId13"/>
                        </a:rPr>
                        <a:t>Troubleshooting Problems in Heat Deployments</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en-US" sz="900" b="1" dirty="0"/>
                        <a:t>Fabio </a:t>
                      </a:r>
                      <a:r>
                        <a:rPr lang="en-US" sz="900" b="1" dirty="0" err="1"/>
                        <a:t>Oliveira,Ton</a:t>
                      </a:r>
                      <a:r>
                        <a:rPr lang="en-US" sz="900" b="1" dirty="0"/>
                        <a:t> </a:t>
                      </a:r>
                      <a:r>
                        <a:rPr lang="en-US" sz="900" b="1" dirty="0" err="1"/>
                        <a:t>Ngo,Priya</a:t>
                      </a:r>
                      <a:r>
                        <a:rPr lang="en-US" sz="900" b="1" dirty="0"/>
                        <a:t> </a:t>
                      </a:r>
                      <a:r>
                        <a:rPr lang="en-US" sz="900" b="1" dirty="0" err="1" smtClean="0"/>
                        <a:t>Nagpurkar</a:t>
                      </a:r>
                      <a:r>
                        <a:rPr lang="en-US" sz="900" b="1" dirty="0" smtClean="0"/>
                        <a:t>,</a:t>
                      </a:r>
                      <a:r>
                        <a:rPr lang="en-US" sz="900" b="1" baseline="0" dirty="0" smtClean="0"/>
                        <a:t> </a:t>
                      </a:r>
                      <a:r>
                        <a:rPr lang="en-US" sz="900" b="1" dirty="0" smtClean="0"/>
                        <a:t>Winnie </a:t>
                      </a:r>
                      <a:r>
                        <a:rPr lang="en-US" sz="900" b="1" dirty="0"/>
                        <a:t>Tsang</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574">
                <a:tc>
                  <a:txBody>
                    <a:bodyPr/>
                    <a:lstStyle/>
                    <a:p>
                      <a:pPr algn="l" rtl="0"/>
                      <a:r>
                        <a:rPr lang="en-US" sz="900" b="1" dirty="0" smtClean="0"/>
                        <a:t>11:50</a:t>
                      </a:r>
                    </a:p>
                    <a:p>
                      <a:pPr algn="ctr" rtl="0"/>
                      <a:r>
                        <a:rPr lang="en-US" sz="700" b="1" dirty="0" smtClean="0"/>
                        <a:t> </a:t>
                      </a:r>
                      <a:r>
                        <a:rPr lang="en-US" sz="700" b="0" dirty="0" smtClean="0"/>
                        <a:t>R251</a:t>
                      </a:r>
                      <a:endParaRPr lang="en-US" sz="7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rtl="0"/>
                      <a:r>
                        <a:rPr lang="en-US" sz="900" b="1" u="none" strike="noStrike" dirty="0">
                          <a:hlinkClick r:id="rId14"/>
                        </a:rPr>
                        <a:t>Keystone to Keystone Federation Enhancements for Hybrid Cloud Enablement</a:t>
                      </a:r>
                      <a:endParaRPr lang="en-US" sz="9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en-US" sz="900" b="1" dirty="0"/>
                        <a:t>Steve </a:t>
                      </a:r>
                      <a:r>
                        <a:rPr lang="en-US" sz="900" b="1" dirty="0" err="1"/>
                        <a:t>Martinelli</a:t>
                      </a:r>
                      <a:r>
                        <a:rPr lang="en-US" sz="900" b="1" dirty="0"/>
                        <a:t>, </a:t>
                      </a:r>
                      <a:r>
                        <a:rPr lang="en-US" sz="900" b="1" dirty="0" smtClean="0"/>
                        <a:t>Brad </a:t>
                      </a:r>
                      <a:r>
                        <a:rPr lang="en-US" sz="900" b="1" dirty="0" err="1" smtClean="0"/>
                        <a:t>Topol</a:t>
                      </a:r>
                      <a:r>
                        <a:rPr lang="en-US" sz="900" b="1" dirty="0" smtClean="0"/>
                        <a:t>,</a:t>
                      </a:r>
                      <a:r>
                        <a:rPr lang="en-US" sz="900" b="1" baseline="0" dirty="0" smtClean="0"/>
                        <a:t> CERN, and </a:t>
                      </a:r>
                      <a:r>
                        <a:rPr lang="en-US" sz="900" b="1" dirty="0" err="1" smtClean="0"/>
                        <a:t>Rackspace</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574">
                <a:tc>
                  <a:txBody>
                    <a:bodyPr/>
                    <a:lstStyle/>
                    <a:p>
                      <a:pPr algn="l" rtl="0"/>
                      <a:r>
                        <a:rPr lang="en-US" sz="900" b="1" dirty="0" smtClean="0"/>
                        <a:t>17:50</a:t>
                      </a:r>
                    </a:p>
                    <a:p>
                      <a:pPr algn="l" rtl="0"/>
                      <a:r>
                        <a:rPr lang="en-US" sz="900" b="1" dirty="0" smtClean="0"/>
                        <a:t>   </a:t>
                      </a:r>
                      <a:r>
                        <a:rPr lang="en-US" sz="700" b="0" dirty="0" smtClean="0"/>
                        <a:t>R253</a:t>
                      </a:r>
                      <a:endParaRPr lang="en-US" sz="900" b="0" dirty="0"/>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pPr algn="l" rtl="0"/>
                      <a:r>
                        <a:rPr lang="en-US" sz="900" b="1" u="none" strike="noStrike" dirty="0">
                          <a:hlinkClick r:id="rId15"/>
                        </a:rPr>
                        <a:t>Practical advice on deployment and management of enterprise </a:t>
                      </a:r>
                      <a:r>
                        <a:rPr lang="en-US" sz="900" b="1" u="none" strike="noStrike" dirty="0" smtClean="0">
                          <a:hlinkClick r:id="rId15"/>
                        </a:rPr>
                        <a:t>workloads</a:t>
                      </a:r>
                      <a:endParaRPr lang="en-US" sz="900" b="1" u="none" strike="noStrike"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c>
                  <a:txBody>
                    <a:bodyPr/>
                    <a:lstStyle/>
                    <a:p>
                      <a:pPr algn="l" rtl="0"/>
                      <a:r>
                        <a:rPr lang="en-US" sz="900" b="1" dirty="0" err="1"/>
                        <a:t>Jarek</a:t>
                      </a:r>
                      <a:r>
                        <a:rPr lang="en-US" sz="900" b="1" dirty="0"/>
                        <a:t> </a:t>
                      </a:r>
                      <a:r>
                        <a:rPr lang="en-US" sz="900" b="1" dirty="0" err="1" smtClean="0"/>
                        <a:t>Miszczyk</a:t>
                      </a:r>
                      <a:r>
                        <a:rPr lang="en-US" sz="900" b="1" dirty="0" smtClean="0"/>
                        <a:t>,</a:t>
                      </a:r>
                      <a:r>
                        <a:rPr lang="en-US" sz="900" b="1" baseline="0" dirty="0" smtClean="0"/>
                        <a:t> </a:t>
                      </a:r>
                      <a:r>
                        <a:rPr lang="en-US" sz="900" b="1" dirty="0" err="1" smtClean="0"/>
                        <a:t>Venkata</a:t>
                      </a:r>
                      <a:r>
                        <a:rPr lang="en-US" sz="900" b="1" dirty="0" smtClean="0"/>
                        <a:t> </a:t>
                      </a:r>
                      <a:r>
                        <a:rPr lang="en-US" sz="900" b="1" dirty="0" err="1" smtClean="0"/>
                        <a:t>Jagana</a:t>
                      </a:r>
                      <a:r>
                        <a:rPr lang="en-US" sz="900" b="1" dirty="0" smtClean="0"/>
                        <a:t> </a:t>
                      </a:r>
                      <a:endParaRPr lang="en-US" sz="900" b="1" dirty="0"/>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291081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7952760" y="3146161"/>
            <a:ext cx="1191240" cy="800841"/>
          </a:xfrm>
          <a:prstGeom prst="rect">
            <a:avLst/>
          </a:prstGeom>
          <a:noFill/>
          <a:ln w="9525">
            <a:noFill/>
            <a:miter lim="800000"/>
            <a:headEnd/>
            <a:tailEnd/>
          </a:ln>
          <a:effectLst/>
        </p:spPr>
      </p:pic>
      <p:sp>
        <p:nvSpPr>
          <p:cNvPr id="44033" name="Text Box 22"/>
          <p:cNvSpPr txBox="1">
            <a:spLocks noChangeArrowheads="1"/>
          </p:cNvSpPr>
          <p:nvPr/>
        </p:nvSpPr>
        <p:spPr bwMode="auto">
          <a:xfrm>
            <a:off x="381000" y="3374973"/>
            <a:ext cx="6934200" cy="1366524"/>
          </a:xfrm>
          <a:prstGeom prst="rect">
            <a:avLst/>
          </a:prstGeom>
          <a:noFill/>
          <a:ln w="9525">
            <a:solidFill>
              <a:schemeClr val="bg1"/>
            </a:solidFill>
            <a:miter lim="800000"/>
            <a:headEnd/>
            <a:tailEnd/>
          </a:ln>
        </p:spPr>
        <p:txBody>
          <a:bodyPr wrap="square" lIns="102374" tIns="51188" rIns="102374" bIns="51188">
            <a:spAutoFit/>
          </a:bodyPr>
          <a:lstStyle/>
          <a:p>
            <a:pPr indent="-193358"/>
            <a:r>
              <a:rPr lang="en-US" sz="1600" b="1" dirty="0" smtClean="0">
                <a:solidFill>
                  <a:srgbClr val="FF0000"/>
                </a:solidFill>
              </a:rPr>
              <a:t>Learn more at these IBM sponsored sessions on Wednesday:</a:t>
            </a:r>
          </a:p>
          <a:p>
            <a:pPr indent="-193358">
              <a:tabLst>
                <a:tab pos="437833" algn="l"/>
              </a:tabLst>
            </a:pPr>
            <a:r>
              <a:rPr lang="en-US" sz="1100" dirty="0"/>
              <a:t> </a:t>
            </a:r>
            <a:endParaRPr lang="en-US" sz="1100" dirty="0" smtClean="0"/>
          </a:p>
          <a:p>
            <a:pPr indent="-193358">
              <a:tabLst>
                <a:tab pos="437833" algn="l"/>
              </a:tabLst>
            </a:pPr>
            <a:r>
              <a:rPr lang="en-US" sz="1100" dirty="0" smtClean="0"/>
              <a:t> </a:t>
            </a:r>
            <a:r>
              <a:rPr lang="en-US" sz="1100" b="1" dirty="0"/>
              <a:t>9:50	Room 243	Step on the Gas: See how Open Technologies are driving the </a:t>
            </a:r>
            <a:r>
              <a:rPr lang="en-US" sz="1100" b="1" dirty="0" smtClean="0"/>
              <a:t>				future </a:t>
            </a:r>
            <a:r>
              <a:rPr lang="en-US" sz="1100" b="1" dirty="0"/>
              <a:t>of the enterprise</a:t>
            </a:r>
          </a:p>
          <a:p>
            <a:pPr indent="-193358">
              <a:tabLst>
                <a:tab pos="437833" algn="l"/>
              </a:tabLst>
            </a:pPr>
            <a:r>
              <a:rPr lang="en-US" sz="1100" b="1" dirty="0"/>
              <a:t>11:50	Room 212/213  	IBM and OpenStack: Collaborations beyond the code </a:t>
            </a:r>
          </a:p>
          <a:p>
            <a:pPr indent="-193358">
              <a:tabLst>
                <a:tab pos="437833" algn="l"/>
              </a:tabLst>
            </a:pPr>
            <a:r>
              <a:rPr lang="en-US" altLang="en-US" sz="1100" b="1" dirty="0"/>
              <a:t>  1:50  	Room 212/213 	</a:t>
            </a:r>
            <a:r>
              <a:rPr lang="en-US" sz="1100" b="1" dirty="0"/>
              <a:t>A Use Case Driven view of IBM’s OpenStack based Offerings </a:t>
            </a:r>
          </a:p>
          <a:p>
            <a:pPr indent="-193358">
              <a:tabLst>
                <a:tab pos="437833" algn="l"/>
              </a:tabLst>
            </a:pPr>
            <a:r>
              <a:rPr lang="en-US" altLang="en-US" sz="1100" b="1" dirty="0"/>
              <a:t>  2:40 	Room 212/213 	IBM OpenStack Offerings in Action</a:t>
            </a:r>
          </a:p>
        </p:txBody>
      </p:sp>
      <p:sp>
        <p:nvSpPr>
          <p:cNvPr id="6" name="TextBox 5"/>
          <p:cNvSpPr txBox="1"/>
          <p:nvPr/>
        </p:nvSpPr>
        <p:spPr>
          <a:xfrm>
            <a:off x="6781802" y="3889799"/>
            <a:ext cx="1876425" cy="526785"/>
          </a:xfrm>
          <a:prstGeom prst="rect">
            <a:avLst/>
          </a:prstGeom>
        </p:spPr>
        <p:txBody>
          <a:bodyPr wrap="square" lIns="64008" tIns="32004" rIns="64008" bIns="32004" rtlCol="0">
            <a:spAutoFit/>
          </a:bodyPr>
          <a:lstStyle/>
          <a:p>
            <a:pPr marL="245587" indent="-245587" algn="ctr"/>
            <a:r>
              <a:rPr lang="en-US" sz="1000" b="1" dirty="0">
                <a:solidFill>
                  <a:srgbClr val="FF0000"/>
                </a:solidFill>
              </a:rPr>
              <a:t>Stop by the IBM Booth  (B4)</a:t>
            </a:r>
          </a:p>
          <a:p>
            <a:pPr marL="245587" indent="-245587" algn="ctr"/>
            <a:r>
              <a:rPr lang="en-US" sz="1000" b="1" dirty="0">
                <a:solidFill>
                  <a:srgbClr val="004266"/>
                </a:solidFill>
              </a:rPr>
              <a:t>Demos, games and FREE tee shirt.</a:t>
            </a:r>
          </a:p>
        </p:txBody>
      </p:sp>
      <p:pic>
        <p:nvPicPr>
          <p:cNvPr id="2052" name="Picture 4"/>
          <p:cNvPicPr>
            <a:picLocks noChangeAspect="1" noChangeArrowheads="1"/>
          </p:cNvPicPr>
          <p:nvPr/>
        </p:nvPicPr>
        <p:blipFill>
          <a:blip r:embed="rId4"/>
          <a:srcRect/>
          <a:stretch>
            <a:fillRect/>
          </a:stretch>
        </p:blipFill>
        <p:spPr bwMode="auto">
          <a:xfrm>
            <a:off x="304800" y="858044"/>
            <a:ext cx="8362950" cy="2173711"/>
          </a:xfrm>
          <a:prstGeom prst="rect">
            <a:avLst/>
          </a:prstGeom>
          <a:noFill/>
          <a:ln w="9525">
            <a:noFill/>
            <a:miter lim="800000"/>
            <a:headEnd/>
            <a:tailEnd/>
          </a:ln>
          <a:effectLst/>
        </p:spPr>
      </p:pic>
      <p:sp>
        <p:nvSpPr>
          <p:cNvPr id="11" name="Title 10"/>
          <p:cNvSpPr>
            <a:spLocks noGrp="1"/>
          </p:cNvSpPr>
          <p:nvPr>
            <p:ph type="title"/>
          </p:nvPr>
        </p:nvSpPr>
        <p:spPr/>
        <p:txBody>
          <a:bodyPr/>
          <a:lstStyle/>
          <a:p>
            <a:endParaRPr lang="en-US"/>
          </a:p>
        </p:txBody>
      </p:sp>
    </p:spTree>
    <p:extLst>
      <p:ext uri="{BB962C8B-B14F-4D97-AF65-F5344CB8AC3E}">
        <p14:creationId xmlns:p14="http://schemas.microsoft.com/office/powerpoint/2010/main" val="3806672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0" y="0"/>
            <a:ext cx="9144000" cy="5148263"/>
          </a:xfrm>
          <a:prstGeom prst="rect">
            <a:avLst/>
          </a:prstGeom>
          <a:solidFill>
            <a:schemeClr val="bg1"/>
          </a:solidFill>
          <a:ln w="9525">
            <a:noFill/>
            <a:miter lim="800000"/>
            <a:headEnd/>
            <a:tailEnd/>
          </a:ln>
        </p:spPr>
        <p:txBody>
          <a:bodyPr wrap="none" anchor="ctr"/>
          <a:lstStyle/>
          <a:p>
            <a:endParaRPr lang="en-US"/>
          </a:p>
        </p:txBody>
      </p:sp>
      <p:pic>
        <p:nvPicPr>
          <p:cNvPr id="7171" name="Picture 8" descr="5300_IBM-11"/>
          <p:cNvPicPr>
            <a:picLocks noChangeAspect="1" noChangeArrowheads="1"/>
          </p:cNvPicPr>
          <p:nvPr/>
        </p:nvPicPr>
        <p:blipFill>
          <a:blip r:embed="rId2"/>
          <a:srcRect/>
          <a:stretch>
            <a:fillRect/>
          </a:stretch>
        </p:blipFill>
        <p:spPr bwMode="auto">
          <a:xfrm>
            <a:off x="3754438" y="2247900"/>
            <a:ext cx="1755775" cy="6572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8"/>
          <p:cNvSpPr txBox="1">
            <a:spLocks noChangeArrowheads="1"/>
          </p:cNvSpPr>
          <p:nvPr/>
        </p:nvSpPr>
        <p:spPr bwMode="auto">
          <a:xfrm>
            <a:off x="153988" y="652463"/>
            <a:ext cx="8723312" cy="4027487"/>
          </a:xfrm>
          <a:prstGeom prst="rect">
            <a:avLst/>
          </a:prstGeom>
          <a:noFill/>
          <a:ln w="9525">
            <a:noFill/>
            <a:miter lim="800000"/>
            <a:headEnd/>
            <a:tailEnd/>
          </a:ln>
        </p:spPr>
        <p:txBody>
          <a:bodyPr>
            <a:spAutoFit/>
          </a:bodyPr>
          <a:lstStyle/>
          <a:p>
            <a:r>
              <a:rPr lang="en-US" sz="700" b="1">
                <a:solidFill>
                  <a:srgbClr val="000000"/>
                </a:solidFill>
              </a:rPr>
              <a:t>Legal Disclaimer</a:t>
            </a:r>
          </a:p>
          <a:p>
            <a:pPr>
              <a:buFontTx/>
              <a:buChar char="•"/>
            </a:pPr>
            <a:endParaRPr lang="en-US" sz="700" b="1">
              <a:solidFill>
                <a:srgbClr val="000000"/>
              </a:solidFill>
            </a:endParaRPr>
          </a:p>
          <a:p>
            <a:pPr marL="233363" lvl="1" indent="-119063">
              <a:buFontTx/>
              <a:buChar char="•"/>
            </a:pPr>
            <a:r>
              <a:rPr lang="en-US" sz="700">
                <a:solidFill>
                  <a:srgbClr val="000000"/>
                </a:solidFill>
              </a:rPr>
              <a:t>© IBM Corporation 2011. All Rights Reserved.</a:t>
            </a:r>
          </a:p>
          <a:p>
            <a:pPr marL="233363" lvl="1" indent="-119063">
              <a:buFontTx/>
              <a:buChar char="•"/>
            </a:pPr>
            <a:r>
              <a:rPr lang="en-US" sz="700">
                <a:solidFill>
                  <a:srgbClr val="000000"/>
                </a:solidFill>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IBM’s current product plans and strategy, which are subject to change by IBM without notice. IBM shall </a:t>
            </a:r>
            <a:br>
              <a:rPr lang="en-US" sz="700">
                <a:solidFill>
                  <a:srgbClr val="000000"/>
                </a:solidFill>
              </a:rPr>
            </a:br>
            <a:r>
              <a:rPr lang="en-US" sz="700">
                <a:solidFill>
                  <a:srgbClr val="000000"/>
                </a:solidFill>
              </a:rPr>
              <a:t>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marL="233363" lvl="1" indent="-119063">
              <a:buFontTx/>
              <a:buChar char="•"/>
            </a:pPr>
            <a:r>
              <a:rPr lang="en-US" sz="700">
                <a:solidFill>
                  <a:srgbClr val="000000"/>
                </a:solidFill>
              </a:rPr>
              <a:t>References in this presentation to IBM products, programs, or services do not imply that they will be available in all countries in which IBM operates. Product release dates and/or capabilities referenced in </a:t>
            </a:r>
            <a:br>
              <a:rPr lang="en-US" sz="700">
                <a:solidFill>
                  <a:srgbClr val="000000"/>
                </a:solidFill>
              </a:rPr>
            </a:br>
            <a:r>
              <a:rPr lang="en-US" sz="700">
                <a:solidFill>
                  <a:srgbClr val="000000"/>
                </a:solidFill>
              </a:rPr>
              <a:t>this presentation may change at any time at IBM’s sole discretion based on market opportunities or other factors, and are not intended to be a commitment to future product or feature availability in any way.  </a:t>
            </a:r>
            <a:br>
              <a:rPr lang="en-US" sz="700">
                <a:solidFill>
                  <a:srgbClr val="000000"/>
                </a:solidFill>
              </a:rPr>
            </a:br>
            <a:r>
              <a:rPr lang="en-US" sz="700">
                <a:solidFill>
                  <a:srgbClr val="000000"/>
                </a:solidFill>
              </a:rPr>
              <a:t>Nothing contained in these materials is intended to, nor shall have the effect of, stating or implying that any activities undertaken by you will result in any specific sales, revenue growth or other results. </a:t>
            </a:r>
          </a:p>
          <a:p>
            <a:pPr marL="233363" lvl="1" indent="-119063">
              <a:buFontTx/>
              <a:buChar char="•"/>
            </a:pPr>
            <a:r>
              <a:rPr lang="en-US" sz="700">
                <a:solidFill>
                  <a:srgbClr val="000000"/>
                </a:solidFill>
              </a:rPr>
              <a:t>If the text contains performance statistics or references to benchmarks, insert the following language; otherwise delete:</a:t>
            </a:r>
            <a:br>
              <a:rPr lang="en-US" sz="700">
                <a:solidFill>
                  <a:srgbClr val="000000"/>
                </a:solidFill>
              </a:rPr>
            </a:br>
            <a:r>
              <a:rPr lang="en-US" sz="700">
                <a:solidFill>
                  <a:srgbClr val="000000"/>
                </a:solidFill>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marL="233363" lvl="1" indent="-119063">
              <a:buFontTx/>
              <a:buChar char="•"/>
            </a:pPr>
            <a:r>
              <a:rPr lang="en-US" sz="700">
                <a:solidFill>
                  <a:srgbClr val="000000"/>
                </a:solidFill>
              </a:rPr>
              <a:t>If the text includes any customer examples, please confirm we have prior written approval from such customer and insert the following language; otherwise delete:</a:t>
            </a:r>
            <a:br>
              <a:rPr lang="en-US" sz="700">
                <a:solidFill>
                  <a:srgbClr val="000000"/>
                </a:solidFill>
              </a:rPr>
            </a:br>
            <a:r>
              <a:rPr lang="en-US" sz="700">
                <a:solidFill>
                  <a:srgbClr val="000000"/>
                </a:solidFill>
              </a:rPr>
              <a:t>All customer examples described are presented as illustrations of how those customers have used IBM products and the results they may have achieved.  Actual environmental costs and performance characteristics may vary by customer.</a:t>
            </a:r>
          </a:p>
          <a:p>
            <a:pPr marL="233363" lvl="1" indent="-119063">
              <a:buFontTx/>
              <a:buChar char="•"/>
            </a:pPr>
            <a:r>
              <a:rPr lang="en-US" sz="700">
                <a:solidFill>
                  <a:srgbClr val="000000"/>
                </a:solidFill>
              </a:rPr>
              <a:t>Please review text for proper trademark attribution of IBM products.  At first use, each product name must be the full name and include appropriate trademark symbols (e.g., IBM Lotus® Sametime® Unyte™).  Subsequent references can drop “IBM” but should include the proper branding (e.g., Lotus Sametime Gateway, or WebSphere Application Server).  Please refer to </a:t>
            </a:r>
            <a:r>
              <a:rPr lang="en-US" sz="700">
                <a:solidFill>
                  <a:srgbClr val="000000"/>
                </a:solidFill>
                <a:hlinkClick r:id="rId2"/>
              </a:rPr>
              <a:t>http://www.ibm.com/legal/copytrade.shtml</a:t>
            </a:r>
            <a:r>
              <a:rPr lang="en-US" sz="700">
                <a:solidFill>
                  <a:srgbClr val="000000"/>
                </a:solidFill>
              </a:rPr>
              <a:t> </a:t>
            </a:r>
            <a:br>
              <a:rPr lang="en-US" sz="700">
                <a:solidFill>
                  <a:srgbClr val="000000"/>
                </a:solidFill>
              </a:rPr>
            </a:br>
            <a:r>
              <a:rPr lang="en-US" sz="700">
                <a:solidFill>
                  <a:srgbClr val="000000"/>
                </a:solidFill>
              </a:rPr>
              <a:t>for guidance on which trademarks require the ® or ™ symbol.  Do not use abbreviations for IBM product names in your presentation. All product names must be used as adjectives rather than nouns.  Please </a:t>
            </a:r>
            <a:br>
              <a:rPr lang="en-US" sz="700">
                <a:solidFill>
                  <a:srgbClr val="000000"/>
                </a:solidFill>
              </a:rPr>
            </a:br>
            <a:r>
              <a:rPr lang="en-US" sz="700">
                <a:solidFill>
                  <a:srgbClr val="000000"/>
                </a:solidFill>
              </a:rPr>
              <a:t>list all of the trademarks that you use in your presentation as follows; delete any not included in your presentation. IBM, the IBM logo, Lotus, Lotus Notes, Notes, Domino, Quickr, Sametime, WebSphere, UC2,  PartnerWorld and Lotusphere are trademarks of International Business Machines Corporation in the United States, other countries, or both.   Unyte is a trademark of WebDialogs, Inc., in the United States, </a:t>
            </a:r>
            <a:br>
              <a:rPr lang="en-US" sz="700">
                <a:solidFill>
                  <a:srgbClr val="000000"/>
                </a:solidFill>
              </a:rPr>
            </a:br>
            <a:r>
              <a:rPr lang="en-US" sz="700">
                <a:solidFill>
                  <a:srgbClr val="000000"/>
                </a:solidFill>
              </a:rPr>
              <a:t>other countries, or both.</a:t>
            </a:r>
          </a:p>
          <a:p>
            <a:pPr marL="233363" lvl="1" indent="-119063">
              <a:buFontTx/>
              <a:buChar char="•"/>
            </a:pPr>
            <a:r>
              <a:rPr lang="en-US" sz="700">
                <a:solidFill>
                  <a:srgbClr val="000000"/>
                </a:solidFill>
              </a:rPr>
              <a:t>If you reference Adobe® in the text, please mark the first use and include the following; otherwise delete:</a:t>
            </a:r>
            <a:br>
              <a:rPr lang="en-US" sz="700">
                <a:solidFill>
                  <a:srgbClr val="000000"/>
                </a:solidFill>
              </a:rPr>
            </a:br>
            <a:r>
              <a:rPr lang="en-US" sz="700">
                <a:solidFill>
                  <a:srgbClr val="000000"/>
                </a:solidFill>
              </a:rPr>
              <a:t>Adobe, the Adobe logo, PostScript, and the PostScript logo are either registered trademarks or trademarks of Adobe Systems Incorporated in the United States, and/or other countries.</a:t>
            </a:r>
          </a:p>
          <a:p>
            <a:pPr marL="233363" lvl="1" indent="-119063">
              <a:buFontTx/>
              <a:buChar char="•"/>
            </a:pPr>
            <a:r>
              <a:rPr lang="en-US" sz="700">
                <a:solidFill>
                  <a:srgbClr val="000000"/>
                </a:solidFill>
              </a:rPr>
              <a:t>If you reference Java™ in the text, please mark the first use and include the following; otherwise delete:</a:t>
            </a:r>
            <a:br>
              <a:rPr lang="en-US" sz="700">
                <a:solidFill>
                  <a:srgbClr val="000000"/>
                </a:solidFill>
              </a:rPr>
            </a:br>
            <a:r>
              <a:rPr lang="en-US" sz="700">
                <a:solidFill>
                  <a:srgbClr val="000000"/>
                </a:solidFill>
              </a:rPr>
              <a:t>Java and all Java-based trademarks are trademarks of Sun Microsystems, Inc. in the United States, other countries, or both.</a:t>
            </a:r>
          </a:p>
          <a:p>
            <a:pPr marL="233363" lvl="1" indent="-119063">
              <a:buFontTx/>
              <a:buChar char="•"/>
            </a:pPr>
            <a:r>
              <a:rPr lang="en-US" sz="700">
                <a:solidFill>
                  <a:srgbClr val="000000"/>
                </a:solidFill>
              </a:rPr>
              <a:t>If you reference Microsoft® and/or Windows® in the text, please mark the first use and include the following, as applicable; otherwise delete:</a:t>
            </a:r>
            <a:br>
              <a:rPr lang="en-US" sz="700">
                <a:solidFill>
                  <a:srgbClr val="000000"/>
                </a:solidFill>
              </a:rPr>
            </a:br>
            <a:r>
              <a:rPr lang="en-US" sz="700">
                <a:solidFill>
                  <a:srgbClr val="000000"/>
                </a:solidFill>
              </a:rPr>
              <a:t>Microsoft and Windows are trademarks of Microsoft Corporation in the United States, other countries, or both.</a:t>
            </a:r>
          </a:p>
          <a:p>
            <a:pPr marL="233363" lvl="1" indent="-119063">
              <a:buFontTx/>
              <a:buChar char="•"/>
            </a:pPr>
            <a:r>
              <a:rPr lang="en-US" sz="700">
                <a:solidFill>
                  <a:srgbClr val="000000"/>
                </a:solidFill>
              </a:rPr>
              <a:t>If you reference Intel® and/or any of the following Intel products in the text, please mark the first use and include those that you use as follows; otherwise delete:</a:t>
            </a:r>
            <a:br>
              <a:rPr lang="en-US" sz="700">
                <a:solidFill>
                  <a:srgbClr val="000000"/>
                </a:solidFill>
              </a:rPr>
            </a:br>
            <a:r>
              <a:rPr lang="en-US" sz="700">
                <a:solidFill>
                  <a:srgbClr val="000000"/>
                </a:solidFill>
              </a:rPr>
              <a:t>Intel, Intel Centrino, Celeron, Intel Xeon, Intel SpeedStep, Itanium, and Pentium are trademarks or registered trademarks of Intel Corporation or its subsidiaries in the United States and other countries.</a:t>
            </a:r>
          </a:p>
          <a:p>
            <a:pPr marL="233363" lvl="1" indent="-119063">
              <a:buFontTx/>
              <a:buChar char="•"/>
            </a:pPr>
            <a:r>
              <a:rPr lang="en-US" sz="700">
                <a:solidFill>
                  <a:srgbClr val="000000"/>
                </a:solidFill>
              </a:rPr>
              <a:t>If you reference UNIX® in the text, please mark the first use and include the following; otherwise delete:</a:t>
            </a:r>
            <a:br>
              <a:rPr lang="en-US" sz="700">
                <a:solidFill>
                  <a:srgbClr val="000000"/>
                </a:solidFill>
              </a:rPr>
            </a:br>
            <a:r>
              <a:rPr lang="en-US" sz="700">
                <a:solidFill>
                  <a:srgbClr val="000000"/>
                </a:solidFill>
              </a:rPr>
              <a:t>UNIX is a registered trademark of The Open Group in the United States and other countries.</a:t>
            </a:r>
          </a:p>
          <a:p>
            <a:pPr marL="233363" lvl="1" indent="-119063">
              <a:buFontTx/>
              <a:buChar char="•"/>
            </a:pPr>
            <a:r>
              <a:rPr lang="en-US" sz="700">
                <a:solidFill>
                  <a:srgbClr val="000000"/>
                </a:solidFill>
              </a:rPr>
              <a:t>If you reference Linux® in your presentation, please mark the first use and include the following; otherwise delete:</a:t>
            </a:r>
            <a:br>
              <a:rPr lang="en-US" sz="700">
                <a:solidFill>
                  <a:srgbClr val="000000"/>
                </a:solidFill>
              </a:rPr>
            </a:br>
            <a:r>
              <a:rPr lang="en-US" sz="700">
                <a:solidFill>
                  <a:srgbClr val="000000"/>
                </a:solidFill>
              </a:rPr>
              <a:t>Linux is a registered trademark of Linus Torvalds in the United States, other countries, or both. Other company, product, or service names may be trademarks or service marks of others.</a:t>
            </a:r>
          </a:p>
          <a:p>
            <a:pPr marL="233363" lvl="1" indent="-119063">
              <a:buFontTx/>
              <a:buChar char="•"/>
            </a:pPr>
            <a:r>
              <a:rPr lang="en-US" sz="700">
                <a:solidFill>
                  <a:srgbClr val="000000"/>
                </a:solidFill>
              </a:rPr>
              <a:t>If the text/graphics include screenshots, no actual IBM employee names may be used (even your own), if your screenshots include fictitious company names (e.g., Renovations, Zeta Bank, Acme) </a:t>
            </a:r>
            <a:br>
              <a:rPr lang="en-US" sz="700">
                <a:solidFill>
                  <a:srgbClr val="000000"/>
                </a:solidFill>
              </a:rPr>
            </a:br>
            <a:r>
              <a:rPr lang="en-US" sz="700">
                <a:solidFill>
                  <a:srgbClr val="000000"/>
                </a:solidFill>
              </a:rPr>
              <a:t>please update and insert the following; otherwise delete: All references to [insert fictitious company name] refer to a fictitious company and are used for illustration purposes only.</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63"/>
          <p:cNvGrpSpPr>
            <a:grpSpLocks/>
          </p:cNvGrpSpPr>
          <p:nvPr/>
        </p:nvGrpSpPr>
        <p:grpSpPr bwMode="auto">
          <a:xfrm>
            <a:off x="1566865" y="3487066"/>
            <a:ext cx="6010275" cy="457623"/>
            <a:chOff x="1498599" y="1507064"/>
            <a:chExt cx="6011334" cy="609600"/>
          </a:xfrm>
        </p:grpSpPr>
        <p:sp>
          <p:nvSpPr>
            <p:cNvPr id="65" name="Rounded Rectangle 64"/>
            <p:cNvSpPr/>
            <p:nvPr/>
          </p:nvSpPr>
          <p:spPr>
            <a:xfrm>
              <a:off x="3937429" y="1507064"/>
              <a:ext cx="1133675" cy="609600"/>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6" name="Rounded Rectangle 65"/>
            <p:cNvSpPr/>
            <p:nvPr/>
          </p:nvSpPr>
          <p:spPr>
            <a:xfrm>
              <a:off x="1498599" y="1507064"/>
              <a:ext cx="1135262" cy="609600"/>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7" name="Rounded Rectangle 66"/>
            <p:cNvSpPr/>
            <p:nvPr/>
          </p:nvSpPr>
          <p:spPr>
            <a:xfrm>
              <a:off x="2718014" y="1507064"/>
              <a:ext cx="1133675" cy="609600"/>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8" name="Rounded Rectangle 67"/>
            <p:cNvSpPr/>
            <p:nvPr/>
          </p:nvSpPr>
          <p:spPr>
            <a:xfrm>
              <a:off x="5156843" y="1507064"/>
              <a:ext cx="1133675" cy="609600"/>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9" name="Rounded Rectangle 68"/>
            <p:cNvSpPr/>
            <p:nvPr/>
          </p:nvSpPr>
          <p:spPr>
            <a:xfrm>
              <a:off x="6374670" y="1507064"/>
              <a:ext cx="1135263" cy="609600"/>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21508" name="Group 69"/>
          <p:cNvGrpSpPr>
            <a:grpSpLocks/>
          </p:cNvGrpSpPr>
          <p:nvPr/>
        </p:nvGrpSpPr>
        <p:grpSpPr bwMode="auto">
          <a:xfrm>
            <a:off x="1565277" y="2338241"/>
            <a:ext cx="6016625" cy="716229"/>
            <a:chOff x="1438934" y="2475385"/>
            <a:chExt cx="8208740" cy="970553"/>
          </a:xfrm>
        </p:grpSpPr>
        <p:grpSp>
          <p:nvGrpSpPr>
            <p:cNvPr id="21568" name="Group 70"/>
            <p:cNvGrpSpPr>
              <a:grpSpLocks/>
            </p:cNvGrpSpPr>
            <p:nvPr/>
          </p:nvGrpSpPr>
          <p:grpSpPr bwMode="auto">
            <a:xfrm>
              <a:off x="1438934" y="2478614"/>
              <a:ext cx="8208740" cy="962476"/>
              <a:chOff x="1269999" y="3816348"/>
              <a:chExt cx="8446100" cy="1277381"/>
            </a:xfrm>
          </p:grpSpPr>
          <p:sp>
            <p:nvSpPr>
              <p:cNvPr id="80" name="Rounded Rectangle 79"/>
              <p:cNvSpPr/>
              <p:nvPr/>
            </p:nvSpPr>
            <p:spPr>
              <a:xfrm>
                <a:off x="3708003" y="3818493"/>
                <a:ext cx="1134319" cy="608686"/>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1" name="Rounded Rectangle 80"/>
              <p:cNvSpPr/>
              <p:nvPr/>
            </p:nvSpPr>
            <p:spPr>
              <a:xfrm>
                <a:off x="1269999" y="3818493"/>
                <a:ext cx="1134319" cy="608686"/>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2" name="Rounded Rectangle 81"/>
              <p:cNvSpPr/>
              <p:nvPr/>
            </p:nvSpPr>
            <p:spPr>
              <a:xfrm>
                <a:off x="2489001" y="3818493"/>
                <a:ext cx="1134317" cy="608686"/>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3" name="Rounded Rectangle 82"/>
              <p:cNvSpPr/>
              <p:nvPr/>
            </p:nvSpPr>
            <p:spPr>
              <a:xfrm>
                <a:off x="2493459" y="4485047"/>
                <a:ext cx="1134317" cy="608686"/>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4" name="Rounded Rectangle 83"/>
              <p:cNvSpPr/>
              <p:nvPr/>
            </p:nvSpPr>
            <p:spPr>
              <a:xfrm>
                <a:off x="6146006" y="3818493"/>
                <a:ext cx="1134319" cy="608686"/>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5" name="Rounded Rectangle 84"/>
              <p:cNvSpPr/>
              <p:nvPr/>
            </p:nvSpPr>
            <p:spPr>
              <a:xfrm>
                <a:off x="7362779" y="3818493"/>
                <a:ext cx="1136546" cy="608686"/>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6" name="Rounded Rectangle 85"/>
              <p:cNvSpPr/>
              <p:nvPr/>
            </p:nvSpPr>
            <p:spPr>
              <a:xfrm>
                <a:off x="8581782" y="3818493"/>
                <a:ext cx="1134317" cy="608686"/>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21569" name="Group 71"/>
            <p:cNvGrpSpPr>
              <a:grpSpLocks/>
            </p:cNvGrpSpPr>
            <p:nvPr/>
          </p:nvGrpSpPr>
          <p:grpSpPr bwMode="auto">
            <a:xfrm>
              <a:off x="1438934" y="2475385"/>
              <a:ext cx="8208740" cy="970553"/>
              <a:chOff x="1269999" y="3137849"/>
              <a:chExt cx="8446100" cy="1288099"/>
            </a:xfrm>
          </p:grpSpPr>
          <p:sp>
            <p:nvSpPr>
              <p:cNvPr id="73" name="Rounded Rectangle 72"/>
              <p:cNvSpPr/>
              <p:nvPr/>
            </p:nvSpPr>
            <p:spPr>
              <a:xfrm>
                <a:off x="3708003" y="3817263"/>
                <a:ext cx="1134319" cy="608685"/>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4" name="Rounded Rectangle 73"/>
              <p:cNvSpPr/>
              <p:nvPr/>
            </p:nvSpPr>
            <p:spPr>
              <a:xfrm>
                <a:off x="1269999" y="3817263"/>
                <a:ext cx="1134319" cy="608685"/>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6" name="Rounded Rectangle 75"/>
              <p:cNvSpPr/>
              <p:nvPr/>
            </p:nvSpPr>
            <p:spPr>
              <a:xfrm>
                <a:off x="4927005" y="3137849"/>
                <a:ext cx="1134317" cy="1288099"/>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7" name="Rounded Rectangle 76"/>
              <p:cNvSpPr/>
              <p:nvPr/>
            </p:nvSpPr>
            <p:spPr>
              <a:xfrm>
                <a:off x="6146006" y="3817263"/>
                <a:ext cx="1134319" cy="608685"/>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8" name="Rounded Rectangle 77"/>
              <p:cNvSpPr/>
              <p:nvPr/>
            </p:nvSpPr>
            <p:spPr>
              <a:xfrm>
                <a:off x="7362779" y="3817263"/>
                <a:ext cx="1136546" cy="608685"/>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9" name="Rounded Rectangle 78"/>
              <p:cNvSpPr/>
              <p:nvPr/>
            </p:nvSpPr>
            <p:spPr>
              <a:xfrm>
                <a:off x="8581782" y="3817263"/>
                <a:ext cx="1134317" cy="608685"/>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sp>
        <p:nvSpPr>
          <p:cNvPr id="21509" name="Rectangle 106"/>
          <p:cNvSpPr>
            <a:spLocks noChangeArrowheads="1"/>
          </p:cNvSpPr>
          <p:nvPr/>
        </p:nvSpPr>
        <p:spPr bwMode="auto">
          <a:xfrm>
            <a:off x="4476750" y="1996692"/>
            <a:ext cx="184666" cy="36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Calibri" charset="0"/>
              </a:rPr>
              <a:t> </a:t>
            </a:r>
          </a:p>
        </p:txBody>
      </p:sp>
      <p:pic>
        <p:nvPicPr>
          <p:cNvPr id="21510"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302" y="3591939"/>
            <a:ext cx="919163" cy="22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11" name="Picture 8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5600" y="2387102"/>
            <a:ext cx="744538" cy="20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12" name="Picture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1477" y="2782756"/>
            <a:ext cx="677863" cy="21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13"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365" y="2375185"/>
            <a:ext cx="371475" cy="2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14" name="Picture 69" descr="Java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9138" y="2707676"/>
            <a:ext cx="246062" cy="33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4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237163" y="2385910"/>
            <a:ext cx="406400" cy="26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71"/>
          <p:cNvPicPr>
            <a:picLocks noChangeAspect="1" noChangeArrowheads="1"/>
          </p:cNvPicPr>
          <p:nvPr/>
        </p:nvPicPr>
        <p:blipFill>
          <a:blip r:embed="rId9">
            <a:extLst>
              <a:ext uri="{28A0092B-C50C-407E-A947-70E740481C1C}">
                <a14:useLocalDpi xmlns:a14="http://schemas.microsoft.com/office/drawing/2010/main" val="0"/>
              </a:ext>
            </a:extLst>
          </a:blip>
          <a:srcRect r="13100"/>
          <a:stretch>
            <a:fillRect/>
          </a:stretch>
        </p:blipFill>
        <p:spPr bwMode="auto">
          <a:xfrm>
            <a:off x="6105525" y="2752962"/>
            <a:ext cx="431800" cy="24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17" name="Picture 41" descr="mqttorg-glow.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368677" y="2819699"/>
            <a:ext cx="720725" cy="14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8527" y="2377569"/>
            <a:ext cx="523875" cy="27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19" name="Picture 87"/>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0325" y="2750579"/>
            <a:ext cx="636588" cy="2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20" name="Picture 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61075" y="2375186"/>
            <a:ext cx="514350" cy="27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21" name="Picture 85"/>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8788" y="2434772"/>
            <a:ext cx="692150" cy="1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grpSp>
        <p:nvGrpSpPr>
          <p:cNvPr id="21522" name="Group 102"/>
          <p:cNvGrpSpPr>
            <a:grpSpLocks/>
          </p:cNvGrpSpPr>
          <p:nvPr/>
        </p:nvGrpSpPr>
        <p:grpSpPr bwMode="auto">
          <a:xfrm>
            <a:off x="1565277" y="1357451"/>
            <a:ext cx="6016625" cy="580511"/>
            <a:chOff x="1565934" y="2031999"/>
            <a:chExt cx="6015429" cy="773831"/>
          </a:xfrm>
        </p:grpSpPr>
        <p:grpSp>
          <p:nvGrpSpPr>
            <p:cNvPr id="21550" name="Group 103"/>
            <p:cNvGrpSpPr>
              <a:grpSpLocks/>
            </p:cNvGrpSpPr>
            <p:nvPr/>
          </p:nvGrpSpPr>
          <p:grpSpPr bwMode="auto">
            <a:xfrm>
              <a:off x="1565934" y="2031999"/>
              <a:ext cx="6015429" cy="770468"/>
              <a:chOff x="1269999" y="3816348"/>
              <a:chExt cx="8446100" cy="609600"/>
            </a:xfrm>
          </p:grpSpPr>
          <p:sp>
            <p:nvSpPr>
              <p:cNvPr id="115" name="Rounded Rectangle 114"/>
              <p:cNvSpPr/>
              <p:nvPr/>
            </p:nvSpPr>
            <p:spPr>
              <a:xfrm>
                <a:off x="3708003" y="3816348"/>
                <a:ext cx="1134319" cy="61085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6" name="Rounded Rectangle 115"/>
              <p:cNvSpPr/>
              <p:nvPr/>
            </p:nvSpPr>
            <p:spPr>
              <a:xfrm>
                <a:off x="1269999" y="3816348"/>
                <a:ext cx="1134319" cy="61085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7" name="Rounded Rectangle 116"/>
              <p:cNvSpPr/>
              <p:nvPr/>
            </p:nvSpPr>
            <p:spPr>
              <a:xfrm>
                <a:off x="2489001" y="3816348"/>
                <a:ext cx="1134317" cy="61085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8" name="Rounded Rectangle 117"/>
              <p:cNvSpPr/>
              <p:nvPr/>
            </p:nvSpPr>
            <p:spPr>
              <a:xfrm>
                <a:off x="4927005" y="3816348"/>
                <a:ext cx="1134317" cy="61085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9" name="Rounded Rectangle 118"/>
              <p:cNvSpPr/>
              <p:nvPr/>
            </p:nvSpPr>
            <p:spPr>
              <a:xfrm>
                <a:off x="6146006" y="3816348"/>
                <a:ext cx="1134319" cy="61085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0" name="Rounded Rectangle 119"/>
              <p:cNvSpPr/>
              <p:nvPr/>
            </p:nvSpPr>
            <p:spPr>
              <a:xfrm>
                <a:off x="7362779" y="3816348"/>
                <a:ext cx="1136546" cy="61085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Rounded Rectangle 120"/>
              <p:cNvSpPr/>
              <p:nvPr/>
            </p:nvSpPr>
            <p:spPr>
              <a:xfrm>
                <a:off x="8581782" y="3816348"/>
                <a:ext cx="1134317" cy="61085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21551" name="Text Box 92"/>
            <p:cNvSpPr txBox="1">
              <a:spLocks noChangeArrowheads="1"/>
            </p:cNvSpPr>
            <p:nvPr/>
          </p:nvSpPr>
          <p:spPr bwMode="auto">
            <a:xfrm>
              <a:off x="5203829" y="2054225"/>
              <a:ext cx="1946275" cy="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590">
                  <a:solidFill>
                    <a:srgbClr val="000000"/>
                  </a:solidFill>
                  <a:round/>
                  <a:headEnd/>
                  <a:tailEnd/>
                </a14:hiddenLine>
              </a:ext>
            </a:extLst>
          </p:spPr>
          <p:txBody>
            <a:bodyPr lIns="90000" tIns="45000" rIns="90000" bIns="45000"/>
            <a:lstStyle>
              <a:lvl1pPr marL="1081088"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eaLnBrk="1">
                <a:lnSpc>
                  <a:spcPct val="93000"/>
                </a:lnSpc>
                <a:buClr>
                  <a:srgbClr val="000000"/>
                </a:buClr>
                <a:buSzPct val="100000"/>
                <a:buFont typeface="Times New Roman" charset="0"/>
                <a:buNone/>
              </a:pPr>
              <a:endParaRPr lang="en-US" sz="1200">
                <a:solidFill>
                  <a:srgbClr val="000000"/>
                </a:solidFill>
                <a:latin typeface="Calibri" charset="0"/>
                <a:ea typeface="SimSun" charset="0"/>
                <a:cs typeface="SimSun" charset="0"/>
              </a:endParaRPr>
            </a:p>
          </p:txBody>
        </p:sp>
        <p:grpSp>
          <p:nvGrpSpPr>
            <p:cNvPr id="21552" name="Group 63"/>
            <p:cNvGrpSpPr>
              <a:grpSpLocks/>
            </p:cNvGrpSpPr>
            <p:nvPr/>
          </p:nvGrpSpPr>
          <p:grpSpPr bwMode="auto">
            <a:xfrm>
              <a:off x="6911036" y="2118892"/>
              <a:ext cx="521380" cy="686938"/>
              <a:chOff x="6313215" y="1756938"/>
              <a:chExt cx="468160" cy="625585"/>
            </a:xfrm>
          </p:grpSpPr>
          <p:pic>
            <p:nvPicPr>
              <p:cNvPr id="21559"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71655" y="1756938"/>
                <a:ext cx="344943" cy="3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60" name="Text Box 46"/>
              <p:cNvSpPr txBox="1">
                <a:spLocks noChangeArrowheads="1"/>
              </p:cNvSpPr>
              <p:nvPr/>
            </p:nvSpPr>
            <p:spPr bwMode="auto">
              <a:xfrm>
                <a:off x="6313215" y="2083344"/>
                <a:ext cx="468160" cy="299179"/>
              </a:xfrm>
              <a:prstGeom prst="rect">
                <a:avLst/>
              </a:prstGeom>
              <a:noFill/>
              <a:ln>
                <a:noFill/>
              </a:ln>
              <a:effectLst>
                <a:prstShdw prst="shdw17" dist="17961" dir="2700000">
                  <a:srgbClr val="006E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000">
                    <a:latin typeface="Calibri" charset="0"/>
                  </a:rPr>
                  <a:t>OAuth</a:t>
                </a:r>
              </a:p>
            </p:txBody>
          </p:sp>
        </p:grpSp>
        <p:pic>
          <p:nvPicPr>
            <p:cNvPr id="21553" name="Picture 77" descr="eclips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39146" y="2154242"/>
              <a:ext cx="499098" cy="512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4" name="Picture 56" descr="json-logo.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078205" y="2229538"/>
              <a:ext cx="704529" cy="38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5" name="Picture 94"/>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6346" y="2298940"/>
              <a:ext cx="734323" cy="23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56" name="Picture 9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7671" y="2322727"/>
              <a:ext cx="685796" cy="16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57" name="Picture 91"/>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8732" y="2302942"/>
              <a:ext cx="688336" cy="22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21558" name="Picture 36"/>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6117171" y="2225888"/>
              <a:ext cx="413448" cy="36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23" name="Picture 36" descr="http://www.extremenetworks.com/blog/wp-content/uploads/2011/02/openstack-logo.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65625" y="3490642"/>
            <a:ext cx="501650" cy="44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4" name="Picture 2" descr="https://wiki.opendaylight.org/images/thumb/1/1c/OpenDaylight_logo.jpg/300px-OpenDaylight_logo.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24164" y="3538312"/>
            <a:ext cx="985837" cy="36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5" name="Picture 4" descr="http://www.webestigate.com/wp-content/uploads/2011/04/OpenFlow.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97665" y="3539503"/>
            <a:ext cx="592137" cy="34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26" name="Group 202"/>
          <p:cNvGrpSpPr>
            <a:grpSpLocks/>
          </p:cNvGrpSpPr>
          <p:nvPr/>
        </p:nvGrpSpPr>
        <p:grpSpPr bwMode="auto">
          <a:xfrm>
            <a:off x="1611315" y="3467998"/>
            <a:ext cx="960437" cy="475500"/>
            <a:chOff x="3680585" y="1565218"/>
            <a:chExt cx="909503" cy="500530"/>
          </a:xfrm>
        </p:grpSpPr>
        <p:pic>
          <p:nvPicPr>
            <p:cNvPr id="21548" name="Picture 2"/>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3680585" y="1565218"/>
              <a:ext cx="485460" cy="5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Rectangle 14"/>
            <p:cNvSpPr>
              <a:spLocks noChangeArrowheads="1"/>
            </p:cNvSpPr>
            <p:nvPr/>
          </p:nvSpPr>
          <p:spPr bwMode="auto">
            <a:xfrm>
              <a:off x="4059420" y="1762169"/>
              <a:ext cx="530668" cy="246249"/>
            </a:xfrm>
            <a:prstGeom prst="rect">
              <a:avLst/>
            </a:prstGeom>
            <a:noFill/>
            <a:ln>
              <a:noFill/>
            </a:ln>
            <a:extLst/>
          </p:spPr>
          <p:txBody>
            <a:bodyPr>
              <a:spAutoFit/>
            </a:bodyPr>
            <a:lstStyle/>
            <a:p>
              <a:pPr marL="231775" indent="-231775" defTabSz="457200" eaLnBrk="0" hangingPunct="0">
                <a:lnSpc>
                  <a:spcPct val="85000"/>
                </a:lnSpc>
                <a:spcAft>
                  <a:spcPct val="15000"/>
                </a:spcAft>
                <a:buClr>
                  <a:srgbClr val="000000"/>
                </a:buClr>
                <a:buSzPct val="100000"/>
                <a:buFont typeface="Arial" pitchFamily="34" charset="0"/>
                <a:buNone/>
                <a:defRPr/>
              </a:pPr>
              <a:r>
                <a:rPr lang="en-US" sz="1050" dirty="0">
                  <a:solidFill>
                    <a:srgbClr val="00B0F0"/>
                  </a:solidFill>
                  <a:cs typeface="Arial" pitchFamily="34" charset="0"/>
                </a:rPr>
                <a:t>OSLC</a:t>
              </a:r>
            </a:p>
          </p:txBody>
        </p:sp>
      </p:grpSp>
      <p:grpSp>
        <p:nvGrpSpPr>
          <p:cNvPr id="21527" name="Group 127"/>
          <p:cNvGrpSpPr>
            <a:grpSpLocks/>
          </p:cNvGrpSpPr>
          <p:nvPr/>
        </p:nvGrpSpPr>
        <p:grpSpPr bwMode="auto">
          <a:xfrm>
            <a:off x="7642225" y="3335715"/>
            <a:ext cx="1231900" cy="797158"/>
            <a:chOff x="7514677" y="3624227"/>
            <a:chExt cx="1232443" cy="1062806"/>
          </a:xfrm>
        </p:grpSpPr>
        <p:grpSp>
          <p:nvGrpSpPr>
            <p:cNvPr id="129" name="Group 205"/>
            <p:cNvGrpSpPr/>
            <p:nvPr/>
          </p:nvGrpSpPr>
          <p:grpSpPr bwMode="auto">
            <a:xfrm>
              <a:off x="7514677" y="3624227"/>
              <a:ext cx="1232443" cy="1062806"/>
              <a:chOff x="7259541" y="119270"/>
              <a:chExt cx="1232452" cy="1417156"/>
            </a:xfrm>
            <a:solidFill>
              <a:srgbClr val="00B3EF"/>
            </a:solidFill>
          </p:grpSpPr>
          <p:sp>
            <p:nvSpPr>
              <p:cNvPr id="131" name="Rounded Rectangle 130"/>
              <p:cNvSpPr/>
              <p:nvPr/>
            </p:nvSpPr>
            <p:spPr>
              <a:xfrm>
                <a:off x="7259541" y="119270"/>
                <a:ext cx="1232452" cy="1288112"/>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b="1"/>
              </a:p>
            </p:txBody>
          </p:sp>
          <p:sp>
            <p:nvSpPr>
              <p:cNvPr id="132" name="Text Box 30"/>
              <p:cNvSpPr txBox="1">
                <a:spLocks noChangeArrowheads="1"/>
              </p:cNvSpPr>
              <p:nvPr/>
            </p:nvSpPr>
            <p:spPr bwMode="auto">
              <a:xfrm>
                <a:off x="7289979" y="769703"/>
                <a:ext cx="1163783" cy="766723"/>
              </a:xfrm>
              <a:prstGeom prst="rect">
                <a:avLst/>
              </a:prstGeom>
              <a:noFill/>
              <a:ln>
                <a:noFill/>
              </a:ln>
              <a:effectLst/>
              <a:extLst/>
            </p:spPr>
            <p:txBody>
              <a:bodyPr>
                <a:spAutoFit/>
              </a:bodyPr>
              <a:lstStyle/>
              <a:p>
                <a:pPr algn="ctr">
                  <a:defRPr/>
                </a:pPr>
                <a:r>
                  <a:rPr lang="en-US" sz="1100" b="1" dirty="0">
                    <a:solidFill>
                      <a:schemeClr val="bg1"/>
                    </a:solidFill>
                    <a:latin typeface="+mn-lt"/>
                    <a:ea typeface="ヒラギノ角ゴ Pro W3" charset="0"/>
                    <a:cs typeface="ヒラギノ角ゴ Pro W3" charset="0"/>
                  </a:rPr>
                  <a:t>Infrastructure</a:t>
                </a:r>
                <a:br>
                  <a:rPr lang="en-US" sz="1100" b="1" dirty="0">
                    <a:solidFill>
                      <a:schemeClr val="bg1"/>
                    </a:solidFill>
                    <a:latin typeface="+mn-lt"/>
                    <a:ea typeface="ヒラギノ角ゴ Pro W3" charset="0"/>
                    <a:cs typeface="ヒラギノ角ゴ Pro W3" charset="0"/>
                  </a:rPr>
                </a:br>
                <a:r>
                  <a:rPr lang="en-US" sz="1100" b="1" dirty="0">
                    <a:solidFill>
                      <a:schemeClr val="bg1"/>
                    </a:solidFill>
                    <a:latin typeface="+mn-lt"/>
                    <a:ea typeface="ヒラギノ角ゴ Pro W3" charset="0"/>
                    <a:cs typeface="ヒラギノ角ゴ Pro W3" charset="0"/>
                  </a:rPr>
                  <a:t>as a Service</a:t>
                </a:r>
              </a:p>
            </p:txBody>
          </p:sp>
        </p:grpSp>
        <p:pic>
          <p:nvPicPr>
            <p:cNvPr id="21547" name="Picture 129" descr="Cloud_Wht.png"/>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7922795" y="3741486"/>
              <a:ext cx="385896" cy="32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8" name="Group 132"/>
          <p:cNvGrpSpPr>
            <a:grpSpLocks/>
          </p:cNvGrpSpPr>
          <p:nvPr/>
        </p:nvGrpSpPr>
        <p:grpSpPr bwMode="auto">
          <a:xfrm>
            <a:off x="7642225" y="2329901"/>
            <a:ext cx="1231900" cy="797761"/>
            <a:chOff x="7514682" y="2464258"/>
            <a:chExt cx="1232443" cy="1061864"/>
          </a:xfrm>
        </p:grpSpPr>
        <p:grpSp>
          <p:nvGrpSpPr>
            <p:cNvPr id="134" name="Group 201"/>
            <p:cNvGrpSpPr/>
            <p:nvPr/>
          </p:nvGrpSpPr>
          <p:grpSpPr bwMode="auto">
            <a:xfrm>
              <a:off x="7514682" y="2464258"/>
              <a:ext cx="1232443" cy="1061864"/>
              <a:chOff x="7259541" y="119270"/>
              <a:chExt cx="1232452" cy="1415899"/>
            </a:xfrm>
            <a:solidFill>
              <a:srgbClr val="00649D"/>
            </a:solidFill>
          </p:grpSpPr>
          <p:sp>
            <p:nvSpPr>
              <p:cNvPr id="136" name="Rounded Rectangle 135"/>
              <p:cNvSpPr/>
              <p:nvPr/>
            </p:nvSpPr>
            <p:spPr>
              <a:xfrm>
                <a:off x="7259541" y="119270"/>
                <a:ext cx="1232452" cy="1288112"/>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b="1"/>
              </a:p>
            </p:txBody>
          </p:sp>
          <p:sp>
            <p:nvSpPr>
              <p:cNvPr id="137" name="Text Box 30"/>
              <p:cNvSpPr txBox="1">
                <a:spLocks noChangeArrowheads="1"/>
              </p:cNvSpPr>
              <p:nvPr/>
            </p:nvSpPr>
            <p:spPr bwMode="auto">
              <a:xfrm>
                <a:off x="7289979" y="769704"/>
                <a:ext cx="1163783" cy="765465"/>
              </a:xfrm>
              <a:prstGeom prst="rect">
                <a:avLst/>
              </a:prstGeom>
              <a:noFill/>
              <a:ln>
                <a:noFill/>
              </a:ln>
              <a:effectLst/>
              <a:extLst/>
            </p:spPr>
            <p:txBody>
              <a:bodyPr>
                <a:spAutoFit/>
              </a:bodyPr>
              <a:lstStyle/>
              <a:p>
                <a:pPr algn="ctr">
                  <a:defRPr/>
                </a:pPr>
                <a:r>
                  <a:rPr lang="en-US" sz="1100" b="1" dirty="0">
                    <a:solidFill>
                      <a:schemeClr val="bg1"/>
                    </a:solidFill>
                    <a:latin typeface="+mn-lt"/>
                    <a:ea typeface="ヒラギノ角ゴ Pro W3" charset="0"/>
                    <a:cs typeface="ヒラギノ角ゴ Pro W3" charset="0"/>
                  </a:rPr>
                  <a:t>Platform</a:t>
                </a:r>
                <a:br>
                  <a:rPr lang="en-US" sz="1100" b="1" dirty="0">
                    <a:solidFill>
                      <a:schemeClr val="bg1"/>
                    </a:solidFill>
                    <a:latin typeface="+mn-lt"/>
                    <a:ea typeface="ヒラギノ角ゴ Pro W3" charset="0"/>
                    <a:cs typeface="ヒラギノ角ゴ Pro W3" charset="0"/>
                  </a:rPr>
                </a:br>
                <a:r>
                  <a:rPr lang="en-US" sz="1100" b="1" dirty="0">
                    <a:solidFill>
                      <a:schemeClr val="bg1"/>
                    </a:solidFill>
                    <a:latin typeface="+mn-lt"/>
                    <a:ea typeface="ヒラギノ角ゴ Pro W3" charset="0"/>
                    <a:cs typeface="ヒラギノ角ゴ Pro W3" charset="0"/>
                  </a:rPr>
                  <a:t>as a Service</a:t>
                </a:r>
              </a:p>
            </p:txBody>
          </p:sp>
        </p:grpSp>
        <p:pic>
          <p:nvPicPr>
            <p:cNvPr id="21545" name="Picture 134" descr="Cloud_Wht.png"/>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7922795" y="2598486"/>
              <a:ext cx="385896" cy="32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9" name="Group 137"/>
          <p:cNvGrpSpPr>
            <a:grpSpLocks/>
          </p:cNvGrpSpPr>
          <p:nvPr/>
        </p:nvGrpSpPr>
        <p:grpSpPr bwMode="auto">
          <a:xfrm>
            <a:off x="7640638" y="1288331"/>
            <a:ext cx="1231900" cy="798339"/>
            <a:chOff x="7513638" y="1300629"/>
            <a:chExt cx="1231900" cy="1063264"/>
          </a:xfrm>
        </p:grpSpPr>
        <p:grpSp>
          <p:nvGrpSpPr>
            <p:cNvPr id="21540" name="Group 198"/>
            <p:cNvGrpSpPr>
              <a:grpSpLocks/>
            </p:cNvGrpSpPr>
            <p:nvPr/>
          </p:nvGrpSpPr>
          <p:grpSpPr bwMode="auto">
            <a:xfrm>
              <a:off x="7513638" y="1300629"/>
              <a:ext cx="1231900" cy="1063264"/>
              <a:chOff x="7259828" y="119270"/>
              <a:chExt cx="1231909" cy="1417765"/>
            </a:xfrm>
          </p:grpSpPr>
          <p:sp>
            <p:nvSpPr>
              <p:cNvPr id="141" name="Rounded Rectangle 140"/>
              <p:cNvSpPr/>
              <p:nvPr/>
            </p:nvSpPr>
            <p:spPr>
              <a:xfrm>
                <a:off x="7259828" y="119270"/>
                <a:ext cx="1231909" cy="1288877"/>
              </a:xfrm>
              <a:prstGeom prst="roundRect">
                <a:avLst/>
              </a:prstGeom>
              <a:solidFill>
                <a:srgbClr val="003E6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b="1"/>
              </a:p>
            </p:txBody>
          </p:sp>
          <p:sp>
            <p:nvSpPr>
              <p:cNvPr id="142" name="Text Box 30"/>
              <p:cNvSpPr txBox="1">
                <a:spLocks noChangeArrowheads="1"/>
              </p:cNvSpPr>
              <p:nvPr/>
            </p:nvSpPr>
            <p:spPr bwMode="auto">
              <a:xfrm>
                <a:off x="7289990" y="771116"/>
                <a:ext cx="1163647" cy="765919"/>
              </a:xfrm>
              <a:prstGeom prst="rect">
                <a:avLst/>
              </a:prstGeom>
              <a:noFill/>
              <a:ln w="9525">
                <a:noFill/>
                <a:miter lim="800000"/>
                <a:headEnd/>
                <a:tailEnd/>
              </a:ln>
            </p:spPr>
            <p:txBody>
              <a:bodyPr>
                <a:spAutoFit/>
              </a:bodyPr>
              <a:lstStyle/>
              <a:p>
                <a:pPr algn="ctr">
                  <a:defRPr/>
                </a:pPr>
                <a:r>
                  <a:rPr lang="en-US" sz="1100" b="1" dirty="0">
                    <a:solidFill>
                      <a:schemeClr val="bg1"/>
                    </a:solidFill>
                    <a:latin typeface="+mn-lt"/>
                  </a:rPr>
                  <a:t>Software</a:t>
                </a:r>
                <a:br>
                  <a:rPr lang="en-US" sz="1100" b="1" dirty="0">
                    <a:solidFill>
                      <a:schemeClr val="bg1"/>
                    </a:solidFill>
                    <a:latin typeface="+mn-lt"/>
                  </a:rPr>
                </a:br>
                <a:r>
                  <a:rPr lang="en-US" sz="1100" b="1" dirty="0">
                    <a:solidFill>
                      <a:schemeClr val="bg1"/>
                    </a:solidFill>
                    <a:latin typeface="+mn-lt"/>
                  </a:rPr>
                  <a:t>as a Service</a:t>
                </a:r>
              </a:p>
            </p:txBody>
          </p:sp>
        </p:grpSp>
        <p:pic>
          <p:nvPicPr>
            <p:cNvPr id="21541" name="Picture 139" descr="Cloud_Wht.png"/>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7922795" y="1442118"/>
              <a:ext cx="385896" cy="32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0" name="Group 198"/>
          <p:cNvGrpSpPr>
            <a:grpSpLocks/>
          </p:cNvGrpSpPr>
          <p:nvPr/>
        </p:nvGrpSpPr>
        <p:grpSpPr bwMode="auto">
          <a:xfrm>
            <a:off x="263525" y="1288330"/>
            <a:ext cx="1231900" cy="725761"/>
            <a:chOff x="7259541" y="119527"/>
            <a:chExt cx="1231909" cy="1287535"/>
          </a:xfrm>
        </p:grpSpPr>
        <p:sp>
          <p:nvSpPr>
            <p:cNvPr id="144" name="Rounded Rectangle 143"/>
            <p:cNvSpPr/>
            <p:nvPr/>
          </p:nvSpPr>
          <p:spPr>
            <a:xfrm>
              <a:off x="7259541" y="119527"/>
              <a:ext cx="1231909" cy="1287535"/>
            </a:xfrm>
            <a:prstGeom prst="roundRect">
              <a:avLst/>
            </a:prstGeom>
            <a:solidFill>
              <a:srgbClr val="003E6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b="1"/>
            </a:p>
          </p:txBody>
        </p:sp>
        <p:sp>
          <p:nvSpPr>
            <p:cNvPr id="145" name="Text Box 30"/>
            <p:cNvSpPr txBox="1">
              <a:spLocks noChangeArrowheads="1"/>
            </p:cNvSpPr>
            <p:nvPr/>
          </p:nvSpPr>
          <p:spPr bwMode="auto">
            <a:xfrm>
              <a:off x="7297641" y="455681"/>
              <a:ext cx="1163647" cy="765122"/>
            </a:xfrm>
            <a:prstGeom prst="rect">
              <a:avLst/>
            </a:prstGeom>
            <a:noFill/>
            <a:ln w="9525">
              <a:noFill/>
              <a:miter lim="800000"/>
              <a:headEnd/>
              <a:tailEnd/>
            </a:ln>
          </p:spPr>
          <p:txBody>
            <a:bodyPr>
              <a:spAutoFit/>
            </a:bodyPr>
            <a:lstStyle/>
            <a:p>
              <a:pPr algn="ctr">
                <a:defRPr/>
              </a:pPr>
              <a:r>
                <a:rPr lang="en-US" sz="1100" b="1" dirty="0">
                  <a:solidFill>
                    <a:schemeClr val="bg1"/>
                  </a:solidFill>
                  <a:latin typeface="+mn-lt"/>
                </a:rPr>
                <a:t>API </a:t>
              </a:r>
              <a:br>
                <a:rPr lang="en-US" sz="1100" b="1" dirty="0">
                  <a:solidFill>
                    <a:schemeClr val="bg1"/>
                  </a:solidFill>
                  <a:latin typeface="+mn-lt"/>
                </a:rPr>
              </a:br>
              <a:r>
                <a:rPr lang="en-US" sz="1100" b="1" dirty="0">
                  <a:solidFill>
                    <a:schemeClr val="bg1"/>
                  </a:solidFill>
                  <a:latin typeface="+mn-lt"/>
                </a:rPr>
                <a:t>economy</a:t>
              </a:r>
            </a:p>
          </p:txBody>
        </p:sp>
      </p:grpSp>
      <p:grpSp>
        <p:nvGrpSpPr>
          <p:cNvPr id="146" name="Group 201"/>
          <p:cNvGrpSpPr/>
          <p:nvPr/>
        </p:nvGrpSpPr>
        <p:grpSpPr bwMode="auto">
          <a:xfrm>
            <a:off x="264860" y="2330855"/>
            <a:ext cx="1232443" cy="738445"/>
            <a:chOff x="7259541" y="119270"/>
            <a:chExt cx="1232452" cy="1311649"/>
          </a:xfrm>
          <a:solidFill>
            <a:srgbClr val="00649D"/>
          </a:solidFill>
        </p:grpSpPr>
        <p:sp>
          <p:nvSpPr>
            <p:cNvPr id="147" name="Rounded Rectangle 146"/>
            <p:cNvSpPr/>
            <p:nvPr/>
          </p:nvSpPr>
          <p:spPr>
            <a:xfrm>
              <a:off x="7259541" y="119270"/>
              <a:ext cx="1232452" cy="1288112"/>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b="1"/>
            </a:p>
          </p:txBody>
        </p:sp>
        <p:sp>
          <p:nvSpPr>
            <p:cNvPr id="148" name="Text Box 30"/>
            <p:cNvSpPr txBox="1">
              <a:spLocks noChangeArrowheads="1"/>
            </p:cNvSpPr>
            <p:nvPr/>
          </p:nvSpPr>
          <p:spPr bwMode="auto">
            <a:xfrm>
              <a:off x="7289979" y="363902"/>
              <a:ext cx="1163783" cy="1067017"/>
            </a:xfrm>
            <a:prstGeom prst="rect">
              <a:avLst/>
            </a:prstGeom>
            <a:grpFill/>
            <a:ln>
              <a:noFill/>
            </a:ln>
            <a:effectLst/>
            <a:extLst/>
          </p:spPr>
          <p:txBody>
            <a:bodyPr>
              <a:spAutoFit/>
            </a:bodyPr>
            <a:lstStyle/>
            <a:p>
              <a:pPr algn="ctr">
                <a:defRPr/>
              </a:pPr>
              <a:r>
                <a:rPr lang="en-US" sz="1100" b="1" dirty="0">
                  <a:solidFill>
                    <a:schemeClr val="bg1"/>
                  </a:solidFill>
                  <a:latin typeface="+mn-lt"/>
                  <a:ea typeface="ヒラギノ角ゴ Pro W3" charset="0"/>
                  <a:cs typeface="ヒラギノ角ゴ Pro W3" charset="0"/>
                </a:rPr>
                <a:t>Cloud</a:t>
              </a:r>
              <a:br>
                <a:rPr lang="en-US" sz="1100" b="1" dirty="0">
                  <a:solidFill>
                    <a:schemeClr val="bg1"/>
                  </a:solidFill>
                  <a:latin typeface="+mn-lt"/>
                  <a:ea typeface="ヒラギノ角ゴ Pro W3" charset="0"/>
                  <a:cs typeface="ヒラギノ角ゴ Pro W3" charset="0"/>
                </a:rPr>
              </a:br>
              <a:r>
                <a:rPr lang="en-US" sz="1100" b="1" dirty="0">
                  <a:solidFill>
                    <a:schemeClr val="bg1"/>
                  </a:solidFill>
                  <a:latin typeface="+mn-lt"/>
                  <a:ea typeface="ヒラギノ角ゴ Pro W3" charset="0"/>
                  <a:cs typeface="ヒラギノ角ゴ Pro W3" charset="0"/>
                </a:rPr>
                <a:t>operating</a:t>
              </a:r>
              <a:br>
                <a:rPr lang="en-US" sz="1100" b="1" dirty="0">
                  <a:solidFill>
                    <a:schemeClr val="bg1"/>
                  </a:solidFill>
                  <a:latin typeface="+mn-lt"/>
                  <a:ea typeface="ヒラギノ角ゴ Pro W3" charset="0"/>
                  <a:cs typeface="ヒラギノ角ゴ Pro W3" charset="0"/>
                </a:rPr>
              </a:br>
              <a:r>
                <a:rPr lang="en-US" sz="1100" b="1" dirty="0">
                  <a:solidFill>
                    <a:schemeClr val="bg1"/>
                  </a:solidFill>
                  <a:latin typeface="+mn-lt"/>
                  <a:ea typeface="ヒラギノ角ゴ Pro W3" charset="0"/>
                  <a:cs typeface="ヒラギノ角ゴ Pro W3" charset="0"/>
                </a:rPr>
                <a:t>environment</a:t>
              </a:r>
            </a:p>
          </p:txBody>
        </p:sp>
      </p:grpSp>
      <p:grpSp>
        <p:nvGrpSpPr>
          <p:cNvPr id="149" name="Group 205"/>
          <p:cNvGrpSpPr/>
          <p:nvPr/>
        </p:nvGrpSpPr>
        <p:grpSpPr bwMode="auto">
          <a:xfrm>
            <a:off x="264855" y="3336156"/>
            <a:ext cx="1232443" cy="760577"/>
            <a:chOff x="7259541" y="119270"/>
            <a:chExt cx="1232452" cy="1350960"/>
          </a:xfrm>
          <a:solidFill>
            <a:srgbClr val="00B3EF"/>
          </a:solidFill>
        </p:grpSpPr>
        <p:sp>
          <p:nvSpPr>
            <p:cNvPr id="150" name="Rounded Rectangle 149"/>
            <p:cNvSpPr/>
            <p:nvPr/>
          </p:nvSpPr>
          <p:spPr>
            <a:xfrm>
              <a:off x="7259541" y="119270"/>
              <a:ext cx="1232452" cy="1288112"/>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b="1"/>
            </a:p>
          </p:txBody>
        </p:sp>
        <p:sp>
          <p:nvSpPr>
            <p:cNvPr id="151" name="Text Box 30"/>
            <p:cNvSpPr txBox="1">
              <a:spLocks noChangeArrowheads="1"/>
            </p:cNvSpPr>
            <p:nvPr/>
          </p:nvSpPr>
          <p:spPr bwMode="auto">
            <a:xfrm>
              <a:off x="7289979" y="403213"/>
              <a:ext cx="1163783" cy="1067017"/>
            </a:xfrm>
            <a:prstGeom prst="rect">
              <a:avLst/>
            </a:prstGeom>
            <a:grpFill/>
            <a:ln>
              <a:noFill/>
            </a:ln>
            <a:effectLst/>
            <a:extLst/>
          </p:spPr>
          <p:txBody>
            <a:bodyPr>
              <a:spAutoFit/>
            </a:bodyPr>
            <a:lstStyle/>
            <a:p>
              <a:pPr algn="ctr">
                <a:defRPr/>
              </a:pPr>
              <a:r>
                <a:rPr lang="en-US" sz="1100" b="1" dirty="0">
                  <a:solidFill>
                    <a:schemeClr val="bg1"/>
                  </a:solidFill>
                  <a:latin typeface="+mn-lt"/>
                  <a:ea typeface="ヒラギノ角ゴ Pro W3" charset="0"/>
                  <a:cs typeface="ヒラギノ角ゴ Pro W3" charset="0"/>
                </a:rPr>
                <a:t>Software-</a:t>
              </a:r>
              <a:br>
                <a:rPr lang="en-US" sz="1100" b="1" dirty="0">
                  <a:solidFill>
                    <a:schemeClr val="bg1"/>
                  </a:solidFill>
                  <a:latin typeface="+mn-lt"/>
                  <a:ea typeface="ヒラギノ角ゴ Pro W3" charset="0"/>
                  <a:cs typeface="ヒラギノ角ゴ Pro W3" charset="0"/>
                </a:rPr>
              </a:br>
              <a:r>
                <a:rPr lang="en-US" sz="1100" b="1" dirty="0">
                  <a:solidFill>
                    <a:schemeClr val="bg1"/>
                  </a:solidFill>
                  <a:latin typeface="+mn-lt"/>
                  <a:ea typeface="ヒラギノ角ゴ Pro W3" charset="0"/>
                  <a:cs typeface="ヒラギノ角ゴ Pro W3" charset="0"/>
                </a:rPr>
                <a:t>defined</a:t>
              </a:r>
              <a:br>
                <a:rPr lang="en-US" sz="1100" b="1" dirty="0">
                  <a:solidFill>
                    <a:schemeClr val="bg1"/>
                  </a:solidFill>
                  <a:latin typeface="+mn-lt"/>
                  <a:ea typeface="ヒラギノ角ゴ Pro W3" charset="0"/>
                  <a:cs typeface="ヒラギノ角ゴ Pro W3" charset="0"/>
                </a:rPr>
              </a:br>
              <a:r>
                <a:rPr lang="en-US" sz="1100" b="1" dirty="0">
                  <a:solidFill>
                    <a:schemeClr val="bg1"/>
                  </a:solidFill>
                  <a:latin typeface="+mn-lt"/>
                  <a:ea typeface="ヒラギノ角ゴ Pro W3" charset="0"/>
                  <a:cs typeface="ヒラギノ角ゴ Pro W3" charset="0"/>
                </a:rPr>
                <a:t>environment</a:t>
              </a:r>
            </a:p>
          </p:txBody>
        </p:sp>
      </p:grpSp>
      <p:pic>
        <p:nvPicPr>
          <p:cNvPr id="21533" name="Picture 57" descr="cloudfoundry1.png"/>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4178302" y="2391869"/>
            <a:ext cx="765175" cy="57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34" name="Group 196"/>
          <p:cNvGrpSpPr>
            <a:grpSpLocks/>
          </p:cNvGrpSpPr>
          <p:nvPr/>
        </p:nvGrpSpPr>
        <p:grpSpPr bwMode="auto">
          <a:xfrm>
            <a:off x="2476503" y="2743430"/>
            <a:ext cx="698223" cy="329960"/>
            <a:chOff x="4317474" y="2817900"/>
            <a:chExt cx="855933" cy="406733"/>
          </a:xfrm>
        </p:grpSpPr>
        <p:pic>
          <p:nvPicPr>
            <p:cNvPr id="21536" name="Picture 11" descr="oasis-logo"/>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17474" y="2817900"/>
              <a:ext cx="841371" cy="17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TextBox 50"/>
            <p:cNvSpPr txBox="1">
              <a:spLocks noChangeArrowheads="1"/>
            </p:cNvSpPr>
            <p:nvPr/>
          </p:nvSpPr>
          <p:spPr bwMode="auto">
            <a:xfrm>
              <a:off x="4443969" y="2939829"/>
              <a:ext cx="729438" cy="284804"/>
            </a:xfrm>
            <a:prstGeom prst="rect">
              <a:avLst/>
            </a:prstGeom>
            <a:noFill/>
            <a:ln w="9525">
              <a:noFill/>
              <a:miter lim="800000"/>
              <a:headEnd/>
              <a:tailEnd/>
            </a:ln>
          </p:spPr>
          <p:txBody>
            <a:bodyPr wrap="none">
              <a:spAutoFit/>
            </a:bodyPr>
            <a:lstStyle/>
            <a:p>
              <a:pPr>
                <a:defRPr/>
              </a:pPr>
              <a:r>
                <a:rPr lang="en-US" altLang="en-US" sz="900" dirty="0">
                  <a:solidFill>
                    <a:schemeClr val="accent6"/>
                  </a:solidFill>
                  <a:latin typeface="Arial" pitchFamily="34" charset="0"/>
                  <a:ea typeface="+mn-ea"/>
                  <a:cs typeface="+mn-cs"/>
                </a:rPr>
                <a:t>TOSCA</a:t>
              </a:r>
            </a:p>
          </p:txBody>
        </p:sp>
      </p:grpSp>
      <p:sp>
        <p:nvSpPr>
          <p:cNvPr id="21535" name="TextBox 1"/>
          <p:cNvSpPr txBox="1">
            <a:spLocks noChangeArrowheads="1"/>
          </p:cNvSpPr>
          <p:nvPr/>
        </p:nvSpPr>
        <p:spPr bwMode="auto">
          <a:xfrm>
            <a:off x="1828801" y="4557166"/>
            <a:ext cx="4957081" cy="27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cs typeface="MS PGothic" charset="0"/>
                <a:hlinkClick r:id="rId29"/>
              </a:rPr>
              <a:t>http://www.ibm.com/developerworks/cloud/library/cl-open-architecture/</a:t>
            </a:r>
            <a:endParaRPr lang="en-US" sz="1200" dirty="0">
              <a:cs typeface="MS PGothic" charset="0"/>
            </a:endParaRPr>
          </a:p>
        </p:txBody>
      </p:sp>
      <p:sp>
        <p:nvSpPr>
          <p:cNvPr id="93" name="Title 1"/>
          <p:cNvSpPr>
            <a:spLocks noGrp="1"/>
          </p:cNvSpPr>
          <p:nvPr>
            <p:ph type="title"/>
          </p:nvPr>
        </p:nvSpPr>
        <p:spPr>
          <a:xfrm>
            <a:off x="152401" y="438555"/>
            <a:ext cx="8766175" cy="400481"/>
          </a:xfrm>
        </p:spPr>
        <p:txBody>
          <a:bodyPr/>
          <a:lstStyle/>
          <a:p>
            <a:pPr eaLnBrk="1" hangingPunct="1"/>
            <a:r>
              <a:rPr lang="en-US" sz="2000" dirty="0" smtClean="0">
                <a:latin typeface="Arial" charset="0"/>
                <a:ea typeface="ＭＳ Ｐゴシック" charset="0"/>
                <a:cs typeface="ＭＳ Ｐゴシック" charset="0"/>
              </a:rPr>
              <a:t>IBM cloud and open </a:t>
            </a:r>
            <a:r>
              <a:rPr lang="en-US" sz="2000" dirty="0">
                <a:ea typeface="ＭＳ Ｐゴシック" charset="0"/>
                <a:cs typeface="ＭＳ Ｐゴシック" charset="0"/>
              </a:rPr>
              <a:t>t</a:t>
            </a:r>
            <a:r>
              <a:rPr lang="en-US" sz="2000" dirty="0" smtClean="0">
                <a:latin typeface="Arial" charset="0"/>
                <a:ea typeface="ＭＳ Ｐゴシック" charset="0"/>
                <a:cs typeface="ＭＳ Ｐゴシック" charset="0"/>
              </a:rPr>
              <a:t>echnologies</a:t>
            </a:r>
            <a:endParaRPr lang="en-US" sz="2000" dirty="0">
              <a:latin typeface="Arial" charset="0"/>
              <a:ea typeface="ＭＳ Ｐゴシック" charset="0"/>
              <a:cs typeface="ＭＳ Ｐゴシック" charset="0"/>
            </a:endParaRPr>
          </a:p>
        </p:txBody>
      </p:sp>
      <p:sp>
        <p:nvSpPr>
          <p:cNvPr id="2" name="Rectangle 1"/>
          <p:cNvSpPr/>
          <p:nvPr/>
        </p:nvSpPr>
        <p:spPr>
          <a:xfrm>
            <a:off x="152401" y="819908"/>
            <a:ext cx="8594675" cy="338868"/>
          </a:xfrm>
          <a:prstGeom prst="rect">
            <a:avLst/>
          </a:prstGeom>
        </p:spPr>
        <p:txBody>
          <a:bodyPr wrap="square">
            <a:spAutoFit/>
          </a:bodyPr>
          <a:lstStyle/>
          <a:p>
            <a:r>
              <a:rPr lang="en-US" sz="1600" dirty="0"/>
              <a:t>At all tiers, IBM is committed to building its cloud on an open cloud </a:t>
            </a:r>
            <a:r>
              <a:rPr lang="en-US" sz="1600" dirty="0" smtClean="0"/>
              <a:t>architecture</a:t>
            </a:r>
            <a:endParaRPr lang="en-US" sz="1600" dirty="0"/>
          </a:p>
        </p:txBody>
      </p:sp>
      <p:sp>
        <p:nvSpPr>
          <p:cNvPr id="3" name="Rectangle 2"/>
          <p:cNvSpPr/>
          <p:nvPr/>
        </p:nvSpPr>
        <p:spPr>
          <a:xfrm>
            <a:off x="311071" y="4098106"/>
            <a:ext cx="8513781" cy="338868"/>
          </a:xfrm>
          <a:prstGeom prst="rect">
            <a:avLst/>
          </a:prstGeom>
        </p:spPr>
        <p:txBody>
          <a:bodyPr wrap="square">
            <a:spAutoFit/>
          </a:bodyPr>
          <a:lstStyle/>
          <a:p>
            <a:r>
              <a:rPr lang="en-US" sz="1600" dirty="0"/>
              <a:t>Products and services built on open source and open standards benefit IBM and customers</a:t>
            </a:r>
          </a:p>
        </p:txBody>
      </p:sp>
      <p:pic>
        <p:nvPicPr>
          <p:cNvPr id="94" name="Picture 93"/>
          <p:cNvPicPr>
            <a:picLocks noChangeAspect="1"/>
          </p:cNvPicPr>
          <p:nvPr/>
        </p:nvPicPr>
        <p:blipFill>
          <a:blip r:embed="rId30"/>
          <a:stretch>
            <a:fillRect/>
          </a:stretch>
        </p:blipFill>
        <p:spPr>
          <a:xfrm>
            <a:off x="457200" y="2269049"/>
            <a:ext cx="838200" cy="805417"/>
          </a:xfrm>
          <a:prstGeom prst="rect">
            <a:avLst/>
          </a:prstGeom>
        </p:spPr>
      </p:pic>
      <p:pic>
        <p:nvPicPr>
          <p:cNvPr id="95" name="Picture 94"/>
          <p:cNvPicPr>
            <a:picLocks noChangeAspect="1"/>
          </p:cNvPicPr>
          <p:nvPr/>
        </p:nvPicPr>
        <p:blipFill>
          <a:blip r:embed="rId30"/>
          <a:stretch>
            <a:fillRect/>
          </a:stretch>
        </p:blipFill>
        <p:spPr>
          <a:xfrm>
            <a:off x="457200" y="3336837"/>
            <a:ext cx="838200" cy="805417"/>
          </a:xfrm>
          <a:prstGeom prst="rect">
            <a:avLst/>
          </a:prstGeom>
        </p:spPr>
      </p:pic>
    </p:spTree>
    <p:extLst>
      <p:ext uri="{BB962C8B-B14F-4D97-AF65-F5344CB8AC3E}">
        <p14:creationId xmlns:p14="http://schemas.microsoft.com/office/powerpoint/2010/main" val="231540043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0-#ppt_w/2"/>
                                          </p:val>
                                        </p:tav>
                                        <p:tav tm="100000">
                                          <p:val>
                                            <p:strVal val="#ppt_x"/>
                                          </p:val>
                                        </p:tav>
                                      </p:tavLst>
                                    </p:anim>
                                    <p:anim calcmode="lin" valueType="num">
                                      <p:cBhvr additive="base">
                                        <p:cTn id="8"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anim calcmode="lin" valueType="num">
                                      <p:cBhvr additive="base">
                                        <p:cTn id="13" dur="500" fill="hold"/>
                                        <p:tgtEl>
                                          <p:spTgt spid="94"/>
                                        </p:tgtEl>
                                        <p:attrNameLst>
                                          <p:attrName>ppt_x</p:attrName>
                                        </p:attrNameLst>
                                      </p:cBhvr>
                                      <p:tavLst>
                                        <p:tav tm="0">
                                          <p:val>
                                            <p:strVal val="0-#ppt_w/2"/>
                                          </p:val>
                                        </p:tav>
                                        <p:tav tm="100000">
                                          <p:val>
                                            <p:strVal val="#ppt_x"/>
                                          </p:val>
                                        </p:tav>
                                      </p:tavLst>
                                    </p:anim>
                                    <p:anim calcmode="lin" valueType="num">
                                      <p:cBhvr additive="base">
                                        <p:cTn id="14"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1123369"/>
            <a:ext cx="9144000" cy="2967157"/>
          </a:xfrm>
          <a:prstGeom prst="rect">
            <a:avLst/>
          </a:prstGeom>
          <a:solidFill>
            <a:schemeClr val="accent1">
              <a:lumMod val="40000"/>
              <a:lumOff val="60000"/>
            </a:schemeClr>
          </a:solidFill>
          <a:ln w="28575">
            <a:solidFill>
              <a:srgbClr val="00B2EF"/>
            </a:solidFill>
            <a:miter lim="800000"/>
            <a:headEnd/>
            <a:tailEnd/>
          </a:ln>
          <a:effectLst>
            <a:outerShdw blurRad="50800" dist="38100" dir="2700000" algn="tl" rotWithShape="0">
              <a:srgbClr val="000000">
                <a:alpha val="39998"/>
              </a:srgbClr>
            </a:outerShdw>
          </a:effectLst>
        </p:spPr>
        <p:txBody>
          <a:bodyPr/>
          <a:lstStyle/>
          <a:p>
            <a:pPr>
              <a:defRPr/>
            </a:pPr>
            <a:endParaRPr lang="en-US" sz="1100" dirty="0">
              <a:latin typeface="+mn-lt"/>
              <a:ea typeface="+mn-ea"/>
              <a:cs typeface="+mn-cs"/>
            </a:endParaRPr>
          </a:p>
        </p:txBody>
      </p:sp>
      <p:sp>
        <p:nvSpPr>
          <p:cNvPr id="5" name="AutoShape 1"/>
          <p:cNvSpPr>
            <a:spLocks/>
          </p:cNvSpPr>
          <p:nvPr/>
        </p:nvSpPr>
        <p:spPr bwMode="auto">
          <a:xfrm>
            <a:off x="228601" y="362285"/>
            <a:ext cx="8404225" cy="610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457200" fontAlgn="base">
              <a:spcBef>
                <a:spcPct val="0"/>
              </a:spcBef>
              <a:spcAft>
                <a:spcPct val="0"/>
              </a:spcAft>
              <a:tabLst>
                <a:tab pos="355600" algn="l"/>
                <a:tab pos="723900" algn="l"/>
                <a:tab pos="1092200" algn="l"/>
                <a:tab pos="1447800" algn="l"/>
                <a:tab pos="1816100" algn="l"/>
                <a:tab pos="2184400" algn="l"/>
                <a:tab pos="2552700" algn="l"/>
                <a:tab pos="2908300" algn="l"/>
                <a:tab pos="3276600" algn="l"/>
                <a:tab pos="3644900" algn="l"/>
                <a:tab pos="4013200" algn="l"/>
                <a:tab pos="4368800" algn="l"/>
                <a:tab pos="4737100" algn="l"/>
                <a:tab pos="5105400" algn="l"/>
                <a:tab pos="5473700" algn="l"/>
                <a:tab pos="5829300" algn="l"/>
                <a:tab pos="6197600" algn="l"/>
                <a:tab pos="6565900" algn="l"/>
                <a:tab pos="6934200" algn="l"/>
                <a:tab pos="7289800" algn="l"/>
              </a:tabLst>
              <a:defRPr/>
            </a:pPr>
            <a:r>
              <a:rPr lang="en-US" sz="2000" dirty="0" smtClean="0">
                <a:latin typeface="+mj-lt"/>
                <a:cs typeface="Abadi MT Condensed Extra Bold" charset="0"/>
                <a:sym typeface="Helvetica Neue Medium" charset="0"/>
              </a:rPr>
              <a:t>OpenStack</a:t>
            </a:r>
            <a:endParaRPr lang="en-US" sz="2000" dirty="0">
              <a:latin typeface="+mj-lt"/>
              <a:cs typeface="Abadi MT Condensed Extra Bold" charset="0"/>
              <a:sym typeface="Helvetica Neue Medium" charset="0"/>
            </a:endParaRPr>
          </a:p>
        </p:txBody>
      </p:sp>
      <p:pic>
        <p:nvPicPr>
          <p:cNvPr id="10" name="Picture 9"/>
          <p:cNvPicPr>
            <a:picLocks noChangeAspect="1"/>
          </p:cNvPicPr>
          <p:nvPr/>
        </p:nvPicPr>
        <p:blipFill>
          <a:blip r:embed="rId3"/>
          <a:stretch>
            <a:fillRect/>
          </a:stretch>
        </p:blipFill>
        <p:spPr>
          <a:xfrm>
            <a:off x="3918742" y="2077652"/>
            <a:ext cx="992040" cy="992959"/>
          </a:xfrm>
          <a:prstGeom prst="rect">
            <a:avLst/>
          </a:prstGeom>
        </p:spPr>
      </p:pic>
    </p:spTree>
    <p:extLst>
      <p:ext uri="{BB962C8B-B14F-4D97-AF65-F5344CB8AC3E}">
        <p14:creationId xmlns:p14="http://schemas.microsoft.com/office/powerpoint/2010/main" val="4003223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a:spLocks noGrp="1"/>
          </p:cNvSpPr>
          <p:nvPr>
            <p:ph type="title"/>
          </p:nvPr>
        </p:nvSpPr>
        <p:spPr>
          <a:xfrm>
            <a:off x="152401" y="438555"/>
            <a:ext cx="8766175" cy="400481"/>
          </a:xfrm>
        </p:spPr>
        <p:txBody>
          <a:bodyPr/>
          <a:lstStyle/>
          <a:p>
            <a:pPr eaLnBrk="1" hangingPunct="1"/>
            <a:r>
              <a:rPr lang="en-US" sz="2000" dirty="0">
                <a:latin typeface="Arial" charset="0"/>
              </a:rPr>
              <a:t>OpenStack Overview:</a:t>
            </a:r>
          </a:p>
        </p:txBody>
      </p:sp>
      <p:sp>
        <p:nvSpPr>
          <p:cNvPr id="9" name="TextBox 8"/>
          <p:cNvSpPr txBox="1"/>
          <p:nvPr/>
        </p:nvSpPr>
        <p:spPr>
          <a:xfrm>
            <a:off x="6989704" y="4173695"/>
            <a:ext cx="184666" cy="369674"/>
          </a:xfrm>
          <a:prstGeom prst="rect">
            <a:avLst/>
          </a:prstGeom>
          <a:noFill/>
        </p:spPr>
        <p:txBody>
          <a:bodyPr wrap="none" rtlCol="0">
            <a:spAutoFit/>
          </a:bodyPr>
          <a:lstStyle/>
          <a:p>
            <a:endParaRPr lang="en-US" dirty="0"/>
          </a:p>
        </p:txBody>
      </p:sp>
      <p:sp>
        <p:nvSpPr>
          <p:cNvPr id="4" name="Rectangle 3"/>
          <p:cNvSpPr/>
          <p:nvPr/>
        </p:nvSpPr>
        <p:spPr>
          <a:xfrm>
            <a:off x="152401" y="796188"/>
            <a:ext cx="5365043" cy="1569660"/>
          </a:xfrm>
          <a:prstGeom prst="rect">
            <a:avLst/>
          </a:prstGeom>
        </p:spPr>
        <p:txBody>
          <a:bodyPr wrap="square">
            <a:spAutoFit/>
          </a:bodyPr>
          <a:lstStyle/>
          <a:p>
            <a:pPr algn="l"/>
            <a:r>
              <a:rPr lang="en-US" sz="1200" dirty="0">
                <a:latin typeface="Helvetica Neue Medium" charset="0"/>
                <a:cs typeface="Helvetica Neue Medium" charset="0"/>
              </a:rPr>
              <a:t>Collection of well integrated IaaS modules:</a:t>
            </a:r>
          </a:p>
          <a:p>
            <a:pPr marL="742950" lvl="1" indent="-285750" algn="l">
              <a:buFont typeface="Arial"/>
              <a:buChar char="•"/>
            </a:pPr>
            <a:r>
              <a:rPr lang="en-US" sz="1200" dirty="0">
                <a:latin typeface="Helvetica Neue Medium" charset="0"/>
                <a:cs typeface="Helvetica Neue Medium" charset="0"/>
              </a:rPr>
              <a:t>Compute (Nova)</a:t>
            </a:r>
          </a:p>
          <a:p>
            <a:pPr marL="742950" lvl="1" indent="-285750" algn="l">
              <a:buFont typeface="Arial"/>
              <a:buChar char="•"/>
            </a:pPr>
            <a:r>
              <a:rPr lang="en-US" sz="1200" dirty="0">
                <a:latin typeface="Helvetica Neue Medium" charset="0"/>
                <a:cs typeface="Helvetica Neue Medium" charset="0"/>
              </a:rPr>
              <a:t>Networking (Neutron)</a:t>
            </a:r>
          </a:p>
          <a:p>
            <a:pPr marL="742950" lvl="1" indent="-285750" algn="l">
              <a:buFont typeface="Arial"/>
              <a:buChar char="•"/>
            </a:pPr>
            <a:r>
              <a:rPr lang="en-US" sz="1200" dirty="0">
                <a:latin typeface="Helvetica Neue Medium" charset="0"/>
                <a:cs typeface="Helvetica Neue Medium" charset="0"/>
              </a:rPr>
              <a:t>Object Storage (Swift)</a:t>
            </a:r>
          </a:p>
          <a:p>
            <a:pPr marL="742950" lvl="1" indent="-285750" algn="l">
              <a:buFont typeface="Arial"/>
              <a:buChar char="•"/>
            </a:pPr>
            <a:r>
              <a:rPr lang="en-US" sz="1200" dirty="0">
                <a:latin typeface="Helvetica Neue Medium" charset="0"/>
                <a:cs typeface="Helvetica Neue Medium" charset="0"/>
              </a:rPr>
              <a:t>Block Storage (Cinder)</a:t>
            </a:r>
          </a:p>
          <a:p>
            <a:pPr marL="742950" lvl="1" indent="-285750" algn="l">
              <a:buFont typeface="Arial"/>
              <a:buChar char="•"/>
            </a:pPr>
            <a:r>
              <a:rPr lang="en-US" sz="1200" dirty="0">
                <a:latin typeface="Helvetica Neue Medium" charset="0"/>
                <a:cs typeface="Helvetica Neue Medium" charset="0"/>
              </a:rPr>
              <a:t>Identity(Keystone) </a:t>
            </a:r>
          </a:p>
          <a:p>
            <a:pPr marL="742950" lvl="1" indent="-285750" algn="l">
              <a:buFont typeface="Arial"/>
              <a:buChar char="•"/>
            </a:pPr>
            <a:r>
              <a:rPr lang="en-US" sz="1200" dirty="0">
                <a:latin typeface="Helvetica Neue Medium" charset="0"/>
                <a:cs typeface="Helvetica Neue Medium" charset="0"/>
              </a:rPr>
              <a:t>Image Service (Glance)</a:t>
            </a:r>
          </a:p>
          <a:p>
            <a:pPr marL="742950" lvl="1" indent="-285750" algn="l">
              <a:buFont typeface="Arial"/>
              <a:buChar char="•"/>
            </a:pPr>
            <a:r>
              <a:rPr lang="en-US" sz="1200" dirty="0">
                <a:latin typeface="Helvetica Neue Medium" charset="0"/>
                <a:cs typeface="Helvetica Neue Medium" charset="0"/>
              </a:rPr>
              <a:t>Dashboard (Horizon)</a:t>
            </a:r>
          </a:p>
        </p:txBody>
      </p:sp>
      <p:pic>
        <p:nvPicPr>
          <p:cNvPr id="10" name="Picture 9"/>
          <p:cNvPicPr>
            <a:picLocks noChangeAspect="1"/>
          </p:cNvPicPr>
          <p:nvPr/>
        </p:nvPicPr>
        <p:blipFill>
          <a:blip r:embed="rId3"/>
          <a:stretch>
            <a:fillRect/>
          </a:stretch>
        </p:blipFill>
        <p:spPr>
          <a:xfrm>
            <a:off x="838200" y="2345320"/>
            <a:ext cx="7609652" cy="2367490"/>
          </a:xfrm>
          <a:prstGeom prst="rect">
            <a:avLst/>
          </a:prstGeom>
        </p:spPr>
      </p:pic>
    </p:spTree>
    <p:extLst>
      <p:ext uri="{BB962C8B-B14F-4D97-AF65-F5344CB8AC3E}">
        <p14:creationId xmlns:p14="http://schemas.microsoft.com/office/powerpoint/2010/main" val="1969156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1084490"/>
            <a:ext cx="9144000" cy="2967157"/>
          </a:xfrm>
          <a:prstGeom prst="rect">
            <a:avLst/>
          </a:prstGeom>
          <a:solidFill>
            <a:schemeClr val="accent1">
              <a:lumMod val="40000"/>
              <a:lumOff val="60000"/>
            </a:schemeClr>
          </a:solidFill>
          <a:ln w="28575">
            <a:solidFill>
              <a:srgbClr val="00B2EF"/>
            </a:solidFill>
            <a:miter lim="800000"/>
            <a:headEnd/>
            <a:tailEnd/>
          </a:ln>
          <a:effectLst>
            <a:outerShdw blurRad="50800" dist="38100" dir="2700000" algn="tl" rotWithShape="0">
              <a:srgbClr val="000000">
                <a:alpha val="39998"/>
              </a:srgbClr>
            </a:outerShdw>
          </a:effectLst>
        </p:spPr>
        <p:txBody>
          <a:bodyPr/>
          <a:lstStyle/>
          <a:p>
            <a:pPr>
              <a:defRPr/>
            </a:pPr>
            <a:endParaRPr lang="en-US" sz="1100" dirty="0">
              <a:latin typeface="+mn-lt"/>
              <a:ea typeface="+mn-ea"/>
              <a:cs typeface="+mn-cs"/>
            </a:endParaRPr>
          </a:p>
        </p:txBody>
      </p:sp>
      <p:sp>
        <p:nvSpPr>
          <p:cNvPr id="5" name="AutoShape 1"/>
          <p:cNvSpPr>
            <a:spLocks/>
          </p:cNvSpPr>
          <p:nvPr/>
        </p:nvSpPr>
        <p:spPr bwMode="auto">
          <a:xfrm>
            <a:off x="152401" y="362285"/>
            <a:ext cx="8404225" cy="610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l" defTabSz="351756">
              <a:defRPr/>
            </a:pPr>
            <a:r>
              <a:rPr lang="en-US" sz="2000" dirty="0">
                <a:latin typeface="+mj-lt"/>
                <a:cs typeface="Abadi MT Condensed Extra Bold" charset="0"/>
                <a:sym typeface="Helvetica Neue Medium" charset="0"/>
              </a:rPr>
              <a:t> </a:t>
            </a:r>
            <a:r>
              <a:rPr lang="en-US" sz="2000" dirty="0" smtClean="0">
                <a:latin typeface="+mj-lt"/>
                <a:cs typeface="Abadi MT Condensed Extra Bold" charset="0"/>
                <a:sym typeface="Helvetica Neue Medium" charset="0"/>
              </a:rPr>
              <a:t>Cloud Foundry</a:t>
            </a:r>
            <a:endParaRPr lang="en-US" sz="2000" dirty="0">
              <a:latin typeface="+mj-lt"/>
              <a:cs typeface="Abadi MT Condensed Extra Bold" charset="0"/>
              <a:sym typeface="Helvetica Neue Medium" charset="0"/>
            </a:endParaRPr>
          </a:p>
        </p:txBody>
      </p:sp>
      <p:pic>
        <p:nvPicPr>
          <p:cNvPr id="14" name="Picture 13"/>
          <p:cNvPicPr>
            <a:picLocks noChangeAspect="1"/>
          </p:cNvPicPr>
          <p:nvPr/>
        </p:nvPicPr>
        <p:blipFill>
          <a:blip r:embed="rId3"/>
          <a:stretch>
            <a:fillRect/>
          </a:stretch>
        </p:blipFill>
        <p:spPr>
          <a:xfrm>
            <a:off x="3931408" y="2077652"/>
            <a:ext cx="1039280" cy="992959"/>
          </a:xfrm>
          <a:prstGeom prst="rect">
            <a:avLst/>
          </a:prstGeom>
        </p:spPr>
      </p:pic>
    </p:spTree>
    <p:extLst>
      <p:ext uri="{BB962C8B-B14F-4D97-AF65-F5344CB8AC3E}">
        <p14:creationId xmlns:p14="http://schemas.microsoft.com/office/powerpoint/2010/main" val="2777731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5"/>
          <p:cNvSpPr>
            <a:spLocks noChangeArrowheads="1"/>
          </p:cNvSpPr>
          <p:nvPr/>
        </p:nvSpPr>
        <p:spPr bwMode="auto">
          <a:xfrm>
            <a:off x="3126233" y="2497861"/>
            <a:ext cx="2638425" cy="134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dirty="0"/>
              <a:t>Meets Developer’s Needs</a:t>
            </a:r>
          </a:p>
          <a:p>
            <a:r>
              <a:rPr lang="en-US" sz="1100" dirty="0"/>
              <a:t>Focus on app development, not provisioning VMs, databases, messaging servers, etc</a:t>
            </a:r>
          </a:p>
          <a:p>
            <a:r>
              <a:rPr lang="en-US" sz="1100" dirty="0"/>
              <a:t>Agile development model</a:t>
            </a:r>
          </a:p>
          <a:p>
            <a:r>
              <a:rPr lang="en-US" sz="1100" dirty="0"/>
              <a:t>Deploy and scale in seconds</a:t>
            </a:r>
          </a:p>
          <a:p>
            <a:endParaRPr lang="en-US" sz="1400" dirty="0"/>
          </a:p>
        </p:txBody>
      </p:sp>
      <p:sp>
        <p:nvSpPr>
          <p:cNvPr id="11266" name="Rectangle 28"/>
          <p:cNvSpPr>
            <a:spLocks noChangeArrowheads="1"/>
          </p:cNvSpPr>
          <p:nvPr/>
        </p:nvSpPr>
        <p:spPr bwMode="auto">
          <a:xfrm>
            <a:off x="111570" y="2234301"/>
            <a:ext cx="2817812" cy="112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dirty="0"/>
              <a:t>Open Cloud Platform</a:t>
            </a:r>
          </a:p>
          <a:p>
            <a:r>
              <a:rPr lang="en-US" sz="1100" dirty="0"/>
              <a:t>There is an increasing appetite for cloud-based mobile, social and analytics applications from line-of-business executives  -  drives the need for a more open cloud development platform</a:t>
            </a:r>
          </a:p>
        </p:txBody>
      </p:sp>
      <p:sp>
        <p:nvSpPr>
          <p:cNvPr id="11267" name="Rectangle 5"/>
          <p:cNvSpPr>
            <a:spLocks noChangeArrowheads="1"/>
          </p:cNvSpPr>
          <p:nvPr/>
        </p:nvSpPr>
        <p:spPr bwMode="auto">
          <a:xfrm>
            <a:off x="6062663" y="2272406"/>
            <a:ext cx="3081337" cy="78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dirty="0"/>
              <a:t>Compelling Community </a:t>
            </a:r>
          </a:p>
          <a:p>
            <a:r>
              <a:rPr lang="en-US" sz="1100" dirty="0"/>
              <a:t>Cloud Foundry has a compelling community and emerging ecosystem as well as a mature set of capabilities and robustness</a:t>
            </a:r>
          </a:p>
        </p:txBody>
      </p:sp>
      <p:pic>
        <p:nvPicPr>
          <p:cNvPr id="1126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0074" y="825936"/>
            <a:ext cx="3373237" cy="1495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p:cNvPicPr>
            <a:picLocks noChangeAspect="1"/>
          </p:cNvPicPr>
          <p:nvPr/>
        </p:nvPicPr>
        <p:blipFill>
          <a:blip r:embed="rId4">
            <a:alphaModFix amt="95000"/>
            <a:extLst>
              <a:ext uri="{28A0092B-C50C-407E-A947-70E740481C1C}">
                <a14:useLocalDpi xmlns:a14="http://schemas.microsoft.com/office/drawing/2010/main" val="0"/>
              </a:ext>
            </a:extLst>
          </a:blip>
          <a:srcRect/>
          <a:stretch>
            <a:fillRect/>
          </a:stretch>
        </p:blipFill>
        <p:spPr bwMode="auto">
          <a:xfrm>
            <a:off x="6429831" y="742408"/>
            <a:ext cx="2580416" cy="1139011"/>
          </a:xfrm>
          <a:prstGeom prst="rect">
            <a:avLst/>
          </a:prstGeom>
          <a:noFill/>
          <a:ln>
            <a:noFill/>
          </a:ln>
          <a:extLst/>
        </p:spPr>
      </p:pic>
      <p:grpSp>
        <p:nvGrpSpPr>
          <p:cNvPr id="11270" name="Group 1"/>
          <p:cNvGrpSpPr>
            <a:grpSpLocks/>
          </p:cNvGrpSpPr>
          <p:nvPr/>
        </p:nvGrpSpPr>
        <p:grpSpPr bwMode="auto">
          <a:xfrm>
            <a:off x="281432" y="831239"/>
            <a:ext cx="2127250" cy="1245753"/>
            <a:chOff x="2589213" y="1196975"/>
            <a:chExt cx="4187825" cy="5472113"/>
          </a:xfrm>
        </p:grpSpPr>
        <p:pic>
          <p:nvPicPr>
            <p:cNvPr id="11288" name="Picture 90" descr="HybridClouds.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89213" y="5799138"/>
              <a:ext cx="38385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Picture 91" descr="BlueStack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33713" y="1196975"/>
              <a:ext cx="3743325"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itle 1"/>
          <p:cNvSpPr txBox="1">
            <a:spLocks/>
          </p:cNvSpPr>
          <p:nvPr/>
        </p:nvSpPr>
        <p:spPr bwMode="auto">
          <a:xfrm>
            <a:off x="254000" y="3642009"/>
            <a:ext cx="8890000" cy="46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defRPr/>
            </a:pPr>
            <a:endParaRPr lang="en-US" sz="2000" b="1" dirty="0">
              <a:solidFill>
                <a:srgbClr val="003E69"/>
              </a:solidFill>
              <a:effectLst>
                <a:outerShdw blurRad="38100" dist="38100" dir="2700000" algn="tl">
                  <a:srgbClr val="DDDDDD"/>
                </a:outerShdw>
              </a:effectLst>
            </a:endParaRPr>
          </a:p>
        </p:txBody>
      </p:sp>
      <p:pic>
        <p:nvPicPr>
          <p:cNvPr id="1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022" y="4195192"/>
            <a:ext cx="1019911" cy="2650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1019" y="4176717"/>
            <a:ext cx="896938" cy="4751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8"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0053" y="4196453"/>
            <a:ext cx="1083195" cy="4063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 name="Picture 10"/>
          <p:cNvPicPr>
            <a:picLocks noChangeAspect="1" noChangeArrowheads="1"/>
          </p:cNvPicPr>
          <p:nvPr/>
        </p:nvPicPr>
        <p:blipFill>
          <a:blip r:embed="rId10">
            <a:extLst>
              <a:ext uri="{28A0092B-C50C-407E-A947-70E740481C1C}">
                <a14:useLocalDpi xmlns:a14="http://schemas.microsoft.com/office/drawing/2010/main" val="0"/>
              </a:ext>
            </a:extLst>
          </a:blip>
          <a:srcRect t="20827" b="33148"/>
          <a:stretch>
            <a:fillRect/>
          </a:stretch>
        </p:blipFill>
        <p:spPr bwMode="auto">
          <a:xfrm>
            <a:off x="4534463" y="4109352"/>
            <a:ext cx="1274763" cy="409954"/>
          </a:xfrm>
          <a:prstGeom prst="rect">
            <a:avLst/>
          </a:prstGeom>
          <a:noFill/>
          <a:ln>
            <a:noFill/>
          </a:ln>
          <a:effectLst/>
          <a:extLst>
            <a:ext uri="{909E8E84-426E-40dd-AFC4-6F175D3DCCD1}">
              <a14:hiddenFill xmlns:a14="http://schemas.microsoft.com/office/drawing/2010/main">
                <a:blipFill dpi="0" rotWithShape="0">
                  <a:blip/>
                  <a:srcRect t="20827" b="33148"/>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55630" y="4190440"/>
            <a:ext cx="744554" cy="5596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 name="Text Box 15"/>
          <p:cNvSpPr txBox="1">
            <a:spLocks noChangeArrowheads="1"/>
          </p:cNvSpPr>
          <p:nvPr/>
        </p:nvSpPr>
        <p:spPr bwMode="auto">
          <a:xfrm>
            <a:off x="2994025" y="3734170"/>
            <a:ext cx="3400425" cy="371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MS PGothic" charset="0"/>
                <a:cs typeface="MS PGothic" charset="0"/>
              </a:defRPr>
            </a:lvl9pPr>
          </a:lstStyle>
          <a:p>
            <a:pPr eaLnBrk="1" hangingPunct="1">
              <a:defRPr/>
            </a:pPr>
            <a:r>
              <a:rPr lang="en-US" sz="1800" b="1" dirty="0"/>
              <a:t>Platinum Founding Sponsors</a:t>
            </a:r>
          </a:p>
        </p:txBody>
      </p:sp>
      <p:sp>
        <p:nvSpPr>
          <p:cNvPr id="26" name="Rectangle 25"/>
          <p:cNvSpPr/>
          <p:nvPr/>
        </p:nvSpPr>
        <p:spPr bwMode="auto">
          <a:xfrm>
            <a:off x="319087" y="3416376"/>
            <a:ext cx="2362200" cy="541838"/>
          </a:xfrm>
          <a:prstGeom prst="rect">
            <a:avLst/>
          </a:prstGeom>
          <a:solidFill>
            <a:srgbClr val="003F69"/>
          </a:solidFill>
          <a:ln>
            <a:noFill/>
          </a:ln>
        </p:spPr>
        <p:style>
          <a:lnRef idx="2">
            <a:schemeClr val="accent1">
              <a:shade val="50000"/>
            </a:schemeClr>
          </a:lnRef>
          <a:fillRef idx="1">
            <a:schemeClr val="accent1"/>
          </a:fillRef>
          <a:effectRef idx="0">
            <a:schemeClr val="accent1"/>
          </a:effectRef>
          <a:fontRef idx="minor">
            <a:schemeClr val="lt1"/>
          </a:fontRef>
        </p:style>
        <p:txBody>
          <a:bodyPr bIns="9144" anchor="b"/>
          <a:lstStyle/>
          <a:p>
            <a:pPr>
              <a:defRPr/>
            </a:pPr>
            <a:endParaRPr lang="en-US" sz="1200" dirty="0">
              <a:solidFill>
                <a:srgbClr val="FFFFFF"/>
              </a:solidFill>
            </a:endParaRPr>
          </a:p>
        </p:txBody>
      </p:sp>
      <p:sp>
        <p:nvSpPr>
          <p:cNvPr id="27" name="Rectangle 26"/>
          <p:cNvSpPr/>
          <p:nvPr/>
        </p:nvSpPr>
        <p:spPr bwMode="auto">
          <a:xfrm>
            <a:off x="6850062" y="3389363"/>
            <a:ext cx="2279650" cy="511648"/>
          </a:xfrm>
          <a:prstGeom prst="rect">
            <a:avLst/>
          </a:prstGeom>
          <a:solidFill>
            <a:srgbClr val="003F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3600"/>
          </a:p>
        </p:txBody>
      </p:sp>
      <p:sp>
        <p:nvSpPr>
          <p:cNvPr id="11281" name="TextBox 231"/>
          <p:cNvSpPr txBox="1">
            <a:spLocks noChangeArrowheads="1"/>
          </p:cNvSpPr>
          <p:nvPr/>
        </p:nvSpPr>
        <p:spPr bwMode="auto">
          <a:xfrm>
            <a:off x="428626" y="3562561"/>
            <a:ext cx="1627187" cy="40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eaLnBrk="1" hangingPunct="1"/>
            <a:r>
              <a:rPr lang="en-US" sz="2000" b="1">
                <a:solidFill>
                  <a:srgbClr val="83D1F5"/>
                </a:solidFill>
                <a:latin typeface="Arial" charset="0"/>
              </a:rPr>
              <a:t>1,165</a:t>
            </a:r>
          </a:p>
        </p:txBody>
      </p:sp>
      <p:sp>
        <p:nvSpPr>
          <p:cNvPr id="11282" name="TextBox 234"/>
          <p:cNvSpPr txBox="1">
            <a:spLocks noChangeArrowheads="1"/>
          </p:cNvSpPr>
          <p:nvPr/>
        </p:nvSpPr>
        <p:spPr bwMode="auto">
          <a:xfrm>
            <a:off x="6856412" y="3524426"/>
            <a:ext cx="1957388" cy="40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2400">
                <a:solidFill>
                  <a:srgbClr val="FFFFFF"/>
                </a:solidFill>
                <a:latin typeface="Helvetica Light" charset="0"/>
                <a:ea typeface="ＭＳ Ｐゴシック" charset="0"/>
                <a:cs typeface="ＭＳ Ｐゴシック" charset="0"/>
                <a:sym typeface="Helvetica Light" charset="0"/>
              </a:defRPr>
            </a:lvl1pPr>
            <a:lvl2pPr marL="742950" indent="-285750" eaLnBrk="0">
              <a:defRPr sz="2400">
                <a:solidFill>
                  <a:srgbClr val="FFFFFF"/>
                </a:solidFill>
                <a:latin typeface="Helvetica Light" charset="0"/>
                <a:ea typeface="ＭＳ Ｐゴシック" charset="0"/>
                <a:sym typeface="Helvetica Light" charset="0"/>
              </a:defRPr>
            </a:lvl2pPr>
            <a:lvl3pPr marL="1143000" indent="-228600" eaLnBrk="0">
              <a:defRPr sz="2400">
                <a:solidFill>
                  <a:srgbClr val="FFFFFF"/>
                </a:solidFill>
                <a:latin typeface="Helvetica Light" charset="0"/>
                <a:ea typeface="ＭＳ Ｐゴシック" charset="0"/>
                <a:sym typeface="Helvetica Light" charset="0"/>
              </a:defRPr>
            </a:lvl3pPr>
            <a:lvl4pPr marL="1600200" indent="-228600" eaLnBrk="0">
              <a:defRPr sz="2400">
                <a:solidFill>
                  <a:srgbClr val="FFFFFF"/>
                </a:solidFill>
                <a:latin typeface="Helvetica Light" charset="0"/>
                <a:ea typeface="ＭＳ Ｐゴシック" charset="0"/>
                <a:sym typeface="Helvetica Light" charset="0"/>
              </a:defRPr>
            </a:lvl4pPr>
            <a:lvl5pPr marL="2057400" indent="-228600" eaLnBrk="0">
              <a:defRPr sz="2400">
                <a:solidFill>
                  <a:srgbClr val="FFFFFF"/>
                </a:solidFill>
                <a:latin typeface="Helvetica Light" charset="0"/>
                <a:ea typeface="ＭＳ Ｐゴシック" charset="0"/>
                <a:sym typeface="Helvetica Light" charset="0"/>
              </a:defRPr>
            </a:lvl5pPr>
            <a:lvl6pPr marL="25146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6pPr>
            <a:lvl7pPr marL="29718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7pPr>
            <a:lvl8pPr marL="34290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8pPr>
            <a:lvl9pPr marL="3886200" indent="-228600" algn="ctr" defTabSz="365125" eaLnBrk="0" fontAlgn="base" hangingPunct="0">
              <a:spcBef>
                <a:spcPct val="0"/>
              </a:spcBef>
              <a:spcAft>
                <a:spcPct val="0"/>
              </a:spcAft>
              <a:defRPr sz="2400">
                <a:solidFill>
                  <a:srgbClr val="FFFFFF"/>
                </a:solidFill>
                <a:latin typeface="Helvetica Light" charset="0"/>
                <a:ea typeface="ＭＳ Ｐゴシック" charset="0"/>
                <a:sym typeface="Helvetica Light" charset="0"/>
              </a:defRPr>
            </a:lvl9pPr>
          </a:lstStyle>
          <a:p>
            <a:pPr eaLnBrk="1" hangingPunct="1"/>
            <a:r>
              <a:rPr lang="en-US" sz="2000" b="1" dirty="0">
                <a:solidFill>
                  <a:srgbClr val="83D1F5"/>
                </a:solidFill>
                <a:latin typeface="Arial" charset="0"/>
              </a:rPr>
              <a:t>739k</a:t>
            </a:r>
          </a:p>
        </p:txBody>
      </p:sp>
      <p:sp>
        <p:nvSpPr>
          <p:cNvPr id="11283" name="Rectangle 1"/>
          <p:cNvSpPr>
            <a:spLocks noChangeArrowheads="1"/>
          </p:cNvSpPr>
          <p:nvPr/>
        </p:nvSpPr>
        <p:spPr bwMode="auto">
          <a:xfrm>
            <a:off x="6881813" y="3416375"/>
            <a:ext cx="1857375" cy="27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FFFFFF"/>
                </a:solidFill>
              </a:rPr>
              <a:t>LINES OF CODE</a:t>
            </a:r>
          </a:p>
        </p:txBody>
      </p:sp>
      <p:sp>
        <p:nvSpPr>
          <p:cNvPr id="11284" name="Rectangle 2"/>
          <p:cNvSpPr>
            <a:spLocks noChangeArrowheads="1"/>
          </p:cNvSpPr>
          <p:nvPr/>
        </p:nvSpPr>
        <p:spPr bwMode="auto">
          <a:xfrm>
            <a:off x="360362" y="3446566"/>
            <a:ext cx="2692400" cy="27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rgbClr val="FFFFFF"/>
                </a:solidFill>
              </a:rPr>
              <a:t>TOTAL CONTRIBUTORS</a:t>
            </a:r>
          </a:p>
        </p:txBody>
      </p:sp>
      <p:sp>
        <p:nvSpPr>
          <p:cNvPr id="28" name="Title 192"/>
          <p:cNvSpPr>
            <a:spLocks noGrp="1"/>
          </p:cNvSpPr>
          <p:nvPr>
            <p:ph type="title"/>
          </p:nvPr>
        </p:nvSpPr>
        <p:spPr>
          <a:xfrm>
            <a:off x="152401" y="438555"/>
            <a:ext cx="8766175" cy="400481"/>
          </a:xfrm>
        </p:spPr>
        <p:txBody>
          <a:bodyPr/>
          <a:lstStyle/>
          <a:p>
            <a:pPr eaLnBrk="1" hangingPunct="1">
              <a:defRPr/>
            </a:pPr>
            <a:r>
              <a:rPr lang="en-US" sz="2000" dirty="0">
                <a:latin typeface="Arial" charset="0"/>
              </a:rPr>
              <a:t>Cloud Foundry Overview</a:t>
            </a:r>
          </a:p>
        </p:txBody>
      </p:sp>
      <p:pic>
        <p:nvPicPr>
          <p:cNvPr id="11286" name="Picture 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247083" y="4157958"/>
            <a:ext cx="1066800" cy="51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19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p:tgtEl>
                                          <p:spTgt spid="11266"/>
                                        </p:tgtEl>
                                        <p:attrNameLst>
                                          <p:attrName>ppt_y</p:attrName>
                                        </p:attrNameLst>
                                      </p:cBhvr>
                                      <p:tavLst>
                                        <p:tav tm="0">
                                          <p:val>
                                            <p:strVal val="#ppt_y+#ppt_h*1.125000"/>
                                          </p:val>
                                        </p:tav>
                                        <p:tav tm="100000">
                                          <p:val>
                                            <p:strVal val="#ppt_y"/>
                                          </p:val>
                                        </p:tav>
                                      </p:tavLst>
                                    </p:anim>
                                    <p:animEffect transition="in" filter="wipe(up)">
                                      <p:cBhvr>
                                        <p:cTn id="8" dur="500"/>
                                        <p:tgtEl>
                                          <p:spTgt spid="11266"/>
                                        </p:tgtEl>
                                      </p:cBhvr>
                                    </p:animEffect>
                                  </p:childTnLst>
                                </p:cTn>
                              </p:par>
                              <p:par>
                                <p:cTn id="9" presetID="12" presetClass="entr" presetSubtype="4" fill="hold" nodeType="withEffect">
                                  <p:stCondLst>
                                    <p:cond delay="0"/>
                                  </p:stCondLst>
                                  <p:childTnLst>
                                    <p:set>
                                      <p:cBhvr>
                                        <p:cTn id="10" dur="1" fill="hold">
                                          <p:stCondLst>
                                            <p:cond delay="0"/>
                                          </p:stCondLst>
                                        </p:cTn>
                                        <p:tgtEl>
                                          <p:spTgt spid="11270"/>
                                        </p:tgtEl>
                                        <p:attrNameLst>
                                          <p:attrName>style.visibility</p:attrName>
                                        </p:attrNameLst>
                                      </p:cBhvr>
                                      <p:to>
                                        <p:strVal val="visible"/>
                                      </p:to>
                                    </p:set>
                                    <p:anim calcmode="lin" valueType="num">
                                      <p:cBhvr additive="base">
                                        <p:cTn id="11" dur="500"/>
                                        <p:tgtEl>
                                          <p:spTgt spid="11270"/>
                                        </p:tgtEl>
                                        <p:attrNameLst>
                                          <p:attrName>ppt_y</p:attrName>
                                        </p:attrNameLst>
                                      </p:cBhvr>
                                      <p:tavLst>
                                        <p:tav tm="0">
                                          <p:val>
                                            <p:strVal val="#ppt_y+#ppt_h*1.125000"/>
                                          </p:val>
                                        </p:tav>
                                        <p:tav tm="100000">
                                          <p:val>
                                            <p:strVal val="#ppt_y"/>
                                          </p:val>
                                        </p:tav>
                                      </p:tavLst>
                                    </p:anim>
                                    <p:animEffect transition="in" filter="wipe(up)">
                                      <p:cBhvr>
                                        <p:cTn id="12" dur="500"/>
                                        <p:tgtEl>
                                          <p:spTgt spid="1127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265"/>
                                        </p:tgtEl>
                                        <p:attrNameLst>
                                          <p:attrName>style.visibility</p:attrName>
                                        </p:attrNameLst>
                                      </p:cBhvr>
                                      <p:to>
                                        <p:strVal val="visible"/>
                                      </p:to>
                                    </p:set>
                                    <p:anim calcmode="lin" valueType="num">
                                      <p:cBhvr additive="base">
                                        <p:cTn id="17" dur="500"/>
                                        <p:tgtEl>
                                          <p:spTgt spid="11265"/>
                                        </p:tgtEl>
                                        <p:attrNameLst>
                                          <p:attrName>ppt_y</p:attrName>
                                        </p:attrNameLst>
                                      </p:cBhvr>
                                      <p:tavLst>
                                        <p:tav tm="0">
                                          <p:val>
                                            <p:strVal val="#ppt_y+#ppt_h*1.125000"/>
                                          </p:val>
                                        </p:tav>
                                        <p:tav tm="100000">
                                          <p:val>
                                            <p:strVal val="#ppt_y"/>
                                          </p:val>
                                        </p:tav>
                                      </p:tavLst>
                                    </p:anim>
                                    <p:animEffect transition="in" filter="wipe(up)">
                                      <p:cBhvr>
                                        <p:cTn id="18" dur="500"/>
                                        <p:tgtEl>
                                          <p:spTgt spid="11265"/>
                                        </p:tgtEl>
                                      </p:cBhvr>
                                    </p:animEffect>
                                  </p:childTnLst>
                                </p:cTn>
                              </p:par>
                              <p:par>
                                <p:cTn id="19" presetID="12" presetClass="entr" presetSubtype="4" fill="hold" nodeType="withEffect">
                                  <p:stCondLst>
                                    <p:cond delay="0"/>
                                  </p:stCondLst>
                                  <p:childTnLst>
                                    <p:set>
                                      <p:cBhvr>
                                        <p:cTn id="20" dur="1" fill="hold">
                                          <p:stCondLst>
                                            <p:cond delay="0"/>
                                          </p:stCondLst>
                                        </p:cTn>
                                        <p:tgtEl>
                                          <p:spTgt spid="11268"/>
                                        </p:tgtEl>
                                        <p:attrNameLst>
                                          <p:attrName>style.visibility</p:attrName>
                                        </p:attrNameLst>
                                      </p:cBhvr>
                                      <p:to>
                                        <p:strVal val="visible"/>
                                      </p:to>
                                    </p:set>
                                    <p:anim calcmode="lin" valueType="num">
                                      <p:cBhvr additive="base">
                                        <p:cTn id="21" dur="500"/>
                                        <p:tgtEl>
                                          <p:spTgt spid="11268"/>
                                        </p:tgtEl>
                                        <p:attrNameLst>
                                          <p:attrName>ppt_y</p:attrName>
                                        </p:attrNameLst>
                                      </p:cBhvr>
                                      <p:tavLst>
                                        <p:tav tm="0">
                                          <p:val>
                                            <p:strVal val="#ppt_y+#ppt_h*1.125000"/>
                                          </p:val>
                                        </p:tav>
                                        <p:tav tm="100000">
                                          <p:val>
                                            <p:strVal val="#ppt_y"/>
                                          </p:val>
                                        </p:tav>
                                      </p:tavLst>
                                    </p:anim>
                                    <p:animEffect transition="in" filter="wipe(up)">
                                      <p:cBhvr>
                                        <p:cTn id="22" dur="500"/>
                                        <p:tgtEl>
                                          <p:spTgt spid="1126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267"/>
                                        </p:tgtEl>
                                        <p:attrNameLst>
                                          <p:attrName>style.visibility</p:attrName>
                                        </p:attrNameLst>
                                      </p:cBhvr>
                                      <p:to>
                                        <p:strVal val="visible"/>
                                      </p:to>
                                    </p:set>
                                    <p:anim calcmode="lin" valueType="num">
                                      <p:cBhvr additive="base">
                                        <p:cTn id="27" dur="500"/>
                                        <p:tgtEl>
                                          <p:spTgt spid="11267"/>
                                        </p:tgtEl>
                                        <p:attrNameLst>
                                          <p:attrName>ppt_y</p:attrName>
                                        </p:attrNameLst>
                                      </p:cBhvr>
                                      <p:tavLst>
                                        <p:tav tm="0">
                                          <p:val>
                                            <p:strVal val="#ppt_y+#ppt_h*1.125000"/>
                                          </p:val>
                                        </p:tav>
                                        <p:tav tm="100000">
                                          <p:val>
                                            <p:strVal val="#ppt_y"/>
                                          </p:val>
                                        </p:tav>
                                      </p:tavLst>
                                    </p:anim>
                                    <p:animEffect transition="in" filter="wipe(up)">
                                      <p:cBhvr>
                                        <p:cTn id="28" dur="500"/>
                                        <p:tgtEl>
                                          <p:spTgt spid="11267"/>
                                        </p:tgtEl>
                                      </p:cBhvr>
                                    </p:animEffect>
                                  </p:childTnLst>
                                </p:cTn>
                              </p:par>
                              <p:par>
                                <p:cTn id="29" presetID="12" presetClass="entr" presetSubtype="4" fill="hold" nodeType="withEffect">
                                  <p:stCondLst>
                                    <p:cond delay="0"/>
                                  </p:stCondLst>
                                  <p:childTnLst>
                                    <p:set>
                                      <p:cBhvr>
                                        <p:cTn id="30" dur="1" fill="hold">
                                          <p:stCondLst>
                                            <p:cond delay="0"/>
                                          </p:stCondLst>
                                        </p:cTn>
                                        <p:tgtEl>
                                          <p:spTgt spid="11269"/>
                                        </p:tgtEl>
                                        <p:attrNameLst>
                                          <p:attrName>style.visibility</p:attrName>
                                        </p:attrNameLst>
                                      </p:cBhvr>
                                      <p:to>
                                        <p:strVal val="visible"/>
                                      </p:to>
                                    </p:set>
                                    <p:anim calcmode="lin" valueType="num">
                                      <p:cBhvr additive="base">
                                        <p:cTn id="31" dur="500"/>
                                        <p:tgtEl>
                                          <p:spTgt spid="11269"/>
                                        </p:tgtEl>
                                        <p:attrNameLst>
                                          <p:attrName>ppt_y</p:attrName>
                                        </p:attrNameLst>
                                      </p:cBhvr>
                                      <p:tavLst>
                                        <p:tav tm="0">
                                          <p:val>
                                            <p:strVal val="#ppt_y+#ppt_h*1.125000"/>
                                          </p:val>
                                        </p:tav>
                                        <p:tav tm="100000">
                                          <p:val>
                                            <p:strVal val="#ppt_y"/>
                                          </p:val>
                                        </p:tav>
                                      </p:tavLst>
                                    </p:anim>
                                    <p:animEffect transition="in" filter="wipe(up)">
                                      <p:cBhvr>
                                        <p:cTn id="32" dur="500"/>
                                        <p:tgtEl>
                                          <p:spTgt spid="1126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nodePh="1">
                                  <p:stCondLst>
                                    <p:cond delay="0"/>
                                  </p:stCondLst>
                                  <p:endCondLst>
                                    <p:cond evt="begin" delay="0">
                                      <p:tn val="35"/>
                                    </p:cond>
                                  </p:end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ppt_y</p:attrName>
                                        </p:attrNameLst>
                                      </p:cBhvr>
                                      <p:tavLst>
                                        <p:tav tm="0">
                                          <p:val>
                                            <p:strVal val="#ppt_y+#ppt_h*1.125000"/>
                                          </p:val>
                                        </p:tav>
                                        <p:tav tm="100000">
                                          <p:val>
                                            <p:strVal val="#ppt_y"/>
                                          </p:val>
                                        </p:tav>
                                      </p:tavLst>
                                    </p:anim>
                                    <p:animEffect transition="in" filter="wipe(up)">
                                      <p:cBhvr>
                                        <p:cTn id="38" dur="500"/>
                                        <p:tgtEl>
                                          <p:spTgt spid="12"/>
                                        </p:tgtEl>
                                      </p:cBhvr>
                                    </p:animEffect>
                                  </p:childTnLst>
                                </p:cTn>
                              </p:par>
                              <p:par>
                                <p:cTn id="39" presetID="1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up)">
                                      <p:cBhvr>
                                        <p:cTn id="42" dur="500"/>
                                        <p:tgtEl>
                                          <p:spTgt spid="16"/>
                                        </p:tgtEl>
                                      </p:cBhvr>
                                    </p:animEffect>
                                  </p:childTnLst>
                                </p:cTn>
                              </p:par>
                              <p:par>
                                <p:cTn id="43" presetID="1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p:tgtEl>
                                          <p:spTgt spid="17"/>
                                        </p:tgtEl>
                                        <p:attrNameLst>
                                          <p:attrName>ppt_y</p:attrName>
                                        </p:attrNameLst>
                                      </p:cBhvr>
                                      <p:tavLst>
                                        <p:tav tm="0">
                                          <p:val>
                                            <p:strVal val="#ppt_y+#ppt_h*1.125000"/>
                                          </p:val>
                                        </p:tav>
                                        <p:tav tm="100000">
                                          <p:val>
                                            <p:strVal val="#ppt_y"/>
                                          </p:val>
                                        </p:tav>
                                      </p:tavLst>
                                    </p:anim>
                                    <p:animEffect transition="in" filter="wipe(up)">
                                      <p:cBhvr>
                                        <p:cTn id="46" dur="500"/>
                                        <p:tgtEl>
                                          <p:spTgt spid="17"/>
                                        </p:tgtEl>
                                      </p:cBhvr>
                                    </p:animEffect>
                                  </p:childTnLst>
                                </p:cTn>
                              </p:par>
                              <p:par>
                                <p:cTn id="47" presetID="1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p:tgtEl>
                                          <p:spTgt spid="18"/>
                                        </p:tgtEl>
                                        <p:attrNameLst>
                                          <p:attrName>ppt_y</p:attrName>
                                        </p:attrNameLst>
                                      </p:cBhvr>
                                      <p:tavLst>
                                        <p:tav tm="0">
                                          <p:val>
                                            <p:strVal val="#ppt_y+#ppt_h*1.125000"/>
                                          </p:val>
                                        </p:tav>
                                        <p:tav tm="100000">
                                          <p:val>
                                            <p:strVal val="#ppt_y"/>
                                          </p:val>
                                        </p:tav>
                                      </p:tavLst>
                                    </p:anim>
                                    <p:animEffect transition="in" filter="wipe(up)">
                                      <p:cBhvr>
                                        <p:cTn id="50" dur="500"/>
                                        <p:tgtEl>
                                          <p:spTgt spid="18"/>
                                        </p:tgtEl>
                                      </p:cBhvr>
                                    </p:animEffect>
                                  </p:childTnLst>
                                </p:cTn>
                              </p:par>
                              <p:par>
                                <p:cTn id="51" presetID="1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p:tgtEl>
                                          <p:spTgt spid="19"/>
                                        </p:tgtEl>
                                        <p:attrNameLst>
                                          <p:attrName>ppt_y</p:attrName>
                                        </p:attrNameLst>
                                      </p:cBhvr>
                                      <p:tavLst>
                                        <p:tav tm="0">
                                          <p:val>
                                            <p:strVal val="#ppt_y+#ppt_h*1.125000"/>
                                          </p:val>
                                        </p:tav>
                                        <p:tav tm="100000">
                                          <p:val>
                                            <p:strVal val="#ppt_y"/>
                                          </p:val>
                                        </p:tav>
                                      </p:tavLst>
                                    </p:anim>
                                    <p:animEffect transition="in" filter="wipe(up)">
                                      <p:cBhvr>
                                        <p:cTn id="54" dur="500"/>
                                        <p:tgtEl>
                                          <p:spTgt spid="19"/>
                                        </p:tgtEl>
                                      </p:cBhvr>
                                    </p:animEffect>
                                  </p:childTnLst>
                                </p:cTn>
                              </p:par>
                              <p:par>
                                <p:cTn id="55" presetID="12" presetClass="entr" presetSubtype="4"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p:tgtEl>
                                          <p:spTgt spid="20"/>
                                        </p:tgtEl>
                                        <p:attrNameLst>
                                          <p:attrName>ppt_y</p:attrName>
                                        </p:attrNameLst>
                                      </p:cBhvr>
                                      <p:tavLst>
                                        <p:tav tm="0">
                                          <p:val>
                                            <p:strVal val="#ppt_y+#ppt_h*1.125000"/>
                                          </p:val>
                                        </p:tav>
                                        <p:tav tm="100000">
                                          <p:val>
                                            <p:strVal val="#ppt_y"/>
                                          </p:val>
                                        </p:tav>
                                      </p:tavLst>
                                    </p:anim>
                                    <p:animEffect transition="in" filter="wipe(up)">
                                      <p:cBhvr>
                                        <p:cTn id="58" dur="500"/>
                                        <p:tgtEl>
                                          <p:spTgt spid="20"/>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p:tgtEl>
                                          <p:spTgt spid="22"/>
                                        </p:tgtEl>
                                        <p:attrNameLst>
                                          <p:attrName>ppt_y</p:attrName>
                                        </p:attrNameLst>
                                      </p:cBhvr>
                                      <p:tavLst>
                                        <p:tav tm="0">
                                          <p:val>
                                            <p:strVal val="#ppt_y+#ppt_h*1.125000"/>
                                          </p:val>
                                        </p:tav>
                                        <p:tav tm="100000">
                                          <p:val>
                                            <p:strVal val="#ppt_y"/>
                                          </p:val>
                                        </p:tav>
                                      </p:tavLst>
                                    </p:anim>
                                    <p:animEffect transition="in" filter="wipe(up)">
                                      <p:cBhvr>
                                        <p:cTn id="62" dur="500"/>
                                        <p:tgtEl>
                                          <p:spTgt spid="22"/>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p:tgtEl>
                                          <p:spTgt spid="26"/>
                                        </p:tgtEl>
                                        <p:attrNameLst>
                                          <p:attrName>ppt_y</p:attrName>
                                        </p:attrNameLst>
                                      </p:cBhvr>
                                      <p:tavLst>
                                        <p:tav tm="0">
                                          <p:val>
                                            <p:strVal val="#ppt_y+#ppt_h*1.125000"/>
                                          </p:val>
                                        </p:tav>
                                        <p:tav tm="100000">
                                          <p:val>
                                            <p:strVal val="#ppt_y"/>
                                          </p:val>
                                        </p:tav>
                                      </p:tavLst>
                                    </p:anim>
                                    <p:animEffect transition="in" filter="wipe(up)">
                                      <p:cBhvr>
                                        <p:cTn id="66" dur="500"/>
                                        <p:tgtEl>
                                          <p:spTgt spid="26"/>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500"/>
                                        <p:tgtEl>
                                          <p:spTgt spid="27"/>
                                        </p:tgtEl>
                                        <p:attrNameLst>
                                          <p:attrName>ppt_y</p:attrName>
                                        </p:attrNameLst>
                                      </p:cBhvr>
                                      <p:tavLst>
                                        <p:tav tm="0">
                                          <p:val>
                                            <p:strVal val="#ppt_y+#ppt_h*1.125000"/>
                                          </p:val>
                                        </p:tav>
                                        <p:tav tm="100000">
                                          <p:val>
                                            <p:strVal val="#ppt_y"/>
                                          </p:val>
                                        </p:tav>
                                      </p:tavLst>
                                    </p:anim>
                                    <p:animEffect transition="in" filter="wipe(up)">
                                      <p:cBhvr>
                                        <p:cTn id="70" dur="500"/>
                                        <p:tgtEl>
                                          <p:spTgt spid="27"/>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11281"/>
                                        </p:tgtEl>
                                        <p:attrNameLst>
                                          <p:attrName>style.visibility</p:attrName>
                                        </p:attrNameLst>
                                      </p:cBhvr>
                                      <p:to>
                                        <p:strVal val="visible"/>
                                      </p:to>
                                    </p:set>
                                    <p:anim calcmode="lin" valueType="num">
                                      <p:cBhvr additive="base">
                                        <p:cTn id="73" dur="500"/>
                                        <p:tgtEl>
                                          <p:spTgt spid="11281"/>
                                        </p:tgtEl>
                                        <p:attrNameLst>
                                          <p:attrName>ppt_y</p:attrName>
                                        </p:attrNameLst>
                                      </p:cBhvr>
                                      <p:tavLst>
                                        <p:tav tm="0">
                                          <p:val>
                                            <p:strVal val="#ppt_y+#ppt_h*1.125000"/>
                                          </p:val>
                                        </p:tav>
                                        <p:tav tm="100000">
                                          <p:val>
                                            <p:strVal val="#ppt_y"/>
                                          </p:val>
                                        </p:tav>
                                      </p:tavLst>
                                    </p:anim>
                                    <p:animEffect transition="in" filter="wipe(up)">
                                      <p:cBhvr>
                                        <p:cTn id="74" dur="500"/>
                                        <p:tgtEl>
                                          <p:spTgt spid="11281"/>
                                        </p:tgtEl>
                                      </p:cBhvr>
                                    </p:animEffect>
                                  </p:childTnLst>
                                </p:cTn>
                              </p:par>
                              <p:par>
                                <p:cTn id="75" presetID="12" presetClass="entr" presetSubtype="4" fill="hold" grpId="0" nodeType="withEffect">
                                  <p:stCondLst>
                                    <p:cond delay="0"/>
                                  </p:stCondLst>
                                  <p:childTnLst>
                                    <p:set>
                                      <p:cBhvr>
                                        <p:cTn id="76" dur="1" fill="hold">
                                          <p:stCondLst>
                                            <p:cond delay="0"/>
                                          </p:stCondLst>
                                        </p:cTn>
                                        <p:tgtEl>
                                          <p:spTgt spid="11282"/>
                                        </p:tgtEl>
                                        <p:attrNameLst>
                                          <p:attrName>style.visibility</p:attrName>
                                        </p:attrNameLst>
                                      </p:cBhvr>
                                      <p:to>
                                        <p:strVal val="visible"/>
                                      </p:to>
                                    </p:set>
                                    <p:anim calcmode="lin" valueType="num">
                                      <p:cBhvr additive="base">
                                        <p:cTn id="77" dur="500"/>
                                        <p:tgtEl>
                                          <p:spTgt spid="11282"/>
                                        </p:tgtEl>
                                        <p:attrNameLst>
                                          <p:attrName>ppt_y</p:attrName>
                                        </p:attrNameLst>
                                      </p:cBhvr>
                                      <p:tavLst>
                                        <p:tav tm="0">
                                          <p:val>
                                            <p:strVal val="#ppt_y+#ppt_h*1.125000"/>
                                          </p:val>
                                        </p:tav>
                                        <p:tav tm="100000">
                                          <p:val>
                                            <p:strVal val="#ppt_y"/>
                                          </p:val>
                                        </p:tav>
                                      </p:tavLst>
                                    </p:anim>
                                    <p:animEffect transition="in" filter="wipe(up)">
                                      <p:cBhvr>
                                        <p:cTn id="78" dur="500"/>
                                        <p:tgtEl>
                                          <p:spTgt spid="11282"/>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11283"/>
                                        </p:tgtEl>
                                        <p:attrNameLst>
                                          <p:attrName>style.visibility</p:attrName>
                                        </p:attrNameLst>
                                      </p:cBhvr>
                                      <p:to>
                                        <p:strVal val="visible"/>
                                      </p:to>
                                    </p:set>
                                    <p:anim calcmode="lin" valueType="num">
                                      <p:cBhvr additive="base">
                                        <p:cTn id="81" dur="500"/>
                                        <p:tgtEl>
                                          <p:spTgt spid="11283"/>
                                        </p:tgtEl>
                                        <p:attrNameLst>
                                          <p:attrName>ppt_y</p:attrName>
                                        </p:attrNameLst>
                                      </p:cBhvr>
                                      <p:tavLst>
                                        <p:tav tm="0">
                                          <p:val>
                                            <p:strVal val="#ppt_y+#ppt_h*1.125000"/>
                                          </p:val>
                                        </p:tav>
                                        <p:tav tm="100000">
                                          <p:val>
                                            <p:strVal val="#ppt_y"/>
                                          </p:val>
                                        </p:tav>
                                      </p:tavLst>
                                    </p:anim>
                                    <p:animEffect transition="in" filter="wipe(up)">
                                      <p:cBhvr>
                                        <p:cTn id="82" dur="500"/>
                                        <p:tgtEl>
                                          <p:spTgt spid="11283"/>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11284"/>
                                        </p:tgtEl>
                                        <p:attrNameLst>
                                          <p:attrName>style.visibility</p:attrName>
                                        </p:attrNameLst>
                                      </p:cBhvr>
                                      <p:to>
                                        <p:strVal val="visible"/>
                                      </p:to>
                                    </p:set>
                                    <p:anim calcmode="lin" valueType="num">
                                      <p:cBhvr additive="base">
                                        <p:cTn id="85" dur="500"/>
                                        <p:tgtEl>
                                          <p:spTgt spid="11284"/>
                                        </p:tgtEl>
                                        <p:attrNameLst>
                                          <p:attrName>ppt_y</p:attrName>
                                        </p:attrNameLst>
                                      </p:cBhvr>
                                      <p:tavLst>
                                        <p:tav tm="0">
                                          <p:val>
                                            <p:strVal val="#ppt_y+#ppt_h*1.125000"/>
                                          </p:val>
                                        </p:tav>
                                        <p:tav tm="100000">
                                          <p:val>
                                            <p:strVal val="#ppt_y"/>
                                          </p:val>
                                        </p:tav>
                                      </p:tavLst>
                                    </p:anim>
                                    <p:animEffect transition="in" filter="wipe(up)">
                                      <p:cBhvr>
                                        <p:cTn id="86" dur="500"/>
                                        <p:tgtEl>
                                          <p:spTgt spid="11284"/>
                                        </p:tgtEl>
                                      </p:cBhvr>
                                    </p:animEffect>
                                  </p:childTnLst>
                                </p:cTn>
                              </p:par>
                              <p:par>
                                <p:cTn id="87" presetID="12" presetClass="entr" presetSubtype="4" fill="hold" nodeType="withEffect">
                                  <p:stCondLst>
                                    <p:cond delay="0"/>
                                  </p:stCondLst>
                                  <p:childTnLst>
                                    <p:set>
                                      <p:cBhvr>
                                        <p:cTn id="88" dur="1" fill="hold">
                                          <p:stCondLst>
                                            <p:cond delay="0"/>
                                          </p:stCondLst>
                                        </p:cTn>
                                        <p:tgtEl>
                                          <p:spTgt spid="11286"/>
                                        </p:tgtEl>
                                        <p:attrNameLst>
                                          <p:attrName>style.visibility</p:attrName>
                                        </p:attrNameLst>
                                      </p:cBhvr>
                                      <p:to>
                                        <p:strVal val="visible"/>
                                      </p:to>
                                    </p:set>
                                    <p:anim calcmode="lin" valueType="num">
                                      <p:cBhvr additive="base">
                                        <p:cTn id="89" dur="500"/>
                                        <p:tgtEl>
                                          <p:spTgt spid="11286"/>
                                        </p:tgtEl>
                                        <p:attrNameLst>
                                          <p:attrName>ppt_y</p:attrName>
                                        </p:attrNameLst>
                                      </p:cBhvr>
                                      <p:tavLst>
                                        <p:tav tm="0">
                                          <p:val>
                                            <p:strVal val="#ppt_y+#ppt_h*1.125000"/>
                                          </p:val>
                                        </p:tav>
                                        <p:tav tm="100000">
                                          <p:val>
                                            <p:strVal val="#ppt_y"/>
                                          </p:val>
                                        </p:tav>
                                      </p:tavLst>
                                    </p:anim>
                                    <p:animEffect transition="in" filter="wipe(up)">
                                      <p:cBhvr>
                                        <p:cTn id="90"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p:bldP spid="11266" grpId="0"/>
      <p:bldP spid="11267" grpId="0"/>
      <p:bldP spid="12" grpId="0"/>
      <p:bldP spid="22" grpId="0"/>
      <p:bldP spid="26" grpId="0" animBg="1"/>
      <p:bldP spid="27" grpId="0" animBg="1"/>
      <p:bldP spid="11281" grpId="0"/>
      <p:bldP spid="11282" grpId="0"/>
      <p:bldP spid="11283" grpId="0"/>
      <p:bldP spid="112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rrowheads="1"/>
          </p:cNvSpPr>
          <p:nvPr/>
        </p:nvSpPr>
        <p:spPr bwMode="auto">
          <a:xfrm>
            <a:off x="457201" y="1811426"/>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defTabSz="685800" eaLnBrk="0" hangingPunct="0">
              <a:defRPr sz="1600">
                <a:solidFill>
                  <a:schemeClr val="tx1"/>
                </a:solidFill>
                <a:latin typeface="Arial" charset="0"/>
                <a:ea typeface="ＭＳ Ｐゴシック" charset="0"/>
                <a:cs typeface="ＭＳ Ｐゴシック" charset="0"/>
              </a:defRPr>
            </a:lvl1pPr>
            <a:lvl2pPr marL="742950" indent="-285750" defTabSz="685800" eaLnBrk="0" hangingPunct="0">
              <a:defRPr sz="1600">
                <a:solidFill>
                  <a:schemeClr val="tx1"/>
                </a:solidFill>
                <a:latin typeface="Arial" charset="0"/>
                <a:ea typeface="ＭＳ Ｐゴシック" charset="0"/>
              </a:defRPr>
            </a:lvl2pPr>
            <a:lvl3pPr marL="1143000" indent="-228600" defTabSz="685800" eaLnBrk="0" hangingPunct="0">
              <a:defRPr sz="1600">
                <a:solidFill>
                  <a:schemeClr val="tx1"/>
                </a:solidFill>
                <a:latin typeface="Arial" charset="0"/>
                <a:ea typeface="ＭＳ Ｐゴシック" charset="0"/>
              </a:defRPr>
            </a:lvl3pPr>
            <a:lvl4pPr marL="1600200" indent="-228600" defTabSz="685800" eaLnBrk="0" hangingPunct="0">
              <a:defRPr sz="1600">
                <a:solidFill>
                  <a:schemeClr val="tx1"/>
                </a:solidFill>
                <a:latin typeface="Arial" charset="0"/>
                <a:ea typeface="ＭＳ Ｐゴシック" charset="0"/>
              </a:defRPr>
            </a:lvl4pPr>
            <a:lvl5pPr marL="2057400" indent="-228600" defTabSz="685800" eaLnBrk="0" hangingPunct="0">
              <a:defRPr sz="1600">
                <a:solidFill>
                  <a:schemeClr val="tx1"/>
                </a:solidFill>
                <a:latin typeface="Arial" charset="0"/>
                <a:ea typeface="ＭＳ Ｐゴシック" charset="0"/>
              </a:defRPr>
            </a:lvl5pPr>
            <a:lvl6pPr marL="2514600" indent="-228600" defTabSz="685800" eaLnBrk="0" fontAlgn="base" hangingPunct="0">
              <a:spcBef>
                <a:spcPct val="0"/>
              </a:spcBef>
              <a:spcAft>
                <a:spcPct val="0"/>
              </a:spcAft>
              <a:defRPr sz="1600">
                <a:solidFill>
                  <a:schemeClr val="tx1"/>
                </a:solidFill>
                <a:latin typeface="Arial" charset="0"/>
                <a:ea typeface="ＭＳ Ｐゴシック" charset="0"/>
              </a:defRPr>
            </a:lvl6pPr>
            <a:lvl7pPr marL="2971800" indent="-228600" defTabSz="685800" eaLnBrk="0" fontAlgn="base" hangingPunct="0">
              <a:spcBef>
                <a:spcPct val="0"/>
              </a:spcBef>
              <a:spcAft>
                <a:spcPct val="0"/>
              </a:spcAft>
              <a:defRPr sz="1600">
                <a:solidFill>
                  <a:schemeClr val="tx1"/>
                </a:solidFill>
                <a:latin typeface="Arial" charset="0"/>
                <a:ea typeface="ＭＳ Ｐゴシック" charset="0"/>
              </a:defRPr>
            </a:lvl7pPr>
            <a:lvl8pPr marL="3429000" indent="-228600" defTabSz="685800" eaLnBrk="0" fontAlgn="base" hangingPunct="0">
              <a:spcBef>
                <a:spcPct val="0"/>
              </a:spcBef>
              <a:spcAft>
                <a:spcPct val="0"/>
              </a:spcAft>
              <a:defRPr sz="1600">
                <a:solidFill>
                  <a:schemeClr val="tx1"/>
                </a:solidFill>
                <a:latin typeface="Arial" charset="0"/>
                <a:ea typeface="ＭＳ Ｐゴシック" charset="0"/>
              </a:defRPr>
            </a:lvl8pPr>
            <a:lvl9pPr marL="3886200" indent="-228600" defTabSz="6858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lnSpc>
                <a:spcPct val="95000"/>
              </a:lnSpc>
              <a:defRPr/>
            </a:pPr>
            <a:r>
              <a:rPr lang="en-US" sz="1200" smtClean="0">
                <a:solidFill>
                  <a:srgbClr val="FFFFFF"/>
                </a:solidFill>
                <a:effectLst>
                  <a:outerShdw blurRad="38100" dist="38100" dir="2700000" algn="tl">
                    <a:srgbClr val="DDDDDD"/>
                  </a:outerShdw>
                </a:effectLst>
                <a:latin typeface="Calibri" charset="0"/>
                <a:cs typeface="Calibri" charset="0"/>
              </a:rPr>
              <a:t>Eclipse IDE</a:t>
            </a:r>
          </a:p>
        </p:txBody>
      </p:sp>
      <p:sp>
        <p:nvSpPr>
          <p:cNvPr id="7" name="Rounded Rectangle 6"/>
          <p:cNvSpPr>
            <a:spLocks noChangeArrowheads="1"/>
          </p:cNvSpPr>
          <p:nvPr/>
        </p:nvSpPr>
        <p:spPr bwMode="auto">
          <a:xfrm>
            <a:off x="457201" y="972450"/>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defTabSz="685800" eaLnBrk="0" hangingPunct="0">
              <a:defRPr sz="1600">
                <a:solidFill>
                  <a:schemeClr val="tx1"/>
                </a:solidFill>
                <a:latin typeface="Arial" charset="0"/>
                <a:ea typeface="ＭＳ Ｐゴシック" charset="0"/>
                <a:cs typeface="ＭＳ Ｐゴシック" charset="0"/>
              </a:defRPr>
            </a:lvl1pPr>
            <a:lvl2pPr marL="742950" indent="-285750" defTabSz="685800" eaLnBrk="0" hangingPunct="0">
              <a:defRPr sz="1600">
                <a:solidFill>
                  <a:schemeClr val="tx1"/>
                </a:solidFill>
                <a:latin typeface="Arial" charset="0"/>
                <a:ea typeface="ＭＳ Ｐゴシック" charset="0"/>
              </a:defRPr>
            </a:lvl2pPr>
            <a:lvl3pPr marL="1143000" indent="-228600" defTabSz="685800" eaLnBrk="0" hangingPunct="0">
              <a:defRPr sz="1600">
                <a:solidFill>
                  <a:schemeClr val="tx1"/>
                </a:solidFill>
                <a:latin typeface="Arial" charset="0"/>
                <a:ea typeface="ＭＳ Ｐゴシック" charset="0"/>
              </a:defRPr>
            </a:lvl3pPr>
            <a:lvl4pPr marL="1600200" indent="-228600" defTabSz="685800" eaLnBrk="0" hangingPunct="0">
              <a:defRPr sz="1600">
                <a:solidFill>
                  <a:schemeClr val="tx1"/>
                </a:solidFill>
                <a:latin typeface="Arial" charset="0"/>
                <a:ea typeface="ＭＳ Ｐゴシック" charset="0"/>
              </a:defRPr>
            </a:lvl4pPr>
            <a:lvl5pPr marL="2057400" indent="-228600" defTabSz="685800" eaLnBrk="0" hangingPunct="0">
              <a:defRPr sz="1600">
                <a:solidFill>
                  <a:schemeClr val="tx1"/>
                </a:solidFill>
                <a:latin typeface="Arial" charset="0"/>
                <a:ea typeface="ＭＳ Ｐゴシック" charset="0"/>
              </a:defRPr>
            </a:lvl5pPr>
            <a:lvl6pPr marL="2514600" indent="-228600" defTabSz="685800" eaLnBrk="0" fontAlgn="base" hangingPunct="0">
              <a:spcBef>
                <a:spcPct val="0"/>
              </a:spcBef>
              <a:spcAft>
                <a:spcPct val="0"/>
              </a:spcAft>
              <a:defRPr sz="1600">
                <a:solidFill>
                  <a:schemeClr val="tx1"/>
                </a:solidFill>
                <a:latin typeface="Arial" charset="0"/>
                <a:ea typeface="ＭＳ Ｐゴシック" charset="0"/>
              </a:defRPr>
            </a:lvl6pPr>
            <a:lvl7pPr marL="2971800" indent="-228600" defTabSz="685800" eaLnBrk="0" fontAlgn="base" hangingPunct="0">
              <a:spcBef>
                <a:spcPct val="0"/>
              </a:spcBef>
              <a:spcAft>
                <a:spcPct val="0"/>
              </a:spcAft>
              <a:defRPr sz="1600">
                <a:solidFill>
                  <a:schemeClr val="tx1"/>
                </a:solidFill>
                <a:latin typeface="Arial" charset="0"/>
                <a:ea typeface="ＭＳ Ｐゴシック" charset="0"/>
              </a:defRPr>
            </a:lvl7pPr>
            <a:lvl8pPr marL="3429000" indent="-228600" defTabSz="685800" eaLnBrk="0" fontAlgn="base" hangingPunct="0">
              <a:spcBef>
                <a:spcPct val="0"/>
              </a:spcBef>
              <a:spcAft>
                <a:spcPct val="0"/>
              </a:spcAft>
              <a:defRPr sz="1600">
                <a:solidFill>
                  <a:schemeClr val="tx1"/>
                </a:solidFill>
                <a:latin typeface="Arial" charset="0"/>
                <a:ea typeface="ＭＳ Ｐゴシック" charset="0"/>
              </a:defRPr>
            </a:lvl8pPr>
            <a:lvl9pPr marL="3886200" indent="-228600" defTabSz="6858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lnSpc>
                <a:spcPct val="95000"/>
              </a:lnSpc>
              <a:defRPr/>
            </a:pPr>
            <a:r>
              <a:rPr lang="en-US" sz="1200" dirty="0" smtClean="0">
                <a:solidFill>
                  <a:srgbClr val="FFFFFF"/>
                </a:solidFill>
                <a:effectLst>
                  <a:outerShdw blurRad="38100" dist="38100" dir="2700000" algn="tl">
                    <a:srgbClr val="DDDDDD"/>
                  </a:outerShdw>
                </a:effectLst>
                <a:latin typeface="Calibri" charset="0"/>
                <a:cs typeface="Calibri" charset="0"/>
              </a:rPr>
              <a:t>CLI</a:t>
            </a:r>
          </a:p>
        </p:txBody>
      </p:sp>
      <p:sp>
        <p:nvSpPr>
          <p:cNvPr id="8" name="Rounded Rectangle 7"/>
          <p:cNvSpPr>
            <a:spLocks noChangeArrowheads="1"/>
          </p:cNvSpPr>
          <p:nvPr/>
        </p:nvSpPr>
        <p:spPr bwMode="auto">
          <a:xfrm>
            <a:off x="457201" y="2650402"/>
            <a:ext cx="938286" cy="704367"/>
          </a:xfrm>
          <a:prstGeom prst="roundRect">
            <a:avLst>
              <a:gd name="adj" fmla="val 16667"/>
            </a:avLst>
          </a:prstGeom>
          <a:solidFill>
            <a:schemeClr val="bg2">
              <a:lumMod val="50000"/>
            </a:scheme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lvl1pPr defTabSz="685800" eaLnBrk="0" hangingPunct="0">
              <a:defRPr sz="1600">
                <a:solidFill>
                  <a:schemeClr val="tx1"/>
                </a:solidFill>
                <a:latin typeface="Arial" charset="0"/>
                <a:ea typeface="ＭＳ Ｐゴシック" charset="0"/>
                <a:cs typeface="ＭＳ Ｐゴシック" charset="0"/>
              </a:defRPr>
            </a:lvl1pPr>
            <a:lvl2pPr marL="742950" indent="-285750" defTabSz="685800" eaLnBrk="0" hangingPunct="0">
              <a:defRPr sz="1600">
                <a:solidFill>
                  <a:schemeClr val="tx1"/>
                </a:solidFill>
                <a:latin typeface="Arial" charset="0"/>
                <a:ea typeface="ＭＳ Ｐゴシック" charset="0"/>
              </a:defRPr>
            </a:lvl2pPr>
            <a:lvl3pPr marL="1143000" indent="-228600" defTabSz="685800" eaLnBrk="0" hangingPunct="0">
              <a:defRPr sz="1600">
                <a:solidFill>
                  <a:schemeClr val="tx1"/>
                </a:solidFill>
                <a:latin typeface="Arial" charset="0"/>
                <a:ea typeface="ＭＳ Ｐゴシック" charset="0"/>
              </a:defRPr>
            </a:lvl3pPr>
            <a:lvl4pPr marL="1600200" indent="-228600" defTabSz="685800" eaLnBrk="0" hangingPunct="0">
              <a:defRPr sz="1600">
                <a:solidFill>
                  <a:schemeClr val="tx1"/>
                </a:solidFill>
                <a:latin typeface="Arial" charset="0"/>
                <a:ea typeface="ＭＳ Ｐゴシック" charset="0"/>
              </a:defRPr>
            </a:lvl4pPr>
            <a:lvl5pPr marL="2057400" indent="-228600" defTabSz="685800" eaLnBrk="0" hangingPunct="0">
              <a:defRPr sz="1600">
                <a:solidFill>
                  <a:schemeClr val="tx1"/>
                </a:solidFill>
                <a:latin typeface="Arial" charset="0"/>
                <a:ea typeface="ＭＳ Ｐゴシック" charset="0"/>
              </a:defRPr>
            </a:lvl5pPr>
            <a:lvl6pPr marL="2514600" indent="-228600" defTabSz="685800" eaLnBrk="0" fontAlgn="base" hangingPunct="0">
              <a:spcBef>
                <a:spcPct val="0"/>
              </a:spcBef>
              <a:spcAft>
                <a:spcPct val="0"/>
              </a:spcAft>
              <a:defRPr sz="1600">
                <a:solidFill>
                  <a:schemeClr val="tx1"/>
                </a:solidFill>
                <a:latin typeface="Arial" charset="0"/>
                <a:ea typeface="ＭＳ Ｐゴシック" charset="0"/>
              </a:defRPr>
            </a:lvl6pPr>
            <a:lvl7pPr marL="2971800" indent="-228600" defTabSz="685800" eaLnBrk="0" fontAlgn="base" hangingPunct="0">
              <a:spcBef>
                <a:spcPct val="0"/>
              </a:spcBef>
              <a:spcAft>
                <a:spcPct val="0"/>
              </a:spcAft>
              <a:defRPr sz="1600">
                <a:solidFill>
                  <a:schemeClr val="tx1"/>
                </a:solidFill>
                <a:latin typeface="Arial" charset="0"/>
                <a:ea typeface="ＭＳ Ｐゴシック" charset="0"/>
              </a:defRPr>
            </a:lvl7pPr>
            <a:lvl8pPr marL="3429000" indent="-228600" defTabSz="685800" eaLnBrk="0" fontAlgn="base" hangingPunct="0">
              <a:spcBef>
                <a:spcPct val="0"/>
              </a:spcBef>
              <a:spcAft>
                <a:spcPct val="0"/>
              </a:spcAft>
              <a:defRPr sz="1600">
                <a:solidFill>
                  <a:schemeClr val="tx1"/>
                </a:solidFill>
                <a:latin typeface="Arial" charset="0"/>
                <a:ea typeface="ＭＳ Ｐゴシック" charset="0"/>
              </a:defRPr>
            </a:lvl8pPr>
            <a:lvl9pPr marL="3886200" indent="-228600" defTabSz="6858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lnSpc>
                <a:spcPct val="95000"/>
              </a:lnSpc>
              <a:defRPr/>
            </a:pPr>
            <a:r>
              <a:rPr lang="en-US" sz="1200" dirty="0" smtClean="0">
                <a:solidFill>
                  <a:srgbClr val="FFFFFF"/>
                </a:solidFill>
                <a:effectLst>
                  <a:outerShdw blurRad="38100" dist="38100" dir="2700000" algn="tl">
                    <a:srgbClr val="DDDDDD"/>
                  </a:outerShdw>
                </a:effectLst>
                <a:latin typeface="Calibri" charset="0"/>
                <a:cs typeface="Calibri" charset="0"/>
              </a:rPr>
              <a:t>Browser</a:t>
            </a:r>
          </a:p>
        </p:txBody>
      </p:sp>
      <p:sp>
        <p:nvSpPr>
          <p:cNvPr id="3" name="Right Arrow 2"/>
          <p:cNvSpPr/>
          <p:nvPr/>
        </p:nvSpPr>
        <p:spPr bwMode="auto">
          <a:xfrm>
            <a:off x="1447800" y="1735155"/>
            <a:ext cx="990600" cy="484636"/>
          </a:xfrm>
          <a:prstGeom prst="rightArrow">
            <a:avLst/>
          </a:prstGeom>
          <a:solidFill>
            <a:schemeClr val="bg2">
              <a:lumMod val="60000"/>
              <a:lumOff val="40000"/>
            </a:schemeClr>
          </a:solidFill>
          <a:ln w="25400" cap="flat" cmpd="sng" algn="ctr">
            <a:solidFill>
              <a:srgbClr val="FFFFFF"/>
            </a:solidFill>
            <a:prstDash val="solid"/>
            <a:miter lim="0"/>
            <a:headEnd type="none" w="med" len="med"/>
            <a:tailEnd type="none" w="med" len="med"/>
          </a:ln>
          <a:effectLst>
            <a:outerShdw blurRad="76200" algn="ctr" rotWithShape="0">
              <a:srgbClr val="000000">
                <a:alpha val="79999"/>
              </a:srgbClr>
            </a:outerShdw>
          </a:effectLst>
        </p:spPr>
        <p:txBody>
          <a:bodyPr lIns="50800" tIns="50800" rIns="50800" bIns="50800" anchor="ctr"/>
          <a:lstStyle/>
          <a:p>
            <a:pPr defTabSz="366702" hangingPunct="1">
              <a:lnSpc>
                <a:spcPct val="95000"/>
              </a:lnSpc>
              <a:defRPr/>
            </a:pPr>
            <a:r>
              <a:rPr lang="en-US" sz="1000" dirty="0">
                <a:effectLst>
                  <a:outerShdw blurRad="38100" dist="38100" dir="2700000" algn="tl">
                    <a:srgbClr val="DDDDDD"/>
                  </a:outerShdw>
                </a:effectLst>
                <a:latin typeface="Calibri" charset="0"/>
                <a:cs typeface="Calibri" charset="0"/>
              </a:rPr>
              <a:t>cf push</a:t>
            </a:r>
          </a:p>
        </p:txBody>
      </p:sp>
      <p:pic>
        <p:nvPicPr>
          <p:cNvPr id="1947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65649"/>
            <a:ext cx="915988" cy="91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eft Arrow 10"/>
          <p:cNvSpPr/>
          <p:nvPr/>
        </p:nvSpPr>
        <p:spPr bwMode="auto">
          <a:xfrm>
            <a:off x="1447800" y="3718190"/>
            <a:ext cx="977900" cy="484636"/>
          </a:xfrm>
          <a:prstGeom prst="leftArrow">
            <a:avLst/>
          </a:prstGeom>
          <a:solidFill>
            <a:schemeClr val="bg2">
              <a:lumMod val="60000"/>
              <a:lumOff val="40000"/>
            </a:schemeClr>
          </a:solidFill>
          <a:ln w="25400" cap="flat" cmpd="sng" algn="ctr">
            <a:solidFill>
              <a:srgbClr val="FFFFFF"/>
            </a:solidFill>
            <a:prstDash val="solid"/>
            <a:miter lim="0"/>
            <a:headEnd type="none" w="med" len="med"/>
            <a:tailEnd type="none" w="med" len="med"/>
          </a:ln>
          <a:effectLst>
            <a:outerShdw blurRad="76200" algn="ctr" rotWithShape="0">
              <a:srgbClr val="000000">
                <a:alpha val="79999"/>
              </a:srgbClr>
            </a:outerShdw>
          </a:effectLst>
        </p:spPr>
        <p:txBody>
          <a:bodyPr lIns="50800" tIns="50800" rIns="50800" bIns="50800" anchor="ctr"/>
          <a:lstStyle/>
          <a:p>
            <a:pPr defTabSz="366702" hangingPunct="1">
              <a:lnSpc>
                <a:spcPct val="95000"/>
              </a:lnSpc>
              <a:defRPr/>
            </a:pPr>
            <a:r>
              <a:rPr lang="en-US" sz="1000" dirty="0">
                <a:effectLst>
                  <a:outerShdw blurRad="38100" dist="38100" dir="2700000" algn="tl">
                    <a:srgbClr val="DDDDDD"/>
                  </a:outerShdw>
                </a:effectLst>
                <a:latin typeface="Calibri" charset="0"/>
                <a:cs typeface="Calibri" charset="0"/>
              </a:rPr>
              <a:t>http</a:t>
            </a:r>
          </a:p>
        </p:txBody>
      </p:sp>
      <p:sp>
        <p:nvSpPr>
          <p:cNvPr id="23" name="Title 192"/>
          <p:cNvSpPr>
            <a:spLocks noGrp="1"/>
          </p:cNvSpPr>
          <p:nvPr>
            <p:ph type="title"/>
          </p:nvPr>
        </p:nvSpPr>
        <p:spPr>
          <a:xfrm>
            <a:off x="152401" y="438555"/>
            <a:ext cx="8766175" cy="400481"/>
          </a:xfrm>
        </p:spPr>
        <p:txBody>
          <a:bodyPr/>
          <a:lstStyle/>
          <a:p>
            <a:pPr eaLnBrk="1" hangingPunct="1">
              <a:defRPr/>
            </a:pPr>
            <a:r>
              <a:rPr lang="en-US" sz="2000" dirty="0">
                <a:latin typeface="Arial" charset="0"/>
              </a:rPr>
              <a:t>Cloud Foundry </a:t>
            </a:r>
            <a:r>
              <a:rPr lang="en-US" dirty="0" smtClean="0">
                <a:latin typeface="Arial" charset="0"/>
              </a:rPr>
              <a:t>Developer Experience</a:t>
            </a:r>
            <a:endParaRPr lang="en-US" sz="2000" dirty="0">
              <a:latin typeface="Arial" charset="0"/>
            </a:endParaRPr>
          </a:p>
        </p:txBody>
      </p:sp>
      <p:pic>
        <p:nvPicPr>
          <p:cNvPr id="2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90066" y="1481632"/>
            <a:ext cx="6400177" cy="2837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80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9470"/>
                                        </p:tgtEl>
                                        <p:attrNameLst>
                                          <p:attrName>style.visibility</p:attrName>
                                        </p:attrNameLst>
                                      </p:cBhvr>
                                      <p:to>
                                        <p:strVal val="visible"/>
                                      </p:to>
                                    </p:set>
                                    <p:animEffect transition="in" filter="blinds(horizontal)">
                                      <p:cBhvr>
                                        <p:cTn id="30"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 grpId="0" animBg="1"/>
      <p:bldP spid="11" grpId="0" animBg="1"/>
    </p:bldLst>
  </p:timing>
</p:sld>
</file>

<file path=ppt/theme/theme1.xml><?xml version="1.0" encoding="utf-8"?>
<a:theme xmlns:a="http://schemas.openxmlformats.org/drawingml/2006/main" name="SmartCloud_template_whiteWS">
  <a:themeElements>
    <a:clrScheme name="2013 Cloud Base">
      <a:dk1>
        <a:srgbClr val="000000"/>
      </a:dk1>
      <a:lt1>
        <a:srgbClr val="FFFFFF"/>
      </a:lt1>
      <a:dk2>
        <a:srgbClr val="003F69"/>
      </a:dk2>
      <a:lt2>
        <a:srgbClr val="83D1F5"/>
      </a:lt2>
      <a:accent1>
        <a:srgbClr val="008ABF"/>
      </a:accent1>
      <a:accent2>
        <a:srgbClr val="DD731C"/>
      </a:accent2>
      <a:accent3>
        <a:srgbClr val="A5A215"/>
      </a:accent3>
      <a:accent4>
        <a:srgbClr val="00649D"/>
      </a:accent4>
      <a:accent5>
        <a:srgbClr val="007670"/>
      </a:accent5>
      <a:accent6>
        <a:srgbClr val="3B0256"/>
      </a:accent6>
      <a:hlink>
        <a:srgbClr val="595959"/>
      </a:hlink>
      <a:folHlink>
        <a:srgbClr val="7F7F7F"/>
      </a:folHlink>
    </a:clrScheme>
    <a:fontScheme name="Smart_Cloud_PPT_template_white_0916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mart_Cloud_PPT_template_white_091611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SmartCloud_template_whiteWS</Template>
  <TotalTime>686</TotalTime>
  <Words>4575</Words>
  <Application>Microsoft Macintosh PowerPoint</Application>
  <PresentationFormat>Custom</PresentationFormat>
  <Paragraphs>707</Paragraphs>
  <Slides>37</Slides>
  <Notes>31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SmartCloud_template_whiteWS</vt:lpstr>
      <vt:lpstr> Docker, Cloud Foundry &amp; OpenStack Leading OpenSource Triumvirate - How do they all come together!</vt:lpstr>
      <vt:lpstr>PowerPoint Presentation</vt:lpstr>
      <vt:lpstr>PowerPoint Presentation</vt:lpstr>
      <vt:lpstr>IBM cloud and open technologies</vt:lpstr>
      <vt:lpstr>PowerPoint Presentation</vt:lpstr>
      <vt:lpstr>OpenStack Overview:</vt:lpstr>
      <vt:lpstr>PowerPoint Presentation</vt:lpstr>
      <vt:lpstr>Cloud Foundry Overview</vt:lpstr>
      <vt:lpstr>Cloud Foundry Developer Experience</vt:lpstr>
      <vt:lpstr>Cloud Foundry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Foundry Service Broker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IBM Sponsored Sessions on Wednesday, November 5th </vt:lpstr>
      <vt:lpstr>IBM Technical Sessions  </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Headline Subhead</dc:title>
  <dc:creator>Sean P McClintock</dc:creator>
  <cp:lastModifiedBy>Animesh Singh</cp:lastModifiedBy>
  <cp:revision>26</cp:revision>
  <dcterms:created xsi:type="dcterms:W3CDTF">2014-10-30T01:09:09Z</dcterms:created>
  <dcterms:modified xsi:type="dcterms:W3CDTF">2014-11-04T10:11:31Z</dcterms:modified>
</cp:coreProperties>
</file>