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1" r:id="rId9"/>
  </p:sldIdLst>
  <p:sldSz cx="12801600" cy="7315200"/>
  <p:notesSz cx="6858000" cy="9144000"/>
  <p:defaultText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34" y="-114"/>
      </p:cViewPr>
      <p:guideLst>
        <p:guide orient="horz" pos="2304"/>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272455"/>
            <a:ext cx="1088136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4145280"/>
            <a:ext cx="8961120" cy="1869440"/>
          </a:xfrm>
        </p:spPr>
        <p:txBody>
          <a:bodyPr/>
          <a:lstStyle>
            <a:lvl1pPr marL="0" indent="0" algn="ctr">
              <a:buNone/>
              <a:defRPr>
                <a:solidFill>
                  <a:schemeClr val="tx1">
                    <a:tint val="75000"/>
                  </a:schemeClr>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92949"/>
            <a:ext cx="288036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292949"/>
            <a:ext cx="842772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700694"/>
            <a:ext cx="10881360" cy="1452880"/>
          </a:xfrm>
        </p:spPr>
        <p:txBody>
          <a:bodyPr anchor="t"/>
          <a:lstStyle>
            <a:lvl1pPr algn="l">
              <a:defRPr sz="43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8" y="3100495"/>
            <a:ext cx="10881360" cy="1600199"/>
          </a:xfrm>
        </p:spPr>
        <p:txBody>
          <a:bodyPr anchor="b"/>
          <a:lstStyle>
            <a:lvl1pPr marL="0" indent="0">
              <a:buNone/>
              <a:defRPr sz="2200">
                <a:solidFill>
                  <a:schemeClr val="tx1">
                    <a:tint val="75000"/>
                  </a:schemeClr>
                </a:solidFill>
              </a:defRPr>
            </a:lvl1pPr>
            <a:lvl2pPr marL="496382" indent="0">
              <a:buNone/>
              <a:defRPr sz="2000">
                <a:solidFill>
                  <a:schemeClr val="tx1">
                    <a:tint val="75000"/>
                  </a:schemeClr>
                </a:solidFill>
              </a:defRPr>
            </a:lvl2pPr>
            <a:lvl3pPr marL="992764" indent="0">
              <a:buNone/>
              <a:defRPr sz="1700">
                <a:solidFill>
                  <a:schemeClr val="tx1">
                    <a:tint val="75000"/>
                  </a:schemeClr>
                </a:solidFill>
              </a:defRPr>
            </a:lvl3pPr>
            <a:lvl4pPr marL="1489146" indent="0">
              <a:buNone/>
              <a:defRPr sz="1500">
                <a:solidFill>
                  <a:schemeClr val="tx1">
                    <a:tint val="75000"/>
                  </a:schemeClr>
                </a:solidFill>
              </a:defRPr>
            </a:lvl4pPr>
            <a:lvl5pPr marL="1985528" indent="0">
              <a:buNone/>
              <a:defRPr sz="1500">
                <a:solidFill>
                  <a:schemeClr val="tx1">
                    <a:tint val="75000"/>
                  </a:schemeClr>
                </a:solidFill>
              </a:defRPr>
            </a:lvl5pPr>
            <a:lvl6pPr marL="2481910" indent="0">
              <a:buNone/>
              <a:defRPr sz="1500">
                <a:solidFill>
                  <a:schemeClr val="tx1">
                    <a:tint val="75000"/>
                  </a:schemeClr>
                </a:solidFill>
              </a:defRPr>
            </a:lvl6pPr>
            <a:lvl7pPr marL="2978292" indent="0">
              <a:buNone/>
              <a:defRPr sz="1500">
                <a:solidFill>
                  <a:schemeClr val="tx1">
                    <a:tint val="75000"/>
                  </a:schemeClr>
                </a:solidFill>
              </a:defRPr>
            </a:lvl7pPr>
            <a:lvl8pPr marL="3474674" indent="0">
              <a:buNone/>
              <a:defRPr sz="1500">
                <a:solidFill>
                  <a:schemeClr val="tx1">
                    <a:tint val="75000"/>
                  </a:schemeClr>
                </a:solidFill>
              </a:defRPr>
            </a:lvl8pPr>
            <a:lvl9pPr marL="3971056"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1706880"/>
            <a:ext cx="5654040" cy="482769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1706880"/>
            <a:ext cx="5654040" cy="482769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1" y="1637455"/>
            <a:ext cx="5656263" cy="682413"/>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640081" y="2319868"/>
            <a:ext cx="5656263" cy="4214707"/>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1637455"/>
            <a:ext cx="5658486" cy="682413"/>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6503036" y="2319868"/>
            <a:ext cx="5658486" cy="4214707"/>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91253"/>
            <a:ext cx="4211638" cy="123952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5005071" y="291255"/>
            <a:ext cx="7156450" cy="62433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1" y="1530775"/>
            <a:ext cx="4211638" cy="5003801"/>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5120641"/>
            <a:ext cx="7680960" cy="604521"/>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2509203" y="653627"/>
            <a:ext cx="7680960" cy="4389120"/>
          </a:xfrm>
        </p:spPr>
        <p:txBody>
          <a:bodyPr/>
          <a:lstStyle>
            <a:lvl1pPr marL="0" indent="0">
              <a:buNone/>
              <a:defRPr sz="3500"/>
            </a:lvl1pPr>
            <a:lvl2pPr marL="496382" indent="0">
              <a:buNone/>
              <a:defRPr sz="3000"/>
            </a:lvl2pPr>
            <a:lvl3pPr marL="992764" indent="0">
              <a:buNone/>
              <a:defRPr sz="2600"/>
            </a:lvl3pPr>
            <a:lvl4pPr marL="1489146" indent="0">
              <a:buNone/>
              <a:defRPr sz="2200"/>
            </a:lvl4pPr>
            <a:lvl5pPr marL="1985528" indent="0">
              <a:buNone/>
              <a:defRPr sz="2200"/>
            </a:lvl5pPr>
            <a:lvl6pPr marL="2481910" indent="0">
              <a:buNone/>
              <a:defRPr sz="2200"/>
            </a:lvl6pPr>
            <a:lvl7pPr marL="2978292" indent="0">
              <a:buNone/>
              <a:defRPr sz="2200"/>
            </a:lvl7pPr>
            <a:lvl8pPr marL="3474674" indent="0">
              <a:buNone/>
              <a:defRPr sz="2200"/>
            </a:lvl8pPr>
            <a:lvl9pPr marL="3971056" indent="0">
              <a:buNone/>
              <a:defRPr sz="2200"/>
            </a:lvl9pPr>
          </a:lstStyle>
          <a:p>
            <a:endParaRPr lang="en-US"/>
          </a:p>
        </p:txBody>
      </p:sp>
      <p:sp>
        <p:nvSpPr>
          <p:cNvPr id="4" name="Text Placeholder 3"/>
          <p:cNvSpPr>
            <a:spLocks noGrp="1"/>
          </p:cNvSpPr>
          <p:nvPr>
            <p:ph type="body" sz="half" idx="2"/>
          </p:nvPr>
        </p:nvSpPr>
        <p:spPr>
          <a:xfrm>
            <a:off x="2509203" y="5725162"/>
            <a:ext cx="7680960" cy="858519"/>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92947"/>
            <a:ext cx="11521440" cy="1219200"/>
          </a:xfrm>
          <a:prstGeom prst="rect">
            <a:avLst/>
          </a:prstGeom>
        </p:spPr>
        <p:txBody>
          <a:bodyPr vert="horz" lIns="99276" tIns="49638" rIns="99276" bIns="496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1706880"/>
            <a:ext cx="11521440" cy="4827694"/>
          </a:xfrm>
          <a:prstGeom prst="rect">
            <a:avLst/>
          </a:prstGeom>
        </p:spPr>
        <p:txBody>
          <a:bodyPr vert="horz" lIns="99276" tIns="49638" rIns="99276" bIns="496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6780108"/>
            <a:ext cx="2987040" cy="389467"/>
          </a:xfrm>
          <a:prstGeom prst="rect">
            <a:avLst/>
          </a:prstGeom>
        </p:spPr>
        <p:txBody>
          <a:bodyPr vert="horz" lIns="99276" tIns="49638" rIns="99276" bIns="49638" rtlCol="0" anchor="ctr"/>
          <a:lstStyle>
            <a:lvl1pPr algn="l">
              <a:defRPr sz="1300">
                <a:solidFill>
                  <a:schemeClr val="tx1">
                    <a:tint val="75000"/>
                  </a:schemeClr>
                </a:solidFill>
              </a:defRPr>
            </a:lvl1pPr>
          </a:lstStyle>
          <a:p>
            <a:fld id="{1D8BD707-D9CF-40AE-B4C6-C98DA3205C09}" type="datetimeFigureOut">
              <a:rPr lang="en-US" smtClean="0"/>
              <a:pPr/>
              <a:t>5/11/2016</a:t>
            </a:fld>
            <a:endParaRPr lang="en-US"/>
          </a:p>
        </p:txBody>
      </p:sp>
      <p:sp>
        <p:nvSpPr>
          <p:cNvPr id="5" name="Footer Placeholder 4"/>
          <p:cNvSpPr>
            <a:spLocks noGrp="1"/>
          </p:cNvSpPr>
          <p:nvPr>
            <p:ph type="ftr" sz="quarter" idx="3"/>
          </p:nvPr>
        </p:nvSpPr>
        <p:spPr>
          <a:xfrm>
            <a:off x="4373880" y="6780108"/>
            <a:ext cx="4053840" cy="389467"/>
          </a:xfrm>
          <a:prstGeom prst="rect">
            <a:avLst/>
          </a:prstGeom>
        </p:spPr>
        <p:txBody>
          <a:bodyPr vert="horz" lIns="99276" tIns="49638" rIns="99276" bIns="49638"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780108"/>
            <a:ext cx="2987040" cy="389467"/>
          </a:xfrm>
          <a:prstGeom prst="rect">
            <a:avLst/>
          </a:prstGeom>
        </p:spPr>
        <p:txBody>
          <a:bodyPr vert="horz" lIns="99276" tIns="49638" rIns="99276" bIns="49638"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2764" rtl="0" eaLnBrk="1" latinLnBrk="0" hangingPunct="1">
        <a:spcBef>
          <a:spcPct val="0"/>
        </a:spcBef>
        <a:buNone/>
        <a:defRPr sz="4800" kern="1200">
          <a:solidFill>
            <a:schemeClr val="tx1"/>
          </a:solidFill>
          <a:latin typeface="+mj-lt"/>
          <a:ea typeface="+mj-ea"/>
          <a:cs typeface="+mj-cs"/>
        </a:defRPr>
      </a:lvl1pPr>
    </p:titleStyle>
    <p:bodyStyle>
      <a:lvl1pPr marL="372287" indent="-372287" algn="l" defTabSz="992764"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6621" indent="-310239" algn="l" defTabSz="992764"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0955" indent="-248191" algn="l" defTabSz="992764"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733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3719"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0101"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483"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865"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924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slideshare.net/payberah/mesos-43904525?qid=eb2d0eb2-c866-4826-819b-3cb405183231" TargetMode="External"/><Relationship Id="rId3" Type="http://schemas.openxmlformats.org/officeDocument/2006/relationships/hyperlink" Target="https://www.oreilly.com/ideas/a-tale-of-two-clusters-mesos-and-yarn" TargetMode="External"/><Relationship Id="rId7" Type="http://schemas.openxmlformats.org/officeDocument/2006/relationships/hyperlink" Target="https://engineering.twitter.com/university/videos/running-yarn-alongside-mesos" TargetMode="External"/><Relationship Id="rId12" Type="http://schemas.openxmlformats.org/officeDocument/2006/relationships/image" Target="../media/image10.jpeg"/><Relationship Id="rId2" Type="http://schemas.openxmlformats.org/officeDocument/2006/relationships/hyperlink" Target="https://www.quora.com/How-does-YARN-compare-to-Mesos" TargetMode="External"/><Relationship Id="rId1" Type="http://schemas.openxmlformats.org/officeDocument/2006/relationships/slideLayout" Target="../slideLayouts/slideLayout2.xml"/><Relationship Id="rId6" Type="http://schemas.openxmlformats.org/officeDocument/2006/relationships/hyperlink" Target="https://www.youtube.com/watch?v=aXJxyEnkHd4" TargetMode="External"/><Relationship Id="rId11" Type="http://schemas.openxmlformats.org/officeDocument/2006/relationships/hyperlink" Target="https://dzone.com/articles/workload-and-resource-management-yarn-mesos-and-my" TargetMode="External"/><Relationship Id="rId5" Type="http://schemas.openxmlformats.org/officeDocument/2006/relationships/hyperlink" Target="https://mesosphere.com/blog/2015/02/11/yarn-on-mesos-big-data/" TargetMode="External"/><Relationship Id="rId10" Type="http://schemas.openxmlformats.org/officeDocument/2006/relationships/hyperlink" Target="http://blog.typeobject.com/a-quick-comparison-of-mesos-and-yarn" TargetMode="External"/><Relationship Id="rId4" Type="http://schemas.openxmlformats.org/officeDocument/2006/relationships/hyperlink" Target="https://www.mapr.com/blog/apache-mesos-vs-hadoop-yarn-whiteboard-walkthrough" TargetMode="External"/><Relationship Id="rId9" Type="http://schemas.openxmlformats.org/officeDocument/2006/relationships/hyperlink" Target="http://www.slideshare.net/sameertiwari33/scheduling-on-large-clus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6400800"/>
            <a:ext cx="8961120" cy="680720"/>
          </a:xfrm>
        </p:spPr>
        <p:txBody>
          <a:bodyPr>
            <a:normAutofit/>
          </a:bodyPr>
          <a:lstStyle/>
          <a:p>
            <a:r>
              <a:rPr lang="en-US" sz="2400" i="1" dirty="0" smtClean="0">
                <a:solidFill>
                  <a:srgbClr val="C00000"/>
                </a:solidFill>
              </a:rPr>
              <a:t>Krishna M Kumar, Lead Architect, </a:t>
            </a:r>
            <a:r>
              <a:rPr lang="en-US" sz="2400" i="1" dirty="0" err="1" smtClean="0">
                <a:solidFill>
                  <a:srgbClr val="C00000"/>
                </a:solidFill>
              </a:rPr>
              <a:t>Huawei@Bangalore</a:t>
            </a:r>
            <a:endParaRPr lang="en-US" sz="2400" i="1" dirty="0">
              <a:solidFill>
                <a:srgbClr val="C00000"/>
              </a:solidFill>
            </a:endParaRPr>
          </a:p>
        </p:txBody>
      </p:sp>
      <p:pic>
        <p:nvPicPr>
          <p:cNvPr id="3074" name="Picture 2" descr="https://signalfx.com/wp-content/uploads/2016/03/ApacheMeso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5715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6135297" y="2443162"/>
            <a:ext cx="1173480" cy="1568027"/>
          </a:xfrm>
        </p:spPr>
        <p:txBody>
          <a:bodyPr/>
          <a:lstStyle/>
          <a:p>
            <a:r>
              <a:rPr lang="en-US" dirty="0"/>
              <a:t>v</a:t>
            </a:r>
            <a:r>
              <a:rPr lang="en-US" dirty="0" smtClean="0"/>
              <a:t>s.</a:t>
            </a:r>
            <a:endParaRPr lang="en-US" dirty="0"/>
          </a:p>
        </p:txBody>
      </p:sp>
      <p:pic>
        <p:nvPicPr>
          <p:cNvPr id="3076" name="Picture 4" descr="http://www.circleblog.net/wp-content/uploads/2015/05/apache-hadoop-yarn-280x1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497" y="1585912"/>
            <a:ext cx="3505200" cy="210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26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rPr>
              <a:t>Mesos</a:t>
            </a:r>
            <a:r>
              <a:rPr lang="en-US" b="1" dirty="0" smtClean="0">
                <a:solidFill>
                  <a:srgbClr val="C00000"/>
                </a:solidFill>
              </a:rPr>
              <a:t> &amp; Yarn</a:t>
            </a:r>
            <a:endParaRPr lang="en-US" b="1" dirty="0">
              <a:solidFill>
                <a:srgbClr val="C0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i="1" dirty="0" smtClean="0">
                <a:solidFill>
                  <a:srgbClr val="002060"/>
                </a:solidFill>
              </a:rPr>
              <a:t>Both Allow you to share resources in cluster of machines.</a:t>
            </a:r>
          </a:p>
          <a:p>
            <a:pPr>
              <a:buFont typeface="Wingdings" panose="05000000000000000000" pitchFamily="2" charset="2"/>
              <a:buChar char="Ø"/>
            </a:pPr>
            <a:r>
              <a:rPr lang="en-US" i="1" dirty="0" err="1">
                <a:solidFill>
                  <a:srgbClr val="002060"/>
                </a:solidFill>
              </a:rPr>
              <a:t>Mesos</a:t>
            </a:r>
            <a:r>
              <a:rPr lang="en-US" i="1" dirty="0">
                <a:solidFill>
                  <a:srgbClr val="002060"/>
                </a:solidFill>
              </a:rPr>
              <a:t> </a:t>
            </a:r>
            <a:r>
              <a:rPr lang="en-US" i="1" dirty="0" smtClean="0">
                <a:solidFill>
                  <a:srgbClr val="002060"/>
                </a:solidFill>
              </a:rPr>
              <a:t>can </a:t>
            </a:r>
            <a:r>
              <a:rPr lang="en-US" i="1" dirty="0">
                <a:solidFill>
                  <a:srgbClr val="002060"/>
                </a:solidFill>
              </a:rPr>
              <a:t>manage all the resources in your data </a:t>
            </a:r>
            <a:r>
              <a:rPr lang="en-US" i="1" dirty="0" smtClean="0">
                <a:solidFill>
                  <a:srgbClr val="002060"/>
                </a:solidFill>
              </a:rPr>
              <a:t>center but not application specific scheduling.</a:t>
            </a:r>
          </a:p>
          <a:p>
            <a:pPr>
              <a:buFont typeface="Wingdings" panose="05000000000000000000" pitchFamily="2" charset="2"/>
              <a:buChar char="Ø"/>
            </a:pPr>
            <a:r>
              <a:rPr lang="en-US" i="1" dirty="0" smtClean="0">
                <a:solidFill>
                  <a:srgbClr val="002060"/>
                </a:solidFill>
              </a:rPr>
              <a:t>YARN can </a:t>
            </a:r>
            <a:r>
              <a:rPr lang="en-US" i="1" dirty="0">
                <a:solidFill>
                  <a:srgbClr val="002060"/>
                </a:solidFill>
              </a:rPr>
              <a:t>safely manage Hadoop jobs, but is not </a:t>
            </a:r>
            <a:r>
              <a:rPr lang="en-US" i="1" dirty="0" smtClean="0">
                <a:solidFill>
                  <a:srgbClr val="002060"/>
                </a:solidFill>
              </a:rPr>
              <a:t>designed for managing </a:t>
            </a:r>
            <a:r>
              <a:rPr lang="en-US" i="1" dirty="0">
                <a:solidFill>
                  <a:srgbClr val="002060"/>
                </a:solidFill>
              </a:rPr>
              <a:t>your entire data center. </a:t>
            </a:r>
            <a:endParaRPr lang="en-US" i="1" dirty="0" smtClean="0">
              <a:solidFill>
                <a:srgbClr val="002060"/>
              </a:solidFill>
            </a:endParaRPr>
          </a:p>
          <a:p>
            <a:pPr>
              <a:buFont typeface="Wingdings" panose="05000000000000000000" pitchFamily="2" charset="2"/>
              <a:buChar char="Ø"/>
            </a:pPr>
            <a:r>
              <a:rPr lang="en-US" i="1" dirty="0" smtClean="0">
                <a:solidFill>
                  <a:srgbClr val="002060"/>
                </a:solidFill>
              </a:rPr>
              <a:t>Two </a:t>
            </a:r>
            <a:r>
              <a:rPr lang="en-US" i="1" dirty="0">
                <a:solidFill>
                  <a:srgbClr val="002060"/>
                </a:solidFill>
              </a:rPr>
              <a:t>use cases </a:t>
            </a:r>
            <a:r>
              <a:rPr lang="en-US" i="1" dirty="0" smtClean="0">
                <a:solidFill>
                  <a:srgbClr val="002060"/>
                </a:solidFill>
              </a:rPr>
              <a:t>– </a:t>
            </a:r>
            <a:r>
              <a:rPr lang="en-US" i="1" dirty="0" err="1" smtClean="0">
                <a:solidFill>
                  <a:srgbClr val="002060"/>
                </a:solidFill>
              </a:rPr>
              <a:t>Mesos</a:t>
            </a:r>
            <a:r>
              <a:rPr lang="en-US" i="1" dirty="0" smtClean="0">
                <a:solidFill>
                  <a:srgbClr val="002060"/>
                </a:solidFill>
              </a:rPr>
              <a:t> for non-Hadoop &amp; Yarn for Hadoop.</a:t>
            </a:r>
            <a:endParaRPr lang="en-US" i="1" dirty="0">
              <a:solidFill>
                <a:srgbClr val="002060"/>
              </a:solidFill>
            </a:endParaRPr>
          </a:p>
        </p:txBody>
      </p:sp>
    </p:spTree>
    <p:extLst>
      <p:ext uri="{BB962C8B-B14F-4D97-AF65-F5344CB8AC3E}">
        <p14:creationId xmlns:p14="http://schemas.microsoft.com/office/powerpoint/2010/main" val="5470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1521440" cy="762000"/>
          </a:xfrm>
        </p:spPr>
        <p:txBody>
          <a:bodyPr>
            <a:normAutofit fontScale="90000"/>
          </a:bodyPr>
          <a:lstStyle/>
          <a:p>
            <a:r>
              <a:rPr lang="en-US" b="1" dirty="0" err="1" smtClean="0">
                <a:solidFill>
                  <a:srgbClr val="C00000"/>
                </a:solidFill>
              </a:rPr>
              <a:t>Mesos</a:t>
            </a:r>
            <a:r>
              <a:rPr lang="en-US" b="1" dirty="0" smtClean="0">
                <a:solidFill>
                  <a:srgbClr val="C00000"/>
                </a:solidFill>
              </a:rPr>
              <a:t> vs. Yarn</a:t>
            </a:r>
            <a:endParaRPr lang="en-US" b="1"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63246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6477000" y="1371600"/>
            <a:ext cx="0" cy="571500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60198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353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381000"/>
            <a:ext cx="11521440" cy="762000"/>
          </a:xfrm>
        </p:spPr>
        <p:txBody>
          <a:bodyPr>
            <a:normAutofit fontScale="90000"/>
          </a:bodyPr>
          <a:lstStyle/>
          <a:p>
            <a:r>
              <a:rPr lang="en-US" b="1" dirty="0" err="1" smtClean="0">
                <a:solidFill>
                  <a:srgbClr val="C00000"/>
                </a:solidFill>
              </a:rPr>
              <a:t>Mesos</a:t>
            </a:r>
            <a:r>
              <a:rPr lang="en-US" b="1" dirty="0" smtClean="0">
                <a:solidFill>
                  <a:srgbClr val="C00000"/>
                </a:solidFill>
              </a:rPr>
              <a:t> vs. Yarn</a:t>
            </a:r>
            <a:endParaRPr lang="en-US" b="1" dirty="0">
              <a:solidFill>
                <a:srgbClr val="C00000"/>
              </a:solidFill>
            </a:endParaRPr>
          </a:p>
        </p:txBody>
      </p:sp>
      <p:cxnSp>
        <p:nvCxnSpPr>
          <p:cNvPr id="6" name="Straight Connector 5"/>
          <p:cNvCxnSpPr/>
          <p:nvPr/>
        </p:nvCxnSpPr>
        <p:spPr>
          <a:xfrm>
            <a:off x="6477000" y="1371600"/>
            <a:ext cx="0" cy="571500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31735"/>
            <a:ext cx="5715000" cy="579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371600"/>
            <a:ext cx="5974601"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23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922520" cy="1219200"/>
          </a:xfrm>
        </p:spPr>
        <p:txBody>
          <a:bodyPr/>
          <a:lstStyle/>
          <a:p>
            <a:r>
              <a:rPr lang="en-US" b="1" dirty="0" smtClean="0">
                <a:solidFill>
                  <a:srgbClr val="C00000"/>
                </a:solidFill>
              </a:rPr>
              <a:t>Myriad</a:t>
            </a:r>
            <a:endParaRPr lang="en-US" b="1"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10631"/>
            <a:ext cx="5438775" cy="6518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59" y="2971800"/>
            <a:ext cx="679954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3259" y="1396425"/>
            <a:ext cx="6951941" cy="1200329"/>
          </a:xfrm>
          <a:prstGeom prst="rect">
            <a:avLst/>
          </a:prstGeom>
          <a:noFill/>
          <a:ln w="28575">
            <a:solidFill>
              <a:schemeClr val="tx1"/>
            </a:solidFill>
          </a:ln>
        </p:spPr>
        <p:txBody>
          <a:bodyPr wrap="square" rtlCol="0">
            <a:spAutoFit/>
          </a:bodyPr>
          <a:lstStyle/>
          <a:p>
            <a:r>
              <a:rPr lang="en-US" sz="2400" dirty="0"/>
              <a:t>Myriad – A open source software project is both a </a:t>
            </a:r>
            <a:r>
              <a:rPr lang="en-US" sz="2400" dirty="0" err="1"/>
              <a:t>Mesos</a:t>
            </a:r>
            <a:r>
              <a:rPr lang="en-US" sz="2400" dirty="0"/>
              <a:t> framework and a YARN scheduler that enables </a:t>
            </a:r>
            <a:r>
              <a:rPr lang="en-US" sz="2400" dirty="0" err="1"/>
              <a:t>Mesos</a:t>
            </a:r>
            <a:r>
              <a:rPr lang="en-US" sz="2400" dirty="0"/>
              <a:t> to manage YARN resource requests</a:t>
            </a:r>
            <a:r>
              <a:rPr lang="en-US" sz="2400" dirty="0" smtClean="0"/>
              <a:t>.</a:t>
            </a:r>
            <a:endParaRPr lang="en-US" sz="2400"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6" y="6389713"/>
            <a:ext cx="12822836"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58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00192903"/>
              </p:ext>
            </p:extLst>
          </p:nvPr>
        </p:nvGraphicFramePr>
        <p:xfrm>
          <a:off x="152399" y="228599"/>
          <a:ext cx="12496802" cy="7038374"/>
        </p:xfrm>
        <a:graphic>
          <a:graphicData uri="http://schemas.openxmlformats.org/drawingml/2006/table">
            <a:tbl>
              <a:tblPr firstRow="1" bandRow="1">
                <a:tableStyleId>{5C22544A-7EE6-4342-B048-85BDC9FD1C3A}</a:tableStyleId>
              </a:tblPr>
              <a:tblGrid>
                <a:gridCol w="6248401"/>
                <a:gridCol w="6248401"/>
              </a:tblGrid>
              <a:tr h="470166">
                <a:tc>
                  <a:txBody>
                    <a:bodyPr/>
                    <a:lstStyle/>
                    <a:p>
                      <a:r>
                        <a:rPr lang="en-US" sz="3200" dirty="0" err="1" smtClean="0">
                          <a:solidFill>
                            <a:schemeClr val="bg1"/>
                          </a:solidFill>
                        </a:rPr>
                        <a:t>Mesos</a:t>
                      </a:r>
                      <a:endParaRPr lang="en-US" sz="3200" dirty="0">
                        <a:solidFill>
                          <a:schemeClr val="bg1"/>
                        </a:solidFill>
                      </a:endParaRPr>
                    </a:p>
                  </a:txBody>
                  <a:tcPr/>
                </a:tc>
                <a:tc>
                  <a:txBody>
                    <a:bodyPr/>
                    <a:lstStyle/>
                    <a:p>
                      <a:r>
                        <a:rPr lang="en-US" sz="3200" dirty="0" smtClean="0">
                          <a:solidFill>
                            <a:schemeClr val="bg1"/>
                          </a:solidFill>
                        </a:rPr>
                        <a:t>Yarn</a:t>
                      </a:r>
                      <a:endParaRPr lang="en-US" sz="3200" dirty="0">
                        <a:solidFill>
                          <a:schemeClr val="bg1"/>
                        </a:solidFill>
                      </a:endParaRPr>
                    </a:p>
                  </a:txBody>
                  <a:tcPr/>
                </a:tc>
              </a:tr>
              <a:tr h="452652">
                <a:tc>
                  <a:txBody>
                    <a:bodyPr/>
                    <a:lstStyle/>
                    <a:p>
                      <a:r>
                        <a:rPr lang="en-US" dirty="0" smtClean="0"/>
                        <a:t>Written in C++, good for time sensitive</a:t>
                      </a:r>
                      <a:r>
                        <a:rPr lang="en-US" baseline="0" dirty="0" smtClean="0"/>
                        <a:t> works</a:t>
                      </a:r>
                      <a:endParaRPr lang="en-US" dirty="0"/>
                    </a:p>
                  </a:txBody>
                  <a:tcPr/>
                </a:tc>
                <a:tc>
                  <a:txBody>
                    <a:bodyPr/>
                    <a:lstStyle/>
                    <a:p>
                      <a:r>
                        <a:rPr lang="en-US" dirty="0" smtClean="0"/>
                        <a:t>Written in Java, JVM based app</a:t>
                      </a:r>
                      <a:endParaRPr lang="en-US" dirty="0"/>
                    </a:p>
                  </a:txBody>
                  <a:tcPr/>
                </a:tc>
              </a:tr>
              <a:tr h="452652">
                <a:tc>
                  <a:txBody>
                    <a:bodyPr/>
                    <a:lstStyle/>
                    <a:p>
                      <a:r>
                        <a:rPr lang="en-US" dirty="0" smtClean="0"/>
                        <a:t>Memory &amp; CPU scheduling – </a:t>
                      </a:r>
                      <a:r>
                        <a:rPr lang="en-US" b="1" dirty="0" smtClean="0"/>
                        <a:t>Push based</a:t>
                      </a:r>
                      <a:endParaRPr lang="en-US" b="1" dirty="0"/>
                    </a:p>
                  </a:txBody>
                  <a:tcPr/>
                </a:tc>
                <a:tc>
                  <a:txBody>
                    <a:bodyPr/>
                    <a:lstStyle/>
                    <a:p>
                      <a:r>
                        <a:rPr lang="en-US" dirty="0" smtClean="0"/>
                        <a:t>Mainly memory</a:t>
                      </a:r>
                      <a:r>
                        <a:rPr lang="en-US" baseline="0" dirty="0" smtClean="0"/>
                        <a:t> scheduling – </a:t>
                      </a:r>
                      <a:r>
                        <a:rPr lang="en-US" b="1" baseline="0" dirty="0" smtClean="0"/>
                        <a:t>Pull based</a:t>
                      </a:r>
                      <a:endParaRPr lang="en-US" b="1" dirty="0"/>
                    </a:p>
                  </a:txBody>
                  <a:tcPr/>
                </a:tc>
              </a:tr>
              <a:tr h="452652">
                <a:tc>
                  <a:txBody>
                    <a:bodyPr/>
                    <a:lstStyle/>
                    <a:p>
                      <a:r>
                        <a:rPr lang="en-US" dirty="0" smtClean="0"/>
                        <a:t>Use Linux Container</a:t>
                      </a:r>
                      <a:r>
                        <a:rPr lang="en-US" baseline="0" dirty="0" smtClean="0"/>
                        <a:t> groups</a:t>
                      </a:r>
                      <a:endParaRPr lang="en-US" dirty="0"/>
                    </a:p>
                  </a:txBody>
                  <a:tcPr/>
                </a:tc>
                <a:tc>
                  <a:txBody>
                    <a:bodyPr/>
                    <a:lstStyle/>
                    <a:p>
                      <a:r>
                        <a:rPr lang="en-US" dirty="0" smtClean="0"/>
                        <a:t>Use Simple Unix processes</a:t>
                      </a:r>
                      <a:endParaRPr lang="en-US" dirty="0"/>
                    </a:p>
                  </a:txBody>
                  <a:tcPr/>
                </a:tc>
              </a:tr>
              <a:tr h="800845">
                <a:tc>
                  <a:txBody>
                    <a:bodyPr/>
                    <a:lstStyle/>
                    <a:p>
                      <a:r>
                        <a:rPr lang="en-US" dirty="0" smtClean="0"/>
                        <a:t>Framework get Resource offer to choose – very minimal information</a:t>
                      </a:r>
                      <a:r>
                        <a:rPr lang="en-US" baseline="0" dirty="0" smtClean="0"/>
                        <a:t> as just needed</a:t>
                      </a:r>
                      <a:endParaRPr lang="en-US" dirty="0"/>
                    </a:p>
                  </a:txBody>
                  <a:tcPr/>
                </a:tc>
                <a:tc>
                  <a:txBody>
                    <a:bodyPr/>
                    <a:lstStyle/>
                    <a:p>
                      <a:r>
                        <a:rPr lang="en-US" dirty="0" smtClean="0"/>
                        <a:t>Framework ask a container with specification</a:t>
                      </a:r>
                      <a:r>
                        <a:rPr lang="en-US" baseline="0" dirty="0" smtClean="0"/>
                        <a:t> + </a:t>
                      </a:r>
                      <a:r>
                        <a:rPr lang="en-US" dirty="0" smtClean="0"/>
                        <a:t>preferences(like local). Lots of information passed</a:t>
                      </a:r>
                      <a:endParaRPr lang="en-US" dirty="0"/>
                    </a:p>
                  </a:txBody>
                  <a:tcPr/>
                </a:tc>
              </a:tr>
              <a:tr h="452652">
                <a:tc>
                  <a:txBody>
                    <a:bodyPr/>
                    <a:lstStyle/>
                    <a:p>
                      <a:r>
                        <a:rPr lang="en-US" dirty="0" smtClean="0"/>
                        <a:t>Core </a:t>
                      </a:r>
                      <a:r>
                        <a:rPr lang="en-US" dirty="0" err="1" smtClean="0"/>
                        <a:t>Mesos</a:t>
                      </a:r>
                      <a:r>
                        <a:rPr lang="en-US" dirty="0" smtClean="0"/>
                        <a:t> is lighter but one need to write a Framework</a:t>
                      </a:r>
                      <a:endParaRPr lang="en-US" dirty="0"/>
                    </a:p>
                  </a:txBody>
                  <a:tcPr/>
                </a:tc>
                <a:tc>
                  <a:txBody>
                    <a:bodyPr/>
                    <a:lstStyle/>
                    <a:p>
                      <a:r>
                        <a:rPr lang="en-US" dirty="0" smtClean="0"/>
                        <a:t>It’s a Framework of its own</a:t>
                      </a:r>
                      <a:r>
                        <a:rPr lang="en-US" baseline="0" dirty="0" smtClean="0"/>
                        <a:t> and so its </a:t>
                      </a:r>
                      <a:r>
                        <a:rPr lang="en-US" dirty="0" smtClean="0"/>
                        <a:t>3x code </a:t>
                      </a:r>
                      <a:r>
                        <a:rPr lang="en-US" dirty="0" err="1" smtClean="0"/>
                        <a:t>vs.Mesos</a:t>
                      </a:r>
                      <a:endParaRPr lang="en-US" dirty="0"/>
                    </a:p>
                  </a:txBody>
                  <a:tcPr/>
                </a:tc>
              </a:tr>
              <a:tr h="452652">
                <a:tc>
                  <a:txBody>
                    <a:bodyPr/>
                    <a:lstStyle/>
                    <a:p>
                      <a:r>
                        <a:rPr lang="en-US" dirty="0" err="1" smtClean="0"/>
                        <a:t>Mesos</a:t>
                      </a:r>
                      <a:r>
                        <a:rPr lang="en-US" dirty="0" smtClean="0"/>
                        <a:t>, you need to deal with the security</a:t>
                      </a:r>
                      <a:endParaRPr lang="en-US" dirty="0"/>
                    </a:p>
                  </a:txBody>
                  <a:tcPr/>
                </a:tc>
                <a:tc>
                  <a:txBody>
                    <a:bodyPr/>
                    <a:lstStyle/>
                    <a:p>
                      <a:r>
                        <a:rPr lang="en-US" dirty="0" smtClean="0"/>
                        <a:t>Yarn inherit Hadoop security</a:t>
                      </a:r>
                      <a:endParaRPr lang="en-US" dirty="0"/>
                    </a:p>
                  </a:txBody>
                  <a:tcPr/>
                </a:tc>
              </a:tr>
              <a:tr h="739572">
                <a:tc>
                  <a:txBody>
                    <a:bodyPr/>
                    <a:lstStyle/>
                    <a:p>
                      <a:r>
                        <a:rPr lang="en-US" b="1" dirty="0" err="1" smtClean="0"/>
                        <a:t>Mesos</a:t>
                      </a:r>
                      <a:r>
                        <a:rPr lang="en-US" b="1" dirty="0" smtClean="0"/>
                        <a:t> is general purpose scheduler for Data Center. </a:t>
                      </a:r>
                      <a:r>
                        <a:rPr lang="en-US" dirty="0" smtClean="0"/>
                        <a:t>Application</a:t>
                      </a:r>
                      <a:r>
                        <a:rPr lang="en-US" baseline="0" dirty="0" smtClean="0"/>
                        <a:t> writer deploy applications  the way wanted</a:t>
                      </a:r>
                      <a:endParaRPr lang="en-US" dirty="0"/>
                    </a:p>
                  </a:txBody>
                  <a:tcPr/>
                </a:tc>
                <a:tc>
                  <a:txBody>
                    <a:bodyPr/>
                    <a:lstStyle/>
                    <a:p>
                      <a:r>
                        <a:rPr lang="en-US" b="1" dirty="0" smtClean="0"/>
                        <a:t>Mainly exists on Hadoop</a:t>
                      </a:r>
                      <a:r>
                        <a:rPr lang="en-US" b="1" baseline="0" dirty="0" smtClean="0"/>
                        <a:t> world – it’s a application scheduler. </a:t>
                      </a:r>
                      <a:r>
                        <a:rPr lang="en-US" baseline="0" dirty="0" smtClean="0"/>
                        <a:t>Framework setup </a:t>
                      </a:r>
                      <a:r>
                        <a:rPr lang="en-US" baseline="0" dirty="0" err="1" smtClean="0"/>
                        <a:t>unix</a:t>
                      </a:r>
                      <a:r>
                        <a:rPr lang="en-US" baseline="0" dirty="0" smtClean="0"/>
                        <a:t> process/application</a:t>
                      </a:r>
                      <a:endParaRPr lang="en-US" dirty="0"/>
                    </a:p>
                  </a:txBody>
                  <a:tcPr/>
                </a:tc>
              </a:tr>
              <a:tr h="672559">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dirty="0" smtClean="0"/>
                        <a:t>The Framework takes care the application specific</a:t>
                      </a:r>
                      <a:r>
                        <a:rPr lang="en-US" baseline="0" dirty="0" smtClean="0"/>
                        <a:t> items</a:t>
                      </a:r>
                      <a:endParaRPr lang="en-US" dirty="0" smtClean="0"/>
                    </a:p>
                    <a:p>
                      <a:endParaRPr lang="en-US" dirty="0"/>
                    </a:p>
                  </a:txBody>
                  <a:tcPr/>
                </a:tc>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dirty="0" smtClean="0"/>
                        <a:t>Can supports clustered applications</a:t>
                      </a:r>
                    </a:p>
                    <a:p>
                      <a:endParaRPr lang="en-US" dirty="0"/>
                    </a:p>
                  </a:txBody>
                  <a:tcPr/>
                </a:tc>
              </a:tr>
              <a:tr h="800845">
                <a:tc>
                  <a:txBody>
                    <a:bodyPr/>
                    <a:lstStyle/>
                    <a:p>
                      <a:r>
                        <a:rPr lang="en-US" dirty="0" smtClean="0"/>
                        <a:t>Fault tolerance, app portability, etc.</a:t>
                      </a:r>
                      <a:r>
                        <a:rPr lang="en-US" baseline="0" dirty="0" smtClean="0"/>
                        <a:t> - t</a:t>
                      </a:r>
                      <a:r>
                        <a:rPr lang="en-US" dirty="0" smtClean="0"/>
                        <a:t>he Framework has to deal with</a:t>
                      </a:r>
                      <a:endParaRPr lang="en-US" dirty="0"/>
                    </a:p>
                  </a:txBody>
                  <a:tcPr/>
                </a:tc>
                <a:tc>
                  <a:txBody>
                    <a:bodyPr/>
                    <a:lstStyle/>
                    <a:p>
                      <a:r>
                        <a:rPr lang="en-US" dirty="0" smtClean="0"/>
                        <a:t>Can enforce global constraints and local –</a:t>
                      </a:r>
                      <a:r>
                        <a:rPr lang="en-US" baseline="0" dirty="0" smtClean="0"/>
                        <a:t> so </a:t>
                      </a:r>
                      <a:r>
                        <a:rPr lang="en-US" dirty="0" smtClean="0"/>
                        <a:t>application can deploy to right place</a:t>
                      </a:r>
                      <a:endParaRPr lang="en-US" dirty="0"/>
                    </a:p>
                  </a:txBody>
                  <a:tcPr/>
                </a:tc>
              </a:tr>
              <a:tr h="658101">
                <a:tc>
                  <a:txBody>
                    <a:bodyPr/>
                    <a:lstStyle/>
                    <a:p>
                      <a:r>
                        <a:rPr lang="en-US" dirty="0" smtClean="0"/>
                        <a:t>High performance Actor Style Messaging passing</a:t>
                      </a:r>
                      <a:endParaRPr lang="en-US" dirty="0"/>
                    </a:p>
                  </a:txBody>
                  <a:tcPr/>
                </a:tc>
                <a:tc>
                  <a:txBody>
                    <a:bodyPr/>
                    <a:lstStyle/>
                    <a:p>
                      <a:r>
                        <a:rPr lang="en-US" dirty="0" smtClean="0"/>
                        <a:t>Hadoop RPC Architecture</a:t>
                      </a:r>
                      <a:r>
                        <a:rPr lang="en-US" baseline="0" dirty="0" smtClean="0"/>
                        <a:t> – direction piggy backs heart beat</a:t>
                      </a:r>
                      <a:endParaRPr lang="en-US" dirty="0"/>
                    </a:p>
                  </a:txBody>
                  <a:tcPr/>
                </a:tc>
              </a:tr>
              <a:tr h="452652">
                <a:tc>
                  <a:txBody>
                    <a:bodyPr/>
                    <a:lstStyle/>
                    <a:p>
                      <a:r>
                        <a:rPr lang="en-US" dirty="0" smtClean="0"/>
                        <a:t>Lower level abstraction</a:t>
                      </a:r>
                      <a:endParaRPr lang="en-US" dirty="0"/>
                    </a:p>
                  </a:txBody>
                  <a:tcPr/>
                </a:tc>
                <a:tc>
                  <a:txBody>
                    <a:bodyPr/>
                    <a:lstStyle/>
                    <a:p>
                      <a:r>
                        <a:rPr lang="en-US" dirty="0" smtClean="0"/>
                        <a:t>Can run Yarn on </a:t>
                      </a:r>
                      <a:r>
                        <a:rPr lang="en-US" dirty="0" err="1" smtClean="0"/>
                        <a:t>Mesos</a:t>
                      </a:r>
                      <a:r>
                        <a:rPr lang="en-US" dirty="0" smtClean="0"/>
                        <a:t> (Myriad)</a:t>
                      </a:r>
                      <a:endParaRPr lang="en-US" dirty="0"/>
                    </a:p>
                  </a:txBody>
                  <a:tcPr/>
                </a:tc>
              </a:tr>
            </a:tbl>
          </a:graphicData>
        </a:graphic>
      </p:graphicFrame>
    </p:spTree>
    <p:extLst>
      <p:ext uri="{BB962C8B-B14F-4D97-AF65-F5344CB8AC3E}">
        <p14:creationId xmlns:p14="http://schemas.microsoft.com/office/powerpoint/2010/main" val="165895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03182336"/>
              </p:ext>
            </p:extLst>
          </p:nvPr>
        </p:nvGraphicFramePr>
        <p:xfrm>
          <a:off x="152400" y="152400"/>
          <a:ext cx="12420600" cy="6541540"/>
        </p:xfrm>
        <a:graphic>
          <a:graphicData uri="http://schemas.openxmlformats.org/drawingml/2006/table">
            <a:tbl>
              <a:tblPr firstRow="1" bandRow="1">
                <a:tableStyleId>{5C22544A-7EE6-4342-B048-85BDC9FD1C3A}</a:tableStyleId>
              </a:tblPr>
              <a:tblGrid>
                <a:gridCol w="6267421"/>
                <a:gridCol w="6153179"/>
              </a:tblGrid>
              <a:tr h="616783">
                <a:tc>
                  <a:txBody>
                    <a:bodyPr/>
                    <a:lstStyle/>
                    <a:p>
                      <a:r>
                        <a:rPr lang="en-US" sz="3200" dirty="0" err="1" smtClean="0"/>
                        <a:t>Mesos</a:t>
                      </a:r>
                      <a:endParaRPr lang="en-US" sz="3200" dirty="0"/>
                    </a:p>
                  </a:txBody>
                  <a:tcPr/>
                </a:tc>
                <a:tc>
                  <a:txBody>
                    <a:bodyPr/>
                    <a:lstStyle/>
                    <a:p>
                      <a:r>
                        <a:rPr lang="en-US" sz="3200" dirty="0" smtClean="0"/>
                        <a:t>Yarn</a:t>
                      </a:r>
                      <a:endParaRPr lang="en-US" sz="3200" dirty="0"/>
                    </a:p>
                  </a:txBody>
                  <a:tcPr/>
                </a:tc>
              </a:tr>
              <a:tr h="521868">
                <a:tc>
                  <a:txBody>
                    <a:bodyPr/>
                    <a:lstStyle/>
                    <a:p>
                      <a:r>
                        <a:rPr lang="en-US" dirty="0" smtClean="0"/>
                        <a:t>Production Hardened</a:t>
                      </a:r>
                      <a:r>
                        <a:rPr lang="en-US" baseline="0" dirty="0" smtClean="0"/>
                        <a:t> at massive scale at Twitter &amp; </a:t>
                      </a:r>
                      <a:r>
                        <a:rPr lang="en-US" baseline="0" dirty="0" err="1" smtClean="0"/>
                        <a:t>AirBnb</a:t>
                      </a:r>
                      <a:endParaRPr lang="en-US" dirty="0"/>
                    </a:p>
                  </a:txBody>
                  <a:tcPr/>
                </a:tc>
                <a:tc>
                  <a:txBody>
                    <a:bodyPr/>
                    <a:lstStyle/>
                    <a:p>
                      <a:r>
                        <a:rPr lang="en-US" dirty="0" smtClean="0"/>
                        <a:t>Designed to do MapReduce Scale, used for Hadoop scaling at Yahoo &amp; Hortonworks</a:t>
                      </a:r>
                      <a:endParaRPr lang="en-US" dirty="0"/>
                    </a:p>
                  </a:txBody>
                  <a:tcPr/>
                </a:tc>
              </a:tr>
              <a:tr h="775337">
                <a:tc>
                  <a:txBody>
                    <a:bodyPr/>
                    <a:lstStyle/>
                    <a:p>
                      <a:r>
                        <a:rPr lang="en-US" dirty="0" smtClean="0"/>
                        <a:t>It’s a two level scheduler- </a:t>
                      </a:r>
                      <a:r>
                        <a:rPr lang="en-US" baseline="0" dirty="0" smtClean="0"/>
                        <a:t>schedulers on multi tenant on the same cluster – better scaling capacity is there</a:t>
                      </a:r>
                      <a:endParaRPr lang="en-US" dirty="0"/>
                    </a:p>
                  </a:txBody>
                  <a:tcPr/>
                </a:tc>
                <a:tc>
                  <a:txBody>
                    <a:bodyPr/>
                    <a:lstStyle/>
                    <a:p>
                      <a:r>
                        <a:rPr lang="en-US" dirty="0" smtClean="0"/>
                        <a:t>Evaluate all</a:t>
                      </a:r>
                      <a:r>
                        <a:rPr lang="en-US" baseline="0" dirty="0" smtClean="0"/>
                        <a:t> the request and place the job. Resource Manager does the job. It’s a monolithic scheduler</a:t>
                      </a:r>
                      <a:endParaRPr lang="en-US" dirty="0"/>
                    </a:p>
                  </a:txBody>
                  <a:tcPr/>
                </a:tc>
              </a:tr>
              <a:tr h="1112441">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sz="2000" b="0" i="0" kern="1200" dirty="0" err="1" smtClean="0">
                          <a:solidFill>
                            <a:schemeClr val="dk1"/>
                          </a:solidFill>
                          <a:effectLst/>
                          <a:latin typeface="+mn-lt"/>
                          <a:ea typeface="+mn-ea"/>
                          <a:cs typeface="+mn-cs"/>
                        </a:rPr>
                        <a:t>Mesos</a:t>
                      </a:r>
                      <a:r>
                        <a:rPr lang="en-US" sz="2000" b="0" i="0" kern="1200" dirty="0" smtClean="0">
                          <a:solidFill>
                            <a:schemeClr val="dk1"/>
                          </a:solidFill>
                          <a:effectLst/>
                          <a:latin typeface="+mn-lt"/>
                          <a:ea typeface="+mn-ea"/>
                          <a:cs typeface="+mn-cs"/>
                        </a:rPr>
                        <a:t> supported non-Hadoop things such as Google Kubernetes, Docker,</a:t>
                      </a:r>
                      <a:r>
                        <a:rPr lang="en-US" sz="2000" b="0" i="0" kern="1200" baseline="0" dirty="0" smtClean="0">
                          <a:solidFill>
                            <a:schemeClr val="dk1"/>
                          </a:solidFill>
                          <a:effectLst/>
                          <a:latin typeface="+mn-lt"/>
                          <a:ea typeface="+mn-ea"/>
                          <a:cs typeface="+mn-cs"/>
                        </a:rPr>
                        <a:t> </a:t>
                      </a:r>
                      <a:r>
                        <a:rPr lang="en-US" sz="2000" b="0" i="0" kern="1200" baseline="0" dirty="0" err="1" smtClean="0">
                          <a:solidFill>
                            <a:schemeClr val="dk1"/>
                          </a:solidFill>
                          <a:effectLst/>
                          <a:latin typeface="+mn-lt"/>
                          <a:ea typeface="+mn-ea"/>
                          <a:cs typeface="+mn-cs"/>
                        </a:rPr>
                        <a:t>Redis</a:t>
                      </a:r>
                      <a:r>
                        <a:rPr lang="en-US" sz="2000" b="0" i="0" kern="1200" baseline="0" dirty="0" smtClean="0">
                          <a:solidFill>
                            <a:schemeClr val="dk1"/>
                          </a:solidFill>
                          <a:effectLst/>
                          <a:latin typeface="+mn-lt"/>
                          <a:ea typeface="+mn-ea"/>
                          <a:cs typeface="+mn-cs"/>
                        </a:rPr>
                        <a:t>, Spark, etc</a:t>
                      </a:r>
                      <a:r>
                        <a:rPr lang="en-US" sz="2000" b="0" i="0" kern="1200" dirty="0" smtClean="0">
                          <a:solidFill>
                            <a:schemeClr val="dk1"/>
                          </a:solidFill>
                          <a:effectLst/>
                          <a:latin typeface="+mn-lt"/>
                          <a:ea typeface="+mn-ea"/>
                          <a:cs typeface="+mn-cs"/>
                        </a:rPr>
                        <a:t>. </a:t>
                      </a:r>
                      <a:r>
                        <a:rPr lang="en-US" dirty="0" smtClean="0"/>
                        <a:t>Supports Resource revocation,</a:t>
                      </a:r>
                      <a:r>
                        <a:rPr lang="en-US" baseline="0" dirty="0" smtClean="0"/>
                        <a:t> </a:t>
                      </a:r>
                      <a:r>
                        <a:rPr lang="en-US" dirty="0" smtClean="0"/>
                        <a:t>Pre-emption,</a:t>
                      </a:r>
                      <a:r>
                        <a:rPr lang="en-US" baseline="0" dirty="0" smtClean="0"/>
                        <a:t> </a:t>
                      </a:r>
                      <a:r>
                        <a:rPr lang="en-US" dirty="0" smtClean="0"/>
                        <a:t>dynamic reservation, optimistic offers</a:t>
                      </a:r>
                    </a:p>
                    <a:p>
                      <a:pPr marL="0" marR="0" indent="0" algn="l" defTabSz="992764"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dirty="0" smtClean="0"/>
                        <a:t>Good for batch jobs for long run times (</a:t>
                      </a:r>
                      <a:r>
                        <a:rPr lang="en-US" dirty="0" err="1" smtClean="0"/>
                        <a:t>e.g</a:t>
                      </a:r>
                      <a:r>
                        <a:rPr lang="en-US" dirty="0" smtClean="0"/>
                        <a:t>: Hadoop)</a:t>
                      </a:r>
                      <a:r>
                        <a:rPr lang="en-US" baseline="0" dirty="0" smtClean="0"/>
                        <a:t> &amp; </a:t>
                      </a:r>
                      <a:r>
                        <a:rPr lang="en-US" dirty="0" smtClean="0"/>
                        <a:t>stateless batch jobs which can restart easily.</a:t>
                      </a:r>
                    </a:p>
                    <a:p>
                      <a:pPr marL="0" marR="0" indent="0" algn="l" defTabSz="992764" rtl="0" eaLnBrk="1" fontAlgn="auto" latinLnBrk="0" hangingPunct="1">
                        <a:lnSpc>
                          <a:spcPct val="100000"/>
                        </a:lnSpc>
                        <a:spcBef>
                          <a:spcPts val="0"/>
                        </a:spcBef>
                        <a:spcAft>
                          <a:spcPts val="0"/>
                        </a:spcAft>
                        <a:buClrTx/>
                        <a:buSzTx/>
                        <a:buFontTx/>
                        <a:buNone/>
                        <a:tabLst/>
                        <a:defRPr/>
                      </a:pPr>
                      <a:r>
                        <a:rPr lang="en-US" dirty="0" smtClean="0"/>
                        <a:t>Not designed for long running services,</a:t>
                      </a:r>
                      <a:r>
                        <a:rPr lang="en-US" baseline="0" dirty="0" smtClean="0"/>
                        <a:t> </a:t>
                      </a:r>
                      <a:r>
                        <a:rPr lang="en-US" dirty="0" smtClean="0"/>
                        <a:t>short lived queries,</a:t>
                      </a:r>
                      <a:r>
                        <a:rPr lang="en-US" baseline="0" dirty="0" smtClean="0"/>
                        <a:t> </a:t>
                      </a:r>
                      <a:r>
                        <a:rPr lang="en-US" dirty="0" smtClean="0"/>
                        <a:t>Web</a:t>
                      </a:r>
                      <a:r>
                        <a:rPr lang="en-US" baseline="0" dirty="0" smtClean="0"/>
                        <a:t> servers, SOA apps, real time workloads, </a:t>
                      </a:r>
                      <a:r>
                        <a:rPr lang="en-US" dirty="0" smtClean="0"/>
                        <a:t>state full services like DB</a:t>
                      </a:r>
                      <a:r>
                        <a:rPr lang="en-US" baseline="0" dirty="0" smtClean="0"/>
                        <a:t> or distributed File system.</a:t>
                      </a:r>
                      <a:endParaRPr lang="en-US" dirty="0" smtClean="0"/>
                    </a:p>
                  </a:txBody>
                  <a:tcPr/>
                </a:tc>
              </a:tr>
              <a:tr h="1112441">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dirty="0" smtClean="0"/>
                        <a:t>Works well with legacy applications which can be scheduled</a:t>
                      </a:r>
                      <a:r>
                        <a:rPr lang="en-US" baseline="0" dirty="0" smtClean="0"/>
                        <a:t> in VM, Containers &amp; </a:t>
                      </a:r>
                      <a:r>
                        <a:rPr lang="en-US" baseline="0" dirty="0" err="1" smtClean="0"/>
                        <a:t>BareMetal</a:t>
                      </a:r>
                      <a:r>
                        <a:rPr lang="en-US" baseline="0" dirty="0" smtClean="0"/>
                        <a:t>. Multiple Frameworks can be called as needed.</a:t>
                      </a:r>
                      <a:endParaRPr lang="en-US" dirty="0" smtClean="0"/>
                    </a:p>
                  </a:txBody>
                  <a:tcPr/>
                </a:tc>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dirty="0" smtClean="0"/>
                        <a:t>Legacy</a:t>
                      </a:r>
                      <a:r>
                        <a:rPr lang="en-US" baseline="0" dirty="0" smtClean="0"/>
                        <a:t> a</a:t>
                      </a:r>
                      <a:r>
                        <a:rPr lang="en-US" dirty="0" smtClean="0"/>
                        <a:t>pplications must be scheduled</a:t>
                      </a:r>
                      <a:r>
                        <a:rPr lang="en-US" baseline="0" dirty="0" smtClean="0"/>
                        <a:t> with customization.</a:t>
                      </a:r>
                      <a:endParaRPr lang="en-US" dirty="0" smtClean="0"/>
                    </a:p>
                  </a:txBody>
                  <a:tcPr/>
                </a:tc>
              </a:tr>
              <a:tr h="1720499">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Ben </a:t>
                      </a:r>
                      <a:r>
                        <a:rPr lang="en-US" sz="2000" b="0" i="0" kern="1200" dirty="0" err="1" smtClean="0">
                          <a:solidFill>
                            <a:schemeClr val="dk1"/>
                          </a:solidFill>
                          <a:effectLst/>
                          <a:latin typeface="+mn-lt"/>
                          <a:ea typeface="+mn-ea"/>
                          <a:cs typeface="+mn-cs"/>
                        </a:rPr>
                        <a:t>Hindman</a:t>
                      </a:r>
                      <a:r>
                        <a:rPr lang="en-US" sz="2000" b="0" i="0" kern="1200" dirty="0" smtClean="0">
                          <a:solidFill>
                            <a:schemeClr val="dk1"/>
                          </a:solidFill>
                          <a:effectLst/>
                          <a:latin typeface="+mn-lt"/>
                          <a:ea typeface="+mn-ea"/>
                          <a:cs typeface="+mn-cs"/>
                        </a:rPr>
                        <a:t> and the Berkeley </a:t>
                      </a:r>
                      <a:r>
                        <a:rPr lang="en-US" sz="2000" b="0" i="0" kern="1200" dirty="0" err="1" smtClean="0">
                          <a:solidFill>
                            <a:schemeClr val="dk1"/>
                          </a:solidFill>
                          <a:effectLst/>
                          <a:latin typeface="+mn-lt"/>
                          <a:ea typeface="+mn-ea"/>
                          <a:cs typeface="+mn-cs"/>
                        </a:rPr>
                        <a:t>AMPlab</a:t>
                      </a:r>
                      <a:r>
                        <a:rPr lang="en-US" sz="2000" b="0" i="0" kern="1200" dirty="0" smtClean="0">
                          <a:solidFill>
                            <a:schemeClr val="dk1"/>
                          </a:solidFill>
                          <a:effectLst/>
                          <a:latin typeface="+mn-lt"/>
                          <a:ea typeface="+mn-ea"/>
                          <a:cs typeface="+mn-cs"/>
                        </a:rPr>
                        <a:t> team worked closely with the team at Google designing Omega so that they both could learn from the lessons of Google’s Borg and build a better non-monolithic scheduler. </a:t>
                      </a:r>
                      <a:r>
                        <a:rPr lang="en-US" dirty="0" smtClean="0"/>
                        <a:t>Written in UC Berkeley</a:t>
                      </a:r>
                      <a:r>
                        <a:rPr lang="en-US" baseline="0" dirty="0" smtClean="0"/>
                        <a:t> &amp; project now with Mesosphere</a:t>
                      </a:r>
                      <a:endParaRPr lang="en-US" dirty="0" smtClean="0"/>
                    </a:p>
                  </a:txBody>
                  <a:tcPr/>
                </a:tc>
                <a:tc>
                  <a:txBody>
                    <a:bodyPr/>
                    <a:lstStyle/>
                    <a:p>
                      <a:r>
                        <a:rPr lang="en-US" dirty="0" smtClean="0"/>
                        <a:t>Written by Yahoo/</a:t>
                      </a:r>
                      <a:r>
                        <a:rPr lang="en-US" dirty="0" err="1" smtClean="0"/>
                        <a:t>HortonWorks</a:t>
                      </a:r>
                      <a:r>
                        <a:rPr lang="en-US" dirty="0" smtClean="0"/>
                        <a:t>.</a:t>
                      </a:r>
                      <a:r>
                        <a:rPr lang="en-US" baseline="0" dirty="0" smtClean="0"/>
                        <a:t> </a:t>
                      </a:r>
                      <a:r>
                        <a:rPr lang="en-US" sz="2000" b="0" i="0" kern="1200" dirty="0" smtClean="0">
                          <a:solidFill>
                            <a:schemeClr val="dk1"/>
                          </a:solidFill>
                          <a:effectLst/>
                          <a:latin typeface="+mn-lt"/>
                          <a:ea typeface="+mn-ea"/>
                          <a:cs typeface="+mn-cs"/>
                        </a:rPr>
                        <a:t>YARN was created out of the necessity to scale Hadoop. Prior to YARN, resource management was embedded in Hadoop MapReduce V1, and it had to be removed in order to help MapReduce scale. </a:t>
                      </a:r>
                      <a:endParaRPr lang="en-US" dirty="0"/>
                    </a:p>
                  </a:txBody>
                  <a:tcPr/>
                </a:tc>
              </a:tr>
            </a:tbl>
          </a:graphicData>
        </a:graphic>
      </p:graphicFrame>
    </p:spTree>
    <p:extLst>
      <p:ext uri="{BB962C8B-B14F-4D97-AF65-F5344CB8AC3E}">
        <p14:creationId xmlns:p14="http://schemas.microsoft.com/office/powerpoint/2010/main" val="175486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1521440" cy="545253"/>
          </a:xfrm>
        </p:spPr>
        <p:txBody>
          <a:bodyPr>
            <a:noAutofit/>
          </a:bodyPr>
          <a:lstStyle/>
          <a:p>
            <a:r>
              <a:rPr lang="en-US" dirty="0" smtClean="0"/>
              <a:t>References</a:t>
            </a:r>
            <a:endParaRPr lang="en-US" dirty="0"/>
          </a:p>
        </p:txBody>
      </p:sp>
      <p:sp>
        <p:nvSpPr>
          <p:cNvPr id="3" name="TextBox 2"/>
          <p:cNvSpPr txBox="1"/>
          <p:nvPr/>
        </p:nvSpPr>
        <p:spPr>
          <a:xfrm>
            <a:off x="304800" y="1219200"/>
            <a:ext cx="12300932" cy="3170099"/>
          </a:xfrm>
          <a:prstGeom prst="rect">
            <a:avLst/>
          </a:prstGeom>
          <a:noFill/>
        </p:spPr>
        <p:txBody>
          <a:bodyPr wrap="none" rtlCol="0">
            <a:spAutoFit/>
          </a:bodyPr>
          <a:lstStyle/>
          <a:p>
            <a:pPr marL="457200" indent="-457200">
              <a:buFont typeface="+mj-lt"/>
              <a:buAutoNum type="arabicParenR"/>
            </a:pPr>
            <a:r>
              <a:rPr lang="en-US" dirty="0">
                <a:hlinkClick r:id="rId2"/>
              </a:rPr>
              <a:t>https://</a:t>
            </a:r>
            <a:r>
              <a:rPr lang="en-US" dirty="0" smtClean="0">
                <a:hlinkClick r:id="rId2"/>
              </a:rPr>
              <a:t>www.quora.com/How-does-YARN-compare-to-Mesos</a:t>
            </a:r>
            <a:r>
              <a:rPr lang="en-US" dirty="0" smtClean="0"/>
              <a:t> - with </a:t>
            </a:r>
            <a:r>
              <a:rPr lang="en-US" dirty="0" err="1" smtClean="0"/>
              <a:t>Arun</a:t>
            </a:r>
            <a:r>
              <a:rPr lang="en-US" dirty="0" smtClean="0"/>
              <a:t> Murthy’s(Hadoop Founder) comments</a:t>
            </a:r>
          </a:p>
          <a:p>
            <a:pPr marL="457200" indent="-457200">
              <a:buFont typeface="+mj-lt"/>
              <a:buAutoNum type="arabicParenR"/>
            </a:pPr>
            <a:r>
              <a:rPr lang="en-US" dirty="0">
                <a:hlinkClick r:id="rId3"/>
              </a:rPr>
              <a:t>https://</a:t>
            </a:r>
            <a:r>
              <a:rPr lang="en-US" dirty="0" smtClean="0">
                <a:hlinkClick r:id="rId3"/>
              </a:rPr>
              <a:t>www.oreilly.com/ideas/a-tale-of-two-clusters-mesos-and-yarn</a:t>
            </a:r>
            <a:endParaRPr lang="en-US" dirty="0" smtClean="0"/>
          </a:p>
          <a:p>
            <a:pPr marL="457200" indent="-457200">
              <a:buFont typeface="+mj-lt"/>
              <a:buAutoNum type="arabicParenR"/>
            </a:pPr>
            <a:r>
              <a:rPr lang="en-US" dirty="0">
                <a:hlinkClick r:id="rId4"/>
              </a:rPr>
              <a:t>https://</a:t>
            </a:r>
            <a:r>
              <a:rPr lang="en-US" dirty="0" smtClean="0">
                <a:hlinkClick r:id="rId4"/>
              </a:rPr>
              <a:t>www.mapr.com/blog/apache-mesos-vs-hadoop-yarn-whiteboard-walkthrough</a:t>
            </a:r>
            <a:endParaRPr lang="en-US" dirty="0" smtClean="0"/>
          </a:p>
          <a:p>
            <a:pPr marL="457200" indent="-457200">
              <a:buFont typeface="+mj-lt"/>
              <a:buAutoNum type="arabicParenR"/>
            </a:pPr>
            <a:r>
              <a:rPr lang="en-US" dirty="0">
                <a:hlinkClick r:id="rId5"/>
              </a:rPr>
              <a:t>https://mesosphere.com/blog/2015/02/11/yarn-on-mesos-big-data</a:t>
            </a:r>
            <a:r>
              <a:rPr lang="en-US" dirty="0" smtClean="0">
                <a:hlinkClick r:id="rId5"/>
              </a:rPr>
              <a:t>/</a:t>
            </a:r>
            <a:endParaRPr lang="en-US" dirty="0" smtClean="0"/>
          </a:p>
          <a:p>
            <a:pPr marL="457200" indent="-457200">
              <a:buFont typeface="+mj-lt"/>
              <a:buAutoNum type="arabicParenR"/>
            </a:pPr>
            <a:r>
              <a:rPr lang="en-US" dirty="0">
                <a:hlinkClick r:id="rId6"/>
              </a:rPr>
              <a:t>https://</a:t>
            </a:r>
            <a:r>
              <a:rPr lang="en-US" dirty="0" smtClean="0">
                <a:hlinkClick r:id="rId6"/>
              </a:rPr>
              <a:t>www.youtube.com/watch?v=aXJxyEnkHd4</a:t>
            </a:r>
            <a:endParaRPr lang="en-US" dirty="0" smtClean="0"/>
          </a:p>
          <a:p>
            <a:pPr marL="457200" indent="-457200">
              <a:buFont typeface="+mj-lt"/>
              <a:buAutoNum type="arabicParenR"/>
            </a:pPr>
            <a:r>
              <a:rPr lang="en-US" dirty="0">
                <a:hlinkClick r:id="rId7"/>
              </a:rPr>
              <a:t>https://</a:t>
            </a:r>
            <a:r>
              <a:rPr lang="en-US" dirty="0" smtClean="0">
                <a:hlinkClick r:id="rId7"/>
              </a:rPr>
              <a:t>engineering.twitter.com/university/videos/running-yarn-alongside-mesos</a:t>
            </a:r>
            <a:endParaRPr lang="en-US" dirty="0" smtClean="0"/>
          </a:p>
          <a:p>
            <a:pPr marL="457200" indent="-457200">
              <a:buFont typeface="+mj-lt"/>
              <a:buAutoNum type="arabicParenR"/>
            </a:pPr>
            <a:r>
              <a:rPr lang="en-US" dirty="0">
                <a:hlinkClick r:id="rId8"/>
              </a:rPr>
              <a:t>http://</a:t>
            </a:r>
            <a:r>
              <a:rPr lang="en-US" dirty="0" smtClean="0">
                <a:hlinkClick r:id="rId8"/>
              </a:rPr>
              <a:t>www.slideshare.net/payberah/mesos-43904525?qid=eb2d0eb2-c866-4826-819b-3cb405183231</a:t>
            </a:r>
            <a:endParaRPr lang="en-US" dirty="0" smtClean="0"/>
          </a:p>
          <a:p>
            <a:pPr marL="457200" indent="-457200">
              <a:buFont typeface="+mj-lt"/>
              <a:buAutoNum type="arabicParenR"/>
            </a:pPr>
            <a:r>
              <a:rPr lang="en-US" dirty="0">
                <a:hlinkClick r:id="rId9"/>
              </a:rPr>
              <a:t>http://</a:t>
            </a:r>
            <a:r>
              <a:rPr lang="en-US" dirty="0" smtClean="0">
                <a:hlinkClick r:id="rId9"/>
              </a:rPr>
              <a:t>www.slideshare.net/sameertiwari33/scheduling-on-large-clusters</a:t>
            </a:r>
            <a:endParaRPr lang="en-US" dirty="0" smtClean="0"/>
          </a:p>
          <a:p>
            <a:pPr marL="457200" indent="-457200">
              <a:buFont typeface="+mj-lt"/>
              <a:buAutoNum type="arabicParenR"/>
            </a:pPr>
            <a:r>
              <a:rPr lang="en-US" dirty="0">
                <a:hlinkClick r:id="rId10"/>
              </a:rPr>
              <a:t>http://</a:t>
            </a:r>
            <a:r>
              <a:rPr lang="en-US" dirty="0" smtClean="0">
                <a:hlinkClick r:id="rId10"/>
              </a:rPr>
              <a:t>blog.typeobject.com/a-quick-comparison-of-mesos-and-yarn</a:t>
            </a:r>
            <a:endParaRPr lang="en-US" dirty="0" smtClean="0"/>
          </a:p>
          <a:p>
            <a:pPr marL="457200" indent="-457200">
              <a:buFont typeface="+mj-lt"/>
              <a:buAutoNum type="arabicParenR"/>
            </a:pPr>
            <a:r>
              <a:rPr lang="en-US" dirty="0">
                <a:hlinkClick r:id="rId11"/>
              </a:rPr>
              <a:t>https://</a:t>
            </a:r>
            <a:r>
              <a:rPr lang="en-US" dirty="0" smtClean="0">
                <a:hlinkClick r:id="rId11"/>
              </a:rPr>
              <a:t>dzone.com/articles/workload-and-resource-management-yarn-mesos-and-my</a:t>
            </a:r>
            <a:endParaRPr lang="en-US" dirty="0" smtClean="0"/>
          </a:p>
        </p:txBody>
      </p:sp>
      <p:pic>
        <p:nvPicPr>
          <p:cNvPr id="5122" name="Picture 2" descr="https://fictionaddictiondotorg.files.wordpress.com/2011/09/thanks.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36633" y="3886200"/>
            <a:ext cx="4505325" cy="3152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0" y="6348893"/>
            <a:ext cx="6001515" cy="276999"/>
          </a:xfrm>
          <a:prstGeom prst="rect">
            <a:avLst/>
          </a:prstGeom>
          <a:noFill/>
        </p:spPr>
        <p:txBody>
          <a:bodyPr wrap="none" rtlCol="0">
            <a:spAutoFit/>
          </a:bodyPr>
          <a:lstStyle/>
          <a:p>
            <a:r>
              <a:rPr lang="en-US" sz="1200" i="1" dirty="0" smtClean="0"/>
              <a:t>Of course, some of these information was pulled directly from web without any modifications.</a:t>
            </a:r>
            <a:endParaRPr lang="en-US" sz="1200" i="1" dirty="0"/>
          </a:p>
        </p:txBody>
      </p:sp>
    </p:spTree>
    <p:extLst>
      <p:ext uri="{BB962C8B-B14F-4D97-AF65-F5344CB8AC3E}">
        <p14:creationId xmlns:p14="http://schemas.microsoft.com/office/powerpoint/2010/main" val="2140341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620</Words>
  <Application>Microsoft Office PowerPoint</Application>
  <PresentationFormat>Custom</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vs.</vt:lpstr>
      <vt:lpstr>Mesos &amp; Yarn</vt:lpstr>
      <vt:lpstr>Mesos vs. Yarn</vt:lpstr>
      <vt:lpstr>Mesos vs. Yarn</vt:lpstr>
      <vt:lpstr>Myriad</vt:lpstr>
      <vt:lpstr>PowerPoint Presentation</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Mesos vs. Yarn</dc:title>
  <dc:creator>krishna1</dc:creator>
  <cp:lastModifiedBy>krishna1</cp:lastModifiedBy>
  <cp:revision>28</cp:revision>
  <dcterms:created xsi:type="dcterms:W3CDTF">2006-08-16T00:00:00Z</dcterms:created>
  <dcterms:modified xsi:type="dcterms:W3CDTF">2016-05-11T17:55:17Z</dcterms:modified>
</cp:coreProperties>
</file>