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Lst>
  <p:notesMasterIdLst>
    <p:notesMasterId r:id="rId23"/>
  </p:notesMasterIdLst>
  <p:sldIdLst>
    <p:sldId id="257" r:id="rId2"/>
    <p:sldId id="272" r:id="rId3"/>
    <p:sldId id="273" r:id="rId4"/>
    <p:sldId id="274" r:id="rId5"/>
    <p:sldId id="275" r:id="rId6"/>
    <p:sldId id="279" r:id="rId7"/>
    <p:sldId id="277" r:id="rId8"/>
    <p:sldId id="278" r:id="rId9"/>
    <p:sldId id="276" r:id="rId10"/>
    <p:sldId id="256" r:id="rId11"/>
    <p:sldId id="258" r:id="rId12"/>
    <p:sldId id="259" r:id="rId13"/>
    <p:sldId id="262" r:id="rId14"/>
    <p:sldId id="263" r:id="rId15"/>
    <p:sldId id="267" r:id="rId16"/>
    <p:sldId id="281" r:id="rId17"/>
    <p:sldId id="268" r:id="rId18"/>
    <p:sldId id="280" r:id="rId19"/>
    <p:sldId id="269" r:id="rId20"/>
    <p:sldId id="270" r:id="rId21"/>
    <p:sldId id="271"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5pPr>
    <a:lvl6pPr marL="2286000" algn="l" defTabSz="914400" rtl="0" eaLnBrk="1" latinLnBrk="0" hangingPunct="1">
      <a:defRPr kern="1200">
        <a:solidFill>
          <a:schemeClr val="tx1"/>
        </a:solidFill>
        <a:latin typeface="Trebuchet MS" pitchFamily="34" charset="0"/>
        <a:ea typeface="MS PGothic" pitchFamily="34" charset="-128"/>
        <a:cs typeface="+mn-cs"/>
      </a:defRPr>
    </a:lvl6pPr>
    <a:lvl7pPr marL="2743200" algn="l" defTabSz="914400" rtl="0" eaLnBrk="1" latinLnBrk="0" hangingPunct="1">
      <a:defRPr kern="1200">
        <a:solidFill>
          <a:schemeClr val="tx1"/>
        </a:solidFill>
        <a:latin typeface="Trebuchet MS" pitchFamily="34" charset="0"/>
        <a:ea typeface="MS PGothic" pitchFamily="34" charset="-128"/>
        <a:cs typeface="+mn-cs"/>
      </a:defRPr>
    </a:lvl7pPr>
    <a:lvl8pPr marL="3200400" algn="l" defTabSz="914400" rtl="0" eaLnBrk="1" latinLnBrk="0" hangingPunct="1">
      <a:defRPr kern="1200">
        <a:solidFill>
          <a:schemeClr val="tx1"/>
        </a:solidFill>
        <a:latin typeface="Trebuchet MS" pitchFamily="34" charset="0"/>
        <a:ea typeface="MS PGothic" pitchFamily="34" charset="-128"/>
        <a:cs typeface="+mn-cs"/>
      </a:defRPr>
    </a:lvl8pPr>
    <a:lvl9pPr marL="3657600" algn="l" defTabSz="914400" rtl="0" eaLnBrk="1" latinLnBrk="0" hangingPunct="1">
      <a:defRPr kern="1200">
        <a:solidFill>
          <a:schemeClr val="tx1"/>
        </a:solidFill>
        <a:latin typeface="Trebuchet MS"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8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7" autoAdjust="0"/>
  </p:normalViewPr>
  <p:slideViewPr>
    <p:cSldViewPr snapToGrid="0" snapToObjects="1">
      <p:cViewPr varScale="1">
        <p:scale>
          <a:sx n="80" d="100"/>
          <a:sy n="80" d="100"/>
        </p:scale>
        <p:origin x="17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CBFC0-0BAA-F040-98FA-02BA4758EB90}" type="datetimeFigureOut">
              <a:rPr lang="en-US" smtClean="0"/>
              <a:t>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49B50-CE99-504E-8BE6-2262811290AA}" type="slidenum">
              <a:rPr lang="en-US" smtClean="0"/>
              <a:t>‹#›</a:t>
            </a:fld>
            <a:endParaRPr lang="en-US"/>
          </a:p>
        </p:txBody>
      </p:sp>
    </p:spTree>
    <p:extLst>
      <p:ext uri="{BB962C8B-B14F-4D97-AF65-F5344CB8AC3E}">
        <p14:creationId xmlns:p14="http://schemas.microsoft.com/office/powerpoint/2010/main" val="124727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eaLnBrk="1" fontAlgn="auto" hangingPunct="1">
              <a:spcAft>
                <a:spcPts val="0"/>
              </a:spcAft>
              <a:buFont typeface="+mj-lt"/>
              <a:buAutoNum type="arabicPeriod"/>
              <a:defRPr/>
            </a:pPr>
            <a:r>
              <a:rPr lang="en-US" sz="1200" kern="1200" dirty="0" smtClean="0">
                <a:solidFill>
                  <a:schemeClr val="tx1"/>
                </a:solidFill>
                <a:latin typeface="+mn-lt"/>
                <a:ea typeface="MS PGothic" pitchFamily="34" charset="-128"/>
                <a:cs typeface="MS PGothic" charset="0"/>
              </a:rPr>
              <a:t>Know who the Interaction is with</a:t>
            </a:r>
            <a:r>
              <a:rPr lang="en-US" sz="1200" kern="1200" baseline="0" dirty="0" smtClean="0">
                <a:solidFill>
                  <a:schemeClr val="tx1"/>
                </a:solidFill>
                <a:latin typeface="+mn-lt"/>
                <a:ea typeface="MS PGothic" pitchFamily="34" charset="-128"/>
                <a:cs typeface="MS PGothic" charset="0"/>
              </a:rPr>
              <a:t>  - &gt; </a:t>
            </a:r>
            <a:r>
              <a:rPr lang="en-US" sz="1200" kern="1200" dirty="0" smtClean="0">
                <a:solidFill>
                  <a:schemeClr val="tx1"/>
                </a:solidFill>
                <a:latin typeface="+mn-lt"/>
                <a:ea typeface="MS PGothic" pitchFamily="34" charset="-128"/>
                <a:cs typeface="MS PGothic" charset="0"/>
              </a:rPr>
              <a:t>Monitor 200+ Million US Consumers, 5+ Billion mobile devices and sensors </a:t>
            </a:r>
          </a:p>
          <a:p>
            <a:pPr marL="914400" lvl="1" indent="-457200" eaLnBrk="1" fontAlgn="auto" hangingPunct="1">
              <a:spcAft>
                <a:spcPts val="0"/>
              </a:spcAft>
              <a:buFont typeface="+mj-lt"/>
              <a:buAutoNum type="arabicPeriod"/>
              <a:defRPr/>
            </a:pPr>
            <a:endParaRPr lang="en-US" sz="1200" kern="1200" dirty="0" smtClean="0">
              <a:solidFill>
                <a:schemeClr val="tx1"/>
              </a:solidFill>
              <a:latin typeface="+mn-lt"/>
              <a:ea typeface="MS PGothic" pitchFamily="34" charset="-128"/>
              <a:cs typeface="MS PGothic" charset="0"/>
            </a:endParaRPr>
          </a:p>
          <a:p>
            <a:pPr marL="914400" lvl="1" indent="-457200" eaLnBrk="1" fontAlgn="auto" hangingPunct="1">
              <a:spcAft>
                <a:spcPts val="0"/>
              </a:spcAft>
              <a:buFont typeface="+mj-lt"/>
              <a:buAutoNum type="arabicPeriod"/>
              <a:defRPr/>
            </a:pPr>
            <a:r>
              <a:rPr lang="en-US" sz="1200" kern="1200" dirty="0" smtClean="0">
                <a:solidFill>
                  <a:schemeClr val="tx1"/>
                </a:solidFill>
                <a:latin typeface="+mn-lt"/>
                <a:ea typeface="MS PGothic" pitchFamily="34" charset="-128"/>
                <a:cs typeface="MS PGothic" charset="0"/>
              </a:rPr>
              <a:t>Determine intent based on current context</a:t>
            </a:r>
            <a:r>
              <a:rPr lang="en-US" sz="1200" kern="1200" baseline="0" dirty="0" smtClean="0">
                <a:solidFill>
                  <a:schemeClr val="tx1"/>
                </a:solidFill>
                <a:latin typeface="+mn-lt"/>
                <a:ea typeface="MS PGothic" pitchFamily="34" charset="-128"/>
                <a:cs typeface="MS PGothic" charset="0"/>
              </a:rPr>
              <a:t>  -&gt;  </a:t>
            </a:r>
            <a:r>
              <a:rPr lang="en-US" sz="1700" dirty="0" smtClean="0"/>
              <a:t>Page views, search terms, game state, last purchase, friends list, ads served, location</a:t>
            </a:r>
          </a:p>
          <a:p>
            <a:pPr marL="1257300" lvl="2" indent="-457200" eaLnBrk="1" fontAlgn="auto" hangingPunct="1">
              <a:spcAft>
                <a:spcPts val="0"/>
              </a:spcAft>
              <a:defRPr/>
            </a:pPr>
            <a:endParaRPr lang="en-US" sz="1200" kern="1200" dirty="0" smtClean="0">
              <a:solidFill>
                <a:schemeClr val="tx1"/>
              </a:solidFill>
              <a:latin typeface="+mn-lt"/>
              <a:ea typeface="MS PGothic" pitchFamily="34" charset="-128"/>
              <a:cs typeface="MS PGothic" charset="0"/>
            </a:endParaRPr>
          </a:p>
          <a:p>
            <a:pPr marL="914400" lvl="1" indent="-457200" eaLnBrk="1" fontAlgn="auto" hangingPunct="1">
              <a:spcAft>
                <a:spcPts val="0"/>
              </a:spcAft>
              <a:buFont typeface="+mj-lt"/>
              <a:buAutoNum type="arabicPeriod"/>
              <a:defRPr/>
            </a:pPr>
            <a:r>
              <a:rPr lang="en-US" sz="1200" kern="1200" dirty="0" smtClean="0">
                <a:solidFill>
                  <a:schemeClr val="tx1"/>
                </a:solidFill>
                <a:latin typeface="+mn-lt"/>
                <a:ea typeface="MS PGothic" pitchFamily="34" charset="-128"/>
                <a:cs typeface="MS PGothic" charset="0"/>
              </a:rPr>
              <a:t>Respond now, use big data for more accurate decisions</a:t>
            </a:r>
            <a:r>
              <a:rPr lang="en-US" sz="1200" kern="1200" baseline="0" dirty="0" smtClean="0">
                <a:solidFill>
                  <a:schemeClr val="tx1"/>
                </a:solidFill>
                <a:latin typeface="+mn-lt"/>
                <a:ea typeface="MS PGothic" pitchFamily="34" charset="-128"/>
                <a:cs typeface="MS PGothic" charset="0"/>
              </a:rPr>
              <a:t>  -&gt;  </a:t>
            </a:r>
            <a:r>
              <a:rPr lang="en-US" sz="1200" kern="1200" dirty="0" smtClean="0">
                <a:solidFill>
                  <a:schemeClr val="tx1"/>
                </a:solidFill>
                <a:latin typeface="+mn-lt"/>
                <a:ea typeface="MS PGothic" pitchFamily="34" charset="-128"/>
                <a:cs typeface="MS PGothic" charset="0"/>
              </a:rPr>
              <a:t>Display the most relevant </a:t>
            </a:r>
            <a:r>
              <a:rPr lang="en-US" sz="1200" kern="1200" dirty="0" smtClean="0">
                <a:solidFill>
                  <a:srgbClr val="3366FF"/>
                </a:solidFill>
                <a:latin typeface="+mn-lt"/>
                <a:ea typeface="MS PGothic" pitchFamily="34" charset="-128"/>
                <a:cs typeface="MS PGothic" charset="0"/>
              </a:rPr>
              <a:t>Ad</a:t>
            </a:r>
            <a:r>
              <a:rPr lang="en-US" sz="1200" kern="1200" baseline="0" dirty="0" smtClean="0">
                <a:solidFill>
                  <a:srgbClr val="3366FF"/>
                </a:solidFill>
                <a:latin typeface="+mn-lt"/>
                <a:ea typeface="MS PGothic" pitchFamily="34" charset="-128"/>
                <a:cs typeface="MS PGothic" charset="0"/>
              </a:rPr>
              <a:t>  -&gt;  </a:t>
            </a:r>
            <a:r>
              <a:rPr lang="en-US" sz="1200" kern="1200" dirty="0" smtClean="0">
                <a:solidFill>
                  <a:srgbClr val="3366FF"/>
                </a:solidFill>
                <a:latin typeface="+mn-lt"/>
                <a:ea typeface="MS PGothic" pitchFamily="34" charset="-128"/>
                <a:cs typeface="MS PGothic" charset="0"/>
              </a:rPr>
              <a:t>Recommend</a:t>
            </a:r>
            <a:r>
              <a:rPr lang="en-US" sz="1200" kern="1200" dirty="0" smtClean="0">
                <a:solidFill>
                  <a:schemeClr val="tx1"/>
                </a:solidFill>
                <a:latin typeface="+mn-lt"/>
                <a:ea typeface="MS PGothic" pitchFamily="34" charset="-128"/>
                <a:cs typeface="MS PGothic" charset="0"/>
              </a:rPr>
              <a:t> the best product</a:t>
            </a:r>
            <a:r>
              <a:rPr lang="en-US" sz="1200" kern="1200" baseline="0" dirty="0" smtClean="0">
                <a:solidFill>
                  <a:schemeClr val="tx1"/>
                </a:solidFill>
                <a:latin typeface="+mn-lt"/>
                <a:ea typeface="MS PGothic" pitchFamily="34" charset="-128"/>
                <a:cs typeface="MS PGothic" charset="0"/>
              </a:rPr>
              <a:t> - &gt;  </a:t>
            </a:r>
            <a:r>
              <a:rPr lang="en-US" sz="1200" kern="1200" dirty="0" smtClean="0">
                <a:solidFill>
                  <a:schemeClr val="tx1"/>
                </a:solidFill>
                <a:latin typeface="+mn-lt"/>
                <a:ea typeface="MS PGothic" pitchFamily="34" charset="-128"/>
                <a:cs typeface="MS PGothic" charset="0"/>
              </a:rPr>
              <a:t>Deliver the richest </a:t>
            </a:r>
            <a:r>
              <a:rPr lang="en-US" sz="1200" kern="1200" dirty="0" smtClean="0">
                <a:solidFill>
                  <a:srgbClr val="3366FF"/>
                </a:solidFill>
                <a:latin typeface="+mn-lt"/>
                <a:ea typeface="MS PGothic" pitchFamily="34" charset="-128"/>
                <a:cs typeface="MS PGothic" charset="0"/>
              </a:rPr>
              <a:t>gaming</a:t>
            </a:r>
            <a:r>
              <a:rPr lang="en-US" sz="1200" kern="1200" dirty="0" smtClean="0">
                <a:solidFill>
                  <a:schemeClr val="tx1"/>
                </a:solidFill>
                <a:latin typeface="+mn-lt"/>
                <a:ea typeface="MS PGothic" pitchFamily="34" charset="-128"/>
                <a:cs typeface="MS PGothic" charset="0"/>
              </a:rPr>
              <a:t> experience</a:t>
            </a:r>
            <a:r>
              <a:rPr lang="en-US" sz="1200" kern="1200" baseline="0" dirty="0" smtClean="0">
                <a:solidFill>
                  <a:schemeClr val="tx1"/>
                </a:solidFill>
                <a:latin typeface="+mn-lt"/>
                <a:ea typeface="MS PGothic" pitchFamily="34" charset="-128"/>
                <a:cs typeface="MS PGothic" charset="0"/>
              </a:rPr>
              <a:t> -&gt; </a:t>
            </a:r>
            <a:r>
              <a:rPr lang="en-US" sz="1200" kern="1200" dirty="0" smtClean="0">
                <a:solidFill>
                  <a:schemeClr val="tx1"/>
                </a:solidFill>
                <a:latin typeface="+mn-lt"/>
                <a:ea typeface="MS PGothic" pitchFamily="34" charset="-128"/>
                <a:cs typeface="MS PGothic" charset="0"/>
              </a:rPr>
              <a:t>Eliminate </a:t>
            </a:r>
            <a:r>
              <a:rPr lang="en-US" sz="1200" kern="1200" dirty="0" smtClean="0">
                <a:solidFill>
                  <a:srgbClr val="3366FF"/>
                </a:solidFill>
                <a:latin typeface="+mn-lt"/>
                <a:ea typeface="MS PGothic" pitchFamily="34" charset="-128"/>
                <a:cs typeface="MS PGothic" charset="0"/>
              </a:rPr>
              <a:t>fraud…</a:t>
            </a:r>
          </a:p>
          <a:p>
            <a:pPr marL="914400" lvl="2" indent="0" eaLnBrk="1" fontAlgn="auto" hangingPunct="1">
              <a:spcAft>
                <a:spcPts val="0"/>
              </a:spcAft>
              <a:buFont typeface="Wingdings" charset="2"/>
              <a:buNone/>
              <a:defRPr/>
            </a:pPr>
            <a:endParaRPr lang="en-US" sz="1200" kern="1200" dirty="0" smtClean="0">
              <a:solidFill>
                <a:schemeClr val="tx1"/>
              </a:solidFill>
              <a:latin typeface="+mn-lt"/>
              <a:ea typeface="MS PGothic" pitchFamily="34" charset="-128"/>
              <a:cs typeface="MS PGothic" charset="0"/>
            </a:endParaRPr>
          </a:p>
          <a:p>
            <a:pPr marL="914400" lvl="1" indent="-457200">
              <a:buFont typeface="+mj-lt"/>
              <a:buAutoNum type="arabicPeriod"/>
              <a:defRPr/>
            </a:pPr>
            <a:r>
              <a:rPr lang="en-US" dirty="0" smtClean="0">
                <a:solidFill>
                  <a:schemeClr val="accent1"/>
                </a:solidFill>
              </a:rPr>
              <a:t>Service can NEVER go down!</a:t>
            </a:r>
          </a:p>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2</a:t>
            </a:fld>
            <a:endParaRPr lang="en-US" dirty="0"/>
          </a:p>
        </p:txBody>
      </p:sp>
    </p:spTree>
    <p:extLst>
      <p:ext uri="{BB962C8B-B14F-4D97-AF65-F5344CB8AC3E}">
        <p14:creationId xmlns:p14="http://schemas.microsoft.com/office/powerpoint/2010/main" val="27630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what happened in internet advertising that kicked off a scale revolution.</a:t>
            </a:r>
          </a:p>
          <a:p>
            <a:endParaRPr lang="en-US" dirty="0" smtClean="0"/>
          </a:p>
          <a:p>
            <a:r>
              <a:rPr lang="en-US" dirty="0" smtClean="0"/>
              <a:t>In 2000, Google launched</a:t>
            </a:r>
            <a:r>
              <a:rPr lang="en-US" baseline="0" dirty="0" smtClean="0"/>
              <a:t> </a:t>
            </a:r>
            <a:r>
              <a:rPr lang="en-US" baseline="0" dirty="0" err="1" smtClean="0"/>
              <a:t>AdWords</a:t>
            </a:r>
            <a:r>
              <a:rPr lang="en-US" baseline="0" dirty="0" smtClean="0"/>
              <a:t>. This was the ability to buy advertising on a search keyword, instead of a web page.</a:t>
            </a:r>
            <a:endParaRPr lang="en-US" dirty="0" smtClean="0"/>
          </a:p>
          <a:p>
            <a:endParaRPr lang="en-US" dirty="0" smtClean="0"/>
          </a:p>
          <a:p>
            <a:r>
              <a:rPr lang="en-US" dirty="0" smtClean="0"/>
              <a:t>Display advertising was still static. Prior</a:t>
            </a:r>
            <a:r>
              <a:rPr lang="en-US" baseline="0" dirty="0" smtClean="0"/>
              <a:t> to 2005, internet advertising was traded statically. A person bought a certain number of impressions on a website – like buying 1M impressions on the Yahoo home page. These were “rotated” using a variety of technologies, but the model fit the existing model of media buying. Advertising companies would say “you want an article in Car and Driver? And on Car and Driver’s website?” </a:t>
            </a:r>
          </a:p>
          <a:p>
            <a:endParaRPr lang="en-US" baseline="0" dirty="0" smtClean="0"/>
          </a:p>
          <a:p>
            <a:r>
              <a:rPr lang="en-US" baseline="0" dirty="0" smtClean="0"/>
              <a:t>In April 2007, Yahoo bought </a:t>
            </a:r>
            <a:r>
              <a:rPr lang="en-US" baseline="0" dirty="0" err="1" smtClean="0"/>
              <a:t>RightMedia</a:t>
            </a:r>
            <a:r>
              <a:rPr lang="en-US" baseline="0" dirty="0" smtClean="0"/>
              <a:t>. March 2008, Google acquired DoubleClick. Both of these systems matching display advertisements with consumers, based on “cost per click”, and revolutionized the industry. </a:t>
            </a:r>
          </a:p>
          <a:p>
            <a:endParaRPr lang="en-US" baseline="0" dirty="0" smtClean="0"/>
          </a:p>
          <a:p>
            <a:r>
              <a:rPr lang="en-US" baseline="0" dirty="0" smtClean="0"/>
              <a:t>Google’s position in the center of advertising, as a black box, was challenged by open bidding exchanges. Founders of both </a:t>
            </a:r>
            <a:r>
              <a:rPr lang="en-US" baseline="0" dirty="0" err="1" smtClean="0"/>
              <a:t>RightMedia</a:t>
            </a:r>
            <a:r>
              <a:rPr lang="en-US" baseline="0" dirty="0" smtClean="0"/>
              <a:t> and DoubleClick created several companies, and an open “auction system” to democratize the flow of impressions (from publishers) and ads (from advertisers). These companies realized that real time pricing – individual auctions – were the only fair system for determining price.</a:t>
            </a:r>
          </a:p>
          <a:p>
            <a:endParaRPr lang="en-US" baseline="0" dirty="0" smtClean="0"/>
          </a:p>
          <a:p>
            <a:r>
              <a:rPr lang="en-US" baseline="0" dirty="0" smtClean="0"/>
              <a:t>The RTB system has been used to </a:t>
            </a:r>
            <a:r>
              <a:rPr lang="en-US" baseline="0" dirty="0" err="1" smtClean="0"/>
              <a:t>monitize</a:t>
            </a:r>
            <a:r>
              <a:rPr lang="en-US" baseline="0" dirty="0" smtClean="0"/>
              <a:t> “long tail” (</a:t>
            </a:r>
            <a:r>
              <a:rPr lang="en-US" baseline="0" dirty="0" err="1" smtClean="0"/>
              <a:t>remenant</a:t>
            </a:r>
            <a:r>
              <a:rPr lang="en-US" baseline="0" dirty="0" smtClean="0"/>
              <a:t>) advertising, which catches users wherever they might go. “Premium” advertising is still in high demand, and may or may not enter the real-time bidding system.</a:t>
            </a:r>
          </a:p>
          <a:p>
            <a:endParaRPr lang="en-US" baseline="0" dirty="0" smtClean="0"/>
          </a:p>
          <a:p>
            <a:r>
              <a:rPr lang="en-US" baseline="0" dirty="0" smtClean="0"/>
              <a:t>At the time of Facebook’s public launch, they used the same closed system that Google Search uses. They eventually found they didn’t have enough advertising content, income was down, thus they opened </a:t>
            </a:r>
            <a:r>
              <a:rPr lang="en-US" baseline="0" dirty="0" err="1" smtClean="0"/>
              <a:t>facebook</a:t>
            </a:r>
            <a:r>
              <a:rPr lang="en-US" baseline="0" dirty="0" smtClean="0"/>
              <a:t> exchange.</a:t>
            </a:r>
          </a:p>
          <a:p>
            <a:endParaRPr lang="en-US" baseline="0" dirty="0" smtClean="0"/>
          </a:p>
          <a:p>
            <a:r>
              <a:rPr lang="en-US" baseline="0" dirty="0" smtClean="0"/>
              <a:t>At the time, many technologists said about advertising: the algorithms are simple, it’s only scaling that’s hard. Exchanges that slowed down publisher websites were quickly avoided. </a:t>
            </a:r>
          </a:p>
          <a:p>
            <a:endParaRPr lang="en-US" baseline="0" dirty="0" smtClean="0"/>
          </a:p>
          <a:p>
            <a:r>
              <a:rPr lang="en-US" baseline="0" dirty="0" smtClean="0"/>
              <a:t>The 150 millisecond rule was established, with advertising platforms needing to deliver ads in 150ms to an end user. Platform companies realized the critical nature of keeping that contract – if they failed, there would be fewer ads per page, and less revenue to be had. Although some might argue that there is too much display advertising today, this exchange capacity has become necessary for satisfying mobile.</a:t>
            </a:r>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3</a:t>
            </a:fld>
            <a:endParaRPr lang="en-US" dirty="0"/>
          </a:p>
        </p:txBody>
      </p:sp>
    </p:spTree>
    <p:extLst>
      <p:ext uri="{BB962C8B-B14F-4D97-AF65-F5344CB8AC3E}">
        <p14:creationId xmlns:p14="http://schemas.microsoft.com/office/powerpoint/2010/main" val="394888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F68623"/>
                </a:solidFill>
                <a:latin typeface="Roboto Condensed"/>
                <a:cs typeface="Roboto Condensed"/>
              </a:rPr>
              <a:t>This is the technology stack that major advertising technology companies</a:t>
            </a:r>
            <a:r>
              <a:rPr lang="en-US" sz="1200" baseline="0" dirty="0" smtClean="0">
                <a:solidFill>
                  <a:srgbClr val="F68623"/>
                </a:solidFill>
                <a:latin typeface="Roboto Condensed"/>
                <a:cs typeface="Roboto Condensed"/>
              </a:rPr>
              <a:t> built</a:t>
            </a:r>
          </a:p>
          <a:p>
            <a:r>
              <a:rPr lang="en-US" sz="1200" baseline="0" dirty="0" smtClean="0">
                <a:solidFill>
                  <a:srgbClr val="F68623"/>
                </a:solidFill>
                <a:latin typeface="Roboto Condensed"/>
                <a:cs typeface="Roboto Condensed"/>
              </a:rPr>
              <a:t>To sustain the crushing load of aggregating the clicks and views from so many websites</a:t>
            </a:r>
          </a:p>
          <a:p>
            <a:endParaRPr lang="en-US" sz="1200" baseline="0" dirty="0" smtClean="0">
              <a:solidFill>
                <a:srgbClr val="F68623"/>
              </a:solidFill>
              <a:latin typeface="Roboto Condensed"/>
              <a:cs typeface="Roboto Condensed"/>
            </a:endParaRPr>
          </a:p>
          <a:p>
            <a:r>
              <a:rPr lang="en-US" sz="1200" baseline="0" dirty="0" smtClean="0">
                <a:solidFill>
                  <a:srgbClr val="F68623"/>
                </a:solidFill>
                <a:latin typeface="Roboto Condensed"/>
                <a:cs typeface="Roboto Condensed"/>
              </a:rPr>
              <a:t>Individual retailers are now using this same tech stack, for the same reason</a:t>
            </a:r>
          </a:p>
          <a:p>
            <a:r>
              <a:rPr lang="en-US" sz="1200" baseline="0" dirty="0" smtClean="0">
                <a:solidFill>
                  <a:srgbClr val="F68623"/>
                </a:solidFill>
                <a:latin typeface="Roboto Condensed"/>
                <a:cs typeface="Roboto Condensed"/>
              </a:rPr>
              <a:t>They wish to present an experience, and include Analytics-based results</a:t>
            </a:r>
          </a:p>
          <a:p>
            <a:endParaRPr lang="en-US" sz="1200" dirty="0" smtClean="0">
              <a:solidFill>
                <a:srgbClr val="F68623"/>
              </a:solidFill>
              <a:latin typeface="Roboto Condensed"/>
              <a:cs typeface="Roboto Condensed"/>
            </a:endParaRPr>
          </a:p>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6</a:t>
            </a:fld>
            <a:endParaRPr lang="en-US" dirty="0"/>
          </a:p>
        </p:txBody>
      </p:sp>
    </p:spTree>
    <p:extLst>
      <p:ext uri="{BB962C8B-B14F-4D97-AF65-F5344CB8AC3E}">
        <p14:creationId xmlns:p14="http://schemas.microsoft.com/office/powerpoint/2010/main" val="305215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accent3"/>
                </a:solidFill>
                <a:latin typeface="Arial Narrow"/>
                <a:cs typeface="Arial Narrow"/>
              </a:rPr>
              <a:t>Advertising</a:t>
            </a:r>
            <a:r>
              <a:rPr lang="en-US" baseline="0" dirty="0" smtClean="0">
                <a:solidFill>
                  <a:schemeClr val="accent3"/>
                </a:solidFill>
                <a:latin typeface="Arial Narrow"/>
                <a:cs typeface="Arial Narrow"/>
              </a:rPr>
              <a:t> was one of the pioneers, now other enterprises are understanding the need</a:t>
            </a:r>
          </a:p>
          <a:p>
            <a:r>
              <a:rPr lang="en-US" baseline="0" dirty="0" smtClean="0">
                <a:solidFill>
                  <a:schemeClr val="accent3"/>
                </a:solidFill>
                <a:latin typeface="Arial Narrow"/>
                <a:cs typeface="Arial Narrow"/>
              </a:rPr>
              <a:t>For this architecture.</a:t>
            </a:r>
          </a:p>
          <a:p>
            <a:endParaRPr lang="en-US" baseline="0" dirty="0" smtClean="0">
              <a:solidFill>
                <a:schemeClr val="accent3"/>
              </a:solidFill>
              <a:latin typeface="Arial Narrow"/>
              <a:cs typeface="Arial Narrow"/>
            </a:endParaRPr>
          </a:p>
          <a:p>
            <a:r>
              <a:rPr lang="en-US" baseline="0" dirty="0" smtClean="0">
                <a:solidFill>
                  <a:schemeClr val="accent3"/>
                </a:solidFill>
                <a:latin typeface="Arial Narrow"/>
                <a:cs typeface="Arial Narrow"/>
              </a:rPr>
              <a:t>The traditional software &amp; hardware providers scoff at these requirements and speed, but</a:t>
            </a:r>
          </a:p>
          <a:p>
            <a:r>
              <a:rPr lang="en-US" baseline="0" dirty="0" smtClean="0">
                <a:solidFill>
                  <a:schemeClr val="accent3"/>
                </a:solidFill>
                <a:latin typeface="Arial Narrow"/>
                <a:cs typeface="Arial Narrow"/>
              </a:rPr>
              <a:t>Cutting edge companies now understand that the technology is available, and are finding uses</a:t>
            </a:r>
          </a:p>
          <a:p>
            <a:r>
              <a:rPr lang="en-US" baseline="0" dirty="0" smtClean="0">
                <a:solidFill>
                  <a:schemeClr val="accent3"/>
                </a:solidFill>
                <a:latin typeface="Arial Narrow"/>
                <a:cs typeface="Arial Narrow"/>
              </a:rPr>
              <a:t>In their </a:t>
            </a:r>
            <a:r>
              <a:rPr lang="en-US" baseline="0" dirty="0" err="1" smtClean="0">
                <a:solidFill>
                  <a:schemeClr val="accent3"/>
                </a:solidFill>
                <a:latin typeface="Arial Narrow"/>
                <a:cs typeface="Arial Narrow"/>
              </a:rPr>
              <a:t>interprises</a:t>
            </a:r>
            <a:r>
              <a:rPr lang="en-US" baseline="0" dirty="0" smtClean="0">
                <a:solidFill>
                  <a:schemeClr val="accent3"/>
                </a:solidFill>
                <a:latin typeface="Arial Narrow"/>
                <a:cs typeface="Arial Narrow"/>
              </a:rPr>
              <a:t>.</a:t>
            </a:r>
          </a:p>
          <a:p>
            <a:endParaRPr lang="en-US" baseline="0" dirty="0" smtClean="0">
              <a:solidFill>
                <a:schemeClr val="accent3"/>
              </a:solidFill>
              <a:latin typeface="Arial Narrow"/>
              <a:cs typeface="Arial Narrow"/>
            </a:endParaRPr>
          </a:p>
          <a:p>
            <a:r>
              <a:rPr lang="en-US" baseline="0" dirty="0" smtClean="0">
                <a:solidFill>
                  <a:schemeClr val="accent3"/>
                </a:solidFill>
                <a:latin typeface="Arial Narrow"/>
                <a:cs typeface="Arial Narrow"/>
              </a:rPr>
              <a:t>We are working with several financial services companies on providing an Intraday Positions</a:t>
            </a:r>
          </a:p>
          <a:p>
            <a:r>
              <a:rPr lang="en-US" baseline="0" dirty="0" smtClean="0">
                <a:solidFill>
                  <a:schemeClr val="accent3"/>
                </a:solidFill>
                <a:latin typeface="Arial Narrow"/>
                <a:cs typeface="Arial Narrow"/>
              </a:rPr>
              <a:t>Database. Instead of a cache / relational architecture, the requirement is around 1M TPS</a:t>
            </a:r>
            <a:endParaRPr lang="en-US" dirty="0" smtClean="0">
              <a:solidFill>
                <a:schemeClr val="accent3"/>
              </a:solidFill>
              <a:latin typeface="Arial Narrow"/>
              <a:cs typeface="Arial Narrow"/>
            </a:endParaRPr>
          </a:p>
          <a:p>
            <a:endParaRPr lang="en-US" dirty="0" smtClean="0">
              <a:solidFill>
                <a:schemeClr val="accent3"/>
              </a:solidFill>
              <a:latin typeface="Arial Narrow"/>
              <a:cs typeface="Arial Narrow"/>
            </a:endParaRPr>
          </a:p>
          <a:p>
            <a:r>
              <a:rPr lang="en-US" dirty="0" smtClean="0">
                <a:solidFill>
                  <a:schemeClr val="accent3"/>
                </a:solidFill>
                <a:latin typeface="Arial Narrow"/>
                <a:cs typeface="Arial Narrow"/>
              </a:rPr>
              <a:t>Velocity driven by:</a:t>
            </a:r>
          </a:p>
          <a:p>
            <a:endParaRPr lang="en-US" dirty="0" smtClean="0">
              <a:solidFill>
                <a:schemeClr val="accent3"/>
              </a:solidFill>
              <a:latin typeface="Arial Narrow"/>
              <a:cs typeface="Arial Narrow"/>
            </a:endParaRPr>
          </a:p>
          <a:p>
            <a:r>
              <a:rPr lang="en-US" dirty="0" smtClean="0">
                <a:solidFill>
                  <a:schemeClr val="accent3"/>
                </a:solidFill>
                <a:latin typeface="Arial Narrow"/>
                <a:cs typeface="Arial Narrow"/>
              </a:rPr>
              <a:t>	Faster trading</a:t>
            </a:r>
          </a:p>
          <a:p>
            <a:r>
              <a:rPr lang="en-US" dirty="0" smtClean="0">
                <a:solidFill>
                  <a:schemeClr val="accent3"/>
                </a:solidFill>
                <a:latin typeface="Arial Narrow"/>
                <a:cs typeface="Arial Narrow"/>
              </a:rPr>
              <a:t>	Mobile customers</a:t>
            </a:r>
          </a:p>
          <a:p>
            <a:r>
              <a:rPr lang="en-US" dirty="0" smtClean="0">
                <a:solidFill>
                  <a:schemeClr val="accent3"/>
                </a:solidFill>
                <a:latin typeface="Arial Narrow"/>
                <a:cs typeface="Arial Narrow"/>
              </a:rPr>
              <a:t>	Recommendations</a:t>
            </a:r>
          </a:p>
          <a:p>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7</a:t>
            </a:fld>
            <a:endParaRPr lang="en-US" dirty="0"/>
          </a:p>
        </p:txBody>
      </p:sp>
    </p:spTree>
    <p:extLst>
      <p:ext uri="{BB962C8B-B14F-4D97-AF65-F5344CB8AC3E}">
        <p14:creationId xmlns:p14="http://schemas.microsoft.com/office/powerpoint/2010/main" val="217131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a:p>
            <a:r>
              <a:rPr lang="en-US" dirty="0" smtClean="0">
                <a:solidFill>
                  <a:srgbClr val="777777"/>
                </a:solidFill>
                <a:latin typeface="Arial Narrow"/>
                <a:cs typeface="Arial Narrow"/>
              </a:rPr>
              <a:t>In China, </a:t>
            </a:r>
            <a:r>
              <a:rPr lang="en-US" dirty="0" err="1" smtClean="0">
                <a:solidFill>
                  <a:srgbClr val="777777"/>
                </a:solidFill>
                <a:latin typeface="Arial Narrow"/>
                <a:cs typeface="Arial Narrow"/>
              </a:rPr>
              <a:t>Weibo</a:t>
            </a:r>
            <a:r>
              <a:rPr lang="en-US" dirty="0" smtClean="0">
                <a:solidFill>
                  <a:srgbClr val="777777"/>
                </a:solidFill>
                <a:latin typeface="Arial Narrow"/>
                <a:cs typeface="Arial Narrow"/>
              </a:rPr>
              <a:t>, </a:t>
            </a:r>
            <a:r>
              <a:rPr lang="en-US" dirty="0" err="1" smtClean="0">
                <a:solidFill>
                  <a:srgbClr val="777777"/>
                </a:solidFill>
                <a:latin typeface="Arial Narrow"/>
                <a:cs typeface="Arial Narrow"/>
              </a:rPr>
              <a:t>Alibaba</a:t>
            </a:r>
            <a:r>
              <a:rPr lang="en-US" dirty="0" smtClean="0">
                <a:solidFill>
                  <a:srgbClr val="777777"/>
                </a:solidFill>
                <a:latin typeface="Arial Narrow"/>
                <a:cs typeface="Arial Narrow"/>
              </a:rPr>
              <a:t>, and </a:t>
            </a:r>
            <a:r>
              <a:rPr lang="en-US" dirty="0" err="1" smtClean="0">
                <a:solidFill>
                  <a:srgbClr val="777777"/>
                </a:solidFill>
                <a:latin typeface="Arial Narrow"/>
                <a:cs typeface="Arial Narrow"/>
              </a:rPr>
              <a:t>TenCent</a:t>
            </a:r>
            <a:r>
              <a:rPr lang="en-US" dirty="0" smtClean="0">
                <a:solidFill>
                  <a:srgbClr val="777777"/>
                </a:solidFill>
                <a:latin typeface="Arial Narrow"/>
                <a:cs typeface="Arial Narrow"/>
              </a:rPr>
              <a:t> are masters of agility, jumping on new trends in application design, at scale. A recent discussion with </a:t>
            </a:r>
            <a:r>
              <a:rPr lang="en-US" dirty="0" err="1" smtClean="0">
                <a:solidFill>
                  <a:srgbClr val="777777"/>
                </a:solidFill>
                <a:latin typeface="Arial Narrow"/>
                <a:cs typeface="Arial Narrow"/>
              </a:rPr>
              <a:t>Pinterest</a:t>
            </a:r>
            <a:r>
              <a:rPr lang="en-US" dirty="0" smtClean="0">
                <a:solidFill>
                  <a:srgbClr val="777777"/>
                </a:solidFill>
                <a:latin typeface="Arial Narrow"/>
                <a:cs typeface="Arial Narrow"/>
              </a:rPr>
              <a:t> showed a similar design.</a:t>
            </a:r>
          </a:p>
          <a:p>
            <a:endParaRPr lang="en-US" dirty="0" smtClean="0">
              <a:solidFill>
                <a:srgbClr val="777777"/>
              </a:solidFill>
              <a:latin typeface="Arial Narrow"/>
              <a:cs typeface="Arial Narrow"/>
            </a:endParaRPr>
          </a:p>
          <a:p>
            <a:r>
              <a:rPr lang="en-US" dirty="0" smtClean="0">
                <a:solidFill>
                  <a:srgbClr val="777777"/>
                </a:solidFill>
                <a:latin typeface="Arial Narrow"/>
                <a:cs typeface="Arial Narrow"/>
              </a:rPr>
              <a:t>These companies see the benefits of the flexibility of in-memory NoSQL on the front application tier, but also abstract the application logic from database choice</a:t>
            </a:r>
            <a:r>
              <a:rPr lang="en-US" baseline="0" dirty="0" smtClean="0">
                <a:solidFill>
                  <a:srgbClr val="777777"/>
                </a:solidFill>
                <a:latin typeface="Arial Narrow"/>
                <a:cs typeface="Arial Narrow"/>
              </a:rPr>
              <a:t> and scale using a separate layer.</a:t>
            </a:r>
          </a:p>
          <a:p>
            <a:endParaRPr lang="en-US" baseline="0" dirty="0" smtClean="0">
              <a:solidFill>
                <a:srgbClr val="777777"/>
              </a:solidFill>
              <a:latin typeface="Arial Narrow"/>
              <a:cs typeface="Arial Narrow"/>
            </a:endParaRPr>
          </a:p>
          <a:p>
            <a:r>
              <a:rPr lang="en-US" baseline="0" dirty="0" smtClean="0">
                <a:solidFill>
                  <a:srgbClr val="777777"/>
                </a:solidFill>
                <a:latin typeface="Arial Narrow"/>
                <a:cs typeface="Arial Narrow"/>
              </a:rPr>
              <a:t>They also use this layer to separate users into “high traffic” and “low traffic”, and to allow different optimization patterns. An engineer at </a:t>
            </a:r>
            <a:r>
              <a:rPr lang="en-US" baseline="0" dirty="0" err="1" smtClean="0">
                <a:solidFill>
                  <a:srgbClr val="777777"/>
                </a:solidFill>
                <a:latin typeface="Arial Narrow"/>
                <a:cs typeface="Arial Narrow"/>
              </a:rPr>
              <a:t>Weibo</a:t>
            </a:r>
            <a:r>
              <a:rPr lang="en-US" baseline="0" dirty="0" smtClean="0">
                <a:solidFill>
                  <a:srgbClr val="777777"/>
                </a:solidFill>
                <a:latin typeface="Arial Narrow"/>
                <a:cs typeface="Arial Narrow"/>
              </a:rPr>
              <a:t> told me this was the most important optimization. Instead of allowing developers to directly access a database – making assumptions about that database’s performance and indexes – it is better to create an APPLICATION SPECIFIC – with DOMAIN KNOWLEDGE – layer.</a:t>
            </a:r>
            <a:endParaRPr lang="en-US" dirty="0" smtClean="0">
              <a:solidFill>
                <a:srgbClr val="777777"/>
              </a:solidFill>
              <a:latin typeface="Arial Narrow"/>
              <a:cs typeface="Arial Narrow"/>
            </a:endParaRPr>
          </a:p>
          <a:p>
            <a:endParaRPr lang="en-US" dirty="0" smtClean="0">
              <a:solidFill>
                <a:srgbClr val="777777"/>
              </a:solidFill>
              <a:latin typeface="Arial Narrow"/>
              <a:cs typeface="Arial Narrow"/>
            </a:endParaRPr>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8</a:t>
            </a:fld>
            <a:endParaRPr lang="en-US" dirty="0"/>
          </a:p>
        </p:txBody>
      </p:sp>
    </p:spTree>
    <p:extLst>
      <p:ext uri="{BB962C8B-B14F-4D97-AF65-F5344CB8AC3E}">
        <p14:creationId xmlns:p14="http://schemas.microsoft.com/office/powerpoint/2010/main" val="164801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technologies and technology providers to watch in each area.</a:t>
            </a:r>
          </a:p>
          <a:p>
            <a:endParaRPr lang="en-US" baseline="0" dirty="0" smtClean="0"/>
          </a:p>
          <a:p>
            <a:r>
              <a:rPr lang="en-US" baseline="0" dirty="0" smtClean="0"/>
              <a:t>Go through the App Layer in particular</a:t>
            </a:r>
          </a:p>
          <a:p>
            <a:endParaRPr lang="en-US" baseline="0" dirty="0" smtClean="0"/>
          </a:p>
          <a:p>
            <a:r>
              <a:rPr lang="en-US" baseline="0" dirty="0" smtClean="0"/>
              <a:t>Research warehouse --- includes new systems like Spark</a:t>
            </a:r>
          </a:p>
          <a:p>
            <a:r>
              <a:rPr lang="en-US" baseline="0" dirty="0" smtClean="0"/>
              <a:t>   --- easy to have multiple analytics systems, common in large deployments</a:t>
            </a:r>
          </a:p>
          <a:p>
            <a:r>
              <a:rPr lang="en-US" baseline="0" dirty="0" smtClean="0"/>
              <a:t>  --- HDFS based systems</a:t>
            </a:r>
            <a:endParaRPr lang="en-US" dirty="0"/>
          </a:p>
        </p:txBody>
      </p:sp>
      <p:sp>
        <p:nvSpPr>
          <p:cNvPr id="4" name="Slide Number Placeholder 3"/>
          <p:cNvSpPr>
            <a:spLocks noGrp="1"/>
          </p:cNvSpPr>
          <p:nvPr>
            <p:ph type="sldNum" sz="quarter" idx="10"/>
          </p:nvPr>
        </p:nvSpPr>
        <p:spPr/>
        <p:txBody>
          <a:bodyPr/>
          <a:lstStyle/>
          <a:p>
            <a:pPr>
              <a:defRPr/>
            </a:pPr>
            <a:fld id="{626B03C0-24EC-4AF5-9D25-1D79F98923E0}" type="slidenum">
              <a:rPr lang="en-US" smtClean="0"/>
              <a:pPr>
                <a:defRPr/>
              </a:pPr>
              <a:t>9</a:t>
            </a:fld>
            <a:endParaRPr lang="en-US" dirty="0"/>
          </a:p>
        </p:txBody>
      </p:sp>
    </p:spTree>
    <p:extLst>
      <p:ext uri="{BB962C8B-B14F-4D97-AF65-F5344CB8AC3E}">
        <p14:creationId xmlns:p14="http://schemas.microsoft.com/office/powerpoint/2010/main" val="1392951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108858"/>
            <a:ext cx="8229600" cy="910150"/>
          </a:xfrm>
          <a:prstGeom prst="rect">
            <a:avLst/>
          </a:prstGeom>
        </p:spPr>
        <p:txBody>
          <a:bodyPr anchor="b"/>
          <a:lstStyle>
            <a:lvl1pPr algn="l">
              <a:defRPr sz="2800" b="1" i="0" u="none" baseline="0">
                <a:solidFill>
                  <a:schemeClr val="accent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79023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smtClean="0"/>
              <a:t>Click to edit Master title style</a:t>
            </a:r>
            <a:endParaRPr lang="en-US" dirty="0"/>
          </a:p>
        </p:txBody>
      </p:sp>
    </p:spTree>
    <p:extLst>
      <p:ext uri="{BB962C8B-B14F-4D97-AF65-F5344CB8AC3E}">
        <p14:creationId xmlns:p14="http://schemas.microsoft.com/office/powerpoint/2010/main" val="918134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5835"/>
            <a:ext cx="8229600" cy="819970"/>
          </a:xfrm>
          <a:prstGeom prst="rect">
            <a:avLst/>
          </a:prstGeom>
        </p:spPr>
        <p:txBody>
          <a:bodyPr anchor="b"/>
          <a:lstStyle>
            <a:lvl1pPr algn="l">
              <a:defRPr sz="2400" b="0" i="0" u="none" baseline="0">
                <a:solidFill>
                  <a:schemeClr val="accent1"/>
                </a:solidFill>
                <a:latin typeface="Roboto Condensed Bold"/>
                <a:cs typeface="Roboto Condensed Bold"/>
              </a:defRPr>
            </a:lvl1pPr>
          </a:lstStyle>
          <a:p>
            <a:r>
              <a:rPr lang="en-US" smtClean="0"/>
              <a:t>Click to edit Master title style</a:t>
            </a:r>
            <a:endParaRPr lang="en-US" dirty="0"/>
          </a:p>
        </p:txBody>
      </p:sp>
    </p:spTree>
    <p:extLst>
      <p:ext uri="{BB962C8B-B14F-4D97-AF65-F5344CB8AC3E}">
        <p14:creationId xmlns:p14="http://schemas.microsoft.com/office/powerpoint/2010/main" val="32093368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73966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ontent">
    <p:spTree>
      <p:nvGrpSpPr>
        <p:cNvPr id="1" name=""/>
        <p:cNvGrpSpPr/>
        <p:nvPr/>
      </p:nvGrpSpPr>
      <p:grpSpPr>
        <a:xfrm>
          <a:off x="0" y="0"/>
          <a:ext cx="0" cy="0"/>
          <a:chOff x="0" y="0"/>
          <a:chExt cx="0" cy="0"/>
        </a:xfrm>
      </p:grpSpPr>
      <p:sp>
        <p:nvSpPr>
          <p:cNvPr id="2" name="Rectangle 1"/>
          <p:cNvSpPr/>
          <p:nvPr userDrawn="1"/>
        </p:nvSpPr>
        <p:spPr>
          <a:xfrm>
            <a:off x="-1" y="1"/>
            <a:ext cx="9144001" cy="62271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9587352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3292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11617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2" name="Rectangle 1"/>
          <p:cNvSpPr/>
          <p:nvPr userDrawn="1"/>
        </p:nvSpPr>
        <p:spPr>
          <a:xfrm>
            <a:off x="-1" y="1"/>
            <a:ext cx="9144001" cy="62271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273084" y="1231331"/>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19535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Content">
    <p:spTree>
      <p:nvGrpSpPr>
        <p:cNvPr id="1" name=""/>
        <p:cNvGrpSpPr/>
        <p:nvPr/>
      </p:nvGrpSpPr>
      <p:grpSpPr>
        <a:xfrm>
          <a:off x="0" y="0"/>
          <a:ext cx="0" cy="0"/>
          <a:chOff x="0" y="0"/>
          <a:chExt cx="0" cy="0"/>
        </a:xfrm>
      </p:grpSpPr>
      <p:sp>
        <p:nvSpPr>
          <p:cNvPr id="2" name="Rectangle 1"/>
          <p:cNvSpPr/>
          <p:nvPr userDrawn="1"/>
        </p:nvSpPr>
        <p:spPr>
          <a:xfrm>
            <a:off x="-1" y="1"/>
            <a:ext cx="9144001" cy="62271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2315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ontent">
    <p:spTree>
      <p:nvGrpSpPr>
        <p:cNvPr id="1" name=""/>
        <p:cNvGrpSpPr/>
        <p:nvPr/>
      </p:nvGrpSpPr>
      <p:grpSpPr>
        <a:xfrm>
          <a:off x="0" y="0"/>
          <a:ext cx="0" cy="0"/>
          <a:chOff x="0" y="0"/>
          <a:chExt cx="0" cy="0"/>
        </a:xfrm>
      </p:grpSpPr>
      <p:sp>
        <p:nvSpPr>
          <p:cNvPr id="2" name="Rectangle 1"/>
          <p:cNvSpPr/>
          <p:nvPr userDrawn="1"/>
        </p:nvSpPr>
        <p:spPr>
          <a:xfrm>
            <a:off x="-1" y="1"/>
            <a:ext cx="9144001" cy="62271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2315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3" name="Rectangle 2"/>
          <p:cNvSpPr/>
          <p:nvPr userDrawn="1"/>
        </p:nvSpPr>
        <p:spPr>
          <a:xfrm>
            <a:off x="0" y="0"/>
            <a:ext cx="9144000" cy="653692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bg1">
                    <a:lumMod val="50000"/>
                  </a:schemeClr>
                </a:solidFill>
                <a:latin typeface="Roboto Condensed Bold"/>
                <a:cs typeface="Roboto Condensed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5179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ontent">
    <p:spTree>
      <p:nvGrpSpPr>
        <p:cNvPr id="1" name=""/>
        <p:cNvGrpSpPr/>
        <p:nvPr/>
      </p:nvGrpSpPr>
      <p:grpSpPr>
        <a:xfrm>
          <a:off x="0" y="0"/>
          <a:ext cx="0" cy="0"/>
          <a:chOff x="0" y="0"/>
          <a:chExt cx="0" cy="0"/>
        </a:xfrm>
      </p:grpSpPr>
      <p:sp>
        <p:nvSpPr>
          <p:cNvPr id="2" name="Rectangle 1"/>
          <p:cNvSpPr/>
          <p:nvPr userDrawn="1"/>
        </p:nvSpPr>
        <p:spPr>
          <a:xfrm>
            <a:off x="-1" y="1"/>
            <a:ext cx="9144001" cy="62271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657317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055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858"/>
            <a:ext cx="8229600" cy="910150"/>
          </a:xfrm>
          <a:prstGeom prst="rect">
            <a:avLst/>
          </a:prstGeom>
        </p:spPr>
        <p:txBody>
          <a:bodyPr anchor="b"/>
          <a:lstStyle>
            <a:lvl1pPr algn="l">
              <a:defRPr sz="2800" b="1" i="0" u="none" baseline="0">
                <a:solidFill>
                  <a:schemeClr val="accent1"/>
                </a:solidFill>
                <a:latin typeface="Roboto Condensed Bold"/>
                <a:cs typeface="Roboto Condensed Bold"/>
              </a:defRPr>
            </a:lvl1pPr>
          </a:lstStyle>
          <a:p>
            <a:r>
              <a:rPr lang="en-US" dirty="0" smtClean="0"/>
              <a:t>CLICK TO EDIT MASTER TITLE STYLE</a:t>
            </a:r>
            <a:endParaRPr lang="en-US" dirty="0"/>
          </a:p>
        </p:txBody>
      </p:sp>
      <p:sp>
        <p:nvSpPr>
          <p:cNvPr id="4" name="Text Placeholder 3"/>
          <p:cNvSpPr>
            <a:spLocks noGrp="1"/>
          </p:cNvSpPr>
          <p:nvPr>
            <p:ph type="body" sz="quarter" idx="15"/>
          </p:nvPr>
        </p:nvSpPr>
        <p:spPr>
          <a:xfrm>
            <a:off x="457200" y="1447287"/>
            <a:ext cx="8229600" cy="4824558"/>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baseline="0">
                <a:solidFill>
                  <a:schemeClr val="accent3"/>
                </a:solidFill>
                <a:latin typeface="Roboto Condensed Regular"/>
                <a:cs typeface="Roboto Condensed Regular"/>
              </a:defRPr>
            </a:lvl1pPr>
            <a:lvl2pPr marL="628650" indent="-171450">
              <a:buClr>
                <a:schemeClr val="bg1">
                  <a:lumMod val="65000"/>
                </a:schemeClr>
              </a:buClr>
              <a:buSzPct val="75000"/>
              <a:buFont typeface="Lucida Grande"/>
              <a:buChar char="■"/>
              <a:defRPr sz="2000" b="0" i="0" baseline="0">
                <a:solidFill>
                  <a:schemeClr val="accent3"/>
                </a:solidFill>
                <a:latin typeface="Roboto Condensed Regular"/>
                <a:cs typeface="Roboto Condensed Regular"/>
              </a:defRPr>
            </a:lvl2pPr>
            <a:lvl3pPr marL="1092200" indent="-177800">
              <a:buClr>
                <a:schemeClr val="bg1">
                  <a:lumMod val="65000"/>
                </a:schemeClr>
              </a:buClr>
              <a:buSzPct val="55000"/>
              <a:buFont typeface="Lucida Grande"/>
              <a:buChar char="■"/>
              <a:defRPr sz="1800" b="0" i="0" baseline="0">
                <a:solidFill>
                  <a:schemeClr val="accent3"/>
                </a:solidFill>
                <a:latin typeface="Roboto Condensed Regular"/>
                <a:cs typeface="Roboto Condensed Regular"/>
              </a:defRPr>
            </a:lvl3pPr>
            <a:lvl4pPr marL="1487488" indent="-115888">
              <a:buClr>
                <a:schemeClr val="bg1">
                  <a:lumMod val="65000"/>
                </a:schemeClr>
              </a:buClr>
              <a:buSzPct val="75000"/>
              <a:buFont typeface="Lucida Grande"/>
              <a:buChar char="■"/>
              <a:defRPr sz="1400" b="0" i="0">
                <a:solidFill>
                  <a:schemeClr val="accent3"/>
                </a:solidFill>
                <a:latin typeface="Roboto Condensed Regular"/>
                <a:cs typeface="Roboto Condensed Regular"/>
              </a:defRPr>
            </a:lvl4pPr>
            <a:lvl5pPr marL="1947863" indent="-119063">
              <a:buClr>
                <a:schemeClr val="bg1">
                  <a:lumMod val="65000"/>
                </a:schemeClr>
              </a:buClr>
              <a:buSzPct val="75000"/>
              <a:buFont typeface="Lucida Grande"/>
              <a:buChar char="■"/>
              <a:defRPr sz="1200" b="0" i="0" baseline="0">
                <a:solidFill>
                  <a:schemeClr val="accent3"/>
                </a:solidFill>
                <a:latin typeface="Roboto Condensed Regular"/>
                <a:cs typeface="Roboto Condensed Regul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09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0656" y="3086566"/>
            <a:ext cx="8229600" cy="457814"/>
          </a:xfrm>
          <a:prstGeom prst="rect">
            <a:avLst/>
          </a:prstGeom>
        </p:spPr>
        <p:txBody>
          <a:bodyPr anchor="b"/>
          <a:lstStyle>
            <a:lvl1pPr algn="l">
              <a:defRPr sz="2800" b="1" i="0" u="none" baseline="0">
                <a:solidFill>
                  <a:schemeClr val="bg2">
                    <a:lumMod val="50000"/>
                  </a:schemeClr>
                </a:solidFill>
                <a:latin typeface="Roboto Condensed Bold"/>
                <a:cs typeface="Roboto Condensed Bold"/>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0" y="2998780"/>
            <a:ext cx="635000" cy="635000"/>
          </a:xfrm>
          <a:prstGeom prst="rect">
            <a:avLst/>
          </a:prstGeom>
        </p:spPr>
      </p:pic>
    </p:spTree>
    <p:extLst>
      <p:ext uri="{BB962C8B-B14F-4D97-AF65-F5344CB8AC3E}">
        <p14:creationId xmlns:p14="http://schemas.microsoft.com/office/powerpoint/2010/main" val="1269139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26473"/>
            <a:ext cx="7772400" cy="1470025"/>
          </a:xfrm>
          <a:prstGeom prst="rect">
            <a:avLst/>
          </a:prstGeom>
        </p:spPr>
        <p:txBody>
          <a:bodyPr/>
          <a:lstStyle>
            <a:lvl1pPr>
              <a:defRPr sz="6000" b="1" i="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896967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2730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48468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2730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4329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273084" y="1231330"/>
            <a:ext cx="8613124" cy="5049397"/>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100000"/>
              <a:buFont typeface="Lucida Grande"/>
              <a:buChar char="■"/>
              <a:tabLst/>
              <a:defRPr sz="2400" b="0" i="0" baseline="0">
                <a:solidFill>
                  <a:schemeClr val="accent3"/>
                </a:solidFill>
                <a:latin typeface="Arial Narrow"/>
                <a:cs typeface="Arial Narrow"/>
              </a:defRPr>
            </a:lvl1pPr>
            <a:lvl2pPr marL="628650" indent="-171450">
              <a:buClr>
                <a:schemeClr val="bg1">
                  <a:lumMod val="65000"/>
                </a:schemeClr>
              </a:buClr>
              <a:buSzPct val="100000"/>
              <a:buFont typeface="Lucida Grande"/>
              <a:buChar char="■"/>
              <a:defRPr sz="2000" b="0" i="0" baseline="0">
                <a:solidFill>
                  <a:schemeClr val="accent3"/>
                </a:solidFill>
                <a:latin typeface="Arial Narrow"/>
                <a:cs typeface="Arial Narrow"/>
              </a:defRPr>
            </a:lvl2pPr>
            <a:lvl3pPr marL="1092200" indent="-177800">
              <a:buClr>
                <a:schemeClr val="bg1">
                  <a:lumMod val="65000"/>
                </a:schemeClr>
              </a:buClr>
              <a:buSzPct val="100000"/>
              <a:buFont typeface="Lucida Grande"/>
              <a:buChar char="■"/>
              <a:defRPr sz="1800" b="0" i="0" baseline="0">
                <a:solidFill>
                  <a:schemeClr val="accent3"/>
                </a:solidFill>
                <a:latin typeface="Arial Narrow"/>
                <a:cs typeface="Arial Narrow"/>
              </a:defRPr>
            </a:lvl3pPr>
            <a:lvl4pPr marL="1487488" indent="-115888">
              <a:buClr>
                <a:schemeClr val="bg1">
                  <a:lumMod val="65000"/>
                </a:schemeClr>
              </a:buClr>
              <a:buSzPct val="100000"/>
              <a:buFont typeface="Lucida Grande"/>
              <a:buChar char="■"/>
              <a:defRPr sz="1400" b="0" i="0">
                <a:solidFill>
                  <a:schemeClr val="accent3"/>
                </a:solidFill>
                <a:latin typeface="Arial Narrow"/>
                <a:cs typeface="Arial Narrow"/>
              </a:defRPr>
            </a:lvl4pPr>
            <a:lvl5pPr marL="1947863" indent="-119063">
              <a:buClr>
                <a:schemeClr val="bg1">
                  <a:lumMod val="65000"/>
                </a:schemeClr>
              </a:buClr>
              <a:buSzPct val="100000"/>
              <a:buFont typeface="Lucida Grande"/>
              <a:buChar char="■"/>
              <a:defRPr sz="1200" b="0" i="0" baseline="0">
                <a:solidFill>
                  <a:schemeClr val="accent3"/>
                </a:solidFill>
                <a:latin typeface="Arial Narrow"/>
                <a:cs typeface="Arial Narrow"/>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60419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2" name="Rectangle 1"/>
          <p:cNvSpPr/>
          <p:nvPr userDrawn="1"/>
        </p:nvSpPr>
        <p:spPr>
          <a:xfrm>
            <a:off x="-1" y="0"/>
            <a:ext cx="9144001" cy="6227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2374" y="24582"/>
            <a:ext cx="8439150" cy="579716"/>
          </a:xfrm>
          <a:prstGeom prst="rect">
            <a:avLst/>
          </a:prstGeom>
          <a:solidFill>
            <a:srgbClr val="A01620"/>
          </a:solidFill>
          <a:ln>
            <a:noFill/>
          </a:ln>
        </p:spPr>
        <p:txBody>
          <a:bodyPr vert="horz" anchor="ctr"/>
          <a:lstStyle>
            <a:lvl1pPr algn="l">
              <a:defRPr sz="2800" b="1" i="0">
                <a:solidFill>
                  <a:schemeClr val="bg1"/>
                </a:solidFill>
                <a:latin typeface="Arial Narrow Bold"/>
                <a:cs typeface="Arial Narrow Bold"/>
              </a:defRPr>
            </a:lvl1pPr>
          </a:lstStyle>
          <a:p>
            <a:r>
              <a:rPr lang="en-US" smtClean="0"/>
              <a:t>Click to edit Master title style</a:t>
            </a:r>
            <a:endParaRPr lang="en-US" dirty="0"/>
          </a:p>
        </p:txBody>
      </p:sp>
    </p:spTree>
    <p:extLst>
      <p:ext uri="{BB962C8B-B14F-4D97-AF65-F5344CB8AC3E}">
        <p14:creationId xmlns:p14="http://schemas.microsoft.com/office/powerpoint/2010/main" val="42652415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7879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1"/>
          <p:cNvSpPr txBox="1">
            <a:spLocks/>
          </p:cNvSpPr>
          <p:nvPr/>
        </p:nvSpPr>
        <p:spPr>
          <a:xfrm>
            <a:off x="1576294" y="6618850"/>
            <a:ext cx="7567706" cy="239150"/>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defTabSz="457200" rtl="0" fontAlgn="base">
              <a:spcBef>
                <a:spcPct val="0"/>
              </a:spcBef>
              <a:spcAft>
                <a:spcPct val="0"/>
              </a:spcAft>
              <a:defRPr sz="1000" kern="1200" smtClean="0">
                <a:solidFill>
                  <a:schemeClr val="bg1"/>
                </a:solidFill>
                <a:latin typeface="Trebuchet MS"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Trebuchet MS" pitchFamily="34" charset="0"/>
                <a:ea typeface="MS PGothic" pitchFamily="34" charset="-128"/>
                <a:cs typeface="+mn-cs"/>
              </a:defRPr>
            </a:lvl5pPr>
            <a:lvl6pPr marL="2286000" algn="l" defTabSz="914400" rtl="0" eaLnBrk="1" latinLnBrk="0" hangingPunct="1">
              <a:defRPr kern="1200">
                <a:solidFill>
                  <a:schemeClr val="tx1"/>
                </a:solidFill>
                <a:latin typeface="Trebuchet MS" pitchFamily="34" charset="0"/>
                <a:ea typeface="MS PGothic" pitchFamily="34" charset="-128"/>
                <a:cs typeface="+mn-cs"/>
              </a:defRPr>
            </a:lvl6pPr>
            <a:lvl7pPr marL="2743200" algn="l" defTabSz="914400" rtl="0" eaLnBrk="1" latinLnBrk="0" hangingPunct="1">
              <a:defRPr kern="1200">
                <a:solidFill>
                  <a:schemeClr val="tx1"/>
                </a:solidFill>
                <a:latin typeface="Trebuchet MS" pitchFamily="34" charset="0"/>
                <a:ea typeface="MS PGothic" pitchFamily="34" charset="-128"/>
                <a:cs typeface="+mn-cs"/>
              </a:defRPr>
            </a:lvl7pPr>
            <a:lvl8pPr marL="3200400" algn="l" defTabSz="914400" rtl="0" eaLnBrk="1" latinLnBrk="0" hangingPunct="1">
              <a:defRPr kern="1200">
                <a:solidFill>
                  <a:schemeClr val="tx1"/>
                </a:solidFill>
                <a:latin typeface="Trebuchet MS" pitchFamily="34" charset="0"/>
                <a:ea typeface="MS PGothic" pitchFamily="34" charset="-128"/>
                <a:cs typeface="+mn-cs"/>
              </a:defRPr>
            </a:lvl8pPr>
            <a:lvl9pPr marL="3657600" algn="l" defTabSz="914400" rtl="0" eaLnBrk="1" latinLnBrk="0" hangingPunct="1">
              <a:defRPr kern="1200">
                <a:solidFill>
                  <a:schemeClr val="tx1"/>
                </a:solidFill>
                <a:latin typeface="Trebuchet MS" pitchFamily="34" charset="0"/>
                <a:ea typeface="MS PGothic" pitchFamily="34" charset="-128"/>
                <a:cs typeface="+mn-cs"/>
              </a:defRPr>
            </a:lvl9pPr>
          </a:lstStyle>
          <a:p>
            <a:pPr marL="0" marR="0" indent="0" algn="r" defTabSz="428625" rtl="0" eaLnBrk="1" fontAlgn="base" latinLnBrk="0" hangingPunct="1">
              <a:lnSpc>
                <a:spcPct val="100000"/>
              </a:lnSpc>
              <a:spcBef>
                <a:spcPct val="0"/>
              </a:spcBef>
              <a:spcAft>
                <a:spcPct val="0"/>
              </a:spcAft>
              <a:buClrTx/>
              <a:buSzTx/>
              <a:buFontTx/>
              <a:buNone/>
              <a:tabLst>
                <a:tab pos="8626475" algn="r"/>
              </a:tabLst>
              <a:defRPr/>
            </a:pPr>
            <a:r>
              <a:rPr lang="en-US" b="0" i="0" dirty="0" smtClean="0">
                <a:solidFill>
                  <a:srgbClr val="7F7F7F"/>
                </a:solidFill>
                <a:latin typeface="Roboto Condensed Bold"/>
                <a:cs typeface="Roboto Condensed Bold"/>
              </a:rPr>
              <a:t>© 2014 Aerospike, Inc. All rights reserved. Confidential.  |   ACID</a:t>
            </a:r>
            <a:r>
              <a:rPr lang="en-US" b="0" i="0" baseline="0" dirty="0" smtClean="0">
                <a:solidFill>
                  <a:srgbClr val="7F7F7F"/>
                </a:solidFill>
                <a:latin typeface="Roboto Condensed Bold"/>
                <a:cs typeface="Roboto Condensed Bold"/>
              </a:rPr>
              <a:t> &amp; CAP </a:t>
            </a:r>
            <a:r>
              <a:rPr lang="en-US" b="0" i="0" dirty="0" smtClean="0">
                <a:solidFill>
                  <a:srgbClr val="7F7F7F"/>
                </a:solidFill>
                <a:latin typeface="Roboto Condensed Bold"/>
                <a:cs typeface="Roboto Condensed Bold"/>
              </a:rPr>
              <a:t> Webinar – July 1, 2014 | </a:t>
            </a:r>
            <a:fld id="{C183AF2A-48DC-B94B-826E-EC5F7CFB35B9}" type="slidenum">
              <a:rPr lang="en-US" b="0" i="0" smtClean="0">
                <a:solidFill>
                  <a:srgbClr val="7F7F7F"/>
                </a:solidFill>
                <a:latin typeface="Roboto Condensed Bold"/>
                <a:cs typeface="Roboto Condensed Bold"/>
              </a:rPr>
              <a:t>‹#›</a:t>
            </a:fld>
            <a:endParaRPr lang="en-US" b="0" i="0" dirty="0">
              <a:solidFill>
                <a:srgbClr val="7F7F7F"/>
              </a:solidFill>
              <a:latin typeface="Roboto Condensed Bold"/>
              <a:cs typeface="Roboto Condensed Bold"/>
            </a:endParaRPr>
          </a:p>
        </p:txBody>
      </p:sp>
      <p:pic>
        <p:nvPicPr>
          <p:cNvPr id="2" name="Picture 1" descr="aerospike_logo_set_horizontal.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6588873"/>
            <a:ext cx="1578297" cy="277268"/>
          </a:xfrm>
          <a:prstGeom prst="rect">
            <a:avLst/>
          </a:prstGeom>
        </p:spPr>
      </p:pic>
      <p:cxnSp>
        <p:nvCxnSpPr>
          <p:cNvPr id="5" name="Straight Connector 4"/>
          <p:cNvCxnSpPr/>
          <p:nvPr/>
        </p:nvCxnSpPr>
        <p:spPr>
          <a:xfrm>
            <a:off x="1566958" y="6599101"/>
            <a:ext cx="7544478" cy="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70" r:id="rId1"/>
    <p:sldLayoutId id="2147484093" r:id="rId2"/>
    <p:sldLayoutId id="2147484094" r:id="rId3"/>
    <p:sldLayoutId id="2147484104"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2" r:id="rId16"/>
    <p:sldLayoutId id="2147484123" r:id="rId17"/>
    <p:sldLayoutId id="2147484124" r:id="rId18"/>
    <p:sldLayoutId id="2147484125" r:id="rId19"/>
    <p:sldLayoutId id="2147484126" r:id="rId20"/>
    <p:sldLayoutId id="2147484127" r:id="rId21"/>
    <p:sldLayoutId id="2147484128" r:id="rId22"/>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hf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1" fontAlgn="base" hangingPunct="1">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1" fontAlgn="base" hangingPunct="1">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1" fontAlgn="base" hangingPunct="1">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1" fontAlgn="base" hangingPunct="1">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infoq.com/articles/cap-twelve-years-later-how-the-rules-have-changed" TargetMode="External"/><Relationship Id="rId2" Type="http://schemas.openxmlformats.org/officeDocument/2006/relationships/hyperlink" Target="https://github.com/aerospike/aerospike-serv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2.png"/><Relationship Id="rId17"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7.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28.png"/><Relationship Id="rId4" Type="http://schemas.openxmlformats.org/officeDocument/2006/relationships/image" Target="../media/image17.png"/><Relationship Id="rId9" Type="http://schemas.openxmlformats.org/officeDocument/2006/relationships/image" Target="../media/image21.jpg"/><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_s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73454"/>
          </a:xfrm>
          <a:prstGeom prst="rect">
            <a:avLst/>
          </a:prstGeom>
        </p:spPr>
      </p:pic>
      <p:sp>
        <p:nvSpPr>
          <p:cNvPr id="5" name="Title 1"/>
          <p:cNvSpPr txBox="1">
            <a:spLocks/>
          </p:cNvSpPr>
          <p:nvPr/>
        </p:nvSpPr>
        <p:spPr bwMode="auto">
          <a:xfrm>
            <a:off x="3616477" y="6151346"/>
            <a:ext cx="5152727" cy="469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457200" rtl="0" eaLnBrk="0" fontAlgn="base" hangingPunct="0">
              <a:spcBef>
                <a:spcPct val="0"/>
              </a:spcBef>
              <a:spcAft>
                <a:spcPct val="0"/>
              </a:spcAft>
              <a:defRPr sz="6000" b="1" i="0" kern="1200" cap="all">
                <a:solidFill>
                  <a:schemeClr val="bg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9pPr>
          </a:lstStyle>
          <a:p>
            <a:pPr algn="l" eaLnBrk="1" hangingPunct="1"/>
            <a:r>
              <a:rPr lang="en-US" sz="1400" b="0" cap="none" dirty="0">
                <a:solidFill>
                  <a:srgbClr val="929896"/>
                </a:solidFill>
                <a:latin typeface="Roboto Condensed"/>
                <a:ea typeface="MS PGothic" charset="0"/>
                <a:cs typeface="Roboto Condensed"/>
              </a:rPr>
              <a:t>Aerospike  </a:t>
            </a:r>
            <a:r>
              <a:rPr lang="en-US" sz="1400" b="0" cap="none" dirty="0" err="1">
                <a:solidFill>
                  <a:srgbClr val="929896"/>
                </a:solidFill>
                <a:latin typeface="Roboto Condensed"/>
                <a:ea typeface="MS PGothic" charset="0"/>
                <a:cs typeface="Roboto Condensed"/>
              </a:rPr>
              <a:t>aer</a:t>
            </a:r>
            <a:r>
              <a:rPr lang="en-US" sz="1400" b="0" cap="none" dirty="0">
                <a:solidFill>
                  <a:srgbClr val="929896"/>
                </a:solidFill>
                <a:latin typeface="Roboto Condensed"/>
                <a:ea typeface="MS PGothic" charset="0"/>
                <a:cs typeface="Roboto Condensed"/>
              </a:rPr>
              <a:t> . o . spike [air-oh- </a:t>
            </a:r>
            <a:r>
              <a:rPr lang="en-US" sz="1400" b="0" cap="none" dirty="0" err="1">
                <a:solidFill>
                  <a:srgbClr val="929896"/>
                </a:solidFill>
                <a:latin typeface="Roboto Condensed"/>
                <a:ea typeface="MS PGothic" charset="0"/>
                <a:cs typeface="Roboto Condensed"/>
              </a:rPr>
              <a:t>spahyk</a:t>
            </a:r>
            <a:r>
              <a:rPr lang="en-US" sz="1400" b="0" cap="none" dirty="0">
                <a:solidFill>
                  <a:srgbClr val="929896"/>
                </a:solidFill>
                <a:latin typeface="Roboto Condensed"/>
                <a:ea typeface="MS PGothic" charset="0"/>
                <a:cs typeface="Roboto Condensed"/>
              </a:rPr>
              <a:t>] </a:t>
            </a:r>
            <a:br>
              <a:rPr lang="en-US" sz="1400" b="0" cap="none" dirty="0">
                <a:solidFill>
                  <a:srgbClr val="929896"/>
                </a:solidFill>
                <a:latin typeface="Roboto Condensed"/>
                <a:ea typeface="MS PGothic" charset="0"/>
                <a:cs typeface="Roboto Condensed"/>
              </a:rPr>
            </a:br>
            <a:r>
              <a:rPr lang="en-US" sz="1400" b="0" cap="none" dirty="0">
                <a:solidFill>
                  <a:srgbClr val="929896"/>
                </a:solidFill>
                <a:latin typeface="Roboto Condensed"/>
                <a:ea typeface="MS PGothic" charset="0"/>
                <a:cs typeface="Roboto Condensed"/>
              </a:rPr>
              <a:t>noun, 1. tip of a rocket that enhances speed and stability</a:t>
            </a:r>
            <a:endParaRPr lang="en-US" sz="1400" b="0" dirty="0">
              <a:solidFill>
                <a:srgbClr val="929896"/>
              </a:solidFill>
              <a:latin typeface="Roboto Condensed"/>
              <a:ea typeface="MS PGothic" charset="0"/>
              <a:cs typeface="Roboto Condensed"/>
            </a:endParaRPr>
          </a:p>
        </p:txBody>
      </p:sp>
      <p:sp>
        <p:nvSpPr>
          <p:cNvPr id="6" name="Title 1"/>
          <p:cNvSpPr txBox="1">
            <a:spLocks/>
          </p:cNvSpPr>
          <p:nvPr/>
        </p:nvSpPr>
        <p:spPr>
          <a:xfrm>
            <a:off x="3255818" y="1737020"/>
            <a:ext cx="5888181" cy="2615616"/>
          </a:xfrm>
          <a:prstGeom prst="rect">
            <a:avLst/>
          </a:prstGeom>
        </p:spPr>
        <p:txBody>
          <a:bodyPr/>
          <a:lstStyle>
            <a:lvl1pPr algn="ctr" defTabSz="457200" rtl="0" eaLnBrk="0" fontAlgn="base" hangingPunct="0">
              <a:spcBef>
                <a:spcPct val="0"/>
              </a:spcBef>
              <a:spcAft>
                <a:spcPct val="0"/>
              </a:spcAft>
              <a:defRPr sz="6000" b="1" i="0" kern="1200" cap="all">
                <a:solidFill>
                  <a:schemeClr val="bg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9pPr>
          </a:lstStyle>
          <a:p>
            <a:pPr algn="l"/>
            <a:endParaRPr lang="en-US" sz="3200" dirty="0" smtClean="0">
              <a:latin typeface="Roboto Condensed"/>
              <a:cs typeface="Roboto Condensed"/>
            </a:endParaRPr>
          </a:p>
        </p:txBody>
      </p:sp>
      <p:sp>
        <p:nvSpPr>
          <p:cNvPr id="7" name="TextBox 6"/>
          <p:cNvSpPr txBox="1"/>
          <p:nvPr/>
        </p:nvSpPr>
        <p:spPr>
          <a:xfrm>
            <a:off x="3725333" y="108498"/>
            <a:ext cx="3792955" cy="310854"/>
          </a:xfrm>
          <a:prstGeom prst="rect">
            <a:avLst/>
          </a:prstGeom>
          <a:noFill/>
        </p:spPr>
        <p:txBody>
          <a:bodyPr wrap="square" rtlCol="0" anchor="ctr">
            <a:spAutoFit/>
          </a:bodyPr>
          <a:lstStyle/>
          <a:p>
            <a:r>
              <a:rPr lang="en-US" sz="1420" dirty="0" smtClean="0">
                <a:solidFill>
                  <a:schemeClr val="bg1">
                    <a:lumMod val="75000"/>
                  </a:schemeClr>
                </a:solidFill>
                <a:latin typeface="Roboto Condensed"/>
                <a:cs typeface="Roboto Condensed"/>
              </a:rPr>
              <a:t>IN-MEMORY NOSQL, Now OPEN SOURCE!</a:t>
            </a:r>
            <a:endParaRPr lang="en-US" sz="1420" dirty="0">
              <a:solidFill>
                <a:schemeClr val="bg1">
                  <a:lumMod val="75000"/>
                </a:schemeClr>
              </a:solidFill>
              <a:latin typeface="Roboto Condensed"/>
              <a:cs typeface="Roboto Condensed"/>
            </a:endParaRPr>
          </a:p>
        </p:txBody>
      </p:sp>
      <p:pic>
        <p:nvPicPr>
          <p:cNvPr id="4" name="Picture 3" descr="aerospike_logo_set_horizont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36" y="0"/>
            <a:ext cx="3189306" cy="560283"/>
          </a:xfrm>
          <a:prstGeom prst="rect">
            <a:avLst/>
          </a:prstGeom>
        </p:spPr>
      </p:pic>
      <p:sp>
        <p:nvSpPr>
          <p:cNvPr id="8" name="Title 1"/>
          <p:cNvSpPr txBox="1">
            <a:spLocks/>
          </p:cNvSpPr>
          <p:nvPr/>
        </p:nvSpPr>
        <p:spPr>
          <a:xfrm>
            <a:off x="3525981" y="2246312"/>
            <a:ext cx="5103091" cy="1177925"/>
          </a:xfrm>
          <a:prstGeom prst="rect">
            <a:avLst/>
          </a:prstGeom>
        </p:spPr>
        <p:txBody>
          <a:bodyPr/>
          <a:lstStyle>
            <a:lvl1pPr algn="ctr" defTabSz="457200" rtl="0" eaLnBrk="0" fontAlgn="base" hangingPunct="0">
              <a:spcBef>
                <a:spcPct val="0"/>
              </a:spcBef>
              <a:spcAft>
                <a:spcPct val="0"/>
              </a:spcAft>
              <a:defRPr sz="6000" b="1" i="0" kern="1200" cap="all">
                <a:solidFill>
                  <a:schemeClr val="bg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Trebuchet MS"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ebuchet MS" charset="0"/>
                <a:ea typeface="ＭＳ Ｐゴシック" charset="0"/>
                <a:cs typeface="ＭＳ Ｐゴシック" charset="0"/>
              </a:defRPr>
            </a:lvl9pPr>
          </a:lstStyle>
          <a:p>
            <a:pPr eaLnBrk="1" fontAlgn="auto" hangingPunct="1">
              <a:spcAft>
                <a:spcPts val="0"/>
              </a:spcAft>
              <a:defRPr/>
            </a:pPr>
            <a:r>
              <a:rPr lang="en-US" sz="2400" dirty="0" smtClean="0">
                <a:ea typeface="+mj-ea"/>
                <a:cs typeface="+mj-cs"/>
              </a:rPr>
              <a:t>ACID &amp; CAP:</a:t>
            </a:r>
          </a:p>
          <a:p>
            <a:pPr eaLnBrk="1" fontAlgn="auto" hangingPunct="1">
              <a:spcAft>
                <a:spcPts val="0"/>
              </a:spcAft>
              <a:defRPr/>
            </a:pPr>
            <a:endParaRPr lang="en-US" sz="2400" dirty="0" smtClean="0">
              <a:ea typeface="+mj-ea"/>
              <a:cs typeface="+mj-cs"/>
            </a:endParaRPr>
          </a:p>
          <a:p>
            <a:pPr eaLnBrk="1" fontAlgn="auto" hangingPunct="1">
              <a:spcAft>
                <a:spcPts val="0"/>
              </a:spcAft>
              <a:defRPr/>
            </a:pPr>
            <a:r>
              <a:rPr lang="en-US" sz="2400" dirty="0" smtClean="0">
                <a:ea typeface="+mj-ea"/>
                <a:cs typeface="+mj-cs"/>
              </a:rPr>
              <a:t>Clearing CAP Confusion and Why C In CAP ≠ C in ACID</a:t>
            </a:r>
          </a:p>
          <a:p>
            <a:pPr eaLnBrk="1" fontAlgn="auto" hangingPunct="1">
              <a:spcAft>
                <a:spcPts val="0"/>
              </a:spcAft>
              <a:defRPr/>
            </a:pPr>
            <a:endParaRPr lang="en-US" sz="2400" dirty="0">
              <a:ea typeface="+mj-ea"/>
              <a:cs typeface="+mj-cs"/>
            </a:endParaRPr>
          </a:p>
          <a:p>
            <a:pPr eaLnBrk="1" fontAlgn="auto" hangingPunct="1">
              <a:spcAft>
                <a:spcPts val="0"/>
              </a:spcAft>
              <a:defRPr/>
            </a:pPr>
            <a:r>
              <a:rPr lang="en-US" sz="2400" dirty="0" smtClean="0">
                <a:ea typeface="+mj-ea"/>
                <a:cs typeface="+mj-cs"/>
              </a:rPr>
              <a:t>Srini V. Srinivasan, </a:t>
            </a:r>
            <a:r>
              <a:rPr lang="en-US" sz="2400" dirty="0" err="1" smtClean="0">
                <a:ea typeface="+mj-ea"/>
                <a:cs typeface="+mj-cs"/>
              </a:rPr>
              <a:t>Ph.D</a:t>
            </a:r>
            <a:endParaRPr lang="en-US" sz="2400" dirty="0" smtClean="0">
              <a:ea typeface="+mj-ea"/>
              <a:cs typeface="+mj-cs"/>
            </a:endParaRPr>
          </a:p>
          <a:p>
            <a:pPr eaLnBrk="1" fontAlgn="auto" hangingPunct="1">
              <a:spcAft>
                <a:spcPts val="0"/>
              </a:spcAft>
              <a:defRPr/>
            </a:pPr>
            <a:r>
              <a:rPr lang="en-US" sz="2400" dirty="0"/>
              <a:t>Sunil </a:t>
            </a:r>
            <a:r>
              <a:rPr lang="en-US" sz="2400" dirty="0" err="1"/>
              <a:t>SayYaparajU</a:t>
            </a:r>
            <a:endParaRPr lang="en-US" sz="2400" dirty="0"/>
          </a:p>
          <a:p>
            <a:pPr eaLnBrk="1" fontAlgn="auto" hangingPunct="1">
              <a:spcAft>
                <a:spcPts val="0"/>
              </a:spcAft>
              <a:defRPr/>
            </a:pPr>
            <a:endParaRPr lang="en-US" sz="2400" dirty="0" smtClean="0">
              <a:ea typeface="+mj-ea"/>
              <a:cs typeface="+mj-cs"/>
            </a:endParaRPr>
          </a:p>
        </p:txBody>
      </p:sp>
    </p:spTree>
    <p:extLst>
      <p:ext uri="{BB962C8B-B14F-4D97-AF65-F5344CB8AC3E}">
        <p14:creationId xmlns:p14="http://schemas.microsoft.com/office/powerpoint/2010/main" val="1751061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Text Placeholder 2"/>
          <p:cNvSpPr>
            <a:spLocks noGrp="1"/>
          </p:cNvSpPr>
          <p:nvPr>
            <p:ph type="body" sz="quarter" idx="15"/>
          </p:nvPr>
        </p:nvSpPr>
        <p:spPr/>
        <p:txBody>
          <a:bodyPr>
            <a:normAutofit fontScale="85000" lnSpcReduction="10000"/>
          </a:bodyPr>
          <a:lstStyle/>
          <a:p>
            <a:r>
              <a:rPr lang="en-US" dirty="0" smtClean="0"/>
              <a:t>A : Atomicity</a:t>
            </a:r>
          </a:p>
          <a:p>
            <a:pPr lvl="1"/>
            <a:r>
              <a:rPr lang="en-US" dirty="0" smtClean="0"/>
              <a:t>All the changes will happen or none of them will happen</a:t>
            </a:r>
          </a:p>
          <a:p>
            <a:pPr lvl="1"/>
            <a:r>
              <a:rPr lang="en-US" dirty="0" smtClean="0"/>
              <a:t>Aborted transactions are rolled back</a:t>
            </a:r>
          </a:p>
          <a:p>
            <a:pPr lvl="1"/>
            <a:endParaRPr lang="en-US" dirty="0" smtClean="0"/>
          </a:p>
          <a:p>
            <a:r>
              <a:rPr lang="en-US" dirty="0" smtClean="0"/>
              <a:t>C : Consistency</a:t>
            </a:r>
          </a:p>
          <a:p>
            <a:pPr lvl="1"/>
            <a:r>
              <a:rPr lang="en-US" dirty="0" smtClean="0"/>
              <a:t>Database will adhere to all the consistency rules before and after every transaction</a:t>
            </a:r>
          </a:p>
          <a:p>
            <a:pPr lvl="1"/>
            <a:r>
              <a:rPr lang="en-US" dirty="0" smtClean="0"/>
              <a:t>I.E, Data integrity is preserved before and after transaction</a:t>
            </a:r>
          </a:p>
          <a:p>
            <a:pPr lvl="1"/>
            <a:r>
              <a:rPr lang="en-US" dirty="0" smtClean="0"/>
              <a:t>Consistency rules specified by constraints for check, foreign keys, etc.</a:t>
            </a:r>
          </a:p>
          <a:p>
            <a:pPr lvl="1"/>
            <a:endParaRPr lang="en-US" dirty="0" smtClean="0"/>
          </a:p>
          <a:p>
            <a:r>
              <a:rPr lang="en-US" dirty="0" smtClean="0"/>
              <a:t>I : Isolation</a:t>
            </a:r>
          </a:p>
          <a:p>
            <a:pPr lvl="1"/>
            <a:r>
              <a:rPr lang="en-US" dirty="0" smtClean="0"/>
              <a:t>Defines what data will be shown to the transactions</a:t>
            </a:r>
          </a:p>
          <a:p>
            <a:pPr lvl="1"/>
            <a:r>
              <a:rPr lang="en-US" dirty="0" smtClean="0"/>
              <a:t>Level-0/1/2/3 : Different types of locking semantics are used</a:t>
            </a:r>
          </a:p>
          <a:p>
            <a:pPr lvl="1"/>
            <a:endParaRPr lang="en-US" dirty="0" smtClean="0"/>
          </a:p>
          <a:p>
            <a:r>
              <a:rPr lang="en-US" dirty="0" smtClean="0"/>
              <a:t>D : Durability</a:t>
            </a:r>
          </a:p>
          <a:p>
            <a:pPr lvl="1"/>
            <a:r>
              <a:rPr lang="en-US" dirty="0" smtClean="0"/>
              <a:t>Committed changes will never be lost</a:t>
            </a:r>
          </a:p>
          <a:p>
            <a:pPr lvl="1"/>
            <a:r>
              <a:rPr lang="en-US" dirty="0" smtClean="0"/>
              <a:t>Usually achieved by writing both log &amp; data</a:t>
            </a:r>
            <a:endParaRPr lang="en-US" dirty="0"/>
          </a:p>
        </p:txBody>
      </p:sp>
    </p:spTree>
    <p:extLst>
      <p:ext uri="{BB962C8B-B14F-4D97-AF65-F5344CB8AC3E}">
        <p14:creationId xmlns:p14="http://schemas.microsoft.com/office/powerpoint/2010/main" val="8180836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t>
            </a:r>
            <a:endParaRPr lang="en-US" dirty="0"/>
          </a:p>
        </p:txBody>
      </p:sp>
      <p:sp>
        <p:nvSpPr>
          <p:cNvPr id="3" name="Text Placeholder 2"/>
          <p:cNvSpPr>
            <a:spLocks noGrp="1"/>
          </p:cNvSpPr>
          <p:nvPr>
            <p:ph type="body" sz="quarter" idx="15"/>
          </p:nvPr>
        </p:nvSpPr>
        <p:spPr/>
        <p:txBody>
          <a:bodyPr>
            <a:normAutofit fontScale="92500" lnSpcReduction="20000"/>
          </a:bodyPr>
          <a:lstStyle/>
          <a:p>
            <a:r>
              <a:rPr lang="en-US" dirty="0" smtClean="0"/>
              <a:t>C : Consistency</a:t>
            </a:r>
          </a:p>
          <a:p>
            <a:pPr lvl="1"/>
            <a:r>
              <a:rPr lang="en-US" dirty="0" smtClean="0"/>
              <a:t>All the copies of the data are same in a distributed system with replication</a:t>
            </a:r>
          </a:p>
          <a:p>
            <a:pPr lvl="1"/>
            <a:endParaRPr lang="en-US" dirty="0" smtClean="0"/>
          </a:p>
          <a:p>
            <a:r>
              <a:rPr lang="en-US" dirty="0" smtClean="0"/>
              <a:t>A : Availability</a:t>
            </a:r>
          </a:p>
          <a:p>
            <a:pPr lvl="1"/>
            <a:r>
              <a:rPr lang="en-US" dirty="0" smtClean="0"/>
              <a:t>The system is 100%  responsive for reads and writes with strict SLA</a:t>
            </a:r>
          </a:p>
          <a:p>
            <a:pPr lvl="1"/>
            <a:r>
              <a:rPr lang="en-US" dirty="0" smtClean="0"/>
              <a:t>It could return failure temporarily for a finite amount of time</a:t>
            </a:r>
          </a:p>
          <a:p>
            <a:pPr lvl="1"/>
            <a:endParaRPr lang="en-US" dirty="0" smtClean="0"/>
          </a:p>
          <a:p>
            <a:r>
              <a:rPr lang="en-US" dirty="0" smtClean="0"/>
              <a:t>P : Partition Tolerance</a:t>
            </a:r>
          </a:p>
          <a:p>
            <a:pPr lvl="1"/>
            <a:r>
              <a:rPr lang="en-US" dirty="0" smtClean="0"/>
              <a:t>System continues to work (take reads/writes) even if some nodes cannot talk to each other</a:t>
            </a:r>
          </a:p>
          <a:p>
            <a:pPr lvl="1"/>
            <a:endParaRPr lang="en-US" dirty="0"/>
          </a:p>
          <a:p>
            <a:r>
              <a:rPr lang="en-US" dirty="0" smtClean="0"/>
              <a:t>Brewer’s CAP THEOREM</a:t>
            </a:r>
          </a:p>
          <a:p>
            <a:pPr lvl="1"/>
            <a:r>
              <a:rPr lang="en-US" dirty="0" smtClean="0"/>
              <a:t>Only two of the three (C, A, P)  can be satisfied in any distributed system</a:t>
            </a:r>
          </a:p>
          <a:p>
            <a:pPr lvl="1"/>
            <a:endParaRPr lang="en-US" dirty="0" smtClean="0"/>
          </a:p>
          <a:p>
            <a:pPr lvl="1"/>
            <a:r>
              <a:rPr lang="en-US" dirty="0" smtClean="0"/>
              <a:t>COROLLARY</a:t>
            </a:r>
          </a:p>
          <a:p>
            <a:pPr lvl="2"/>
            <a:r>
              <a:rPr lang="en-US" dirty="0" smtClean="0"/>
              <a:t>A system has to choose one of C or A in the event of partitioning</a:t>
            </a:r>
            <a:endParaRPr lang="en-US" dirty="0"/>
          </a:p>
        </p:txBody>
      </p:sp>
    </p:spTree>
    <p:extLst>
      <p:ext uri="{BB962C8B-B14F-4D97-AF65-F5344CB8AC3E}">
        <p14:creationId xmlns:p14="http://schemas.microsoft.com/office/powerpoint/2010/main" val="14376708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for Controversy</a:t>
            </a:r>
            <a:endParaRPr lang="en-US" dirty="0"/>
          </a:p>
        </p:txBody>
      </p:sp>
      <p:sp>
        <p:nvSpPr>
          <p:cNvPr id="3" name="Text Placeholder 2"/>
          <p:cNvSpPr>
            <a:spLocks noGrp="1"/>
          </p:cNvSpPr>
          <p:nvPr>
            <p:ph type="body" sz="quarter" idx="15"/>
          </p:nvPr>
        </p:nvSpPr>
        <p:spPr>
          <a:xfrm>
            <a:off x="457200" y="1447287"/>
            <a:ext cx="8229600" cy="4824558"/>
          </a:xfrm>
        </p:spPr>
        <p:txBody>
          <a:bodyPr/>
          <a:lstStyle/>
          <a:p>
            <a:r>
              <a:rPr lang="en-US" dirty="0" smtClean="0"/>
              <a:t>C in ACID != C in CAP</a:t>
            </a:r>
          </a:p>
          <a:p>
            <a:r>
              <a:rPr lang="en-US" dirty="0" smtClean="0"/>
              <a:t>So, ACID is possible in distributed systems</a:t>
            </a:r>
            <a:endParaRPr lang="en-US" dirty="0"/>
          </a:p>
        </p:txBody>
      </p:sp>
      <p:grpSp>
        <p:nvGrpSpPr>
          <p:cNvPr id="8" name="Group 7"/>
          <p:cNvGrpSpPr/>
          <p:nvPr/>
        </p:nvGrpSpPr>
        <p:grpSpPr>
          <a:xfrm>
            <a:off x="3607628" y="2909006"/>
            <a:ext cx="1960846" cy="2376762"/>
            <a:chOff x="6306371" y="720570"/>
            <a:chExt cx="1960846" cy="2376762"/>
          </a:xfrm>
        </p:grpSpPr>
        <p:sp>
          <p:nvSpPr>
            <p:cNvPr id="4" name="Rectangle 3"/>
            <p:cNvSpPr/>
            <p:nvPr/>
          </p:nvSpPr>
          <p:spPr>
            <a:xfrm>
              <a:off x="6306371" y="720570"/>
              <a:ext cx="1015663" cy="2376762"/>
            </a:xfrm>
            <a:prstGeom prst="rect">
              <a:avLst/>
            </a:prstGeom>
            <a:noFill/>
          </p:spPr>
          <p:txBody>
            <a:bodyPr vert="wordArtVert"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ACID</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6485547" y="1136618"/>
              <a:ext cx="1781670"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 </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t>
              </a:r>
            </a:p>
          </p:txBody>
        </p:sp>
      </p:grpSp>
      <p:cxnSp>
        <p:nvCxnSpPr>
          <p:cNvPr id="11" name="Straight Connector 10"/>
          <p:cNvCxnSpPr/>
          <p:nvPr/>
        </p:nvCxnSpPr>
        <p:spPr>
          <a:xfrm>
            <a:off x="3505286" y="2803166"/>
            <a:ext cx="2169012" cy="2547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505286" y="2803166"/>
            <a:ext cx="2169012" cy="254719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263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in Aerospike</a:t>
            </a:r>
            <a:endParaRPr lang="en-US" dirty="0"/>
          </a:p>
        </p:txBody>
      </p:sp>
      <p:sp>
        <p:nvSpPr>
          <p:cNvPr id="3" name="Text Placeholder 2"/>
          <p:cNvSpPr>
            <a:spLocks noGrp="1"/>
          </p:cNvSpPr>
          <p:nvPr>
            <p:ph type="body" sz="quarter" idx="15"/>
          </p:nvPr>
        </p:nvSpPr>
        <p:spPr/>
        <p:txBody>
          <a:bodyPr>
            <a:normAutofit fontScale="62500" lnSpcReduction="20000"/>
          </a:bodyPr>
          <a:lstStyle/>
          <a:p>
            <a:r>
              <a:rPr lang="en-US" dirty="0" smtClean="0"/>
              <a:t>Atomicity</a:t>
            </a:r>
          </a:p>
          <a:p>
            <a:pPr lvl="1"/>
            <a:r>
              <a:rPr lang="en-US" dirty="0" smtClean="0"/>
              <a:t>Currently, single-record atomicity with replication and secondary indexes</a:t>
            </a:r>
          </a:p>
          <a:p>
            <a:pPr lvl="1"/>
            <a:r>
              <a:rPr lang="en-US" dirty="0" smtClean="0"/>
              <a:t>Entire object including all the bins are changed together. “Copy on write”</a:t>
            </a:r>
          </a:p>
          <a:p>
            <a:pPr lvl="1"/>
            <a:r>
              <a:rPr lang="en-US" dirty="0" smtClean="0"/>
              <a:t>If any portion of the update fails, the entire operation is aborted</a:t>
            </a:r>
          </a:p>
          <a:p>
            <a:pPr lvl="1"/>
            <a:endParaRPr lang="en-US" dirty="0"/>
          </a:p>
          <a:p>
            <a:r>
              <a:rPr lang="en-US" dirty="0" smtClean="0"/>
              <a:t>Consistency</a:t>
            </a:r>
          </a:p>
          <a:p>
            <a:pPr lvl="1"/>
            <a:r>
              <a:rPr lang="en-US" dirty="0" smtClean="0"/>
              <a:t>No RDBMS style constraints can be defined</a:t>
            </a:r>
          </a:p>
          <a:p>
            <a:pPr lvl="1"/>
            <a:r>
              <a:rPr lang="en-US" dirty="0" smtClean="0"/>
              <a:t>Implied constraints are enforced, for example:</a:t>
            </a:r>
          </a:p>
          <a:p>
            <a:pPr lvl="2"/>
            <a:r>
              <a:rPr lang="en-US" dirty="0" smtClean="0"/>
              <a:t>Secondary index queries need to be able to find objects after the write transaction completes.</a:t>
            </a:r>
          </a:p>
          <a:p>
            <a:pPr lvl="1"/>
            <a:endParaRPr lang="en-US" dirty="0" smtClean="0"/>
          </a:p>
          <a:p>
            <a:r>
              <a:rPr lang="en-US" dirty="0" smtClean="0"/>
              <a:t>Isolation</a:t>
            </a:r>
          </a:p>
          <a:p>
            <a:pPr lvl="1"/>
            <a:r>
              <a:rPr lang="en-US" dirty="0" smtClean="0"/>
              <a:t>Supports read-committed isolation for long transactions like backup/restore,  scans, etc. (level-1)</a:t>
            </a:r>
          </a:p>
          <a:p>
            <a:pPr lvl="1"/>
            <a:r>
              <a:rPr lang="en-US" dirty="0" smtClean="0"/>
              <a:t>Provides Check-And-Set (CAS) operations</a:t>
            </a:r>
          </a:p>
          <a:p>
            <a:pPr lvl="1"/>
            <a:endParaRPr lang="en-US" dirty="0" smtClean="0"/>
          </a:p>
          <a:p>
            <a:r>
              <a:rPr lang="en-US" dirty="0" smtClean="0"/>
              <a:t>Durability</a:t>
            </a:r>
          </a:p>
          <a:p>
            <a:pPr lvl="1"/>
            <a:r>
              <a:rPr lang="en-US" dirty="0" smtClean="0"/>
              <a:t>Achieved by writing to multiple replicas synchronously</a:t>
            </a:r>
          </a:p>
          <a:p>
            <a:pPr lvl="2"/>
            <a:r>
              <a:rPr lang="en-US" dirty="0" smtClean="0"/>
              <a:t>E.g., if  one node fails, other copies can be used</a:t>
            </a:r>
          </a:p>
          <a:p>
            <a:pPr lvl="1"/>
            <a:r>
              <a:rPr lang="en-US" dirty="0" smtClean="0"/>
              <a:t>Effectively the level of durability is the same as using disk + log in traditional systems</a:t>
            </a:r>
          </a:p>
          <a:p>
            <a:pPr lvl="1"/>
            <a:r>
              <a:rPr lang="en-US" dirty="0"/>
              <a:t>Enhanced durability</a:t>
            </a:r>
          </a:p>
          <a:p>
            <a:pPr lvl="2"/>
            <a:r>
              <a:rPr lang="en-US" dirty="0" err="1"/>
              <a:t>Rackaware</a:t>
            </a:r>
            <a:r>
              <a:rPr lang="en-US" dirty="0"/>
              <a:t> replication</a:t>
            </a:r>
          </a:p>
          <a:p>
            <a:pPr lvl="2"/>
            <a:r>
              <a:rPr lang="en-US" dirty="0"/>
              <a:t>Backup + Restore</a:t>
            </a:r>
          </a:p>
          <a:p>
            <a:pPr lvl="2"/>
            <a:r>
              <a:rPr lang="en-US" dirty="0"/>
              <a:t>XDR : Cross Datacenter Replication</a:t>
            </a:r>
          </a:p>
          <a:p>
            <a:pPr lvl="1"/>
            <a:endParaRPr lang="en-US" dirty="0"/>
          </a:p>
        </p:txBody>
      </p:sp>
    </p:spTree>
    <p:extLst>
      <p:ext uri="{BB962C8B-B14F-4D97-AF65-F5344CB8AC3E}">
        <p14:creationId xmlns:p14="http://schemas.microsoft.com/office/powerpoint/2010/main" val="20313588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in Aerospike</a:t>
            </a:r>
            <a:endParaRPr lang="en-US" dirty="0"/>
          </a:p>
        </p:txBody>
      </p:sp>
      <p:sp>
        <p:nvSpPr>
          <p:cNvPr id="3" name="Text Placeholder 2"/>
          <p:cNvSpPr>
            <a:spLocks noGrp="1"/>
          </p:cNvSpPr>
          <p:nvPr>
            <p:ph type="body" sz="quarter" idx="15"/>
          </p:nvPr>
        </p:nvSpPr>
        <p:spPr/>
        <p:txBody>
          <a:bodyPr>
            <a:normAutofit fontScale="77500" lnSpcReduction="20000"/>
          </a:bodyPr>
          <a:lstStyle/>
          <a:p>
            <a:r>
              <a:rPr lang="en-US" dirty="0" smtClean="0"/>
              <a:t>Consistency</a:t>
            </a:r>
          </a:p>
          <a:p>
            <a:pPr lvl="1"/>
            <a:r>
              <a:rPr lang="en-US" dirty="0" smtClean="0"/>
              <a:t>Immediate consistency : All replicas are updated synchronously</a:t>
            </a:r>
          </a:p>
          <a:p>
            <a:pPr lvl="1"/>
            <a:endParaRPr lang="en-US" dirty="0" smtClean="0"/>
          </a:p>
          <a:p>
            <a:r>
              <a:rPr lang="en-US" dirty="0" smtClean="0"/>
              <a:t>Availability</a:t>
            </a:r>
          </a:p>
          <a:p>
            <a:pPr lvl="1"/>
            <a:r>
              <a:rPr lang="en-US" dirty="0" smtClean="0"/>
              <a:t>New master/replicas will be assigned immediately on cluster state change</a:t>
            </a:r>
          </a:p>
          <a:p>
            <a:pPr lvl="1"/>
            <a:r>
              <a:rPr lang="en-US" dirty="0" smtClean="0"/>
              <a:t>New master will start taking writes</a:t>
            </a:r>
          </a:p>
          <a:p>
            <a:pPr lvl="1"/>
            <a:r>
              <a:rPr lang="en-US" dirty="0" smtClean="0"/>
              <a:t>Old replicas will server the reads</a:t>
            </a:r>
          </a:p>
          <a:p>
            <a:pPr lvl="1"/>
            <a:endParaRPr lang="en-US" dirty="0" smtClean="0"/>
          </a:p>
          <a:p>
            <a:r>
              <a:rPr lang="en-US" dirty="0" smtClean="0"/>
              <a:t>Partition-tolerance</a:t>
            </a:r>
          </a:p>
          <a:p>
            <a:pPr lvl="1"/>
            <a:r>
              <a:rPr lang="en-US" dirty="0" smtClean="0"/>
              <a:t>Tries to avoid partitioning (secondary heartbeats)</a:t>
            </a:r>
          </a:p>
          <a:p>
            <a:pPr lvl="1"/>
            <a:r>
              <a:rPr lang="en-US" dirty="0" smtClean="0"/>
              <a:t>Chooses Availability over consistency</a:t>
            </a:r>
          </a:p>
          <a:p>
            <a:pPr lvl="1"/>
            <a:r>
              <a:rPr lang="en-US" dirty="0" smtClean="0"/>
              <a:t>Achieves eventual consistency when network restores</a:t>
            </a:r>
          </a:p>
          <a:p>
            <a:pPr lvl="1"/>
            <a:endParaRPr lang="en-US" dirty="0" smtClean="0"/>
          </a:p>
          <a:p>
            <a:r>
              <a:rPr lang="en-US" dirty="0" smtClean="0"/>
              <a:t>For internet applications (e.g., Real-time Bidding in Display advertising)</a:t>
            </a:r>
          </a:p>
          <a:p>
            <a:pPr lvl="1"/>
            <a:r>
              <a:rPr lang="en-US" dirty="0" smtClean="0"/>
              <a:t>(AP + Eventual consistency) could be better than (CP - Availability)</a:t>
            </a:r>
          </a:p>
          <a:p>
            <a:pPr lvl="1"/>
            <a:endParaRPr lang="en-US" dirty="0" smtClean="0"/>
          </a:p>
          <a:p>
            <a:r>
              <a:rPr lang="en-US" dirty="0" smtClean="0"/>
              <a:t>For enterprise applications (e.g., Consumer access to Retail Banking Accounts)</a:t>
            </a:r>
          </a:p>
          <a:p>
            <a:pPr lvl="1"/>
            <a:r>
              <a:rPr lang="en-US" dirty="0" smtClean="0"/>
              <a:t>C is paramount + A is very important, so partitions need to be avoided like the plague</a:t>
            </a:r>
          </a:p>
        </p:txBody>
      </p:sp>
    </p:spTree>
    <p:extLst>
      <p:ext uri="{BB962C8B-B14F-4D97-AF65-F5344CB8AC3E}">
        <p14:creationId xmlns:p14="http://schemas.microsoft.com/office/powerpoint/2010/main" val="29461688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artitions are Rare</a:t>
            </a:r>
            <a:endParaRPr lang="en-US" dirty="0"/>
          </a:p>
        </p:txBody>
      </p:sp>
      <p:sp>
        <p:nvSpPr>
          <p:cNvPr id="3" name="Text Placeholder 2"/>
          <p:cNvSpPr>
            <a:spLocks noGrp="1"/>
          </p:cNvSpPr>
          <p:nvPr>
            <p:ph type="body" sz="quarter" idx="15"/>
          </p:nvPr>
        </p:nvSpPr>
        <p:spPr>
          <a:xfrm>
            <a:off x="457200" y="2590800"/>
            <a:ext cx="8229600" cy="3721099"/>
          </a:xfrm>
        </p:spPr>
        <p:txBody>
          <a:bodyPr>
            <a:normAutofit lnSpcReduction="10000"/>
          </a:bodyPr>
          <a:lstStyle/>
          <a:p>
            <a:r>
              <a:rPr lang="en-US" dirty="0" smtClean="0"/>
              <a:t>Fast heartbeats</a:t>
            </a:r>
          </a:p>
          <a:p>
            <a:pPr lvl="1"/>
            <a:r>
              <a:rPr lang="en-US" dirty="0" smtClean="0"/>
              <a:t>Nodes close to each other in same data center and same switch/rack</a:t>
            </a:r>
          </a:p>
          <a:p>
            <a:pPr lvl="1"/>
            <a:r>
              <a:rPr lang="en-US" dirty="0" smtClean="0"/>
              <a:t>Dual channel replicated heartbeats keeps system robust during network switch failures</a:t>
            </a:r>
          </a:p>
          <a:p>
            <a:pPr lvl="1"/>
            <a:r>
              <a:rPr lang="en-US" dirty="0" smtClean="0"/>
              <a:t>Ensures fast cluster formation and reorganization using Paxos algorithm</a:t>
            </a:r>
          </a:p>
          <a:p>
            <a:pPr lvl="1"/>
            <a:endParaRPr lang="en-US" dirty="0" smtClean="0"/>
          </a:p>
          <a:p>
            <a:r>
              <a:rPr lang="en-US" dirty="0" smtClean="0"/>
              <a:t>Handling consistency during node failures</a:t>
            </a:r>
          </a:p>
          <a:p>
            <a:pPr lvl="1"/>
            <a:r>
              <a:rPr lang="en-US" dirty="0" smtClean="0"/>
              <a:t>Generation count based conflict detection and resolution</a:t>
            </a:r>
          </a:p>
          <a:p>
            <a:pPr lvl="1"/>
            <a:r>
              <a:rPr lang="en-US" dirty="0" smtClean="0"/>
              <a:t>Duplicate resolution for reads during cluster reorganization</a:t>
            </a:r>
          </a:p>
          <a:p>
            <a:pPr lvl="1"/>
            <a:r>
              <a:rPr lang="en-US" dirty="0" smtClean="0"/>
              <a:t>Atomically moving data partitions from one cluster node to another</a:t>
            </a:r>
          </a:p>
          <a:p>
            <a:pPr lvl="1"/>
            <a:endParaRPr lang="en-US" dirty="0" smtClean="0"/>
          </a:p>
          <a:p>
            <a:pPr lvl="1"/>
            <a:endParaRPr lang="en-US" dirty="0"/>
          </a:p>
        </p:txBody>
      </p:sp>
      <p:sp>
        <p:nvSpPr>
          <p:cNvPr id="4" name="Text Placeholder 2"/>
          <p:cNvSpPr txBox="1">
            <a:spLocks/>
          </p:cNvSpPr>
          <p:nvPr/>
        </p:nvSpPr>
        <p:spPr>
          <a:xfrm>
            <a:off x="1155700" y="1184107"/>
            <a:ext cx="5956300" cy="1406693"/>
          </a:xfrm>
          <a:prstGeom prst="rect">
            <a:avLst/>
          </a:prstGeom>
        </p:spPr>
        <p:txBody>
          <a:bodyPr vert="horz">
            <a:normAutofit lnSpcReduction="10000"/>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kern="1200" baseline="0">
                <a:solidFill>
                  <a:schemeClr val="accent3"/>
                </a:solidFill>
                <a:latin typeface="Roboto Condensed Regular"/>
                <a:ea typeface="MS PGothic" pitchFamily="34" charset="-128"/>
                <a:cs typeface="Roboto Condensed Regular"/>
              </a:defRPr>
            </a:lvl1pPr>
            <a:lvl2pPr marL="628650" indent="-171450" algn="l" defTabSz="457200" rtl="0" eaLnBrk="1" fontAlgn="base" hangingPunct="1">
              <a:spcBef>
                <a:spcPct val="20000"/>
              </a:spcBef>
              <a:spcAft>
                <a:spcPct val="0"/>
              </a:spcAft>
              <a:buClr>
                <a:schemeClr val="bg1">
                  <a:lumMod val="65000"/>
                </a:schemeClr>
              </a:buClr>
              <a:buSzPct val="75000"/>
              <a:buFont typeface="Lucida Grande"/>
              <a:buChar char="■"/>
              <a:defRPr sz="2000" b="0" i="0" kern="1200" baseline="0">
                <a:solidFill>
                  <a:schemeClr val="accent3"/>
                </a:solidFill>
                <a:latin typeface="Roboto Condensed Regular"/>
                <a:ea typeface="MS PGothic" pitchFamily="34" charset="-128"/>
                <a:cs typeface="Roboto Condensed Regular"/>
              </a:defRPr>
            </a:lvl2pPr>
            <a:lvl3pPr marL="1092200" indent="-177800" algn="l" defTabSz="457200" rtl="0" eaLnBrk="1" fontAlgn="base" hangingPunct="1">
              <a:spcBef>
                <a:spcPct val="20000"/>
              </a:spcBef>
              <a:spcAft>
                <a:spcPct val="0"/>
              </a:spcAft>
              <a:buClr>
                <a:schemeClr val="bg1">
                  <a:lumMod val="65000"/>
                </a:schemeClr>
              </a:buClr>
              <a:buSzPct val="55000"/>
              <a:buFont typeface="Lucida Grande"/>
              <a:buChar char="■"/>
              <a:defRPr sz="1800" b="0" i="0" kern="1200" baseline="0">
                <a:solidFill>
                  <a:schemeClr val="accent3"/>
                </a:solidFill>
                <a:latin typeface="Roboto Condensed Regular"/>
                <a:ea typeface="MS PGothic" pitchFamily="34" charset="-128"/>
                <a:cs typeface="Roboto Condensed Regular"/>
              </a:defRPr>
            </a:lvl3pPr>
            <a:lvl4pPr marL="1487488" indent="-115888" algn="l" defTabSz="457200" rtl="0" eaLnBrk="1" fontAlgn="base" hangingPunct="1">
              <a:spcBef>
                <a:spcPct val="20000"/>
              </a:spcBef>
              <a:spcAft>
                <a:spcPct val="0"/>
              </a:spcAft>
              <a:buClr>
                <a:schemeClr val="bg1">
                  <a:lumMod val="65000"/>
                </a:schemeClr>
              </a:buClr>
              <a:buSzPct val="75000"/>
              <a:buFont typeface="Lucida Grande"/>
              <a:buChar char="■"/>
              <a:defRPr sz="1400" b="0" i="0" kern="1200">
                <a:solidFill>
                  <a:schemeClr val="accent3"/>
                </a:solidFill>
                <a:latin typeface="Roboto Condensed Regular"/>
                <a:ea typeface="MS PGothic" pitchFamily="34" charset="-128"/>
                <a:cs typeface="Roboto Condensed Regular"/>
              </a:defRPr>
            </a:lvl4pPr>
            <a:lvl5pPr marL="1947863" indent="-119063" algn="l" defTabSz="457200" rtl="0" eaLnBrk="1" fontAlgn="base" hangingPunct="1">
              <a:spcBef>
                <a:spcPct val="20000"/>
              </a:spcBef>
              <a:spcAft>
                <a:spcPct val="0"/>
              </a:spcAft>
              <a:buClr>
                <a:schemeClr val="bg1">
                  <a:lumMod val="65000"/>
                </a:schemeClr>
              </a:buClr>
              <a:buSzPct val="75000"/>
              <a:buFont typeface="Lucida Grande"/>
              <a:buChar char="■"/>
              <a:defRPr sz="1200" b="0" i="0" kern="1200" baseline="0">
                <a:solidFill>
                  <a:schemeClr val="accent3"/>
                </a:solidFill>
                <a:latin typeface="Roboto Condensed Regular"/>
                <a:ea typeface="MS PGothic" pitchFamily="34" charset="-128"/>
                <a:cs typeface="Roboto Condensed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9063" indent="0">
              <a:buNone/>
            </a:pPr>
            <a:r>
              <a:rPr lang="en-US" dirty="0" smtClean="0"/>
              <a:t>Brewer’s CAP Revisited – 2012</a:t>
            </a:r>
            <a:endParaRPr lang="en-US" dirty="0"/>
          </a:p>
          <a:p>
            <a:pPr marL="457200" lvl="1" indent="0">
              <a:buNone/>
            </a:pPr>
            <a:r>
              <a:rPr lang="en-US" dirty="0" smtClean="0"/>
              <a:t>“First</a:t>
            </a:r>
            <a:r>
              <a:rPr lang="en-US" dirty="0"/>
              <a:t>, because partitions are rare, there is little reason to forfeit C or A when the system is not partitioned.” </a:t>
            </a:r>
            <a:r>
              <a:rPr lang="en-US" dirty="0" smtClean="0"/>
              <a:t>   </a:t>
            </a:r>
            <a:r>
              <a:rPr lang="en-US" dirty="0"/>
              <a:t>	</a:t>
            </a:r>
            <a:r>
              <a:rPr lang="en-US" dirty="0" smtClean="0"/>
              <a:t>			</a:t>
            </a:r>
          </a:p>
        </p:txBody>
      </p:sp>
    </p:spTree>
    <p:extLst>
      <p:ext uri="{BB962C8B-B14F-4D97-AF65-F5344CB8AC3E}">
        <p14:creationId xmlns:p14="http://schemas.microsoft.com/office/powerpoint/2010/main" val="29766177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a:spLocks noChangeArrowheads="1"/>
          </p:cNvSpPr>
          <p:nvPr/>
        </p:nvSpPr>
        <p:spPr bwMode="auto">
          <a:xfrm>
            <a:off x="4495800" y="2508250"/>
            <a:ext cx="4648200" cy="3965575"/>
          </a:xfrm>
          <a:prstGeom prst="rect">
            <a:avLst/>
          </a:prstGeom>
          <a:solidFill>
            <a:srgbClr val="F2F2F2"/>
          </a:solidFill>
          <a:ln w="9525">
            <a:noFill/>
            <a:miter lim="800000"/>
            <a:headEnd/>
            <a:tailEnd/>
          </a:ln>
          <a:effectLst>
            <a:outerShdw dist="23000" dir="5400000" rotWithShape="0">
              <a:srgbClr val="808080">
                <a:alpha val="34998"/>
              </a:srgbClr>
            </a:outerShdw>
          </a:effectLst>
        </p:spPr>
        <p:txBody>
          <a:bodyPr anchor="ctr"/>
          <a:lstStyle/>
          <a:p>
            <a:pPr algn="ctr">
              <a:defRPr/>
            </a:pPr>
            <a:endParaRPr lang="en-US" dirty="0">
              <a:solidFill>
                <a:schemeClr val="lt1"/>
              </a:solidFill>
              <a:latin typeface="+mn-lt"/>
              <a:ea typeface="+mn-ea"/>
              <a:cs typeface="+mn-cs"/>
            </a:endParaRPr>
          </a:p>
        </p:txBody>
      </p:sp>
      <p:sp>
        <p:nvSpPr>
          <p:cNvPr id="20482" name="Title 1"/>
          <p:cNvSpPr>
            <a:spLocks noGrp="1"/>
          </p:cNvSpPr>
          <p:nvPr>
            <p:ph type="title"/>
          </p:nvPr>
        </p:nvSpPr>
        <p:spPr bwMode="auto">
          <a:xfrm>
            <a:off x="457200" y="108858"/>
            <a:ext cx="8686800" cy="9101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600" dirty="0" smtClean="0">
                <a:latin typeface="Trebuchet MS" charset="0"/>
                <a:ea typeface="MS PGothic" charset="0"/>
              </a:rPr>
              <a:t/>
            </a:r>
            <a:br>
              <a:rPr lang="en-US" sz="2600" dirty="0" smtClean="0">
                <a:latin typeface="Trebuchet MS" charset="0"/>
                <a:ea typeface="MS PGothic" charset="0"/>
              </a:rPr>
            </a:br>
            <a:r>
              <a:rPr lang="en-US" sz="2600" dirty="0" smtClean="0">
                <a:latin typeface="Roboto Condensed Regular"/>
                <a:ea typeface="MS PGothic" charset="0"/>
                <a:cs typeface="Roboto Condensed Regular"/>
              </a:rPr>
              <a:t>SHARED-NOTHING SYSTEM:100% DATA AVAILABILITY</a:t>
            </a:r>
            <a:endParaRPr lang="en-US" sz="2600" dirty="0">
              <a:latin typeface="Roboto Condensed Regular"/>
              <a:ea typeface="MS PGothic" charset="0"/>
              <a:cs typeface="Roboto Condensed Regular"/>
            </a:endParaRPr>
          </a:p>
        </p:txBody>
      </p:sp>
      <p:sp>
        <p:nvSpPr>
          <p:cNvPr id="2" name="Text Placeholder 1"/>
          <p:cNvSpPr>
            <a:spLocks noGrp="1"/>
          </p:cNvSpPr>
          <p:nvPr>
            <p:ph type="body" sz="quarter" idx="15"/>
          </p:nvPr>
        </p:nvSpPr>
        <p:spPr>
          <a:xfrm>
            <a:off x="457200" y="1466056"/>
            <a:ext cx="3908425" cy="2322513"/>
          </a:xfrm>
        </p:spPr>
        <p:txBody>
          <a:bodyPr>
            <a:normAutofit fontScale="70000" lnSpcReduction="20000"/>
          </a:bodyPr>
          <a:lstStyle/>
          <a:p>
            <a:pPr>
              <a:defRPr/>
            </a:pPr>
            <a:r>
              <a:rPr lang="en-US" dirty="0" smtClean="0"/>
              <a:t>Every node in a cluster is </a:t>
            </a:r>
            <a:r>
              <a:rPr lang="en-US" b="1" dirty="0" smtClean="0">
                <a:solidFill>
                  <a:schemeClr val="accent1"/>
                </a:solidFill>
              </a:rPr>
              <a:t>identical</a:t>
            </a:r>
            <a:r>
              <a:rPr lang="en-US" dirty="0" smtClean="0"/>
              <a:t>, </a:t>
            </a:r>
            <a:br>
              <a:rPr lang="en-US" dirty="0" smtClean="0"/>
            </a:br>
            <a:r>
              <a:rPr lang="en-US" dirty="0" smtClean="0"/>
              <a:t>handles both transactions and long running tasks</a:t>
            </a:r>
          </a:p>
          <a:p>
            <a:pPr>
              <a:defRPr/>
            </a:pPr>
            <a:endParaRPr lang="en-US" dirty="0" smtClean="0"/>
          </a:p>
          <a:p>
            <a:pPr>
              <a:defRPr/>
            </a:pPr>
            <a:r>
              <a:rPr lang="en-US" dirty="0" smtClean="0"/>
              <a:t>Data is replicated </a:t>
            </a:r>
            <a:r>
              <a:rPr lang="en-US" b="1" dirty="0" smtClean="0">
                <a:solidFill>
                  <a:srgbClr val="A01620"/>
                </a:solidFill>
              </a:rPr>
              <a:t>synchronously</a:t>
            </a:r>
            <a:r>
              <a:rPr lang="en-US" dirty="0" smtClean="0">
                <a:solidFill>
                  <a:srgbClr val="FF0000"/>
                </a:solidFill>
              </a:rPr>
              <a:t> </a:t>
            </a:r>
            <a:r>
              <a:rPr lang="en-US" dirty="0" smtClean="0"/>
              <a:t>with immediate consistency within the cluster</a:t>
            </a:r>
          </a:p>
          <a:p>
            <a:pPr>
              <a:defRPr/>
            </a:pPr>
            <a:endParaRPr lang="en-US" dirty="0" smtClean="0"/>
          </a:p>
          <a:p>
            <a:pPr>
              <a:defRPr/>
            </a:pPr>
            <a:r>
              <a:rPr lang="en-US" dirty="0" smtClean="0"/>
              <a:t>Data is replicated</a:t>
            </a:r>
            <a:r>
              <a:rPr lang="en-US" dirty="0" smtClean="0">
                <a:solidFill>
                  <a:srgbClr val="A01620"/>
                </a:solidFill>
              </a:rPr>
              <a:t> </a:t>
            </a:r>
            <a:r>
              <a:rPr lang="en-US" b="1" dirty="0" smtClean="0">
                <a:solidFill>
                  <a:srgbClr val="A01620"/>
                </a:solidFill>
              </a:rPr>
              <a:t>asynchronously</a:t>
            </a:r>
            <a:r>
              <a:rPr lang="en-US" dirty="0" smtClean="0">
                <a:solidFill>
                  <a:srgbClr val="A01620"/>
                </a:solidFill>
              </a:rPr>
              <a:t> </a:t>
            </a:r>
            <a:r>
              <a:rPr lang="en-US" dirty="0" smtClean="0"/>
              <a:t>across data centers</a:t>
            </a:r>
            <a:endParaRPr lang="en-US" dirty="0"/>
          </a:p>
        </p:txBody>
      </p:sp>
      <p:pic>
        <p:nvPicPr>
          <p:cNvPr id="20484" name="Picture 7" descr="Aerospike_Node_Diagr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5025" y="2627313"/>
            <a:ext cx="4335463"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6167438" y="6167438"/>
            <a:ext cx="1666875" cy="306387"/>
          </a:xfrm>
          <a:prstGeom prst="rect">
            <a:avLst/>
          </a:prstGeom>
          <a:noFill/>
        </p:spPr>
        <p:txBody>
          <a:bodyPr wrap="none">
            <a:spAutoFit/>
          </a:bodyPr>
          <a:lstStyle/>
          <a:p>
            <a:pPr>
              <a:defRPr/>
            </a:pPr>
            <a:r>
              <a:rPr lang="en-US" sz="1400" b="1" dirty="0">
                <a:solidFill>
                  <a:schemeClr val="accent4">
                    <a:lumMod val="50000"/>
                  </a:schemeClr>
                </a:solidFill>
                <a:latin typeface="+mn-lt"/>
                <a:ea typeface="ＭＳ Ｐゴシック" charset="0"/>
                <a:cs typeface="ＭＳ Ｐゴシック" charset="0"/>
              </a:rPr>
              <a:t>OHIO Data Center</a:t>
            </a:r>
          </a:p>
        </p:txBody>
      </p:sp>
      <p:pic>
        <p:nvPicPr>
          <p:cNvPr id="20487" name="Picture 18" descr="Aerospike_exelateclusters (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6950" y="3610615"/>
            <a:ext cx="2455863" cy="285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8" name="Picture 2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8346" y="1048359"/>
            <a:ext cx="1195387" cy="119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Isosceles Triangle 3"/>
          <p:cNvSpPr/>
          <p:nvPr/>
        </p:nvSpPr>
        <p:spPr>
          <a:xfrm rot="16200000">
            <a:off x="1323181" y="3301207"/>
            <a:ext cx="3965575" cy="2379662"/>
          </a:xfrm>
          <a:prstGeom prst="triangle">
            <a:avLst>
              <a:gd name="adj" fmla="val 43007"/>
            </a:avLst>
          </a:prstGeom>
          <a:gradFill flip="none" rotWithShape="1">
            <a:gsLst>
              <a:gs pos="0">
                <a:schemeClr val="accent4">
                  <a:tint val="100000"/>
                  <a:shade val="100000"/>
                  <a:satMod val="130000"/>
                  <a:alpha val="11000"/>
                </a:schemeClr>
              </a:gs>
              <a:gs pos="100000">
                <a:schemeClr val="accent4">
                  <a:tint val="50000"/>
                  <a:shade val="100000"/>
                  <a:satMod val="350000"/>
                  <a:alpha val="11000"/>
                </a:schemeClr>
              </a:gs>
            </a:gsLst>
            <a:lin ang="16200000" scaled="0"/>
            <a:tileRect/>
          </a:gradFill>
          <a:ln>
            <a:no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13778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and Availability Tradeoffs</a:t>
            </a:r>
            <a:endParaRPr lang="en-US" dirty="0"/>
          </a:p>
        </p:txBody>
      </p:sp>
      <p:sp>
        <p:nvSpPr>
          <p:cNvPr id="3" name="Text Placeholder 2"/>
          <p:cNvSpPr>
            <a:spLocks noGrp="1"/>
          </p:cNvSpPr>
          <p:nvPr>
            <p:ph type="body" sz="quarter" idx="15"/>
          </p:nvPr>
        </p:nvSpPr>
        <p:spPr>
          <a:xfrm>
            <a:off x="457200" y="2806700"/>
            <a:ext cx="8229600" cy="3505199"/>
          </a:xfrm>
        </p:spPr>
        <p:txBody>
          <a:bodyPr>
            <a:normAutofit fontScale="92500" lnSpcReduction="10000"/>
          </a:bodyPr>
          <a:lstStyle/>
          <a:p>
            <a:pPr marL="457200" lvl="1" indent="0">
              <a:buNone/>
            </a:pPr>
            <a:endParaRPr lang="en-US" dirty="0" smtClean="0"/>
          </a:p>
          <a:p>
            <a:r>
              <a:rPr lang="en-US" dirty="0" smtClean="0"/>
              <a:t>Data path tradeoff during partition migration</a:t>
            </a:r>
          </a:p>
          <a:p>
            <a:pPr lvl="1"/>
            <a:r>
              <a:rPr lang="en-US" dirty="0" smtClean="0"/>
              <a:t>Providing repeatable read </a:t>
            </a:r>
            <a:r>
              <a:rPr lang="en-US" dirty="0"/>
              <a:t>results in higher read </a:t>
            </a:r>
            <a:r>
              <a:rPr lang="en-US" dirty="0" smtClean="0"/>
              <a:t>latency when multiple copies of data partitions are being merged</a:t>
            </a:r>
            <a:endParaRPr lang="en-US" dirty="0"/>
          </a:p>
          <a:p>
            <a:pPr lvl="1"/>
            <a:r>
              <a:rPr lang="en-US" dirty="0" smtClean="0"/>
              <a:t>Disabling repeatable read could deliver slightly stale data during partition migrations</a:t>
            </a:r>
          </a:p>
          <a:p>
            <a:pPr lvl="1"/>
            <a:endParaRPr lang="en-US" dirty="0" smtClean="0"/>
          </a:p>
          <a:p>
            <a:r>
              <a:rPr lang="en-US" dirty="0" smtClean="0"/>
              <a:t>Cluster state tradeoff during cluster formation event</a:t>
            </a:r>
          </a:p>
          <a:p>
            <a:pPr lvl="1"/>
            <a:r>
              <a:rPr lang="en-US" dirty="0" smtClean="0"/>
              <a:t>Individual cluster nodes can </a:t>
            </a:r>
            <a:r>
              <a:rPr lang="en-US" dirty="0"/>
              <a:t>reject requests for brief periods (10 </a:t>
            </a:r>
            <a:r>
              <a:rPr lang="en-US" dirty="0" smtClean="0"/>
              <a:t>milliseconds) </a:t>
            </a:r>
            <a:r>
              <a:rPr lang="en-US" dirty="0"/>
              <a:t>to </a:t>
            </a:r>
            <a:r>
              <a:rPr lang="en-US" dirty="0" smtClean="0"/>
              <a:t>ensure that a new cluster forms in a timely manner</a:t>
            </a:r>
          </a:p>
          <a:p>
            <a:pPr lvl="1"/>
            <a:r>
              <a:rPr lang="en-US" dirty="0" smtClean="0"/>
              <a:t>Clients barely </a:t>
            </a:r>
            <a:r>
              <a:rPr lang="en-US" dirty="0"/>
              <a:t>notice </a:t>
            </a:r>
            <a:r>
              <a:rPr lang="en-US" dirty="0" smtClean="0"/>
              <a:t>this and cluster reorganization events </a:t>
            </a:r>
            <a:r>
              <a:rPr lang="en-US" dirty="0"/>
              <a:t>are </a:t>
            </a:r>
            <a:r>
              <a:rPr lang="en-US" dirty="0" smtClean="0"/>
              <a:t>rare</a:t>
            </a:r>
          </a:p>
          <a:p>
            <a:pPr lvl="1"/>
            <a:endParaRPr lang="en-US" dirty="0"/>
          </a:p>
          <a:p>
            <a:endParaRPr lang="en-US" dirty="0" smtClean="0"/>
          </a:p>
          <a:p>
            <a:pPr lvl="1"/>
            <a:endParaRPr lang="en-US" dirty="0"/>
          </a:p>
        </p:txBody>
      </p:sp>
      <p:sp>
        <p:nvSpPr>
          <p:cNvPr id="4" name="Text Placeholder 2"/>
          <p:cNvSpPr txBox="1">
            <a:spLocks/>
          </p:cNvSpPr>
          <p:nvPr/>
        </p:nvSpPr>
        <p:spPr>
          <a:xfrm>
            <a:off x="1155700" y="1184107"/>
            <a:ext cx="5956300" cy="1622593"/>
          </a:xfrm>
          <a:prstGeom prst="rect">
            <a:avLst/>
          </a:prstGeom>
        </p:spPr>
        <p:txBody>
          <a:bodyPr vert="horz">
            <a:normAutofit fontScale="92500" lnSpcReduction="20000"/>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kern="1200" baseline="0">
                <a:solidFill>
                  <a:schemeClr val="accent3"/>
                </a:solidFill>
                <a:latin typeface="Roboto Condensed Regular"/>
                <a:ea typeface="MS PGothic" pitchFamily="34" charset="-128"/>
                <a:cs typeface="Roboto Condensed Regular"/>
              </a:defRPr>
            </a:lvl1pPr>
            <a:lvl2pPr marL="628650" indent="-171450" algn="l" defTabSz="457200" rtl="0" eaLnBrk="1" fontAlgn="base" hangingPunct="1">
              <a:spcBef>
                <a:spcPct val="20000"/>
              </a:spcBef>
              <a:spcAft>
                <a:spcPct val="0"/>
              </a:spcAft>
              <a:buClr>
                <a:schemeClr val="bg1">
                  <a:lumMod val="65000"/>
                </a:schemeClr>
              </a:buClr>
              <a:buSzPct val="75000"/>
              <a:buFont typeface="Lucida Grande"/>
              <a:buChar char="■"/>
              <a:defRPr sz="2000" b="0" i="0" kern="1200" baseline="0">
                <a:solidFill>
                  <a:schemeClr val="accent3"/>
                </a:solidFill>
                <a:latin typeface="Roboto Condensed Regular"/>
                <a:ea typeface="MS PGothic" pitchFamily="34" charset="-128"/>
                <a:cs typeface="Roboto Condensed Regular"/>
              </a:defRPr>
            </a:lvl2pPr>
            <a:lvl3pPr marL="1092200" indent="-177800" algn="l" defTabSz="457200" rtl="0" eaLnBrk="1" fontAlgn="base" hangingPunct="1">
              <a:spcBef>
                <a:spcPct val="20000"/>
              </a:spcBef>
              <a:spcAft>
                <a:spcPct val="0"/>
              </a:spcAft>
              <a:buClr>
                <a:schemeClr val="bg1">
                  <a:lumMod val="65000"/>
                </a:schemeClr>
              </a:buClr>
              <a:buSzPct val="55000"/>
              <a:buFont typeface="Lucida Grande"/>
              <a:buChar char="■"/>
              <a:defRPr sz="1800" b="0" i="0" kern="1200" baseline="0">
                <a:solidFill>
                  <a:schemeClr val="accent3"/>
                </a:solidFill>
                <a:latin typeface="Roboto Condensed Regular"/>
                <a:ea typeface="MS PGothic" pitchFamily="34" charset="-128"/>
                <a:cs typeface="Roboto Condensed Regular"/>
              </a:defRPr>
            </a:lvl3pPr>
            <a:lvl4pPr marL="1487488" indent="-115888" algn="l" defTabSz="457200" rtl="0" eaLnBrk="1" fontAlgn="base" hangingPunct="1">
              <a:spcBef>
                <a:spcPct val="20000"/>
              </a:spcBef>
              <a:spcAft>
                <a:spcPct val="0"/>
              </a:spcAft>
              <a:buClr>
                <a:schemeClr val="bg1">
                  <a:lumMod val="65000"/>
                </a:schemeClr>
              </a:buClr>
              <a:buSzPct val="75000"/>
              <a:buFont typeface="Lucida Grande"/>
              <a:buChar char="■"/>
              <a:defRPr sz="1400" b="0" i="0" kern="1200">
                <a:solidFill>
                  <a:schemeClr val="accent3"/>
                </a:solidFill>
                <a:latin typeface="Roboto Condensed Regular"/>
                <a:ea typeface="MS PGothic" pitchFamily="34" charset="-128"/>
                <a:cs typeface="Roboto Condensed Regular"/>
              </a:defRPr>
            </a:lvl4pPr>
            <a:lvl5pPr marL="1947863" indent="-119063" algn="l" defTabSz="457200" rtl="0" eaLnBrk="1" fontAlgn="base" hangingPunct="1">
              <a:spcBef>
                <a:spcPct val="20000"/>
              </a:spcBef>
              <a:spcAft>
                <a:spcPct val="0"/>
              </a:spcAft>
              <a:buClr>
                <a:schemeClr val="bg1">
                  <a:lumMod val="65000"/>
                </a:schemeClr>
              </a:buClr>
              <a:buSzPct val="75000"/>
              <a:buFont typeface="Lucida Grande"/>
              <a:buChar char="■"/>
              <a:defRPr sz="1200" b="0" i="0" kern="1200" baseline="0">
                <a:solidFill>
                  <a:schemeClr val="accent3"/>
                </a:solidFill>
                <a:latin typeface="Roboto Condensed Regular"/>
                <a:ea typeface="MS PGothic" pitchFamily="34" charset="-128"/>
                <a:cs typeface="Roboto Condensed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9063" indent="0">
              <a:buNone/>
            </a:pPr>
            <a:r>
              <a:rPr lang="en-US" dirty="0" smtClean="0"/>
              <a:t>Brewer’s CAP Revisited – 2012</a:t>
            </a:r>
            <a:endParaRPr lang="en-US" dirty="0"/>
          </a:p>
          <a:p>
            <a:pPr marL="457200" lvl="1" indent="0">
              <a:buNone/>
            </a:pPr>
            <a:r>
              <a:rPr lang="en-US" dirty="0"/>
              <a:t>"Second, the choice between C and A can occur many times within the same system at very fine granularity; not only can subsystems make different choices, but the choice can change according to the operation or even the specific data or user involved." </a:t>
            </a:r>
            <a:r>
              <a:rPr lang="en-US" dirty="0" smtClean="0"/>
              <a:t>   </a:t>
            </a:r>
            <a:r>
              <a:rPr lang="en-US" dirty="0"/>
              <a:t>	</a:t>
            </a:r>
            <a:r>
              <a:rPr lang="en-US" dirty="0" smtClean="0"/>
              <a:t>			</a:t>
            </a:r>
          </a:p>
        </p:txBody>
      </p:sp>
    </p:spTree>
    <p:extLst>
      <p:ext uri="{BB962C8B-B14F-4D97-AF65-F5344CB8AC3E}">
        <p14:creationId xmlns:p14="http://schemas.microsoft.com/office/powerpoint/2010/main" val="36376873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bwMode="auto">
          <a:xfrm>
            <a:off x="457200" y="200025"/>
            <a:ext cx="8686800" cy="6651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Roboto Condensed Regular"/>
                <a:ea typeface="MS PGothic" charset="0"/>
                <a:cs typeface="Roboto Condensed Regular"/>
              </a:rPr>
              <a:t>WRITING RELIABILY WITH HIGH PERFORMANCE</a:t>
            </a:r>
            <a:endParaRPr lang="en-US" dirty="0">
              <a:latin typeface="Roboto Condensed Regular"/>
              <a:ea typeface="MS PGothic" charset="0"/>
              <a:cs typeface="Roboto Condensed Regular"/>
            </a:endParaRPr>
          </a:p>
        </p:txBody>
      </p:sp>
      <p:sp>
        <p:nvSpPr>
          <p:cNvPr id="43010" name="Text Placeholder 3"/>
          <p:cNvSpPr>
            <a:spLocks noGrp="1"/>
          </p:cNvSpPr>
          <p:nvPr>
            <p:ph type="body" sz="quarter" idx="15"/>
          </p:nvPr>
        </p:nvSpPr>
        <p:spPr bwMode="auto">
          <a:xfrm>
            <a:off x="323407" y="3338523"/>
            <a:ext cx="4306311" cy="334645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62500" lnSpcReduction="20000"/>
          </a:bodyPr>
          <a:lstStyle/>
          <a:p>
            <a:pPr fontAlgn="base">
              <a:lnSpc>
                <a:spcPct val="80000"/>
              </a:lnSpc>
              <a:spcAft>
                <a:spcPct val="0"/>
              </a:spcAft>
              <a:buFont typeface="Lucida Grande" charset="0"/>
              <a:buChar char="➤"/>
              <a:defRPr/>
            </a:pPr>
            <a:endParaRPr lang="en-US" sz="1800" dirty="0">
              <a:solidFill>
                <a:srgbClr val="4D4D4F"/>
              </a:solidFill>
              <a:ea typeface="MS PGothic" charset="0"/>
            </a:endParaRPr>
          </a:p>
          <a:p>
            <a:pPr fontAlgn="base">
              <a:spcAft>
                <a:spcPct val="0"/>
              </a:spcAft>
              <a:buFont typeface="Trebuchet MS" charset="0"/>
              <a:buAutoNum type="arabicPeriod"/>
              <a:defRPr/>
            </a:pPr>
            <a:r>
              <a:rPr lang="en-US" dirty="0"/>
              <a:t>Write sent to row master</a:t>
            </a:r>
          </a:p>
          <a:p>
            <a:pPr fontAlgn="base">
              <a:spcAft>
                <a:spcPct val="0"/>
              </a:spcAft>
              <a:buFont typeface="Trebuchet MS" charset="0"/>
              <a:buAutoNum type="arabicPeriod"/>
              <a:defRPr/>
            </a:pPr>
            <a:endParaRPr lang="en-US" dirty="0"/>
          </a:p>
          <a:p>
            <a:pPr fontAlgn="base">
              <a:spcAft>
                <a:spcPct val="0"/>
              </a:spcAft>
              <a:buFont typeface="Trebuchet MS" charset="0"/>
              <a:buAutoNum type="arabicPeriod"/>
              <a:defRPr/>
            </a:pPr>
            <a:r>
              <a:rPr lang="en-US" dirty="0"/>
              <a:t>Latch against simultaneous writes</a:t>
            </a:r>
          </a:p>
          <a:p>
            <a:pPr fontAlgn="base">
              <a:spcAft>
                <a:spcPct val="0"/>
              </a:spcAft>
              <a:buFont typeface="Trebuchet MS" charset="0"/>
              <a:buAutoNum type="arabicPeriod"/>
              <a:defRPr/>
            </a:pPr>
            <a:endParaRPr lang="en-US" dirty="0"/>
          </a:p>
          <a:p>
            <a:pPr fontAlgn="base">
              <a:spcAft>
                <a:spcPct val="0"/>
              </a:spcAft>
              <a:buFont typeface="Trebuchet MS" charset="0"/>
              <a:buAutoNum type="arabicPeriod"/>
              <a:defRPr/>
            </a:pPr>
            <a:r>
              <a:rPr lang="en-US" dirty="0"/>
              <a:t>Apply write to </a:t>
            </a:r>
            <a:r>
              <a:rPr lang="en-US" dirty="0" smtClean="0"/>
              <a:t>master memory and replica memory synchronously</a:t>
            </a:r>
          </a:p>
          <a:p>
            <a:pPr fontAlgn="base">
              <a:spcAft>
                <a:spcPct val="0"/>
              </a:spcAft>
              <a:buFont typeface="Trebuchet MS" charset="0"/>
              <a:buAutoNum type="arabicPeriod"/>
              <a:defRPr/>
            </a:pPr>
            <a:endParaRPr lang="en-US" dirty="0"/>
          </a:p>
          <a:p>
            <a:pPr fontAlgn="base">
              <a:spcAft>
                <a:spcPct val="0"/>
              </a:spcAft>
              <a:buFont typeface="Trebuchet MS" charset="0"/>
              <a:buAutoNum type="arabicPeriod"/>
              <a:defRPr/>
            </a:pPr>
            <a:r>
              <a:rPr lang="en-US" dirty="0"/>
              <a:t>Queue operations to disk</a:t>
            </a:r>
          </a:p>
          <a:p>
            <a:pPr fontAlgn="base">
              <a:spcAft>
                <a:spcPct val="0"/>
              </a:spcAft>
              <a:buFont typeface="Trebuchet MS" charset="0"/>
              <a:buAutoNum type="arabicPeriod"/>
              <a:defRPr/>
            </a:pPr>
            <a:endParaRPr lang="en-US" dirty="0"/>
          </a:p>
          <a:p>
            <a:pPr fontAlgn="base">
              <a:spcAft>
                <a:spcPct val="0"/>
              </a:spcAft>
              <a:buFont typeface="Trebuchet MS" charset="0"/>
              <a:buAutoNum type="arabicPeriod"/>
              <a:defRPr/>
            </a:pPr>
            <a:r>
              <a:rPr lang="en-US" dirty="0"/>
              <a:t>Signal completed </a:t>
            </a:r>
            <a:r>
              <a:rPr lang="en-US" dirty="0" smtClean="0"/>
              <a:t>transaction</a:t>
            </a:r>
            <a:r>
              <a:rPr lang="en-US" dirty="0"/>
              <a:t> </a:t>
            </a:r>
            <a:r>
              <a:rPr lang="en-US" dirty="0" smtClean="0"/>
              <a:t>(optional </a:t>
            </a:r>
            <a:r>
              <a:rPr lang="en-US" dirty="0"/>
              <a:t>storage commit </a:t>
            </a:r>
            <a:r>
              <a:rPr lang="en-US" dirty="0" smtClean="0"/>
              <a:t>wait)</a:t>
            </a:r>
          </a:p>
          <a:p>
            <a:pPr fontAlgn="base">
              <a:spcAft>
                <a:spcPct val="0"/>
              </a:spcAft>
              <a:buFont typeface="Trebuchet MS" charset="0"/>
              <a:buAutoNum type="arabicPeriod"/>
              <a:defRPr/>
            </a:pPr>
            <a:endParaRPr lang="en-US" dirty="0"/>
          </a:p>
          <a:p>
            <a:pPr fontAlgn="base">
              <a:spcAft>
                <a:spcPct val="0"/>
              </a:spcAft>
              <a:buFont typeface="Trebuchet MS" charset="0"/>
              <a:buAutoNum type="arabicPeriod"/>
              <a:defRPr/>
            </a:pPr>
            <a:r>
              <a:rPr lang="en-US" dirty="0" smtClean="0"/>
              <a:t>Master applies conflict resolution policy (rollback/ </a:t>
            </a:r>
            <a:r>
              <a:rPr lang="en-US" dirty="0" err="1" smtClean="0"/>
              <a:t>rollforward</a:t>
            </a:r>
            <a:r>
              <a:rPr lang="en-US" dirty="0" smtClean="0"/>
              <a:t>)</a:t>
            </a:r>
            <a:endParaRPr lang="en-US" dirty="0"/>
          </a:p>
        </p:txBody>
      </p:sp>
      <p:sp>
        <p:nvSpPr>
          <p:cNvPr id="29" name="Rectangle 28"/>
          <p:cNvSpPr>
            <a:spLocks noChangeArrowheads="1"/>
          </p:cNvSpPr>
          <p:nvPr/>
        </p:nvSpPr>
        <p:spPr bwMode="auto">
          <a:xfrm>
            <a:off x="539461" y="1168400"/>
            <a:ext cx="2077887" cy="1630011"/>
          </a:xfrm>
          <a:prstGeom prst="rect">
            <a:avLst/>
          </a:prstGeom>
          <a:noFill/>
          <a:ln w="41275">
            <a:solidFill>
              <a:srgbClr val="C31113"/>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solidFill>
                <a:schemeClr val="lt1"/>
              </a:solidFill>
              <a:latin typeface="+mn-lt"/>
              <a:ea typeface="+mn-ea"/>
              <a:cs typeface="+mn-cs"/>
            </a:endParaRPr>
          </a:p>
        </p:txBody>
      </p:sp>
      <p:pic>
        <p:nvPicPr>
          <p:cNvPr id="23557"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7599" y="1314451"/>
            <a:ext cx="495301" cy="1276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8"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2436" y="1317626"/>
            <a:ext cx="495302" cy="1276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9"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3286" y="1314451"/>
            <a:ext cx="495302" cy="1276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0"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711" y="1309688"/>
            <a:ext cx="493814" cy="1277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 name="Rectangle 49"/>
          <p:cNvSpPr/>
          <p:nvPr/>
        </p:nvSpPr>
        <p:spPr>
          <a:xfrm>
            <a:off x="369599" y="912813"/>
            <a:ext cx="3636673" cy="2028803"/>
          </a:xfrm>
          <a:prstGeom prst="rect">
            <a:avLst/>
          </a:prstGeom>
          <a:noFill/>
          <a:ln w="7620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563" name="TextBox 7"/>
          <p:cNvSpPr txBox="1">
            <a:spLocks noChangeArrowheads="1"/>
          </p:cNvSpPr>
          <p:nvPr/>
        </p:nvSpPr>
        <p:spPr bwMode="auto">
          <a:xfrm>
            <a:off x="646540" y="2498438"/>
            <a:ext cx="9485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rebuchet MS" charset="0"/>
                <a:ea typeface="MS PGothic" charset="0"/>
                <a:cs typeface="MS PGothic" charset="0"/>
              </a:defRPr>
            </a:lvl1pPr>
            <a:lvl2pPr marL="742950" indent="-285750" eaLnBrk="0" hangingPunct="0">
              <a:defRPr sz="2400">
                <a:solidFill>
                  <a:schemeClr val="tx1"/>
                </a:solidFill>
                <a:latin typeface="Trebuchet MS" charset="0"/>
                <a:ea typeface="MS PGothic" charset="0"/>
                <a:cs typeface="MS PGothic" charset="0"/>
              </a:defRPr>
            </a:lvl2pPr>
            <a:lvl3pPr marL="1143000" indent="-228600" eaLnBrk="0" hangingPunct="0">
              <a:defRPr sz="2400">
                <a:solidFill>
                  <a:schemeClr val="tx1"/>
                </a:solidFill>
                <a:latin typeface="Trebuchet MS" charset="0"/>
                <a:ea typeface="MS PGothic" charset="0"/>
                <a:cs typeface="MS PGothic" charset="0"/>
              </a:defRPr>
            </a:lvl3pPr>
            <a:lvl4pPr marL="1600200" indent="-228600" eaLnBrk="0" hangingPunct="0">
              <a:defRPr sz="2400">
                <a:solidFill>
                  <a:schemeClr val="tx1"/>
                </a:solidFill>
                <a:latin typeface="Trebuchet MS" charset="0"/>
                <a:ea typeface="MS PGothic" charset="0"/>
                <a:cs typeface="MS PGothic" charset="0"/>
              </a:defRPr>
            </a:lvl4pPr>
            <a:lvl5pPr marL="2057400" indent="-228600" eaLnBrk="0" hangingPunct="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pPr algn="ctr" eaLnBrk="1" hangingPunct="1"/>
            <a:r>
              <a:rPr lang="en-US" sz="1400" dirty="0">
                <a:latin typeface="Roboto Condensed Regular"/>
                <a:cs typeface="Roboto Condensed Regular"/>
              </a:rPr>
              <a:t>master</a:t>
            </a:r>
          </a:p>
        </p:txBody>
      </p:sp>
      <p:sp>
        <p:nvSpPr>
          <p:cNvPr id="23564" name="TextBox 19"/>
          <p:cNvSpPr txBox="1">
            <a:spLocks noChangeArrowheads="1"/>
          </p:cNvSpPr>
          <p:nvPr/>
        </p:nvSpPr>
        <p:spPr bwMode="auto">
          <a:xfrm>
            <a:off x="1718979" y="2496854"/>
            <a:ext cx="91338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rebuchet MS" charset="0"/>
                <a:ea typeface="MS PGothic" charset="0"/>
                <a:cs typeface="MS PGothic" charset="0"/>
              </a:defRPr>
            </a:lvl1pPr>
            <a:lvl2pPr marL="742950" indent="-285750" eaLnBrk="0" hangingPunct="0">
              <a:defRPr sz="2400">
                <a:solidFill>
                  <a:schemeClr val="tx1"/>
                </a:solidFill>
                <a:latin typeface="Trebuchet MS" charset="0"/>
                <a:ea typeface="MS PGothic" charset="0"/>
                <a:cs typeface="MS PGothic" charset="0"/>
              </a:defRPr>
            </a:lvl2pPr>
            <a:lvl3pPr marL="1143000" indent="-228600" eaLnBrk="0" hangingPunct="0">
              <a:defRPr sz="2400">
                <a:solidFill>
                  <a:schemeClr val="tx1"/>
                </a:solidFill>
                <a:latin typeface="Trebuchet MS" charset="0"/>
                <a:ea typeface="MS PGothic" charset="0"/>
                <a:cs typeface="MS PGothic" charset="0"/>
              </a:defRPr>
            </a:lvl3pPr>
            <a:lvl4pPr marL="1600200" indent="-228600" eaLnBrk="0" hangingPunct="0">
              <a:defRPr sz="2400">
                <a:solidFill>
                  <a:schemeClr val="tx1"/>
                </a:solidFill>
                <a:latin typeface="Trebuchet MS" charset="0"/>
                <a:ea typeface="MS PGothic" charset="0"/>
                <a:cs typeface="MS PGothic" charset="0"/>
              </a:defRPr>
            </a:lvl4pPr>
            <a:lvl5pPr marL="2057400" indent="-228600" eaLnBrk="0" hangingPunct="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pPr algn="ctr" eaLnBrk="1" hangingPunct="1"/>
            <a:r>
              <a:rPr lang="en-US" sz="1400" dirty="0">
                <a:latin typeface="Roboto Condensed Regular"/>
                <a:cs typeface="Roboto Condensed Regular"/>
              </a:rPr>
              <a:t>replica</a:t>
            </a:r>
          </a:p>
        </p:txBody>
      </p:sp>
      <p:cxnSp>
        <p:nvCxnSpPr>
          <p:cNvPr id="23565" name="Straight Arrow Connector 20"/>
          <p:cNvCxnSpPr>
            <a:cxnSpLocks noChangeShapeType="1"/>
          </p:cNvCxnSpPr>
          <p:nvPr/>
        </p:nvCxnSpPr>
        <p:spPr bwMode="auto">
          <a:xfrm>
            <a:off x="1415761" y="2397125"/>
            <a:ext cx="484890" cy="1"/>
          </a:xfrm>
          <a:prstGeom prst="straightConnector1">
            <a:avLst/>
          </a:prstGeom>
          <a:noFill/>
          <a:ln w="38100">
            <a:solidFill>
              <a:srgbClr val="4D4D4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5" name="Text Placeholder 3"/>
          <p:cNvSpPr txBox="1">
            <a:spLocks/>
          </p:cNvSpPr>
          <p:nvPr/>
        </p:nvSpPr>
        <p:spPr bwMode="auto">
          <a:xfrm>
            <a:off x="4632325" y="3430883"/>
            <a:ext cx="4026766" cy="32194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accent2"/>
              </a:buClr>
              <a:buSzPct val="75000"/>
              <a:buFont typeface="Lucida Grande"/>
              <a:buChar char="➤"/>
              <a:tabLst/>
              <a:defRPr sz="2800" kern="1200" baseline="0">
                <a:solidFill>
                  <a:schemeClr val="accent3"/>
                </a:solidFill>
                <a:latin typeface="+mn-lt"/>
                <a:ea typeface="MS PGothic" pitchFamily="34" charset="-128"/>
                <a:cs typeface="MS PGothic" charset="0"/>
              </a:defRPr>
            </a:lvl1pPr>
            <a:lvl2pPr marL="800100" indent="-342900" algn="l" defTabSz="457200" rtl="0" eaLnBrk="0" fontAlgn="base" hangingPunct="0">
              <a:spcBef>
                <a:spcPct val="20000"/>
              </a:spcBef>
              <a:spcAft>
                <a:spcPct val="0"/>
              </a:spcAft>
              <a:buClr>
                <a:schemeClr val="accent2"/>
              </a:buClr>
              <a:buSzPct val="75000"/>
              <a:buFont typeface="Wingdings" charset="2"/>
              <a:buChar char="§"/>
              <a:defRPr sz="2400" kern="1200" baseline="0">
                <a:solidFill>
                  <a:schemeClr val="accent3"/>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Clr>
                <a:schemeClr val="accent2"/>
              </a:buClr>
              <a:buSzPct val="55000"/>
              <a:buFont typeface="Wingdings" charset="2"/>
              <a:buChar char="u"/>
              <a:defRPr sz="1800" kern="1200" baseline="0">
                <a:solidFill>
                  <a:schemeClr val="accent3"/>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Clr>
                <a:schemeClr val="accent2"/>
              </a:buClr>
              <a:buSzPct val="75000"/>
              <a:buFont typeface="Arial"/>
              <a:buChar char="•"/>
              <a:defRPr sz="1800" kern="1200">
                <a:solidFill>
                  <a:schemeClr val="accent3"/>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Clr>
                <a:schemeClr val="accent2"/>
              </a:buClr>
              <a:buSzPct val="75000"/>
              <a:buFont typeface="Lucida Grande"/>
              <a:buChar char="­"/>
              <a:defRPr sz="1800" kern="1200" baseline="0">
                <a:solidFill>
                  <a:schemeClr val="accent3"/>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lnSpc>
                <a:spcPct val="90000"/>
              </a:lnSpc>
              <a:spcAft>
                <a:spcPct val="0"/>
              </a:spcAft>
              <a:buClr>
                <a:schemeClr val="bg2"/>
              </a:buClr>
              <a:buFont typeface="+mj-lt"/>
              <a:buAutoNum type="arabicPeriod"/>
              <a:defRPr/>
            </a:pPr>
            <a:r>
              <a:rPr lang="en-US" sz="1500" dirty="0" smtClean="0">
                <a:latin typeface="Roboto Condensed Regular"/>
                <a:ea typeface="MS PGothic" charset="0"/>
                <a:cs typeface="Roboto Condensed Regular"/>
              </a:rPr>
              <a:t>Cluster discovers new node via gossip protocol</a:t>
            </a:r>
          </a:p>
          <a:p>
            <a:pPr fontAlgn="base">
              <a:lnSpc>
                <a:spcPct val="90000"/>
              </a:lnSpc>
              <a:spcAft>
                <a:spcPct val="0"/>
              </a:spcAft>
              <a:buClr>
                <a:schemeClr val="accent4"/>
              </a:buClr>
              <a:buFont typeface="+mj-lt"/>
              <a:buAutoNum type="arabicPeriod"/>
              <a:defRPr/>
            </a:pPr>
            <a:endParaRPr lang="en-US" sz="1500" dirty="0" smtClean="0">
              <a:latin typeface="Roboto Condensed Regular"/>
              <a:ea typeface="MS PGothic" charset="0"/>
              <a:cs typeface="Roboto Condensed Regular"/>
            </a:endParaRPr>
          </a:p>
          <a:p>
            <a:pPr fontAlgn="base">
              <a:lnSpc>
                <a:spcPct val="90000"/>
              </a:lnSpc>
              <a:spcAft>
                <a:spcPct val="0"/>
              </a:spcAft>
              <a:buClr>
                <a:schemeClr val="accent4"/>
              </a:buClr>
              <a:buFont typeface="+mj-lt"/>
              <a:buAutoNum type="arabicPeriod"/>
              <a:defRPr/>
            </a:pPr>
            <a:r>
              <a:rPr lang="en-US" sz="1500" dirty="0" err="1" smtClean="0">
                <a:latin typeface="Roboto Condensed Regular"/>
                <a:ea typeface="MS PGothic" charset="0"/>
                <a:cs typeface="Roboto Condensed Regular"/>
              </a:rPr>
              <a:t>Paxos</a:t>
            </a:r>
            <a:r>
              <a:rPr lang="en-US" sz="1500" dirty="0" smtClean="0">
                <a:latin typeface="Roboto Condensed Regular"/>
                <a:ea typeface="MS PGothic" charset="0"/>
                <a:cs typeface="Roboto Condensed Regular"/>
              </a:rPr>
              <a:t> vote determines new data organization </a:t>
            </a:r>
            <a:br>
              <a:rPr lang="en-US" sz="1500" dirty="0" smtClean="0">
                <a:latin typeface="Roboto Condensed Regular"/>
                <a:ea typeface="MS PGothic" charset="0"/>
                <a:cs typeface="Roboto Condensed Regular"/>
              </a:rPr>
            </a:br>
            <a:endParaRPr lang="en-US" sz="1500" dirty="0" smtClean="0">
              <a:latin typeface="Roboto Condensed Regular"/>
              <a:ea typeface="MS PGothic" charset="0"/>
              <a:cs typeface="Roboto Condensed Regular"/>
            </a:endParaRPr>
          </a:p>
          <a:p>
            <a:pPr fontAlgn="base">
              <a:lnSpc>
                <a:spcPct val="90000"/>
              </a:lnSpc>
              <a:spcAft>
                <a:spcPct val="0"/>
              </a:spcAft>
              <a:buClr>
                <a:schemeClr val="accent4"/>
              </a:buClr>
              <a:buFont typeface="+mj-lt"/>
              <a:buAutoNum type="arabicPeriod"/>
              <a:defRPr/>
            </a:pPr>
            <a:r>
              <a:rPr lang="en-US" sz="1500" dirty="0" smtClean="0">
                <a:latin typeface="Roboto Condensed Regular"/>
                <a:ea typeface="MS PGothic" charset="0"/>
                <a:cs typeface="Roboto Condensed Regular"/>
              </a:rPr>
              <a:t>Partition migrations scheduled</a:t>
            </a:r>
          </a:p>
          <a:p>
            <a:pPr fontAlgn="base">
              <a:lnSpc>
                <a:spcPct val="90000"/>
              </a:lnSpc>
              <a:spcAft>
                <a:spcPct val="0"/>
              </a:spcAft>
              <a:buClr>
                <a:schemeClr val="accent4"/>
              </a:buClr>
              <a:buFont typeface="+mj-lt"/>
              <a:buAutoNum type="arabicPeriod"/>
              <a:defRPr/>
            </a:pPr>
            <a:endParaRPr lang="en-US" sz="1500" dirty="0" smtClean="0">
              <a:latin typeface="Roboto Condensed Regular"/>
              <a:ea typeface="MS PGothic" charset="0"/>
              <a:cs typeface="Roboto Condensed Regular"/>
            </a:endParaRPr>
          </a:p>
          <a:p>
            <a:pPr fontAlgn="base">
              <a:lnSpc>
                <a:spcPct val="90000"/>
              </a:lnSpc>
              <a:spcAft>
                <a:spcPct val="0"/>
              </a:spcAft>
              <a:buClr>
                <a:schemeClr val="accent4"/>
              </a:buClr>
              <a:buFont typeface="+mj-lt"/>
              <a:buAutoNum type="arabicPeriod"/>
              <a:defRPr/>
            </a:pPr>
            <a:r>
              <a:rPr lang="en-US" sz="1500" dirty="0" smtClean="0">
                <a:latin typeface="Roboto Condensed Regular"/>
                <a:ea typeface="MS PGothic" charset="0"/>
                <a:cs typeface="Roboto Condensed Regular"/>
              </a:rPr>
              <a:t>When a partition migration starts, write journal starts on destination</a:t>
            </a:r>
          </a:p>
          <a:p>
            <a:pPr fontAlgn="base">
              <a:lnSpc>
                <a:spcPct val="90000"/>
              </a:lnSpc>
              <a:spcAft>
                <a:spcPct val="0"/>
              </a:spcAft>
              <a:buClr>
                <a:schemeClr val="accent4"/>
              </a:buClr>
              <a:buFont typeface="+mj-lt"/>
              <a:buAutoNum type="arabicPeriod"/>
              <a:defRPr/>
            </a:pPr>
            <a:endParaRPr lang="en-US" sz="1500" dirty="0" smtClean="0">
              <a:latin typeface="Roboto Condensed Regular"/>
              <a:ea typeface="MS PGothic" charset="0"/>
              <a:cs typeface="Roboto Condensed Regular"/>
            </a:endParaRPr>
          </a:p>
          <a:p>
            <a:pPr fontAlgn="base">
              <a:lnSpc>
                <a:spcPct val="90000"/>
              </a:lnSpc>
              <a:spcAft>
                <a:spcPct val="0"/>
              </a:spcAft>
              <a:buClr>
                <a:schemeClr val="accent4"/>
              </a:buClr>
              <a:buFont typeface="+mj-lt"/>
              <a:buAutoNum type="arabicPeriod"/>
              <a:defRPr/>
            </a:pPr>
            <a:r>
              <a:rPr lang="en-US" sz="1500" dirty="0" smtClean="0">
                <a:latin typeface="Roboto Condensed Regular"/>
                <a:ea typeface="MS PGothic" charset="0"/>
                <a:cs typeface="Roboto Condensed Regular"/>
              </a:rPr>
              <a:t>Partition moves atomically</a:t>
            </a:r>
          </a:p>
          <a:p>
            <a:pPr fontAlgn="base">
              <a:lnSpc>
                <a:spcPct val="90000"/>
              </a:lnSpc>
              <a:spcAft>
                <a:spcPct val="0"/>
              </a:spcAft>
              <a:buClr>
                <a:schemeClr val="accent4"/>
              </a:buClr>
              <a:buFont typeface="+mj-lt"/>
              <a:buAutoNum type="arabicPeriod"/>
              <a:defRPr/>
            </a:pPr>
            <a:endParaRPr lang="en-US" sz="1500" dirty="0" smtClean="0">
              <a:latin typeface="Roboto Condensed Regular"/>
              <a:ea typeface="MS PGothic" charset="0"/>
              <a:cs typeface="Roboto Condensed Regular"/>
            </a:endParaRPr>
          </a:p>
          <a:p>
            <a:pPr fontAlgn="base">
              <a:lnSpc>
                <a:spcPct val="90000"/>
              </a:lnSpc>
              <a:spcAft>
                <a:spcPct val="0"/>
              </a:spcAft>
              <a:buClr>
                <a:schemeClr val="accent4"/>
              </a:buClr>
              <a:buFont typeface="+mj-lt"/>
              <a:buAutoNum type="arabicPeriod"/>
              <a:defRPr/>
            </a:pPr>
            <a:r>
              <a:rPr lang="en-US" sz="1500" dirty="0" smtClean="0">
                <a:latin typeface="Roboto Condensed Regular"/>
                <a:ea typeface="MS PGothic" charset="0"/>
                <a:cs typeface="Roboto Condensed Regular"/>
              </a:rPr>
              <a:t>Journal is applied and source data deleted</a:t>
            </a:r>
            <a:endParaRPr lang="en-US" sz="1500" dirty="0">
              <a:latin typeface="Roboto Condensed Regular"/>
              <a:ea typeface="MS PGothic" charset="0"/>
              <a:cs typeface="Roboto Condensed Regular"/>
            </a:endParaRPr>
          </a:p>
        </p:txBody>
      </p:sp>
      <p:sp>
        <p:nvSpPr>
          <p:cNvPr id="16" name="Rectangle 15"/>
          <p:cNvSpPr>
            <a:spLocks noChangeArrowheads="1"/>
          </p:cNvSpPr>
          <p:nvPr/>
        </p:nvSpPr>
        <p:spPr bwMode="auto">
          <a:xfrm>
            <a:off x="4706661" y="1036133"/>
            <a:ext cx="3063429" cy="1724776"/>
          </a:xfrm>
          <a:prstGeom prst="rect">
            <a:avLst/>
          </a:prstGeom>
          <a:noFill/>
          <a:ln w="41275">
            <a:solidFill>
              <a:srgbClr val="C31113"/>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solidFill>
                <a:schemeClr val="lt1"/>
              </a:solidFill>
              <a:latin typeface="+mn-lt"/>
              <a:ea typeface="+mn-ea"/>
              <a:cs typeface="+mn-cs"/>
            </a:endParaRPr>
          </a:p>
        </p:txBody>
      </p:sp>
      <p:sp>
        <p:nvSpPr>
          <p:cNvPr id="17" name="Rectangle 16"/>
          <p:cNvSpPr/>
          <p:nvPr/>
        </p:nvSpPr>
        <p:spPr>
          <a:xfrm>
            <a:off x="4633011" y="916383"/>
            <a:ext cx="4089580" cy="2050799"/>
          </a:xfrm>
          <a:prstGeom prst="rect">
            <a:avLst/>
          </a:prstGeom>
          <a:noFill/>
          <a:ln w="7620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3569"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0148" y="1338697"/>
            <a:ext cx="500305" cy="12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0"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4673" y="1338697"/>
            <a:ext cx="500305" cy="12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1" name="Picture 207" descr="aerospike_icons_node_nobox_notex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4948" y="1338697"/>
            <a:ext cx="500305" cy="12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2" name="Picture 89" descr="aerospike_icons_index_withtext.png"/>
          <p:cNvPicPr>
            <a:picLocks noChangeAspect="1"/>
          </p:cNvPicPr>
          <p:nvPr/>
        </p:nvPicPr>
        <p:blipFill>
          <a:blip r:embed="rId3">
            <a:extLst>
              <a:ext uri="{28A0092B-C50C-407E-A947-70E740481C1C}">
                <a14:useLocalDpi xmlns:a14="http://schemas.microsoft.com/office/drawing/2010/main" val="0"/>
              </a:ext>
            </a:extLst>
          </a:blip>
          <a:srcRect b="13516"/>
          <a:stretch>
            <a:fillRect/>
          </a:stretch>
        </p:blipFill>
        <p:spPr bwMode="auto">
          <a:xfrm>
            <a:off x="7168868" y="2239226"/>
            <a:ext cx="512323" cy="539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3" name="Picture 4"/>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769808" y="1338697"/>
            <a:ext cx="501808" cy="1290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3574" name="Straight Arrow Connector 38"/>
          <p:cNvCxnSpPr>
            <a:cxnSpLocks noChangeShapeType="1"/>
          </p:cNvCxnSpPr>
          <p:nvPr/>
        </p:nvCxnSpPr>
        <p:spPr bwMode="auto">
          <a:xfrm>
            <a:off x="5097885" y="1521403"/>
            <a:ext cx="2173731" cy="0"/>
          </a:xfrm>
          <a:prstGeom prst="straightConnector1">
            <a:avLst/>
          </a:prstGeom>
          <a:noFill/>
          <a:ln w="38100">
            <a:solidFill>
              <a:srgbClr val="D1D3D4"/>
            </a:solidFill>
            <a:prstDash val="sysDot"/>
            <a:round/>
            <a:headEnd/>
            <a:tailEnd/>
          </a:ln>
          <a:effectLst>
            <a:outerShdw dist="23000" dir="5400000" rotWithShape="0">
              <a:srgbClr val="808080">
                <a:alpha val="34998"/>
              </a:srgbClr>
            </a:outerShdw>
          </a:effectLst>
          <a:extLst>
            <a:ext uri="{909E8E84-426E-40dd-AFC4-6F175D3DCCD1}">
              <a14:hiddenFill xmlns:a14="http://schemas.microsoft.com/office/drawing/2010/main" xmlns="">
                <a:noFill/>
              </a14:hiddenFill>
            </a:ext>
          </a:extLst>
        </p:spPr>
      </p:cxnSp>
      <p:cxnSp>
        <p:nvCxnSpPr>
          <p:cNvPr id="23575" name="Straight Arrow Connector 16"/>
          <p:cNvCxnSpPr>
            <a:cxnSpLocks noChangeShapeType="1"/>
          </p:cNvCxnSpPr>
          <p:nvPr/>
        </p:nvCxnSpPr>
        <p:spPr bwMode="auto">
          <a:xfrm>
            <a:off x="6224924" y="2374181"/>
            <a:ext cx="729050" cy="0"/>
          </a:xfrm>
          <a:prstGeom prst="straightConnector1">
            <a:avLst/>
          </a:prstGeom>
          <a:noFill/>
          <a:ln w="38100">
            <a:solidFill>
              <a:srgbClr val="4D4D4F"/>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23576" name="Rectangle 5"/>
          <p:cNvSpPr>
            <a:spLocks noChangeArrowheads="1"/>
          </p:cNvSpPr>
          <p:nvPr/>
        </p:nvSpPr>
        <p:spPr bwMode="auto">
          <a:xfrm>
            <a:off x="7794674" y="2973678"/>
            <a:ext cx="106069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r>
              <a:rPr lang="en-US" sz="1400" dirty="0">
                <a:solidFill>
                  <a:srgbClr val="C31618"/>
                </a:solidFill>
                <a:latin typeface="Roboto Condensed Regular"/>
                <a:cs typeface="Roboto Condensed Regular"/>
              </a:rPr>
              <a:t>transactions </a:t>
            </a:r>
          </a:p>
          <a:p>
            <a:pPr algn="r"/>
            <a:r>
              <a:rPr lang="en-US" sz="1400" dirty="0">
                <a:solidFill>
                  <a:srgbClr val="C31618"/>
                </a:solidFill>
                <a:latin typeface="Roboto Condensed Regular"/>
                <a:cs typeface="Roboto Condensed Regular"/>
              </a:rPr>
              <a:t>continue</a:t>
            </a:r>
            <a:endParaRPr lang="en-US" sz="1400" dirty="0">
              <a:latin typeface="Roboto Condensed Regular"/>
              <a:cs typeface="Roboto Condensed Regular"/>
            </a:endParaRPr>
          </a:p>
        </p:txBody>
      </p:sp>
      <p:cxnSp>
        <p:nvCxnSpPr>
          <p:cNvPr id="23577" name="Straight Arrow Connector 19"/>
          <p:cNvCxnSpPr>
            <a:cxnSpLocks noChangeShapeType="1"/>
          </p:cNvCxnSpPr>
          <p:nvPr/>
        </p:nvCxnSpPr>
        <p:spPr bwMode="auto">
          <a:xfrm>
            <a:off x="8733132" y="3507509"/>
            <a:ext cx="0" cy="1765300"/>
          </a:xfrm>
          <a:prstGeom prst="straightConnector1">
            <a:avLst/>
          </a:prstGeom>
          <a:noFill/>
          <a:ln w="38100">
            <a:solidFill>
              <a:schemeClr val="accent1"/>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xmlns="">
                <a:noFill/>
              </a14:hiddenFill>
            </a:ext>
          </a:extLst>
        </p:spPr>
      </p:cxnSp>
      <p:sp>
        <p:nvSpPr>
          <p:cNvPr id="23578" name="Rectangle 3"/>
          <p:cNvSpPr>
            <a:spLocks noChangeArrowheads="1"/>
          </p:cNvSpPr>
          <p:nvPr/>
        </p:nvSpPr>
        <p:spPr bwMode="auto">
          <a:xfrm>
            <a:off x="273915" y="3030400"/>
            <a:ext cx="341632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chemeClr val="accent1"/>
                </a:solidFill>
                <a:latin typeface="Roboto Condensed Regular"/>
                <a:cs typeface="Roboto Condensed Regular"/>
              </a:rPr>
              <a:t>Writing with Immediate Consistency </a:t>
            </a:r>
          </a:p>
        </p:txBody>
      </p:sp>
      <p:sp>
        <p:nvSpPr>
          <p:cNvPr id="23579" name="Rectangle 29"/>
          <p:cNvSpPr>
            <a:spLocks noChangeArrowheads="1"/>
          </p:cNvSpPr>
          <p:nvPr/>
        </p:nvSpPr>
        <p:spPr bwMode="auto">
          <a:xfrm>
            <a:off x="4610678" y="3056375"/>
            <a:ext cx="14927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solidFill>
                  <a:schemeClr val="accent1"/>
                </a:solidFill>
                <a:latin typeface="Roboto Condensed Regular"/>
                <a:cs typeface="Roboto Condensed Regular"/>
              </a:rPr>
              <a:t>Adding a Node</a:t>
            </a:r>
          </a:p>
        </p:txBody>
      </p:sp>
    </p:spTree>
    <p:extLst>
      <p:ext uri="{BB962C8B-B14F-4D97-AF65-F5344CB8AC3E}">
        <p14:creationId xmlns:p14="http://schemas.microsoft.com/office/powerpoint/2010/main" val="93691190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and High Performance</a:t>
            </a:r>
            <a:endParaRPr lang="en-US" dirty="0"/>
          </a:p>
        </p:txBody>
      </p:sp>
      <p:sp>
        <p:nvSpPr>
          <p:cNvPr id="3" name="Text Placeholder 2"/>
          <p:cNvSpPr>
            <a:spLocks noGrp="1"/>
          </p:cNvSpPr>
          <p:nvPr>
            <p:ph type="body" sz="quarter" idx="15"/>
          </p:nvPr>
        </p:nvSpPr>
        <p:spPr>
          <a:xfrm>
            <a:off x="457200" y="2806700"/>
            <a:ext cx="8229600" cy="3505199"/>
          </a:xfrm>
        </p:spPr>
        <p:txBody>
          <a:bodyPr>
            <a:normAutofit fontScale="85000" lnSpcReduction="10000"/>
          </a:bodyPr>
          <a:lstStyle/>
          <a:p>
            <a:pPr marL="457200" lvl="1" indent="0">
              <a:buNone/>
            </a:pPr>
            <a:endParaRPr lang="en-US" dirty="0" smtClean="0"/>
          </a:p>
          <a:p>
            <a:r>
              <a:rPr lang="en-US" dirty="0" smtClean="0"/>
              <a:t>Tunable system</a:t>
            </a:r>
          </a:p>
          <a:p>
            <a:pPr lvl="1"/>
            <a:r>
              <a:rPr lang="en-US" dirty="0" smtClean="0"/>
              <a:t>Repeatable read allows higher consistency while lowering availability</a:t>
            </a:r>
          </a:p>
          <a:p>
            <a:pPr lvl="1"/>
            <a:r>
              <a:rPr lang="en-US" dirty="0" smtClean="0"/>
              <a:t>Heartbeat tuning helps system to continue to work in a robust manner</a:t>
            </a:r>
          </a:p>
          <a:p>
            <a:pPr lvl="1"/>
            <a:r>
              <a:rPr lang="en-US" dirty="0" smtClean="0"/>
              <a:t>Increasing replication factor to more than 2 helps keep small highly used data consistent</a:t>
            </a:r>
          </a:p>
          <a:p>
            <a:pPr lvl="1"/>
            <a:r>
              <a:rPr lang="en-US" dirty="0" smtClean="0"/>
              <a:t>Write all copies (sync and default) versus respond </a:t>
            </a:r>
            <a:r>
              <a:rPr lang="en-US" dirty="0"/>
              <a:t>on master-complete (</a:t>
            </a:r>
            <a:r>
              <a:rPr lang="en-US" dirty="0" err="1" smtClean="0"/>
              <a:t>async</a:t>
            </a:r>
            <a:r>
              <a:rPr lang="en-US" dirty="0" smtClean="0"/>
              <a:t>)</a:t>
            </a:r>
          </a:p>
          <a:p>
            <a:pPr lvl="1"/>
            <a:endParaRPr lang="en-US" dirty="0" smtClean="0"/>
          </a:p>
          <a:p>
            <a:r>
              <a:rPr lang="en-US" dirty="0" smtClean="0"/>
              <a:t>High Performance</a:t>
            </a:r>
          </a:p>
          <a:p>
            <a:pPr lvl="1"/>
            <a:r>
              <a:rPr lang="en-US" dirty="0" smtClean="0"/>
              <a:t>Vertical scale at 1M TPS / 10 TB node results in smaller clusters</a:t>
            </a:r>
          </a:p>
          <a:p>
            <a:pPr lvl="1"/>
            <a:r>
              <a:rPr lang="en-US" dirty="0" smtClean="0"/>
              <a:t>Smaller clusters leads to more robust system enabling 100% uptime</a:t>
            </a:r>
          </a:p>
          <a:p>
            <a:pPr lvl="1"/>
            <a:r>
              <a:rPr lang="en-US" dirty="0"/>
              <a:t>Fast restart of servers (in seconds) minimizes the time when nodes go out of sync</a:t>
            </a:r>
          </a:p>
          <a:p>
            <a:pPr lvl="1"/>
            <a:endParaRPr lang="en-US" dirty="0" smtClean="0"/>
          </a:p>
          <a:p>
            <a:pPr lvl="1"/>
            <a:endParaRPr lang="en-US" dirty="0"/>
          </a:p>
          <a:p>
            <a:pPr lvl="1"/>
            <a:endParaRPr lang="en-US" dirty="0"/>
          </a:p>
          <a:p>
            <a:endParaRPr lang="en-US" dirty="0" smtClean="0"/>
          </a:p>
          <a:p>
            <a:pPr lvl="1"/>
            <a:endParaRPr lang="en-US" dirty="0"/>
          </a:p>
        </p:txBody>
      </p:sp>
      <p:sp>
        <p:nvSpPr>
          <p:cNvPr id="4" name="Text Placeholder 2"/>
          <p:cNvSpPr txBox="1">
            <a:spLocks/>
          </p:cNvSpPr>
          <p:nvPr/>
        </p:nvSpPr>
        <p:spPr>
          <a:xfrm>
            <a:off x="1155700" y="1184107"/>
            <a:ext cx="5956300" cy="1622593"/>
          </a:xfrm>
          <a:prstGeom prst="rect">
            <a:avLst/>
          </a:prstGeom>
        </p:spPr>
        <p:txBody>
          <a:bodyPr vert="horz">
            <a:normAutofit fontScale="85000" lnSpcReduction="10000"/>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kern="1200" baseline="0">
                <a:solidFill>
                  <a:schemeClr val="accent3"/>
                </a:solidFill>
                <a:latin typeface="Roboto Condensed Regular"/>
                <a:ea typeface="MS PGothic" pitchFamily="34" charset="-128"/>
                <a:cs typeface="Roboto Condensed Regular"/>
              </a:defRPr>
            </a:lvl1pPr>
            <a:lvl2pPr marL="628650" indent="-171450" algn="l" defTabSz="457200" rtl="0" eaLnBrk="1" fontAlgn="base" hangingPunct="1">
              <a:spcBef>
                <a:spcPct val="20000"/>
              </a:spcBef>
              <a:spcAft>
                <a:spcPct val="0"/>
              </a:spcAft>
              <a:buClr>
                <a:schemeClr val="bg1">
                  <a:lumMod val="65000"/>
                </a:schemeClr>
              </a:buClr>
              <a:buSzPct val="75000"/>
              <a:buFont typeface="Lucida Grande"/>
              <a:buChar char="■"/>
              <a:defRPr sz="2000" b="0" i="0" kern="1200" baseline="0">
                <a:solidFill>
                  <a:schemeClr val="accent3"/>
                </a:solidFill>
                <a:latin typeface="Roboto Condensed Regular"/>
                <a:ea typeface="MS PGothic" pitchFamily="34" charset="-128"/>
                <a:cs typeface="Roboto Condensed Regular"/>
              </a:defRPr>
            </a:lvl2pPr>
            <a:lvl3pPr marL="1092200" indent="-177800" algn="l" defTabSz="457200" rtl="0" eaLnBrk="1" fontAlgn="base" hangingPunct="1">
              <a:spcBef>
                <a:spcPct val="20000"/>
              </a:spcBef>
              <a:spcAft>
                <a:spcPct val="0"/>
              </a:spcAft>
              <a:buClr>
                <a:schemeClr val="bg1">
                  <a:lumMod val="65000"/>
                </a:schemeClr>
              </a:buClr>
              <a:buSzPct val="55000"/>
              <a:buFont typeface="Lucida Grande"/>
              <a:buChar char="■"/>
              <a:defRPr sz="1800" b="0" i="0" kern="1200" baseline="0">
                <a:solidFill>
                  <a:schemeClr val="accent3"/>
                </a:solidFill>
                <a:latin typeface="Roboto Condensed Regular"/>
                <a:ea typeface="MS PGothic" pitchFamily="34" charset="-128"/>
                <a:cs typeface="Roboto Condensed Regular"/>
              </a:defRPr>
            </a:lvl3pPr>
            <a:lvl4pPr marL="1487488" indent="-115888" algn="l" defTabSz="457200" rtl="0" eaLnBrk="1" fontAlgn="base" hangingPunct="1">
              <a:spcBef>
                <a:spcPct val="20000"/>
              </a:spcBef>
              <a:spcAft>
                <a:spcPct val="0"/>
              </a:spcAft>
              <a:buClr>
                <a:schemeClr val="bg1">
                  <a:lumMod val="65000"/>
                </a:schemeClr>
              </a:buClr>
              <a:buSzPct val="75000"/>
              <a:buFont typeface="Lucida Grande"/>
              <a:buChar char="■"/>
              <a:defRPr sz="1400" b="0" i="0" kern="1200">
                <a:solidFill>
                  <a:schemeClr val="accent3"/>
                </a:solidFill>
                <a:latin typeface="Roboto Condensed Regular"/>
                <a:ea typeface="MS PGothic" pitchFamily="34" charset="-128"/>
                <a:cs typeface="Roboto Condensed Regular"/>
              </a:defRPr>
            </a:lvl4pPr>
            <a:lvl5pPr marL="1947863" indent="-119063" algn="l" defTabSz="457200" rtl="0" eaLnBrk="1" fontAlgn="base" hangingPunct="1">
              <a:spcBef>
                <a:spcPct val="20000"/>
              </a:spcBef>
              <a:spcAft>
                <a:spcPct val="0"/>
              </a:spcAft>
              <a:buClr>
                <a:schemeClr val="bg1">
                  <a:lumMod val="65000"/>
                </a:schemeClr>
              </a:buClr>
              <a:buSzPct val="75000"/>
              <a:buFont typeface="Lucida Grande"/>
              <a:buChar char="■"/>
              <a:defRPr sz="1200" b="0" i="0" kern="1200" baseline="0">
                <a:solidFill>
                  <a:schemeClr val="accent3"/>
                </a:solidFill>
                <a:latin typeface="Roboto Condensed Regular"/>
                <a:ea typeface="MS PGothic" pitchFamily="34" charset="-128"/>
                <a:cs typeface="Roboto Condensed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9063" indent="0">
              <a:buNone/>
            </a:pPr>
            <a:r>
              <a:rPr lang="en-US" dirty="0" smtClean="0"/>
              <a:t>Brewer’s CAP Revisited – 2012</a:t>
            </a:r>
            <a:endParaRPr lang="en-US" dirty="0"/>
          </a:p>
          <a:p>
            <a:pPr marL="457200" lvl="1" indent="0">
              <a:buNone/>
            </a:pPr>
            <a:r>
              <a:rPr lang="en-US" dirty="0"/>
              <a:t>"Finally, all three properties are more continuous than binary. Availability is obviously continuous from 0 to 100 percent, but there are also many levels of consistency, and even partitions have nuances, including disagreement within the system about whether a partition exists." </a:t>
            </a:r>
            <a:r>
              <a:rPr lang="en-US" dirty="0" smtClean="0"/>
              <a:t>   </a:t>
            </a:r>
            <a:r>
              <a:rPr lang="en-US" dirty="0"/>
              <a:t>	</a:t>
            </a:r>
            <a:r>
              <a:rPr lang="en-US" dirty="0" smtClean="0"/>
              <a:t>			</a:t>
            </a:r>
          </a:p>
        </p:txBody>
      </p:sp>
    </p:spTree>
    <p:extLst>
      <p:ext uri="{BB962C8B-B14F-4D97-AF65-F5344CB8AC3E}">
        <p14:creationId xmlns:p14="http://schemas.microsoft.com/office/powerpoint/2010/main" val="18484927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Press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385" name="Title 5"/>
          <p:cNvSpPr>
            <a:spLocks noGrp="1"/>
          </p:cNvSpPr>
          <p:nvPr>
            <p:ph type="title"/>
          </p:nvPr>
        </p:nvSpPr>
        <p:spPr bwMode="auto">
          <a:xfrm>
            <a:off x="444500" y="502558"/>
            <a:ext cx="8229600" cy="9101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sz="3200" dirty="0" smtClean="0">
                <a:solidFill>
                  <a:srgbClr val="FFFFFF"/>
                </a:solidFill>
                <a:latin typeface="Arial Narrow"/>
                <a:ea typeface="MS PGothic" charset="0"/>
                <a:cs typeface="Arial Narrow"/>
              </a:rPr>
              <a:t>REQUIREMENTS FOR INTERNET ENTERPRISES</a:t>
            </a:r>
            <a:endParaRPr lang="en-US" sz="3200" dirty="0">
              <a:solidFill>
                <a:srgbClr val="FFFFFF"/>
              </a:solidFill>
              <a:latin typeface="Arial Narrow"/>
              <a:ea typeface="MS PGothic" charset="0"/>
              <a:cs typeface="Arial Narrow"/>
            </a:endParaRPr>
          </a:p>
        </p:txBody>
      </p:sp>
      <p:sp>
        <p:nvSpPr>
          <p:cNvPr id="5" name="Text Placeholder 4"/>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7258186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Avoidance versus Partition Detection</a:t>
            </a:r>
            <a:endParaRPr lang="en-US" dirty="0"/>
          </a:p>
        </p:txBody>
      </p:sp>
      <p:sp>
        <p:nvSpPr>
          <p:cNvPr id="3" name="Text Placeholder 2"/>
          <p:cNvSpPr>
            <a:spLocks noGrp="1"/>
          </p:cNvSpPr>
          <p:nvPr>
            <p:ph type="body" sz="quarter" idx="15"/>
          </p:nvPr>
        </p:nvSpPr>
        <p:spPr>
          <a:xfrm>
            <a:off x="457200" y="2806700"/>
            <a:ext cx="8229600" cy="3505199"/>
          </a:xfrm>
        </p:spPr>
        <p:txBody>
          <a:bodyPr>
            <a:normAutofit fontScale="70000" lnSpcReduction="20000"/>
          </a:bodyPr>
          <a:lstStyle/>
          <a:p>
            <a:pPr marL="457200" lvl="1" indent="0">
              <a:buNone/>
            </a:pPr>
            <a:endParaRPr lang="en-US" dirty="0" smtClean="0"/>
          </a:p>
          <a:p>
            <a:r>
              <a:rPr lang="en-US" dirty="0" smtClean="0"/>
              <a:t>High Consistency in AP Mode</a:t>
            </a:r>
          </a:p>
          <a:p>
            <a:pPr lvl="1"/>
            <a:r>
              <a:rPr lang="en-US" dirty="0" smtClean="0"/>
              <a:t>Avoid, as much as possible, the </a:t>
            </a:r>
            <a:r>
              <a:rPr lang="en-US" dirty="0"/>
              <a:t>need to sacrifice </a:t>
            </a:r>
            <a:r>
              <a:rPr lang="en-US" dirty="0" smtClean="0"/>
              <a:t>consistency by minimizing formation of network partitions</a:t>
            </a:r>
          </a:p>
          <a:p>
            <a:pPr lvl="1"/>
            <a:r>
              <a:rPr lang="en-US" dirty="0" smtClean="0"/>
              <a:t>High consistency using robust heartbeats, block for a few milliseconds during cluster formation, etc.</a:t>
            </a:r>
          </a:p>
          <a:p>
            <a:pPr lvl="1"/>
            <a:r>
              <a:rPr lang="en-US" dirty="0" smtClean="0"/>
              <a:t>Tunable consistency using repeatable read setting to maintain or relax consistency as necessary</a:t>
            </a:r>
          </a:p>
          <a:p>
            <a:pPr lvl="1"/>
            <a:r>
              <a:rPr lang="en-US" dirty="0" smtClean="0"/>
              <a:t>Smaller high capacity clusters hugely improves system behavior</a:t>
            </a:r>
          </a:p>
          <a:p>
            <a:pPr lvl="1"/>
            <a:endParaRPr lang="en-US" dirty="0" smtClean="0"/>
          </a:p>
          <a:p>
            <a:r>
              <a:rPr lang="en-US" dirty="0" smtClean="0"/>
              <a:t>High Availability in CP Mode</a:t>
            </a:r>
          </a:p>
          <a:p>
            <a:pPr lvl="1"/>
            <a:r>
              <a:rPr lang="en-US" dirty="0" smtClean="0"/>
              <a:t>Static cluster to pre-define cluster size </a:t>
            </a:r>
          </a:p>
          <a:p>
            <a:pPr lvl="2"/>
            <a:r>
              <a:rPr lang="en-US" dirty="0" smtClean="0"/>
              <a:t>Detect partition occurrence accurately and enforce appropriate policies to protect the data</a:t>
            </a:r>
          </a:p>
          <a:p>
            <a:pPr lvl="2"/>
            <a:r>
              <a:rPr lang="en-US" dirty="0"/>
              <a:t>S</a:t>
            </a:r>
            <a:r>
              <a:rPr lang="en-US" dirty="0" smtClean="0"/>
              <a:t>uspend partition migrations when the cluster is not whole </a:t>
            </a:r>
            <a:endParaRPr lang="en-US" dirty="0"/>
          </a:p>
          <a:p>
            <a:pPr lvl="1"/>
            <a:r>
              <a:rPr lang="en-US" dirty="0" smtClean="0"/>
              <a:t>Some amount of availability needs to be sacrificed to maintain consistency</a:t>
            </a:r>
            <a:endParaRPr lang="en-US" dirty="0"/>
          </a:p>
          <a:p>
            <a:pPr lvl="2"/>
            <a:r>
              <a:rPr lang="en-US" dirty="0" smtClean="0"/>
              <a:t>Block writes to partitions all of whose copies are not available in the partitioned cluster</a:t>
            </a:r>
          </a:p>
          <a:p>
            <a:pPr lvl="2"/>
            <a:r>
              <a:rPr lang="en-US" dirty="0" smtClean="0"/>
              <a:t>Serve reads if </a:t>
            </a:r>
            <a:r>
              <a:rPr lang="en-US" dirty="0"/>
              <a:t>the replica is </a:t>
            </a:r>
            <a:r>
              <a:rPr lang="en-US" dirty="0" smtClean="0"/>
              <a:t>alive</a:t>
            </a:r>
          </a:p>
          <a:p>
            <a:pPr lvl="2"/>
            <a:r>
              <a:rPr lang="en-US" dirty="0" smtClean="0"/>
              <a:t>Not </a:t>
            </a:r>
            <a:r>
              <a:rPr lang="en-US" dirty="0"/>
              <a:t>all reads/writes will </a:t>
            </a:r>
            <a:r>
              <a:rPr lang="en-US" dirty="0" smtClean="0"/>
              <a:t>fail, Only, writes </a:t>
            </a:r>
            <a:r>
              <a:rPr lang="en-US" dirty="0"/>
              <a:t>meant for the nodes which are down will fail</a:t>
            </a:r>
          </a:p>
          <a:p>
            <a:pPr lvl="1"/>
            <a:endParaRPr lang="en-US" dirty="0"/>
          </a:p>
          <a:p>
            <a:pPr lvl="1"/>
            <a:endParaRPr lang="en-US" dirty="0"/>
          </a:p>
          <a:p>
            <a:pPr lvl="1"/>
            <a:endParaRPr lang="en-US" dirty="0"/>
          </a:p>
          <a:p>
            <a:endParaRPr lang="en-US" dirty="0" smtClean="0"/>
          </a:p>
          <a:p>
            <a:pPr lvl="1"/>
            <a:endParaRPr lang="en-US" dirty="0"/>
          </a:p>
        </p:txBody>
      </p:sp>
      <p:sp>
        <p:nvSpPr>
          <p:cNvPr id="4" name="Text Placeholder 2"/>
          <p:cNvSpPr txBox="1">
            <a:spLocks/>
          </p:cNvSpPr>
          <p:nvPr/>
        </p:nvSpPr>
        <p:spPr>
          <a:xfrm>
            <a:off x="1155700" y="1184107"/>
            <a:ext cx="5956300" cy="1724193"/>
          </a:xfrm>
          <a:prstGeom prst="rect">
            <a:avLst/>
          </a:prstGeom>
        </p:spPr>
        <p:txBody>
          <a:bodyPr vert="horz">
            <a:normAutofit fontScale="70000" lnSpcReduction="20000"/>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kern="1200" baseline="0">
                <a:solidFill>
                  <a:schemeClr val="accent3"/>
                </a:solidFill>
                <a:latin typeface="Roboto Condensed Regular"/>
                <a:ea typeface="MS PGothic" pitchFamily="34" charset="-128"/>
                <a:cs typeface="Roboto Condensed Regular"/>
              </a:defRPr>
            </a:lvl1pPr>
            <a:lvl2pPr marL="628650" indent="-171450" algn="l" defTabSz="457200" rtl="0" eaLnBrk="1" fontAlgn="base" hangingPunct="1">
              <a:spcBef>
                <a:spcPct val="20000"/>
              </a:spcBef>
              <a:spcAft>
                <a:spcPct val="0"/>
              </a:spcAft>
              <a:buClr>
                <a:schemeClr val="bg1">
                  <a:lumMod val="65000"/>
                </a:schemeClr>
              </a:buClr>
              <a:buSzPct val="75000"/>
              <a:buFont typeface="Lucida Grande"/>
              <a:buChar char="■"/>
              <a:defRPr sz="2000" b="0" i="0" kern="1200" baseline="0">
                <a:solidFill>
                  <a:schemeClr val="accent3"/>
                </a:solidFill>
                <a:latin typeface="Roboto Condensed Regular"/>
                <a:ea typeface="MS PGothic" pitchFamily="34" charset="-128"/>
                <a:cs typeface="Roboto Condensed Regular"/>
              </a:defRPr>
            </a:lvl2pPr>
            <a:lvl3pPr marL="1092200" indent="-177800" algn="l" defTabSz="457200" rtl="0" eaLnBrk="1" fontAlgn="base" hangingPunct="1">
              <a:spcBef>
                <a:spcPct val="20000"/>
              </a:spcBef>
              <a:spcAft>
                <a:spcPct val="0"/>
              </a:spcAft>
              <a:buClr>
                <a:schemeClr val="bg1">
                  <a:lumMod val="65000"/>
                </a:schemeClr>
              </a:buClr>
              <a:buSzPct val="55000"/>
              <a:buFont typeface="Lucida Grande"/>
              <a:buChar char="■"/>
              <a:defRPr sz="1800" b="0" i="0" kern="1200" baseline="0">
                <a:solidFill>
                  <a:schemeClr val="accent3"/>
                </a:solidFill>
                <a:latin typeface="Roboto Condensed Regular"/>
                <a:ea typeface="MS PGothic" pitchFamily="34" charset="-128"/>
                <a:cs typeface="Roboto Condensed Regular"/>
              </a:defRPr>
            </a:lvl3pPr>
            <a:lvl4pPr marL="1487488" indent="-115888" algn="l" defTabSz="457200" rtl="0" eaLnBrk="1" fontAlgn="base" hangingPunct="1">
              <a:spcBef>
                <a:spcPct val="20000"/>
              </a:spcBef>
              <a:spcAft>
                <a:spcPct val="0"/>
              </a:spcAft>
              <a:buClr>
                <a:schemeClr val="bg1">
                  <a:lumMod val="65000"/>
                </a:schemeClr>
              </a:buClr>
              <a:buSzPct val="75000"/>
              <a:buFont typeface="Lucida Grande"/>
              <a:buChar char="■"/>
              <a:defRPr sz="1400" b="0" i="0" kern="1200">
                <a:solidFill>
                  <a:schemeClr val="accent3"/>
                </a:solidFill>
                <a:latin typeface="Roboto Condensed Regular"/>
                <a:ea typeface="MS PGothic" pitchFamily="34" charset="-128"/>
                <a:cs typeface="Roboto Condensed Regular"/>
              </a:defRPr>
            </a:lvl4pPr>
            <a:lvl5pPr marL="1947863" indent="-119063" algn="l" defTabSz="457200" rtl="0" eaLnBrk="1" fontAlgn="base" hangingPunct="1">
              <a:spcBef>
                <a:spcPct val="20000"/>
              </a:spcBef>
              <a:spcAft>
                <a:spcPct val="0"/>
              </a:spcAft>
              <a:buClr>
                <a:schemeClr val="bg1">
                  <a:lumMod val="65000"/>
                </a:schemeClr>
              </a:buClr>
              <a:buSzPct val="75000"/>
              <a:buFont typeface="Lucida Grande"/>
              <a:buChar char="■"/>
              <a:defRPr sz="1200" b="0" i="0" kern="1200" baseline="0">
                <a:solidFill>
                  <a:schemeClr val="accent3"/>
                </a:solidFill>
                <a:latin typeface="Roboto Condensed Regular"/>
                <a:ea typeface="MS PGothic" pitchFamily="34" charset="-128"/>
                <a:cs typeface="Roboto Condensed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9063" indent="0">
              <a:buNone/>
            </a:pPr>
            <a:r>
              <a:rPr lang="en-US" dirty="0" smtClean="0"/>
              <a:t>Brewer’s CAP Revisited – 2012</a:t>
            </a:r>
            <a:endParaRPr lang="en-US" dirty="0"/>
          </a:p>
          <a:p>
            <a:pPr marL="457200" lvl="1" indent="0">
              <a:buNone/>
            </a:pPr>
            <a:r>
              <a:rPr lang="en-US" dirty="0"/>
              <a:t>"Because partitions are rare, CAP should allow perfect C and A most of the time, but when partitions are present or perceived, a strategy that detects partitions and explicitly accounts for them is in order. This strategy should have three steps: detect partitions, enter an explicit partition mode that can limit some operations, and initiate a recovery process to restore consistency and compensate for mistakes made during a partition." </a:t>
            </a:r>
            <a:r>
              <a:rPr lang="en-US" dirty="0" smtClean="0"/>
              <a:t>   </a:t>
            </a:r>
            <a:r>
              <a:rPr lang="en-US" dirty="0"/>
              <a:t>	</a:t>
            </a:r>
            <a:r>
              <a:rPr lang="en-US" dirty="0" smtClean="0"/>
              <a:t>			</a:t>
            </a:r>
          </a:p>
        </p:txBody>
      </p:sp>
    </p:spTree>
    <p:extLst>
      <p:ext uri="{BB962C8B-B14F-4D97-AF65-F5344CB8AC3E}">
        <p14:creationId xmlns:p14="http://schemas.microsoft.com/office/powerpoint/2010/main" val="28997444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sz="quarter" idx="15"/>
          </p:nvPr>
        </p:nvSpPr>
        <p:spPr>
          <a:xfrm>
            <a:off x="457200" y="2806700"/>
            <a:ext cx="8229600" cy="3505199"/>
          </a:xfrm>
        </p:spPr>
        <p:txBody>
          <a:bodyPr>
            <a:normAutofit fontScale="92500" lnSpcReduction="20000"/>
          </a:bodyPr>
          <a:lstStyle/>
          <a:p>
            <a:pPr marL="457200" lvl="1" indent="0">
              <a:buNone/>
            </a:pPr>
            <a:endParaRPr lang="en-US" dirty="0" smtClean="0"/>
          </a:p>
          <a:p>
            <a:r>
              <a:rPr lang="en-US" dirty="0" smtClean="0"/>
              <a:t>Aerospike has been in development for about 6 years</a:t>
            </a:r>
          </a:p>
          <a:p>
            <a:pPr lvl="1"/>
            <a:r>
              <a:rPr lang="en-US" dirty="0" smtClean="0"/>
              <a:t>Does not sacrifice consistency at the altar of availability and high performance</a:t>
            </a:r>
          </a:p>
          <a:p>
            <a:pPr lvl="1"/>
            <a:r>
              <a:rPr lang="en-US" dirty="0" smtClean="0"/>
              <a:t>Has independently discovered and exploited some of the flexibility available to distributed systems as expressed in Brewer’s 2012 article</a:t>
            </a:r>
          </a:p>
          <a:p>
            <a:pPr lvl="1"/>
            <a:r>
              <a:rPr lang="en-US" dirty="0" smtClean="0"/>
              <a:t>Attempts to provide the highest consistency, highest availability and highest performance possible in a distributed system</a:t>
            </a:r>
          </a:p>
          <a:p>
            <a:pPr lvl="1"/>
            <a:endParaRPr lang="en-US" dirty="0" smtClean="0"/>
          </a:p>
          <a:p>
            <a:r>
              <a:rPr lang="en-US" dirty="0" smtClean="0"/>
              <a:t>Aerospike is now Open Source</a:t>
            </a:r>
          </a:p>
          <a:p>
            <a:pPr lvl="1"/>
            <a:r>
              <a:rPr lang="en-US" dirty="0" smtClean="0">
                <a:hlinkClick r:id="rId2"/>
              </a:rPr>
              <a:t>https://github.com/aerospike/aerospike-server</a:t>
            </a:r>
            <a:endParaRPr lang="en-US" dirty="0" smtClean="0"/>
          </a:p>
          <a:p>
            <a:pPr lvl="1"/>
            <a:r>
              <a:rPr lang="en-US" dirty="0" smtClean="0"/>
              <a:t>Download and check it out!</a:t>
            </a:r>
          </a:p>
          <a:p>
            <a:pPr lvl="1"/>
            <a:endParaRPr lang="en-US" dirty="0"/>
          </a:p>
          <a:p>
            <a:pPr lvl="1"/>
            <a:endParaRPr lang="en-US" dirty="0" smtClean="0"/>
          </a:p>
          <a:p>
            <a:pPr lvl="1"/>
            <a:endParaRPr lang="en-US" dirty="0"/>
          </a:p>
          <a:p>
            <a:pPr lvl="1"/>
            <a:endParaRPr lang="en-US" dirty="0"/>
          </a:p>
          <a:p>
            <a:pPr lvl="1"/>
            <a:endParaRPr lang="en-US" dirty="0"/>
          </a:p>
          <a:p>
            <a:endParaRPr lang="en-US" dirty="0" smtClean="0"/>
          </a:p>
          <a:p>
            <a:pPr lvl="1"/>
            <a:endParaRPr lang="en-US" dirty="0"/>
          </a:p>
        </p:txBody>
      </p:sp>
      <p:sp>
        <p:nvSpPr>
          <p:cNvPr id="4" name="Text Placeholder 2"/>
          <p:cNvSpPr txBox="1">
            <a:spLocks/>
          </p:cNvSpPr>
          <p:nvPr/>
        </p:nvSpPr>
        <p:spPr>
          <a:xfrm>
            <a:off x="1155700" y="1184107"/>
            <a:ext cx="5956300" cy="1724193"/>
          </a:xfrm>
          <a:prstGeom prst="rect">
            <a:avLst/>
          </a:prstGeom>
        </p:spPr>
        <p:txBody>
          <a:bodyPr vert="horz">
            <a:normAutofit/>
          </a:bodyPr>
          <a:lstStyle>
            <a:lvl1pPr marL="290513" marR="0" indent="-290513" algn="l" defTabSz="457200" rtl="0" eaLnBrk="1" fontAlgn="auto" latinLnBrk="0" hangingPunct="1">
              <a:lnSpc>
                <a:spcPct val="100000"/>
              </a:lnSpc>
              <a:spcBef>
                <a:spcPct val="20000"/>
              </a:spcBef>
              <a:spcAft>
                <a:spcPts val="0"/>
              </a:spcAft>
              <a:buClr>
                <a:schemeClr val="bg1">
                  <a:lumMod val="75000"/>
                </a:schemeClr>
              </a:buClr>
              <a:buSzPct val="75000"/>
              <a:buFont typeface="Lucida Grande"/>
              <a:buChar char="■"/>
              <a:tabLst/>
              <a:defRPr sz="2400" b="0" i="0" kern="1200" baseline="0">
                <a:solidFill>
                  <a:schemeClr val="accent3"/>
                </a:solidFill>
                <a:latin typeface="Roboto Condensed Regular"/>
                <a:ea typeface="MS PGothic" pitchFamily="34" charset="-128"/>
                <a:cs typeface="Roboto Condensed Regular"/>
              </a:defRPr>
            </a:lvl1pPr>
            <a:lvl2pPr marL="628650" indent="-171450" algn="l" defTabSz="457200" rtl="0" eaLnBrk="1" fontAlgn="base" hangingPunct="1">
              <a:spcBef>
                <a:spcPct val="20000"/>
              </a:spcBef>
              <a:spcAft>
                <a:spcPct val="0"/>
              </a:spcAft>
              <a:buClr>
                <a:schemeClr val="bg1">
                  <a:lumMod val="65000"/>
                </a:schemeClr>
              </a:buClr>
              <a:buSzPct val="75000"/>
              <a:buFont typeface="Lucida Grande"/>
              <a:buChar char="■"/>
              <a:defRPr sz="2000" b="0" i="0" kern="1200" baseline="0">
                <a:solidFill>
                  <a:schemeClr val="accent3"/>
                </a:solidFill>
                <a:latin typeface="Roboto Condensed Regular"/>
                <a:ea typeface="MS PGothic" pitchFamily="34" charset="-128"/>
                <a:cs typeface="Roboto Condensed Regular"/>
              </a:defRPr>
            </a:lvl2pPr>
            <a:lvl3pPr marL="1092200" indent="-177800" algn="l" defTabSz="457200" rtl="0" eaLnBrk="1" fontAlgn="base" hangingPunct="1">
              <a:spcBef>
                <a:spcPct val="20000"/>
              </a:spcBef>
              <a:spcAft>
                <a:spcPct val="0"/>
              </a:spcAft>
              <a:buClr>
                <a:schemeClr val="bg1">
                  <a:lumMod val="65000"/>
                </a:schemeClr>
              </a:buClr>
              <a:buSzPct val="55000"/>
              <a:buFont typeface="Lucida Grande"/>
              <a:buChar char="■"/>
              <a:defRPr sz="1800" b="0" i="0" kern="1200" baseline="0">
                <a:solidFill>
                  <a:schemeClr val="accent3"/>
                </a:solidFill>
                <a:latin typeface="Roboto Condensed Regular"/>
                <a:ea typeface="MS PGothic" pitchFamily="34" charset="-128"/>
                <a:cs typeface="Roboto Condensed Regular"/>
              </a:defRPr>
            </a:lvl3pPr>
            <a:lvl4pPr marL="1487488" indent="-115888" algn="l" defTabSz="457200" rtl="0" eaLnBrk="1" fontAlgn="base" hangingPunct="1">
              <a:spcBef>
                <a:spcPct val="20000"/>
              </a:spcBef>
              <a:spcAft>
                <a:spcPct val="0"/>
              </a:spcAft>
              <a:buClr>
                <a:schemeClr val="bg1">
                  <a:lumMod val="65000"/>
                </a:schemeClr>
              </a:buClr>
              <a:buSzPct val="75000"/>
              <a:buFont typeface="Lucida Grande"/>
              <a:buChar char="■"/>
              <a:defRPr sz="1400" b="0" i="0" kern="1200">
                <a:solidFill>
                  <a:schemeClr val="accent3"/>
                </a:solidFill>
                <a:latin typeface="Roboto Condensed Regular"/>
                <a:ea typeface="MS PGothic" pitchFamily="34" charset="-128"/>
                <a:cs typeface="Roboto Condensed Regular"/>
              </a:defRPr>
            </a:lvl4pPr>
            <a:lvl5pPr marL="1947863" indent="-119063" algn="l" defTabSz="457200" rtl="0" eaLnBrk="1" fontAlgn="base" hangingPunct="1">
              <a:spcBef>
                <a:spcPct val="20000"/>
              </a:spcBef>
              <a:spcAft>
                <a:spcPct val="0"/>
              </a:spcAft>
              <a:buClr>
                <a:schemeClr val="bg1">
                  <a:lumMod val="65000"/>
                </a:schemeClr>
              </a:buClr>
              <a:buSzPct val="75000"/>
              <a:buFont typeface="Lucida Grande"/>
              <a:buChar char="■"/>
              <a:defRPr sz="1200" b="0" i="0" kern="1200" baseline="0">
                <a:solidFill>
                  <a:schemeClr val="accent3"/>
                </a:solidFill>
                <a:latin typeface="Roboto Condensed Regular"/>
                <a:ea typeface="MS PGothic" pitchFamily="34" charset="-128"/>
                <a:cs typeface="Roboto Condensed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9063" indent="0">
              <a:buNone/>
            </a:pPr>
            <a:r>
              <a:rPr lang="en-US" dirty="0" smtClean="0"/>
              <a:t>Brewer’s CAP Revisited – 2012</a:t>
            </a:r>
            <a:endParaRPr lang="en-US" dirty="0"/>
          </a:p>
          <a:p>
            <a:pPr marL="457200" lvl="1" indent="0">
              <a:buNone/>
            </a:pPr>
            <a:r>
              <a:rPr lang="en-US" dirty="0"/>
              <a:t> </a:t>
            </a:r>
            <a:r>
              <a:rPr lang="en-US" dirty="0" smtClean="0"/>
              <a:t>   </a:t>
            </a:r>
            <a:r>
              <a:rPr lang="en-US" dirty="0"/>
              <a:t>	</a:t>
            </a:r>
            <a:r>
              <a:rPr lang="en-US" dirty="0" smtClean="0"/>
              <a:t>		</a:t>
            </a:r>
            <a:r>
              <a:rPr lang="en-US" dirty="0"/>
              <a:t> </a:t>
            </a:r>
            <a:r>
              <a:rPr lang="en-US" u="sng" dirty="0">
                <a:hlinkClick r:id="rId3"/>
              </a:rPr>
              <a:t>http://www.infoq.com/articles/cap-twelve-years-later-how-the-rules-have-changed</a:t>
            </a:r>
            <a:r>
              <a:rPr lang="en-US" dirty="0" smtClean="0"/>
              <a:t>	</a:t>
            </a:r>
          </a:p>
        </p:txBody>
      </p:sp>
    </p:spTree>
    <p:extLst>
      <p:ext uri="{BB962C8B-B14F-4D97-AF65-F5344CB8AC3E}">
        <p14:creationId xmlns:p14="http://schemas.microsoft.com/office/powerpoint/2010/main" val="35455945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Arial Narrow"/>
                <a:ea typeface="MS PGothic" charset="0"/>
                <a:cs typeface="Arial Narrow"/>
              </a:rPr>
              <a:t> Introduction to Advertising: Real-time Bidding</a:t>
            </a:r>
            <a:endParaRPr lang="en-US" dirty="0">
              <a:latin typeface="Arial Narrow"/>
              <a:ea typeface="MS PGothic" charset="0"/>
              <a:cs typeface="Arial Narrow"/>
            </a:endParaRPr>
          </a:p>
        </p:txBody>
      </p:sp>
      <p:pic>
        <p:nvPicPr>
          <p:cNvPr id="5" name="Picture 4" descr="AerospikeAdvertising1000x4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2800"/>
            <a:ext cx="9144000" cy="4078224"/>
          </a:xfrm>
          <a:prstGeom prst="rect">
            <a:avLst/>
          </a:prstGeom>
        </p:spPr>
      </p:pic>
    </p:spTree>
    <p:extLst>
      <p:ext uri="{BB962C8B-B14F-4D97-AF65-F5344CB8AC3E}">
        <p14:creationId xmlns:p14="http://schemas.microsoft.com/office/powerpoint/2010/main" val="5435791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xfrm>
            <a:off x="457200" y="328222"/>
            <a:ext cx="8229600" cy="78014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Roboto Condensed Regular"/>
                <a:ea typeface="MS PGothic" charset="0"/>
                <a:cs typeface="Roboto Condensed Regular"/>
              </a:rPr>
              <a:t>North American RTB speeds &amp; feeds</a:t>
            </a:r>
            <a:endParaRPr lang="en-US" dirty="0">
              <a:latin typeface="Roboto Condensed Regular"/>
              <a:ea typeface="MS PGothic" charset="0"/>
              <a:cs typeface="Roboto Condensed Regular"/>
            </a:endParaRPr>
          </a:p>
        </p:txBody>
      </p:sp>
      <p:sp>
        <p:nvSpPr>
          <p:cNvPr id="4" name="Text Placeholder 3"/>
          <p:cNvSpPr>
            <a:spLocks noGrp="1"/>
          </p:cNvSpPr>
          <p:nvPr>
            <p:ph type="body" sz="quarter" idx="15"/>
          </p:nvPr>
        </p:nvSpPr>
        <p:spPr>
          <a:xfrm>
            <a:off x="457199" y="1019175"/>
            <a:ext cx="8508605" cy="5253038"/>
          </a:xfrm>
        </p:spPr>
        <p:txBody>
          <a:bodyPr>
            <a:normAutofit/>
          </a:bodyPr>
          <a:lstStyle/>
          <a:p>
            <a:pPr>
              <a:defRPr/>
            </a:pPr>
            <a:r>
              <a:rPr lang="en-US" dirty="0" smtClean="0">
                <a:ea typeface="+mn-ea"/>
              </a:rPr>
              <a:t>1 to 6 billion cookies tracked</a:t>
            </a:r>
          </a:p>
          <a:p>
            <a:pPr lvl="1">
              <a:defRPr/>
            </a:pPr>
            <a:r>
              <a:rPr lang="en-US" dirty="0" smtClean="0">
                <a:ea typeface="+mn-ea"/>
              </a:rPr>
              <a:t>Some companies track 200M, some track 20B</a:t>
            </a:r>
          </a:p>
          <a:p>
            <a:pPr>
              <a:defRPr/>
            </a:pPr>
            <a:endParaRPr lang="en-US" dirty="0" smtClean="0">
              <a:ea typeface="+mn-ea"/>
            </a:endParaRPr>
          </a:p>
          <a:p>
            <a:pPr>
              <a:defRPr/>
            </a:pPr>
            <a:r>
              <a:rPr lang="en-US" dirty="0" smtClean="0">
                <a:ea typeface="+mn-ea"/>
              </a:rPr>
              <a:t>Each bidder has their own data pool</a:t>
            </a:r>
          </a:p>
          <a:p>
            <a:pPr lvl="1">
              <a:defRPr/>
            </a:pPr>
            <a:r>
              <a:rPr lang="en-US" dirty="0" smtClean="0">
                <a:ea typeface="+mn-ea"/>
              </a:rPr>
              <a:t>Data is your weapon</a:t>
            </a:r>
          </a:p>
          <a:p>
            <a:pPr lvl="1">
              <a:defRPr/>
            </a:pPr>
            <a:r>
              <a:rPr lang="en-US" dirty="0" smtClean="0">
                <a:ea typeface="+mn-ea"/>
              </a:rPr>
              <a:t>Recent searches, behavior, IP addresses</a:t>
            </a:r>
          </a:p>
          <a:p>
            <a:pPr lvl="1">
              <a:defRPr/>
            </a:pPr>
            <a:r>
              <a:rPr lang="en-US" dirty="0" smtClean="0">
                <a:ea typeface="+mn-ea"/>
              </a:rPr>
              <a:t>Audience clusters (K-cluster, K-means) from offline </a:t>
            </a:r>
            <a:r>
              <a:rPr lang="en-US" dirty="0" err="1" smtClean="0">
                <a:ea typeface="+mn-ea"/>
              </a:rPr>
              <a:t>Hadoop</a:t>
            </a:r>
            <a:endParaRPr lang="en-US" dirty="0">
              <a:ea typeface="+mn-ea"/>
            </a:endParaRPr>
          </a:p>
          <a:p>
            <a:pPr>
              <a:defRPr/>
            </a:pPr>
            <a:endParaRPr lang="en-US" dirty="0" smtClean="0">
              <a:ea typeface="+mn-ea"/>
            </a:endParaRPr>
          </a:p>
          <a:p>
            <a:pPr>
              <a:defRPr/>
            </a:pPr>
            <a:r>
              <a:rPr lang="en-US" dirty="0" smtClean="0">
                <a:ea typeface="+mn-ea"/>
              </a:rPr>
              <a:t>“Remnant” from Google, Yahoo is about 0.6 million / sec</a:t>
            </a:r>
          </a:p>
          <a:p>
            <a:pPr>
              <a:defRPr/>
            </a:pPr>
            <a:r>
              <a:rPr lang="en-US" dirty="0" smtClean="0">
                <a:ea typeface="+mn-ea"/>
              </a:rPr>
              <a:t>Facebook exchange: about 0.6 million / sec</a:t>
            </a:r>
          </a:p>
          <a:p>
            <a:pPr>
              <a:defRPr/>
            </a:pPr>
            <a:r>
              <a:rPr lang="en-US" dirty="0" smtClean="0">
                <a:ea typeface="+mn-ea"/>
              </a:rPr>
              <a:t>“other” is 0.5 million / sec</a:t>
            </a:r>
          </a:p>
          <a:p>
            <a:pPr marL="0" indent="0" algn="ctr">
              <a:buNone/>
              <a:defRPr/>
            </a:pPr>
            <a:r>
              <a:rPr lang="en-US" dirty="0">
                <a:solidFill>
                  <a:srgbClr val="FF0000"/>
                </a:solidFill>
                <a:ea typeface="+mn-ea"/>
                <a:sym typeface="Wingdings"/>
              </a:rPr>
              <a:t>C</a:t>
            </a:r>
            <a:r>
              <a:rPr lang="en-US" dirty="0" smtClean="0">
                <a:solidFill>
                  <a:srgbClr val="FF0000"/>
                </a:solidFill>
                <a:ea typeface="+mn-ea"/>
                <a:sym typeface="Wingdings"/>
              </a:rPr>
              <a:t>urrently about 3.0M / sec in North American</a:t>
            </a:r>
            <a:endParaRPr lang="en-US" dirty="0" smtClean="0">
              <a:solidFill>
                <a:srgbClr val="FF0000"/>
              </a:solidFill>
              <a:ea typeface="+mn-ea"/>
            </a:endParaRPr>
          </a:p>
          <a:p>
            <a:pPr>
              <a:defRPr/>
            </a:pPr>
            <a:endParaRPr lang="en-US" dirty="0" smtClean="0">
              <a:ea typeface="+mn-ea"/>
            </a:endParaRPr>
          </a:p>
          <a:p>
            <a:pPr>
              <a:defRPr/>
            </a:pPr>
            <a:endParaRPr lang="en-US" dirty="0" smtClean="0">
              <a:ea typeface="+mn-ea"/>
            </a:endParaRPr>
          </a:p>
          <a:p>
            <a:pPr>
              <a:defRPr/>
            </a:pPr>
            <a:endParaRPr lang="en-US" dirty="0" smtClean="0">
              <a:ea typeface="+mn-ea"/>
            </a:endParaRPr>
          </a:p>
          <a:p>
            <a:pPr lvl="1">
              <a:defRPr/>
            </a:pPr>
            <a:endParaRPr lang="en-US" dirty="0">
              <a:ea typeface="+mn-ea"/>
            </a:endParaRPr>
          </a:p>
          <a:p>
            <a:pPr>
              <a:defRPr/>
            </a:pPr>
            <a:endParaRPr lang="en-US" dirty="0">
              <a:ea typeface="+mn-ea"/>
              <a:cs typeface="+mn-cs"/>
            </a:endParaRPr>
          </a:p>
        </p:txBody>
      </p:sp>
    </p:spTree>
    <p:extLst>
      <p:ext uri="{BB962C8B-B14F-4D97-AF65-F5344CB8AC3E}">
        <p14:creationId xmlns:p14="http://schemas.microsoft.com/office/powerpoint/2010/main" val="10050020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xfrm>
            <a:off x="445655" y="328222"/>
            <a:ext cx="8229600" cy="72241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Roboto Condensed Regular"/>
                <a:ea typeface="MS PGothic" charset="0"/>
                <a:cs typeface="Roboto Condensed Regular"/>
              </a:rPr>
              <a:t>Advertising requirements</a:t>
            </a:r>
            <a:endParaRPr lang="en-US" dirty="0">
              <a:latin typeface="Roboto Condensed Regular"/>
              <a:ea typeface="MS PGothic" charset="0"/>
              <a:cs typeface="Roboto Condensed Regular"/>
            </a:endParaRPr>
          </a:p>
        </p:txBody>
      </p:sp>
      <p:sp>
        <p:nvSpPr>
          <p:cNvPr id="4" name="Text Placeholder 3"/>
          <p:cNvSpPr>
            <a:spLocks noGrp="1"/>
          </p:cNvSpPr>
          <p:nvPr>
            <p:ph type="body" sz="quarter" idx="15"/>
          </p:nvPr>
        </p:nvSpPr>
        <p:spPr>
          <a:xfrm>
            <a:off x="457199" y="1019175"/>
            <a:ext cx="8508605" cy="5253038"/>
          </a:xfrm>
        </p:spPr>
        <p:txBody>
          <a:bodyPr>
            <a:normAutofit/>
          </a:bodyPr>
          <a:lstStyle/>
          <a:p>
            <a:pPr marL="0" indent="0">
              <a:buNone/>
              <a:defRPr/>
            </a:pPr>
            <a:endParaRPr lang="en-US" dirty="0">
              <a:ea typeface="+mn-ea"/>
            </a:endParaRPr>
          </a:p>
          <a:p>
            <a:pPr>
              <a:defRPr/>
            </a:pPr>
            <a:r>
              <a:rPr lang="en-US" dirty="0" smtClean="0">
                <a:ea typeface="+mn-ea"/>
              </a:rPr>
              <a:t>100 millisecond or 150 millisecond ad delivery</a:t>
            </a:r>
          </a:p>
          <a:p>
            <a:pPr lvl="1">
              <a:defRPr/>
            </a:pPr>
            <a:r>
              <a:rPr lang="en-US" dirty="0" smtClean="0">
                <a:ea typeface="+mn-ea"/>
              </a:rPr>
              <a:t>De-facto standard set in 2004 by Washington Post and others</a:t>
            </a:r>
          </a:p>
          <a:p>
            <a:pPr lvl="1">
              <a:defRPr/>
            </a:pPr>
            <a:endParaRPr lang="en-US" dirty="0" smtClean="0">
              <a:ea typeface="+mn-ea"/>
            </a:endParaRPr>
          </a:p>
          <a:p>
            <a:pPr>
              <a:defRPr/>
            </a:pPr>
            <a:r>
              <a:rPr lang="en-US" dirty="0" smtClean="0">
                <a:ea typeface="+mn-ea"/>
              </a:rPr>
              <a:t>North America is 70 to 90 milliseconds wide</a:t>
            </a:r>
          </a:p>
          <a:p>
            <a:pPr lvl="1">
              <a:defRPr/>
            </a:pPr>
            <a:r>
              <a:rPr lang="en-US" dirty="0" smtClean="0">
                <a:ea typeface="+mn-ea"/>
              </a:rPr>
              <a:t>Two or three data centers</a:t>
            </a:r>
          </a:p>
          <a:p>
            <a:pPr lvl="1">
              <a:defRPr/>
            </a:pPr>
            <a:endParaRPr lang="en-US" dirty="0">
              <a:ea typeface="+mn-ea"/>
            </a:endParaRPr>
          </a:p>
          <a:p>
            <a:pPr>
              <a:defRPr/>
            </a:pPr>
            <a:r>
              <a:rPr lang="en-US" dirty="0" smtClean="0">
                <a:ea typeface="+mn-ea"/>
              </a:rPr>
              <a:t>Auction is limited to 30 milliseconds</a:t>
            </a:r>
          </a:p>
          <a:p>
            <a:pPr lvl="1">
              <a:defRPr/>
            </a:pPr>
            <a:r>
              <a:rPr lang="en-US" dirty="0" smtClean="0">
                <a:ea typeface="+mn-ea"/>
              </a:rPr>
              <a:t>Typically closes in 5 milliseconds</a:t>
            </a:r>
          </a:p>
          <a:p>
            <a:pPr lvl="1">
              <a:defRPr/>
            </a:pPr>
            <a:endParaRPr lang="en-US" dirty="0" smtClean="0">
              <a:ea typeface="+mn-ea"/>
            </a:endParaRPr>
          </a:p>
          <a:p>
            <a:pPr>
              <a:defRPr/>
            </a:pPr>
            <a:r>
              <a:rPr lang="en-US" dirty="0" smtClean="0">
                <a:ea typeface="+mn-ea"/>
              </a:rPr>
              <a:t>Winners have more data, better models – in 5 milliseconds</a:t>
            </a:r>
            <a:endParaRPr lang="en-US" dirty="0">
              <a:ea typeface="+mn-ea"/>
            </a:endParaRPr>
          </a:p>
          <a:p>
            <a:pPr>
              <a:defRPr/>
            </a:pPr>
            <a:endParaRPr lang="en-US" dirty="0" smtClean="0">
              <a:ea typeface="+mn-ea"/>
            </a:endParaRPr>
          </a:p>
          <a:p>
            <a:pPr>
              <a:defRPr/>
            </a:pPr>
            <a:endParaRPr lang="en-US" dirty="0" smtClean="0">
              <a:ea typeface="+mn-ea"/>
            </a:endParaRPr>
          </a:p>
          <a:p>
            <a:pPr>
              <a:defRPr/>
            </a:pPr>
            <a:endParaRPr lang="en-US" dirty="0" smtClean="0">
              <a:ea typeface="+mn-ea"/>
            </a:endParaRPr>
          </a:p>
          <a:p>
            <a:pPr>
              <a:defRPr/>
            </a:pPr>
            <a:endParaRPr lang="en-US" dirty="0" smtClean="0">
              <a:ea typeface="+mn-ea"/>
            </a:endParaRPr>
          </a:p>
          <a:p>
            <a:pPr>
              <a:defRPr/>
            </a:pPr>
            <a:endParaRPr lang="en-US" dirty="0" smtClean="0">
              <a:ea typeface="+mn-ea"/>
            </a:endParaRPr>
          </a:p>
          <a:p>
            <a:pPr>
              <a:defRPr/>
            </a:pPr>
            <a:endParaRPr lang="en-US" dirty="0" smtClean="0">
              <a:ea typeface="+mn-ea"/>
            </a:endParaRPr>
          </a:p>
          <a:p>
            <a:pPr lvl="1">
              <a:defRPr/>
            </a:pPr>
            <a:endParaRPr lang="en-US" dirty="0">
              <a:ea typeface="+mn-ea"/>
            </a:endParaRPr>
          </a:p>
          <a:p>
            <a:pPr>
              <a:defRPr/>
            </a:pPr>
            <a:endParaRPr lang="en-US" dirty="0">
              <a:ea typeface="+mn-ea"/>
              <a:cs typeface="+mn-cs"/>
            </a:endParaRPr>
          </a:p>
        </p:txBody>
      </p:sp>
    </p:spTree>
    <p:extLst>
      <p:ext uri="{BB962C8B-B14F-4D97-AF65-F5344CB8AC3E}">
        <p14:creationId xmlns:p14="http://schemas.microsoft.com/office/powerpoint/2010/main" val="18556225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erospike-Howitworks-v2_HORIZ.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3500"/>
            <a:ext cx="7717014" cy="2451100"/>
          </a:xfrm>
          <a:prstGeom prst="rect">
            <a:avLst/>
          </a:prstGeom>
        </p:spPr>
      </p:pic>
      <p:grpSp>
        <p:nvGrpSpPr>
          <p:cNvPr id="16" name="Group 15"/>
          <p:cNvGrpSpPr/>
          <p:nvPr/>
        </p:nvGrpSpPr>
        <p:grpSpPr>
          <a:xfrm>
            <a:off x="565184" y="3636703"/>
            <a:ext cx="2817634" cy="631654"/>
            <a:chOff x="549194" y="4092837"/>
            <a:chExt cx="2462934" cy="537882"/>
          </a:xfrm>
        </p:grpSpPr>
        <p:pic>
          <p:nvPicPr>
            <p:cNvPr id="10" name="Picture 9" descr="full_ribb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94" y="4092837"/>
              <a:ext cx="2462934" cy="537882"/>
            </a:xfrm>
            <a:prstGeom prst="rect">
              <a:avLst/>
            </a:prstGeom>
          </p:spPr>
        </p:pic>
        <p:sp>
          <p:nvSpPr>
            <p:cNvPr id="15" name="Rectangle 14"/>
            <p:cNvSpPr/>
            <p:nvPr/>
          </p:nvSpPr>
          <p:spPr>
            <a:xfrm>
              <a:off x="854689" y="4117814"/>
              <a:ext cx="1862956" cy="445546"/>
            </a:xfrm>
            <a:prstGeom prst="rect">
              <a:avLst/>
            </a:prstGeom>
          </p:spPr>
          <p:txBody>
            <a:bodyPr wrap="none">
              <a:spAutoFit/>
            </a:bodyPr>
            <a:lstStyle/>
            <a:p>
              <a:pPr algn="ctr"/>
              <a:r>
                <a:rPr lang="en-US" sz="1400" b="1" dirty="0" smtClean="0">
                  <a:solidFill>
                    <a:srgbClr val="C22327"/>
                  </a:solidFill>
                  <a:latin typeface="Arial Narrow"/>
                  <a:cs typeface="Arial Narrow"/>
                </a:rPr>
                <a:t>MILLIONS OF CONSUMERS</a:t>
              </a:r>
            </a:p>
            <a:p>
              <a:pPr algn="ctr"/>
              <a:r>
                <a:rPr lang="en-US" sz="1400" b="1" dirty="0" smtClean="0">
                  <a:solidFill>
                    <a:srgbClr val="C22327"/>
                  </a:solidFill>
                  <a:latin typeface="Arial Narrow"/>
                  <a:cs typeface="Arial Narrow"/>
                </a:rPr>
                <a:t>BILLIONS OF DEVICES</a:t>
              </a:r>
              <a:endParaRPr lang="en-US" sz="1400" b="1" dirty="0">
                <a:solidFill>
                  <a:srgbClr val="C22327"/>
                </a:solidFill>
                <a:latin typeface="Arial Narrow"/>
                <a:cs typeface="Arial Narrow"/>
              </a:endParaRPr>
            </a:p>
          </p:txBody>
        </p:sp>
      </p:grpSp>
      <p:pic>
        <p:nvPicPr>
          <p:cNvPr id="19" name="Picture 18" descr="ribbon_ap_serv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9926" y="1521382"/>
            <a:ext cx="1563973" cy="284307"/>
          </a:xfrm>
          <a:prstGeom prst="rect">
            <a:avLst/>
          </a:prstGeom>
        </p:spPr>
      </p:pic>
      <p:sp>
        <p:nvSpPr>
          <p:cNvPr id="12" name="Rectangle 11"/>
          <p:cNvSpPr/>
          <p:nvPr/>
        </p:nvSpPr>
        <p:spPr>
          <a:xfrm>
            <a:off x="2969927" y="1521382"/>
            <a:ext cx="1077714" cy="276999"/>
          </a:xfrm>
          <a:prstGeom prst="rect">
            <a:avLst/>
          </a:prstGeom>
        </p:spPr>
        <p:txBody>
          <a:bodyPr wrap="none">
            <a:spAutoFit/>
          </a:bodyPr>
          <a:lstStyle/>
          <a:p>
            <a:r>
              <a:rPr lang="en-US" sz="1200" b="1" dirty="0" smtClean="0">
                <a:solidFill>
                  <a:srgbClr val="C22327"/>
                </a:solidFill>
                <a:latin typeface="Arial Narrow"/>
                <a:cs typeface="Arial Narrow"/>
              </a:rPr>
              <a:t>APP SERVERS</a:t>
            </a:r>
            <a:endParaRPr lang="en-US" sz="1200" b="1" dirty="0">
              <a:solidFill>
                <a:srgbClr val="C22327"/>
              </a:solidFill>
              <a:latin typeface="Arial Narrow"/>
              <a:cs typeface="Arial Narrow"/>
            </a:endParaRPr>
          </a:p>
        </p:txBody>
      </p:sp>
      <p:pic>
        <p:nvPicPr>
          <p:cNvPr id="22" name="Picture 21" descr="ribbon_data_warehou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6627" y="2497281"/>
            <a:ext cx="1288781" cy="418986"/>
          </a:xfrm>
          <a:prstGeom prst="rect">
            <a:avLst/>
          </a:prstGeom>
        </p:spPr>
      </p:pic>
      <p:sp>
        <p:nvSpPr>
          <p:cNvPr id="23" name="Rectangle 22"/>
          <p:cNvSpPr/>
          <p:nvPr/>
        </p:nvSpPr>
        <p:spPr>
          <a:xfrm>
            <a:off x="7770817" y="2473537"/>
            <a:ext cx="1011815" cy="461665"/>
          </a:xfrm>
          <a:prstGeom prst="rect">
            <a:avLst/>
          </a:prstGeom>
        </p:spPr>
        <p:txBody>
          <a:bodyPr wrap="none">
            <a:spAutoFit/>
          </a:bodyPr>
          <a:lstStyle/>
          <a:p>
            <a:r>
              <a:rPr lang="en-US" sz="1200" b="1" dirty="0" smtClean="0">
                <a:solidFill>
                  <a:srgbClr val="C22327"/>
                </a:solidFill>
                <a:latin typeface="Arial Narrow"/>
                <a:cs typeface="Arial Narrow"/>
              </a:rPr>
              <a:t>DATA </a:t>
            </a:r>
          </a:p>
          <a:p>
            <a:r>
              <a:rPr lang="en-US" sz="1200" b="1" dirty="0" smtClean="0">
                <a:solidFill>
                  <a:srgbClr val="C22327"/>
                </a:solidFill>
                <a:latin typeface="Arial Narrow"/>
                <a:cs typeface="Arial Narrow"/>
              </a:rPr>
              <a:t>WAREHOUSE</a:t>
            </a:r>
            <a:endParaRPr lang="en-US" sz="1200" b="1" dirty="0">
              <a:solidFill>
                <a:srgbClr val="C22327"/>
              </a:solidFill>
              <a:latin typeface="Arial Narrow"/>
              <a:cs typeface="Arial Narrow"/>
            </a:endParaRPr>
          </a:p>
        </p:txBody>
      </p:sp>
      <p:sp>
        <p:nvSpPr>
          <p:cNvPr id="38" name="Rectangle 37"/>
          <p:cNvSpPr/>
          <p:nvPr/>
        </p:nvSpPr>
        <p:spPr>
          <a:xfrm>
            <a:off x="5916093" y="2675720"/>
            <a:ext cx="780607" cy="276999"/>
          </a:xfrm>
          <a:prstGeom prst="rect">
            <a:avLst/>
          </a:prstGeom>
        </p:spPr>
        <p:txBody>
          <a:bodyPr wrap="none">
            <a:spAutoFit/>
          </a:bodyPr>
          <a:lstStyle/>
          <a:p>
            <a:r>
              <a:rPr lang="en-US" sz="1200" dirty="0" smtClean="0">
                <a:solidFill>
                  <a:schemeClr val="accent2"/>
                </a:solidFill>
                <a:latin typeface="Arial Narrow"/>
                <a:cs typeface="Arial Narrow"/>
              </a:rPr>
              <a:t>INSIGHTS</a:t>
            </a:r>
            <a:endParaRPr lang="en-US" sz="1200" dirty="0">
              <a:solidFill>
                <a:schemeClr val="accent2"/>
              </a:solidFill>
              <a:latin typeface="Arial Narrow"/>
              <a:cs typeface="Arial Narrow"/>
            </a:endParaRPr>
          </a:p>
        </p:txBody>
      </p:sp>
      <p:sp>
        <p:nvSpPr>
          <p:cNvPr id="29" name="Title 28"/>
          <p:cNvSpPr>
            <a:spLocks noGrp="1"/>
          </p:cNvSpPr>
          <p:nvPr>
            <p:ph type="title"/>
          </p:nvPr>
        </p:nvSpPr>
        <p:spPr>
          <a:xfrm>
            <a:off x="262374" y="24582"/>
            <a:ext cx="8439150" cy="534218"/>
          </a:xfrm>
          <a:prstGeom prst="rect">
            <a:avLst/>
          </a:prstGeom>
        </p:spPr>
        <p:txBody>
          <a:bodyPr/>
          <a:lstStyle/>
          <a:p>
            <a:pPr algn="l"/>
            <a:r>
              <a:rPr lang="en-US" sz="3600" dirty="0" smtClean="0">
                <a:latin typeface="Arial Narrow"/>
                <a:cs typeface="Arial Narrow"/>
              </a:rPr>
              <a:t>   </a:t>
            </a:r>
            <a:r>
              <a:rPr lang="en-US" sz="2800" b="1" dirty="0" smtClean="0">
                <a:latin typeface="Arial Narrow"/>
                <a:cs typeface="Arial Narrow"/>
              </a:rPr>
              <a:t>Advertising Technology Stack</a:t>
            </a:r>
            <a:endParaRPr lang="en-US" sz="2800" b="1" dirty="0">
              <a:latin typeface="Arial Narrow"/>
              <a:cs typeface="Arial Narrow"/>
            </a:endParaRPr>
          </a:p>
        </p:txBody>
      </p:sp>
      <p:cxnSp>
        <p:nvCxnSpPr>
          <p:cNvPr id="55" name="Straight Arrow Connector 54"/>
          <p:cNvCxnSpPr/>
          <p:nvPr/>
        </p:nvCxnSpPr>
        <p:spPr>
          <a:xfrm flipV="1">
            <a:off x="4015509" y="2515755"/>
            <a:ext cx="2701636" cy="23090"/>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462246" y="3005733"/>
            <a:ext cx="1390" cy="469449"/>
          </a:xfrm>
          <a:prstGeom prst="line">
            <a:avLst/>
          </a:prstGeom>
          <a:ln>
            <a:solidFill>
              <a:srgbClr val="5CCAFF"/>
            </a:solidFill>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440546" y="3498274"/>
            <a:ext cx="890154" cy="6926"/>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sp>
        <p:nvSpPr>
          <p:cNvPr id="46" name="Rectangle 49"/>
          <p:cNvSpPr>
            <a:spLocks noChangeArrowheads="1"/>
          </p:cNvSpPr>
          <p:nvPr/>
        </p:nvSpPr>
        <p:spPr bwMode="auto">
          <a:xfrm>
            <a:off x="5442084" y="2189310"/>
            <a:ext cx="12269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r>
              <a:rPr lang="en-US" sz="1200" dirty="0" smtClean="0">
                <a:solidFill>
                  <a:srgbClr val="F68623"/>
                </a:solidFill>
                <a:latin typeface="Arial Narrow"/>
                <a:cs typeface="Arial Narrow"/>
              </a:rPr>
              <a:t>WRITE CONTEXT</a:t>
            </a:r>
            <a:endParaRPr lang="en-US" sz="1200" dirty="0">
              <a:solidFill>
                <a:srgbClr val="F68623"/>
              </a:solidFill>
              <a:latin typeface="Arial Narrow"/>
              <a:cs typeface="Arial Narrow"/>
            </a:endParaRPr>
          </a:p>
        </p:txBody>
      </p:sp>
      <p:pic>
        <p:nvPicPr>
          <p:cNvPr id="43" name="Picture 42" descr="ribbon_ap_serv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8826" y="3883582"/>
            <a:ext cx="1703674" cy="309703"/>
          </a:xfrm>
          <a:prstGeom prst="rect">
            <a:avLst/>
          </a:prstGeom>
        </p:spPr>
      </p:pic>
      <p:sp>
        <p:nvSpPr>
          <p:cNvPr id="18" name="Rectangle 17"/>
          <p:cNvSpPr/>
          <p:nvPr/>
        </p:nvSpPr>
        <p:spPr>
          <a:xfrm>
            <a:off x="4314615" y="3887672"/>
            <a:ext cx="1308772" cy="276999"/>
          </a:xfrm>
          <a:prstGeom prst="rect">
            <a:avLst/>
          </a:prstGeom>
        </p:spPr>
        <p:txBody>
          <a:bodyPr wrap="none">
            <a:spAutoFit/>
          </a:bodyPr>
          <a:lstStyle/>
          <a:p>
            <a:r>
              <a:rPr lang="en-US" sz="1200" b="1" dirty="0" smtClean="0">
                <a:solidFill>
                  <a:srgbClr val="C22327"/>
                </a:solidFill>
                <a:latin typeface="Arial Narrow"/>
                <a:cs typeface="Arial Narrow"/>
              </a:rPr>
              <a:t>OPERATIONAL DB</a:t>
            </a:r>
            <a:endParaRPr lang="en-US" sz="1200" b="1" dirty="0">
              <a:solidFill>
                <a:srgbClr val="C22327"/>
              </a:solidFill>
              <a:latin typeface="Arial Narrow"/>
              <a:cs typeface="Arial Narrow"/>
            </a:endParaRPr>
          </a:p>
        </p:txBody>
      </p:sp>
      <p:sp>
        <p:nvSpPr>
          <p:cNvPr id="20" name="Rectangle 19"/>
          <p:cNvSpPr/>
          <p:nvPr/>
        </p:nvSpPr>
        <p:spPr>
          <a:xfrm>
            <a:off x="4290952" y="4317312"/>
            <a:ext cx="2540696" cy="1615827"/>
          </a:xfrm>
          <a:prstGeom prst="rect">
            <a:avLst/>
          </a:prstGeom>
        </p:spPr>
        <p:txBody>
          <a:bodyPr wrap="square">
            <a:spAutoFit/>
          </a:bodyPr>
          <a:lstStyle/>
          <a:p>
            <a:r>
              <a:rPr lang="en-US" sz="1100" dirty="0" smtClean="0">
                <a:solidFill>
                  <a:srgbClr val="F68623"/>
                </a:solidFill>
                <a:latin typeface="Arial Narrow"/>
                <a:cs typeface="Arial Narrow"/>
              </a:rPr>
              <a:t>WRITE REAL-TIME CONTEXT</a:t>
            </a:r>
          </a:p>
          <a:p>
            <a:r>
              <a:rPr lang="en-US" sz="1100" dirty="0" smtClean="0">
                <a:solidFill>
                  <a:srgbClr val="F68623"/>
                </a:solidFill>
                <a:latin typeface="Arial Narrow"/>
                <a:cs typeface="Arial Narrow"/>
              </a:rPr>
              <a:t>READ RECENT CONTENT</a:t>
            </a:r>
          </a:p>
          <a:p>
            <a:endParaRPr lang="en-US" sz="1100" dirty="0">
              <a:solidFill>
                <a:srgbClr val="F68623"/>
              </a:solidFill>
              <a:latin typeface="Arial Narrow"/>
              <a:cs typeface="Arial Narrow"/>
            </a:endParaRPr>
          </a:p>
          <a:p>
            <a:r>
              <a:rPr lang="en-US" sz="1100" dirty="0" smtClean="0">
                <a:solidFill>
                  <a:schemeClr val="accent1"/>
                </a:solidFill>
                <a:latin typeface="Arial Narrow"/>
                <a:cs typeface="Arial Narrow"/>
              </a:rPr>
              <a:t>PROFILE STORE</a:t>
            </a:r>
          </a:p>
          <a:p>
            <a:r>
              <a:rPr lang="en-US" sz="1100" dirty="0">
                <a:latin typeface="Arial Narrow"/>
                <a:cs typeface="Arial Narrow"/>
              </a:rPr>
              <a:t>Cookies, email, </a:t>
            </a:r>
            <a:r>
              <a:rPr lang="en-US" sz="1100" dirty="0" err="1">
                <a:latin typeface="Arial Narrow"/>
                <a:cs typeface="Arial Narrow"/>
              </a:rPr>
              <a:t>deviceID</a:t>
            </a:r>
            <a:r>
              <a:rPr lang="en-US" sz="1100" dirty="0">
                <a:latin typeface="Arial Narrow"/>
                <a:cs typeface="Arial Narrow"/>
              </a:rPr>
              <a:t>, IP </a:t>
            </a:r>
            <a:r>
              <a:rPr lang="en-US" sz="1100" dirty="0" smtClean="0">
                <a:latin typeface="Arial Narrow"/>
                <a:cs typeface="Arial Narrow"/>
              </a:rPr>
              <a:t>address, </a:t>
            </a:r>
            <a:r>
              <a:rPr lang="en-US" sz="1100" dirty="0">
                <a:latin typeface="Arial Narrow"/>
                <a:cs typeface="Arial Narrow"/>
              </a:rPr>
              <a:t>location, segments, clicks, likes, tweets, search </a:t>
            </a:r>
            <a:r>
              <a:rPr lang="en-US" sz="1100" dirty="0" smtClean="0">
                <a:latin typeface="Arial Narrow"/>
                <a:cs typeface="Arial Narrow"/>
              </a:rPr>
              <a:t>terms..</a:t>
            </a:r>
            <a:r>
              <a:rPr lang="en-US" sz="1100" dirty="0">
                <a:latin typeface="Arial Narrow"/>
                <a:cs typeface="Arial Narrow"/>
              </a:rPr>
              <a:t>.</a:t>
            </a:r>
          </a:p>
          <a:p>
            <a:endParaRPr lang="en-US" sz="1100" dirty="0">
              <a:solidFill>
                <a:srgbClr val="A01620"/>
              </a:solidFill>
              <a:latin typeface="Arial Narrow"/>
              <a:cs typeface="Arial Narrow"/>
            </a:endParaRPr>
          </a:p>
          <a:p>
            <a:r>
              <a:rPr lang="en-US" sz="1100" dirty="0">
                <a:solidFill>
                  <a:srgbClr val="A01620"/>
                </a:solidFill>
                <a:latin typeface="Arial Narrow"/>
                <a:cs typeface="Arial Narrow"/>
              </a:rPr>
              <a:t>REAL-TIME ANALYTICS </a:t>
            </a:r>
          </a:p>
          <a:p>
            <a:r>
              <a:rPr lang="en-US" sz="1100" dirty="0">
                <a:latin typeface="Arial Narrow"/>
                <a:cs typeface="Arial Narrow"/>
              </a:rPr>
              <a:t>Best sellers, top scores, trending tweets</a:t>
            </a:r>
            <a:endParaRPr lang="en-US" sz="1100" dirty="0">
              <a:solidFill>
                <a:schemeClr val="accent5"/>
              </a:solidFill>
              <a:latin typeface="Arial Narrow"/>
              <a:cs typeface="Arial Narrow"/>
            </a:endParaRPr>
          </a:p>
        </p:txBody>
      </p:sp>
      <p:sp>
        <p:nvSpPr>
          <p:cNvPr id="21" name="Rectangle 20"/>
          <p:cNvSpPr/>
          <p:nvPr/>
        </p:nvSpPr>
        <p:spPr>
          <a:xfrm>
            <a:off x="6722694" y="3399086"/>
            <a:ext cx="1263636" cy="938719"/>
          </a:xfrm>
          <a:prstGeom prst="rect">
            <a:avLst/>
          </a:prstGeom>
        </p:spPr>
        <p:txBody>
          <a:bodyPr wrap="square">
            <a:spAutoFit/>
          </a:bodyPr>
          <a:lstStyle/>
          <a:p>
            <a:r>
              <a:rPr lang="en-US" sz="1100" dirty="0">
                <a:solidFill>
                  <a:schemeClr val="accent2"/>
                </a:solidFill>
                <a:latin typeface="Arial Narrow"/>
                <a:cs typeface="Arial Narrow"/>
              </a:rPr>
              <a:t>BATCH ANALYTICS</a:t>
            </a:r>
          </a:p>
          <a:p>
            <a:r>
              <a:rPr lang="en-US" sz="1100" dirty="0">
                <a:latin typeface="Arial Narrow"/>
                <a:cs typeface="Arial Narrow"/>
              </a:rPr>
              <a:t>Discover patterns, segment </a:t>
            </a:r>
            <a:r>
              <a:rPr lang="en-US" sz="1100" dirty="0" smtClean="0">
                <a:latin typeface="Arial Narrow"/>
                <a:cs typeface="Arial Narrow"/>
              </a:rPr>
              <a:t>data: location </a:t>
            </a:r>
            <a:r>
              <a:rPr lang="en-US" sz="1100" dirty="0">
                <a:latin typeface="Arial Narrow"/>
                <a:cs typeface="Arial Narrow"/>
              </a:rPr>
              <a:t>patterns, audience affinity</a:t>
            </a:r>
            <a:endParaRPr lang="en-US" sz="1100" dirty="0">
              <a:solidFill>
                <a:schemeClr val="accent5"/>
              </a:solidFill>
              <a:latin typeface="Arial Narrow"/>
              <a:cs typeface="Arial Narrow"/>
            </a:endParaRPr>
          </a:p>
        </p:txBody>
      </p:sp>
    </p:spTree>
    <p:extLst>
      <p:ext uri="{BB962C8B-B14F-4D97-AF65-F5344CB8AC3E}">
        <p14:creationId xmlns:p14="http://schemas.microsoft.com/office/powerpoint/2010/main" val="24296822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p:nvPr/>
        </p:nvCxnSpPr>
        <p:spPr>
          <a:xfrm>
            <a:off x="5215433" y="1265792"/>
            <a:ext cx="0" cy="321708"/>
          </a:xfrm>
          <a:prstGeom prst="straightConnector1">
            <a:avLst/>
          </a:prstGeom>
          <a:ln w="19050" cmpd="sng">
            <a:solidFill>
              <a:srgbClr val="4E7EEB"/>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pPr algn="l"/>
            <a:r>
              <a:rPr lang="en-US" sz="2800" dirty="0" smtClean="0">
                <a:latin typeface="Arial Narrow"/>
                <a:cs typeface="Arial Narrow"/>
              </a:rPr>
              <a:t>    </a:t>
            </a:r>
            <a:r>
              <a:rPr lang="en-US" sz="2800" b="1" dirty="0" smtClean="0">
                <a:latin typeface="Arial Narrow"/>
                <a:cs typeface="Arial Narrow"/>
              </a:rPr>
              <a:t>Financial Services – Intraday Positions</a:t>
            </a:r>
            <a:endParaRPr lang="en-US" sz="2800" b="1" dirty="0">
              <a:latin typeface="Arial Narrow"/>
              <a:cs typeface="Arial Narrow"/>
            </a:endParaRPr>
          </a:p>
        </p:txBody>
      </p:sp>
      <p:cxnSp>
        <p:nvCxnSpPr>
          <p:cNvPr id="7" name="Straight Arrow Connector 6"/>
          <p:cNvCxnSpPr/>
          <p:nvPr/>
        </p:nvCxnSpPr>
        <p:spPr>
          <a:xfrm flipH="1">
            <a:off x="2590118" y="3666495"/>
            <a:ext cx="977753"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2" name="Picture 11" descr="aerospike_icons_otherdatabase_nobox_no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9563" y="5037480"/>
            <a:ext cx="1262348" cy="714959"/>
          </a:xfrm>
          <a:prstGeom prst="rect">
            <a:avLst/>
          </a:prstGeom>
        </p:spPr>
      </p:pic>
      <p:sp>
        <p:nvSpPr>
          <p:cNvPr id="17" name="TextBox 16"/>
          <p:cNvSpPr txBox="1"/>
          <p:nvPr/>
        </p:nvSpPr>
        <p:spPr>
          <a:xfrm>
            <a:off x="3541105" y="5752439"/>
            <a:ext cx="1584050" cy="492443"/>
          </a:xfrm>
          <a:prstGeom prst="rect">
            <a:avLst/>
          </a:prstGeom>
          <a:noFill/>
        </p:spPr>
        <p:txBody>
          <a:bodyPr wrap="none" rtlCol="0">
            <a:spAutoFit/>
          </a:bodyPr>
          <a:lstStyle/>
          <a:p>
            <a:pPr algn="ctr"/>
            <a:r>
              <a:rPr lang="en-US" sz="1400" dirty="0" smtClean="0">
                <a:solidFill>
                  <a:schemeClr val="accent3"/>
                </a:solidFill>
                <a:latin typeface="Arial Narrow"/>
                <a:cs typeface="Arial Narrow"/>
              </a:rPr>
              <a:t>LEGACY DATABASE</a:t>
            </a:r>
          </a:p>
          <a:p>
            <a:pPr algn="ctr"/>
            <a:r>
              <a:rPr lang="en-US" sz="1200" dirty="0" smtClean="0">
                <a:solidFill>
                  <a:schemeClr val="accent3"/>
                </a:solidFill>
                <a:latin typeface="Arial Narrow"/>
                <a:cs typeface="Arial Narrow"/>
              </a:rPr>
              <a:t>(MAINFRAME)</a:t>
            </a:r>
            <a:endParaRPr lang="en-US" sz="1200" dirty="0">
              <a:solidFill>
                <a:schemeClr val="accent3"/>
              </a:solidFill>
              <a:latin typeface="Arial Narrow"/>
              <a:cs typeface="Arial Narrow"/>
            </a:endParaRPr>
          </a:p>
        </p:txBody>
      </p:sp>
      <p:cxnSp>
        <p:nvCxnSpPr>
          <p:cNvPr id="19" name="Straight Arrow Connector 18"/>
          <p:cNvCxnSpPr/>
          <p:nvPr/>
        </p:nvCxnSpPr>
        <p:spPr>
          <a:xfrm>
            <a:off x="6093275" y="1410692"/>
            <a:ext cx="0" cy="3871612"/>
          </a:xfrm>
          <a:prstGeom prst="straightConnector1">
            <a:avLst/>
          </a:prstGeom>
          <a:ln>
            <a:solidFill>
              <a:srgbClr val="3366FF"/>
            </a:solidFill>
            <a:prstDash val="dot"/>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373788" y="2824362"/>
            <a:ext cx="918415" cy="307777"/>
          </a:xfrm>
          <a:prstGeom prst="rect">
            <a:avLst/>
          </a:prstGeom>
          <a:noFill/>
        </p:spPr>
        <p:txBody>
          <a:bodyPr wrap="none" rtlCol="0">
            <a:spAutoFit/>
          </a:bodyPr>
          <a:lstStyle/>
          <a:p>
            <a:r>
              <a:rPr lang="en-US" sz="1400" dirty="0" smtClean="0">
                <a:solidFill>
                  <a:srgbClr val="3366FF"/>
                </a:solidFill>
                <a:latin typeface="Arial Narrow"/>
                <a:cs typeface="Arial Narrow"/>
              </a:rPr>
              <a:t>Read/Write</a:t>
            </a:r>
            <a:endParaRPr lang="en-US" sz="1400" dirty="0">
              <a:solidFill>
                <a:srgbClr val="3366FF"/>
              </a:solidFill>
              <a:latin typeface="Arial Narrow"/>
              <a:cs typeface="Arial Narrow"/>
            </a:endParaRPr>
          </a:p>
        </p:txBody>
      </p:sp>
      <p:cxnSp>
        <p:nvCxnSpPr>
          <p:cNvPr id="24" name="Straight Arrow Connector 23"/>
          <p:cNvCxnSpPr/>
          <p:nvPr/>
        </p:nvCxnSpPr>
        <p:spPr>
          <a:xfrm>
            <a:off x="4336464" y="2010951"/>
            <a:ext cx="1" cy="1143697"/>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119848" y="4471488"/>
            <a:ext cx="1060519" cy="523220"/>
          </a:xfrm>
          <a:prstGeom prst="rect">
            <a:avLst/>
          </a:prstGeom>
          <a:noFill/>
        </p:spPr>
        <p:txBody>
          <a:bodyPr wrap="none" rtlCol="0">
            <a:spAutoFit/>
          </a:bodyPr>
          <a:lstStyle/>
          <a:p>
            <a:r>
              <a:rPr lang="en-US" sz="1400" dirty="0" smtClean="0">
                <a:solidFill>
                  <a:srgbClr val="3366FF"/>
                </a:solidFill>
                <a:latin typeface="Arial Narrow"/>
                <a:cs typeface="Arial Narrow"/>
              </a:rPr>
              <a:t>Start of Day </a:t>
            </a:r>
          </a:p>
          <a:p>
            <a:r>
              <a:rPr lang="en-US" sz="1400" dirty="0" smtClean="0">
                <a:solidFill>
                  <a:srgbClr val="3366FF"/>
                </a:solidFill>
                <a:latin typeface="Arial Narrow"/>
                <a:cs typeface="Arial Narrow"/>
              </a:rPr>
              <a:t>Data Loading</a:t>
            </a:r>
            <a:endParaRPr lang="en-US" sz="1400" dirty="0">
              <a:solidFill>
                <a:srgbClr val="3366FF"/>
              </a:solidFill>
              <a:latin typeface="Arial Narrow"/>
              <a:cs typeface="Arial Narrow"/>
            </a:endParaRPr>
          </a:p>
        </p:txBody>
      </p:sp>
      <p:cxnSp>
        <p:nvCxnSpPr>
          <p:cNvPr id="27" name="Straight Arrow Connector 26"/>
          <p:cNvCxnSpPr/>
          <p:nvPr/>
        </p:nvCxnSpPr>
        <p:spPr>
          <a:xfrm flipV="1">
            <a:off x="4168316" y="4382450"/>
            <a:ext cx="0" cy="662793"/>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624171" y="4357050"/>
            <a:ext cx="0" cy="680430"/>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643795" y="4468384"/>
            <a:ext cx="1105428" cy="523220"/>
          </a:xfrm>
          <a:prstGeom prst="rect">
            <a:avLst/>
          </a:prstGeom>
          <a:noFill/>
        </p:spPr>
        <p:txBody>
          <a:bodyPr wrap="none" rtlCol="0">
            <a:spAutoFit/>
          </a:bodyPr>
          <a:lstStyle/>
          <a:p>
            <a:r>
              <a:rPr lang="en-US" sz="1400" dirty="0" smtClean="0">
                <a:solidFill>
                  <a:srgbClr val="3366FF"/>
                </a:solidFill>
                <a:latin typeface="Arial Narrow"/>
                <a:cs typeface="Arial Narrow"/>
              </a:rPr>
              <a:t>End of Day</a:t>
            </a:r>
          </a:p>
          <a:p>
            <a:r>
              <a:rPr lang="en-US" sz="1400" dirty="0" smtClean="0">
                <a:solidFill>
                  <a:srgbClr val="3366FF"/>
                </a:solidFill>
                <a:latin typeface="Arial Narrow"/>
                <a:cs typeface="Arial Narrow"/>
              </a:rPr>
              <a:t>Reconciliation</a:t>
            </a:r>
            <a:endParaRPr lang="en-US" sz="1200" dirty="0">
              <a:solidFill>
                <a:srgbClr val="3366FF"/>
              </a:solidFill>
              <a:latin typeface="Arial Narrow"/>
              <a:cs typeface="Arial Narrow"/>
            </a:endParaRPr>
          </a:p>
        </p:txBody>
      </p:sp>
      <p:sp>
        <p:nvSpPr>
          <p:cNvPr id="54" name="TextBox 53"/>
          <p:cNvSpPr txBox="1"/>
          <p:nvPr/>
        </p:nvSpPr>
        <p:spPr>
          <a:xfrm>
            <a:off x="3396029" y="2738661"/>
            <a:ext cx="585642" cy="307777"/>
          </a:xfrm>
          <a:prstGeom prst="rect">
            <a:avLst/>
          </a:prstGeom>
          <a:noFill/>
        </p:spPr>
        <p:txBody>
          <a:bodyPr wrap="none" rtlCol="0">
            <a:spAutoFit/>
          </a:bodyPr>
          <a:lstStyle/>
          <a:p>
            <a:r>
              <a:rPr lang="en-US" sz="1400" dirty="0" smtClean="0">
                <a:solidFill>
                  <a:srgbClr val="3366FF"/>
                </a:solidFill>
                <a:latin typeface="Arial Narrow"/>
                <a:cs typeface="Arial Narrow"/>
              </a:rPr>
              <a:t>Query</a:t>
            </a:r>
            <a:endParaRPr lang="en-US" sz="1400" dirty="0">
              <a:solidFill>
                <a:srgbClr val="3366FF"/>
              </a:solidFill>
              <a:latin typeface="Arial Narrow"/>
              <a:cs typeface="Arial Narrow"/>
            </a:endParaRPr>
          </a:p>
        </p:txBody>
      </p:sp>
      <p:sp>
        <p:nvSpPr>
          <p:cNvPr id="31" name="Snip Single Corner Rectangle 30"/>
          <p:cNvSpPr/>
          <p:nvPr/>
        </p:nvSpPr>
        <p:spPr>
          <a:xfrm>
            <a:off x="5683851" y="2249177"/>
            <a:ext cx="921856" cy="1113385"/>
          </a:xfrm>
          <a:prstGeom prst="snip1Rect">
            <a:avLst/>
          </a:prstGeom>
          <a:solidFill>
            <a:schemeClr val="accent3">
              <a:lumMod val="20000"/>
              <a:lumOff val="8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4"/>
              </a:solidFill>
            </a:endParaRPr>
          </a:p>
        </p:txBody>
      </p:sp>
      <p:sp>
        <p:nvSpPr>
          <p:cNvPr id="32" name="TextBox 31"/>
          <p:cNvSpPr txBox="1"/>
          <p:nvPr/>
        </p:nvSpPr>
        <p:spPr>
          <a:xfrm>
            <a:off x="5676070" y="2544969"/>
            <a:ext cx="981095" cy="523220"/>
          </a:xfrm>
          <a:prstGeom prst="rect">
            <a:avLst/>
          </a:prstGeom>
          <a:noFill/>
        </p:spPr>
        <p:txBody>
          <a:bodyPr wrap="none" rtlCol="0">
            <a:spAutoFit/>
          </a:bodyPr>
          <a:lstStyle/>
          <a:p>
            <a:r>
              <a:rPr lang="en-US" sz="1400" dirty="0" smtClean="0">
                <a:solidFill>
                  <a:schemeClr val="accent3"/>
                </a:solidFill>
                <a:latin typeface="Arial Narrow"/>
                <a:cs typeface="Arial Narrow"/>
              </a:rPr>
              <a:t>REAL-TIME </a:t>
            </a:r>
          </a:p>
          <a:p>
            <a:r>
              <a:rPr lang="en-US" sz="1400" dirty="0" smtClean="0">
                <a:solidFill>
                  <a:schemeClr val="accent3"/>
                </a:solidFill>
                <a:latin typeface="Arial Narrow"/>
                <a:cs typeface="Arial Narrow"/>
              </a:rPr>
              <a:t>DATA FEED</a:t>
            </a:r>
            <a:endParaRPr lang="en-US" sz="1400" dirty="0">
              <a:solidFill>
                <a:schemeClr val="accent3"/>
              </a:solidFill>
              <a:latin typeface="Arial Narrow"/>
              <a:cs typeface="Arial Narrow"/>
            </a:endParaRPr>
          </a:p>
        </p:txBody>
      </p:sp>
      <p:cxnSp>
        <p:nvCxnSpPr>
          <p:cNvPr id="23" name="Straight Arrow Connector 22"/>
          <p:cNvCxnSpPr/>
          <p:nvPr/>
        </p:nvCxnSpPr>
        <p:spPr>
          <a:xfrm flipH="1" flipV="1">
            <a:off x="5041900" y="5283200"/>
            <a:ext cx="1069626" cy="7923"/>
          </a:xfrm>
          <a:prstGeom prst="straightConnector1">
            <a:avLst/>
          </a:prstGeom>
          <a:ln>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4161313" y="2184400"/>
            <a:ext cx="1195366" cy="635000"/>
          </a:xfrm>
          <a:prstGeom prst="rect">
            <a:avLst/>
          </a:prstGeom>
          <a:solidFill>
            <a:schemeClr val="accent3">
              <a:lumMod val="20000"/>
              <a:lumOff val="80000"/>
            </a:schemeClr>
          </a:solidFill>
          <a:ln>
            <a:solidFill>
              <a:srgbClr val="4D4D4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4D4D4F"/>
              </a:solidFill>
            </a:endParaRPr>
          </a:p>
        </p:txBody>
      </p:sp>
      <p:sp>
        <p:nvSpPr>
          <p:cNvPr id="57" name="TextBox 56"/>
          <p:cNvSpPr txBox="1"/>
          <p:nvPr/>
        </p:nvSpPr>
        <p:spPr>
          <a:xfrm>
            <a:off x="4232260" y="2214318"/>
            <a:ext cx="986443" cy="523220"/>
          </a:xfrm>
          <a:prstGeom prst="rect">
            <a:avLst/>
          </a:prstGeom>
          <a:solidFill>
            <a:schemeClr val="accent3">
              <a:lumMod val="20000"/>
              <a:lumOff val="80000"/>
            </a:schemeClr>
          </a:solidFill>
        </p:spPr>
        <p:txBody>
          <a:bodyPr wrap="none" rtlCol="0">
            <a:spAutoFit/>
          </a:bodyPr>
          <a:lstStyle/>
          <a:p>
            <a:pPr algn="ctr"/>
            <a:r>
              <a:rPr lang="en-US" sz="1400" dirty="0" smtClean="0">
                <a:solidFill>
                  <a:srgbClr val="4D4D4F"/>
                </a:solidFill>
                <a:latin typeface="Arial Narrow"/>
                <a:cs typeface="Arial Narrow"/>
              </a:rPr>
              <a:t>ACCOUNT</a:t>
            </a:r>
          </a:p>
          <a:p>
            <a:pPr algn="ctr"/>
            <a:r>
              <a:rPr lang="en-US" sz="1400" dirty="0" smtClean="0">
                <a:solidFill>
                  <a:srgbClr val="4D4D4F"/>
                </a:solidFill>
                <a:latin typeface="Arial Narrow"/>
                <a:cs typeface="Arial Narrow"/>
              </a:rPr>
              <a:t>POSITIONS</a:t>
            </a:r>
            <a:endParaRPr lang="en-US" sz="1400" dirty="0">
              <a:solidFill>
                <a:srgbClr val="4D4D4F"/>
              </a:solidFill>
              <a:latin typeface="Arial Narrow"/>
              <a:cs typeface="Arial Narrow"/>
            </a:endParaRPr>
          </a:p>
        </p:txBody>
      </p:sp>
      <p:cxnSp>
        <p:nvCxnSpPr>
          <p:cNvPr id="58" name="Straight Arrow Connector 57"/>
          <p:cNvCxnSpPr/>
          <p:nvPr/>
        </p:nvCxnSpPr>
        <p:spPr>
          <a:xfrm>
            <a:off x="4017505" y="2733862"/>
            <a:ext cx="0" cy="453838"/>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49001" y="3354561"/>
            <a:ext cx="495348" cy="307777"/>
          </a:xfrm>
          <a:prstGeom prst="rect">
            <a:avLst/>
          </a:prstGeom>
          <a:noFill/>
        </p:spPr>
        <p:txBody>
          <a:bodyPr wrap="none" rtlCol="0">
            <a:spAutoFit/>
          </a:bodyPr>
          <a:lstStyle/>
          <a:p>
            <a:r>
              <a:rPr lang="en-US" sz="1400" dirty="0" smtClean="0">
                <a:solidFill>
                  <a:schemeClr val="accent3"/>
                </a:solidFill>
                <a:latin typeface="Arial Narrow"/>
                <a:cs typeface="Arial Narrow"/>
              </a:rPr>
              <a:t>XDR</a:t>
            </a:r>
            <a:endParaRPr lang="en-US" sz="1400" dirty="0">
              <a:solidFill>
                <a:schemeClr val="accent3"/>
              </a:solidFill>
              <a:latin typeface="Arial Narrow"/>
              <a:cs typeface="Arial Narrow"/>
            </a:endParaRPr>
          </a:p>
        </p:txBody>
      </p:sp>
      <p:sp>
        <p:nvSpPr>
          <p:cNvPr id="34" name="TextBox 33"/>
          <p:cNvSpPr txBox="1"/>
          <p:nvPr/>
        </p:nvSpPr>
        <p:spPr>
          <a:xfrm>
            <a:off x="6906657" y="4708134"/>
            <a:ext cx="194524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777777"/>
                </a:solidFill>
                <a:latin typeface="Arial Narrow"/>
                <a:cs typeface="Arial Narrow"/>
              </a:rPr>
              <a:t>10M+ user records</a:t>
            </a:r>
          </a:p>
          <a:p>
            <a:endParaRPr lang="en-US" dirty="0">
              <a:solidFill>
                <a:srgbClr val="777777"/>
              </a:solidFill>
              <a:latin typeface="Arial Narrow"/>
              <a:cs typeface="Arial Narrow"/>
            </a:endParaRPr>
          </a:p>
          <a:p>
            <a:r>
              <a:rPr lang="en-US" dirty="0" smtClean="0">
                <a:solidFill>
                  <a:srgbClr val="777777"/>
                </a:solidFill>
                <a:latin typeface="Arial Narrow"/>
                <a:cs typeface="Arial Narrow"/>
              </a:rPr>
              <a:t>Primary key access</a:t>
            </a:r>
          </a:p>
          <a:p>
            <a:endParaRPr lang="en-US" dirty="0">
              <a:solidFill>
                <a:srgbClr val="777777"/>
              </a:solidFill>
              <a:latin typeface="Arial Narrow"/>
              <a:cs typeface="Arial Narrow"/>
            </a:endParaRPr>
          </a:p>
          <a:p>
            <a:r>
              <a:rPr lang="en-US" dirty="0" smtClean="0">
                <a:solidFill>
                  <a:srgbClr val="777777"/>
                </a:solidFill>
                <a:latin typeface="Arial Narrow"/>
                <a:cs typeface="Arial Narrow"/>
              </a:rPr>
              <a:t>1M+ TPS planned</a:t>
            </a:r>
          </a:p>
        </p:txBody>
      </p:sp>
      <p:pic>
        <p:nvPicPr>
          <p:cNvPr id="6" name="Picture 5" descr="App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300" y="736600"/>
            <a:ext cx="1803400" cy="516982"/>
          </a:xfrm>
          <a:prstGeom prst="rect">
            <a:avLst/>
          </a:prstGeom>
        </p:spPr>
      </p:pic>
      <p:sp>
        <p:nvSpPr>
          <p:cNvPr id="9" name="TextBox 8"/>
          <p:cNvSpPr txBox="1"/>
          <p:nvPr/>
        </p:nvSpPr>
        <p:spPr>
          <a:xfrm>
            <a:off x="5168900" y="901700"/>
            <a:ext cx="2413000" cy="338554"/>
          </a:xfrm>
          <a:prstGeom prst="rect">
            <a:avLst/>
          </a:prstGeom>
          <a:noFill/>
        </p:spPr>
        <p:txBody>
          <a:bodyPr wrap="square" rtlCol="0">
            <a:spAutoFit/>
          </a:bodyPr>
          <a:lstStyle/>
          <a:p>
            <a:r>
              <a:rPr lang="en-US" sz="1600" dirty="0" smtClean="0">
                <a:solidFill>
                  <a:srgbClr val="FFFFFF"/>
                </a:solidFill>
                <a:latin typeface="Arial Narrow"/>
                <a:cs typeface="Arial Narrow"/>
              </a:rPr>
              <a:t>Finance App</a:t>
            </a:r>
            <a:endParaRPr lang="en-US" sz="1600" dirty="0">
              <a:solidFill>
                <a:srgbClr val="FFFFFF"/>
              </a:solidFill>
              <a:latin typeface="Arial Narrow"/>
              <a:cs typeface="Arial Narrow"/>
            </a:endParaRPr>
          </a:p>
        </p:txBody>
      </p:sp>
      <p:pic>
        <p:nvPicPr>
          <p:cNvPr id="36" name="Picture 35" descr="App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00" y="1409700"/>
            <a:ext cx="1803400" cy="555082"/>
          </a:xfrm>
          <a:prstGeom prst="rect">
            <a:avLst/>
          </a:prstGeom>
        </p:spPr>
      </p:pic>
      <p:sp>
        <p:nvSpPr>
          <p:cNvPr id="38" name="TextBox 37"/>
          <p:cNvSpPr txBox="1"/>
          <p:nvPr/>
        </p:nvSpPr>
        <p:spPr>
          <a:xfrm>
            <a:off x="3568700" y="1612900"/>
            <a:ext cx="2413000" cy="338554"/>
          </a:xfrm>
          <a:prstGeom prst="rect">
            <a:avLst/>
          </a:prstGeom>
          <a:noFill/>
        </p:spPr>
        <p:txBody>
          <a:bodyPr wrap="square" rtlCol="0">
            <a:spAutoFit/>
          </a:bodyPr>
          <a:lstStyle/>
          <a:p>
            <a:r>
              <a:rPr lang="en-US" sz="1600" dirty="0" smtClean="0">
                <a:solidFill>
                  <a:srgbClr val="FFFFFF"/>
                </a:solidFill>
                <a:latin typeface="Arial Narrow"/>
                <a:cs typeface="Arial Narrow"/>
              </a:rPr>
              <a:t>Records App</a:t>
            </a:r>
            <a:endParaRPr lang="en-US" sz="1600" dirty="0">
              <a:solidFill>
                <a:srgbClr val="FFFFFF"/>
              </a:solidFill>
              <a:latin typeface="Arial Narrow"/>
              <a:cs typeface="Arial Narrow"/>
            </a:endParaRPr>
          </a:p>
        </p:txBody>
      </p:sp>
      <p:pic>
        <p:nvPicPr>
          <p:cNvPr id="39" name="Picture 38" descr="App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600" y="2171700"/>
            <a:ext cx="1803400" cy="555082"/>
          </a:xfrm>
          <a:prstGeom prst="rect">
            <a:avLst/>
          </a:prstGeom>
        </p:spPr>
      </p:pic>
      <p:sp>
        <p:nvSpPr>
          <p:cNvPr id="40" name="TextBox 39"/>
          <p:cNvSpPr txBox="1"/>
          <p:nvPr/>
        </p:nvSpPr>
        <p:spPr>
          <a:xfrm>
            <a:off x="2336800" y="2387600"/>
            <a:ext cx="2768600" cy="338554"/>
          </a:xfrm>
          <a:prstGeom prst="rect">
            <a:avLst/>
          </a:prstGeom>
          <a:noFill/>
        </p:spPr>
        <p:txBody>
          <a:bodyPr wrap="square" rtlCol="0">
            <a:spAutoFit/>
          </a:bodyPr>
          <a:lstStyle/>
          <a:p>
            <a:r>
              <a:rPr lang="en-US" sz="1600" dirty="0" smtClean="0">
                <a:solidFill>
                  <a:srgbClr val="FFFFFF"/>
                </a:solidFill>
                <a:latin typeface="Arial Narrow"/>
                <a:cs typeface="Arial Narrow"/>
              </a:rPr>
              <a:t>RT Reporting App </a:t>
            </a:r>
            <a:endParaRPr lang="en-US" sz="1600" dirty="0">
              <a:solidFill>
                <a:srgbClr val="FFFFFF"/>
              </a:solidFill>
              <a:latin typeface="Arial Narrow"/>
              <a:cs typeface="Arial Narrow"/>
            </a:endParaRPr>
          </a:p>
        </p:txBody>
      </p:sp>
      <p:pic>
        <p:nvPicPr>
          <p:cNvPr id="11" name="Picture 10" descr="AerospikeClus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600" y="3073400"/>
            <a:ext cx="1271588" cy="1257300"/>
          </a:xfrm>
          <a:prstGeom prst="rect">
            <a:avLst/>
          </a:prstGeom>
        </p:spPr>
      </p:pic>
      <p:pic>
        <p:nvPicPr>
          <p:cNvPr id="41" name="Picture 40" descr="AerospikeCluster.png"/>
          <p:cNvPicPr>
            <a:picLocks noChangeAspect="1"/>
          </p:cNvPicPr>
          <p:nvPr/>
        </p:nvPicPr>
        <p:blipFill>
          <a:blip r:embed="rId5">
            <a:alphaModFix amt="49000"/>
            <a:extLst>
              <a:ext uri="{28A0092B-C50C-407E-A947-70E740481C1C}">
                <a14:useLocalDpi xmlns:a14="http://schemas.microsoft.com/office/drawing/2010/main" val="0"/>
              </a:ext>
            </a:extLst>
          </a:blip>
          <a:stretch>
            <a:fillRect/>
          </a:stretch>
        </p:blipFill>
        <p:spPr>
          <a:xfrm>
            <a:off x="1485900" y="2984500"/>
            <a:ext cx="1130300" cy="1117600"/>
          </a:xfrm>
          <a:prstGeom prst="rect">
            <a:avLst/>
          </a:prstGeom>
        </p:spPr>
      </p:pic>
    </p:spTree>
    <p:extLst>
      <p:ext uri="{BB962C8B-B14F-4D97-AF65-F5344CB8AC3E}">
        <p14:creationId xmlns:p14="http://schemas.microsoft.com/office/powerpoint/2010/main" val="20814730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Arial Narrow"/>
                <a:cs typeface="Arial Narrow"/>
              </a:rPr>
              <a:t>    </a:t>
            </a:r>
            <a:r>
              <a:rPr lang="en-US" sz="2800" b="1" dirty="0" smtClean="0">
                <a:latin typeface="Arial Narrow"/>
                <a:cs typeface="Arial Narrow"/>
              </a:rPr>
              <a:t>Social Media</a:t>
            </a:r>
            <a:endParaRPr lang="en-US" sz="2800" b="1" dirty="0">
              <a:latin typeface="Arial Narrow"/>
              <a:cs typeface="Arial Narrow"/>
            </a:endParaRPr>
          </a:p>
        </p:txBody>
      </p:sp>
      <p:pic>
        <p:nvPicPr>
          <p:cNvPr id="12" name="Picture 11" descr="aerospike_icons_otherdatabase_nobox_not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4157" y="3745916"/>
            <a:ext cx="1705212" cy="965784"/>
          </a:xfrm>
          <a:prstGeom prst="rect">
            <a:avLst/>
          </a:prstGeom>
        </p:spPr>
      </p:pic>
      <p:sp>
        <p:nvSpPr>
          <p:cNvPr id="17" name="TextBox 16"/>
          <p:cNvSpPr txBox="1"/>
          <p:nvPr/>
        </p:nvSpPr>
        <p:spPr>
          <a:xfrm>
            <a:off x="3814550" y="4957570"/>
            <a:ext cx="1725628" cy="492443"/>
          </a:xfrm>
          <a:prstGeom prst="rect">
            <a:avLst/>
          </a:prstGeom>
          <a:noFill/>
        </p:spPr>
        <p:txBody>
          <a:bodyPr wrap="none" rtlCol="0">
            <a:spAutoFit/>
          </a:bodyPr>
          <a:lstStyle/>
          <a:p>
            <a:pPr algn="ctr"/>
            <a:r>
              <a:rPr lang="en-US" sz="1400" dirty="0" smtClean="0">
                <a:solidFill>
                  <a:schemeClr val="accent3"/>
                </a:solidFill>
                <a:latin typeface="Arial Narrow"/>
                <a:cs typeface="Arial Narrow"/>
              </a:rPr>
              <a:t>MYSQL or POSTGRES</a:t>
            </a:r>
          </a:p>
          <a:p>
            <a:pPr algn="ctr"/>
            <a:r>
              <a:rPr lang="en-US" sz="1200" dirty="0" smtClean="0">
                <a:solidFill>
                  <a:schemeClr val="accent3"/>
                </a:solidFill>
                <a:latin typeface="Arial Narrow"/>
                <a:cs typeface="Arial Narrow"/>
              </a:rPr>
              <a:t>(ROTATIONAL DISK)</a:t>
            </a:r>
            <a:endParaRPr lang="en-US" sz="1200" dirty="0">
              <a:solidFill>
                <a:schemeClr val="accent3"/>
              </a:solidFill>
              <a:latin typeface="Arial Narrow"/>
              <a:cs typeface="Arial Narrow"/>
            </a:endParaRPr>
          </a:p>
        </p:txBody>
      </p:sp>
      <p:cxnSp>
        <p:nvCxnSpPr>
          <p:cNvPr id="44" name="Straight Arrow Connector 43"/>
          <p:cNvCxnSpPr/>
          <p:nvPr/>
        </p:nvCxnSpPr>
        <p:spPr>
          <a:xfrm>
            <a:off x="3456649" y="1510222"/>
            <a:ext cx="0" cy="403240"/>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955800" y="2505598"/>
            <a:ext cx="576111" cy="1126602"/>
          </a:xfrm>
          <a:prstGeom prst="straightConnector1">
            <a:avLst/>
          </a:prstGeom>
          <a:ln>
            <a:solidFill>
              <a:srgbClr val="3366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9401" y="2789271"/>
            <a:ext cx="1650604" cy="523220"/>
          </a:xfrm>
          <a:prstGeom prst="rect">
            <a:avLst/>
          </a:prstGeom>
          <a:noFill/>
        </p:spPr>
        <p:txBody>
          <a:bodyPr wrap="square" rtlCol="0">
            <a:spAutoFit/>
          </a:bodyPr>
          <a:lstStyle/>
          <a:p>
            <a:pPr algn="r"/>
            <a:r>
              <a:rPr lang="en-US" sz="1400" dirty="0" smtClean="0">
                <a:solidFill>
                  <a:srgbClr val="3366FF"/>
                </a:solidFill>
                <a:latin typeface="Arial Narrow"/>
                <a:cs typeface="Arial Narrow"/>
              </a:rPr>
              <a:t>Recent user generated content</a:t>
            </a:r>
            <a:endParaRPr lang="en-US" sz="1200" dirty="0">
              <a:solidFill>
                <a:srgbClr val="3366FF"/>
              </a:solidFill>
              <a:latin typeface="Arial Narrow"/>
              <a:cs typeface="Arial Narrow"/>
            </a:endParaRPr>
          </a:p>
        </p:txBody>
      </p:sp>
      <p:cxnSp>
        <p:nvCxnSpPr>
          <p:cNvPr id="65" name="Straight Arrow Connector 64"/>
          <p:cNvCxnSpPr/>
          <p:nvPr/>
        </p:nvCxnSpPr>
        <p:spPr>
          <a:xfrm flipV="1">
            <a:off x="3228128" y="1510222"/>
            <a:ext cx="0" cy="403241"/>
          </a:xfrm>
          <a:prstGeom prst="straightConnector1">
            <a:avLst/>
          </a:prstGeom>
          <a:ln w="19050" cmpd="sng">
            <a:solidFill>
              <a:srgbClr val="3366FF"/>
            </a:solidFill>
            <a:prstDash val="dot"/>
            <a:tailEnd type="arrow"/>
          </a:ln>
        </p:spPr>
        <p:style>
          <a:lnRef idx="2">
            <a:schemeClr val="accent1"/>
          </a:lnRef>
          <a:fillRef idx="0">
            <a:schemeClr val="accent1"/>
          </a:fillRef>
          <a:effectRef idx="1">
            <a:schemeClr val="accent1"/>
          </a:effectRef>
          <a:fontRef idx="minor">
            <a:schemeClr val="tx1"/>
          </a:fontRef>
        </p:style>
      </p:cxnSp>
      <p:pic>
        <p:nvPicPr>
          <p:cNvPr id="31" name="Picture 30" descr="App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0300" y="884486"/>
            <a:ext cx="1739900" cy="572295"/>
          </a:xfrm>
          <a:prstGeom prst="rect">
            <a:avLst/>
          </a:prstGeom>
        </p:spPr>
      </p:pic>
      <p:pic>
        <p:nvPicPr>
          <p:cNvPr id="33" name="Picture 32" descr="AerospikeCluster.png"/>
          <p:cNvPicPr>
            <a:picLocks noChangeAspect="1"/>
          </p:cNvPicPr>
          <p:nvPr/>
        </p:nvPicPr>
        <p:blipFill rotWithShape="1">
          <a:blip r:embed="rId5">
            <a:extLst>
              <a:ext uri="{28A0092B-C50C-407E-A947-70E740481C1C}">
                <a14:useLocalDpi xmlns:a14="http://schemas.microsoft.com/office/drawing/2010/main" val="0"/>
              </a:ext>
            </a:extLst>
          </a:blip>
          <a:srcRect r="14107"/>
          <a:stretch/>
        </p:blipFill>
        <p:spPr>
          <a:xfrm>
            <a:off x="1016000" y="3606800"/>
            <a:ext cx="1092200" cy="1257300"/>
          </a:xfrm>
          <a:prstGeom prst="rect">
            <a:avLst/>
          </a:prstGeom>
        </p:spPr>
      </p:pic>
      <p:pic>
        <p:nvPicPr>
          <p:cNvPr id="5" name="Picture 4" descr="alibaba.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7427" y="2504766"/>
            <a:ext cx="1930400" cy="1267134"/>
          </a:xfrm>
          <a:prstGeom prst="rect">
            <a:avLst/>
          </a:prstGeom>
        </p:spPr>
      </p:pic>
      <p:pic>
        <p:nvPicPr>
          <p:cNvPr id="6" name="Picture 5" descr="sina_weibo_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1356" y="1311910"/>
            <a:ext cx="2202543" cy="770890"/>
          </a:xfrm>
          <a:prstGeom prst="rect">
            <a:avLst/>
          </a:prstGeom>
        </p:spPr>
      </p:pic>
      <p:pic>
        <p:nvPicPr>
          <p:cNvPr id="9" name="Picture 8" descr="tencent_penguin-244x30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3751" y="4102100"/>
            <a:ext cx="1497753" cy="1841500"/>
          </a:xfrm>
          <a:prstGeom prst="rect">
            <a:avLst/>
          </a:prstGeom>
        </p:spPr>
      </p:pic>
      <p:sp>
        <p:nvSpPr>
          <p:cNvPr id="3" name="Rectangle 2"/>
          <p:cNvSpPr/>
          <p:nvPr/>
        </p:nvSpPr>
        <p:spPr>
          <a:xfrm>
            <a:off x="355600" y="1048435"/>
            <a:ext cx="2057400" cy="369332"/>
          </a:xfrm>
          <a:prstGeom prst="rect">
            <a:avLst/>
          </a:prstGeom>
        </p:spPr>
        <p:txBody>
          <a:bodyPr wrap="square">
            <a:spAutoFit/>
          </a:bodyPr>
          <a:lstStyle/>
          <a:p>
            <a:pPr algn="ctr"/>
            <a:r>
              <a:rPr lang="en-US" dirty="0" smtClean="0">
                <a:solidFill>
                  <a:srgbClr val="4D4D4F"/>
                </a:solidFill>
                <a:latin typeface="Arial Narrow"/>
                <a:cs typeface="Arial Narrow"/>
              </a:rPr>
              <a:t>Java application tier</a:t>
            </a:r>
            <a:endParaRPr lang="en-US" dirty="0">
              <a:solidFill>
                <a:srgbClr val="4D4D4F"/>
              </a:solidFill>
              <a:latin typeface="Arial Narrow"/>
              <a:cs typeface="Arial Narrow"/>
            </a:endParaRPr>
          </a:p>
        </p:txBody>
      </p:sp>
      <p:pic>
        <p:nvPicPr>
          <p:cNvPr id="32" name="Picture 31" descr="App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900" y="1909008"/>
            <a:ext cx="1752600" cy="576473"/>
          </a:xfrm>
          <a:prstGeom prst="rect">
            <a:avLst/>
          </a:prstGeom>
        </p:spPr>
      </p:pic>
      <p:sp>
        <p:nvSpPr>
          <p:cNvPr id="35" name="Rectangle 34"/>
          <p:cNvSpPr/>
          <p:nvPr/>
        </p:nvSpPr>
        <p:spPr>
          <a:xfrm>
            <a:off x="419100" y="1899335"/>
            <a:ext cx="2057400" cy="646331"/>
          </a:xfrm>
          <a:prstGeom prst="rect">
            <a:avLst/>
          </a:prstGeom>
        </p:spPr>
        <p:txBody>
          <a:bodyPr wrap="square">
            <a:spAutoFit/>
          </a:bodyPr>
          <a:lstStyle/>
          <a:p>
            <a:pPr algn="ctr"/>
            <a:r>
              <a:rPr lang="en-US" dirty="0" smtClean="0">
                <a:solidFill>
                  <a:srgbClr val="4D4D4F"/>
                </a:solidFill>
                <a:latin typeface="Arial Narrow"/>
                <a:cs typeface="Arial Narrow"/>
              </a:rPr>
              <a:t>Data abstraction</a:t>
            </a:r>
            <a:br>
              <a:rPr lang="en-US" dirty="0" smtClean="0">
                <a:solidFill>
                  <a:srgbClr val="4D4D4F"/>
                </a:solidFill>
                <a:latin typeface="Arial Narrow"/>
                <a:cs typeface="Arial Narrow"/>
              </a:rPr>
            </a:br>
            <a:r>
              <a:rPr lang="en-US" dirty="0" smtClean="0">
                <a:solidFill>
                  <a:srgbClr val="4D4D4F"/>
                </a:solidFill>
                <a:latin typeface="Arial Narrow"/>
                <a:cs typeface="Arial Narrow"/>
              </a:rPr>
              <a:t>and </a:t>
            </a:r>
            <a:r>
              <a:rPr lang="en-US" dirty="0" err="1" smtClean="0">
                <a:solidFill>
                  <a:srgbClr val="4D4D4F"/>
                </a:solidFill>
                <a:latin typeface="Arial Narrow"/>
                <a:cs typeface="Arial Narrow"/>
              </a:rPr>
              <a:t>sharding</a:t>
            </a:r>
            <a:endParaRPr lang="en-US" dirty="0">
              <a:solidFill>
                <a:srgbClr val="4D4D4F"/>
              </a:solidFill>
              <a:latin typeface="Arial Narrow"/>
              <a:cs typeface="Arial Narrow"/>
            </a:endParaRPr>
          </a:p>
        </p:txBody>
      </p:sp>
      <p:sp>
        <p:nvSpPr>
          <p:cNvPr id="36" name="TextBox 35"/>
          <p:cNvSpPr txBox="1"/>
          <p:nvPr/>
        </p:nvSpPr>
        <p:spPr>
          <a:xfrm>
            <a:off x="842897" y="4982970"/>
            <a:ext cx="1395134" cy="492443"/>
          </a:xfrm>
          <a:prstGeom prst="rect">
            <a:avLst/>
          </a:prstGeom>
          <a:noFill/>
        </p:spPr>
        <p:txBody>
          <a:bodyPr wrap="none" rtlCol="0">
            <a:spAutoFit/>
          </a:bodyPr>
          <a:lstStyle/>
          <a:p>
            <a:pPr algn="ctr"/>
            <a:r>
              <a:rPr lang="en-US" sz="1400" dirty="0" smtClean="0">
                <a:solidFill>
                  <a:schemeClr val="accent3"/>
                </a:solidFill>
                <a:latin typeface="Arial Narrow"/>
                <a:cs typeface="Arial Narrow"/>
              </a:rPr>
              <a:t>MODIFIED REDIS</a:t>
            </a:r>
          </a:p>
          <a:p>
            <a:pPr algn="ctr"/>
            <a:r>
              <a:rPr lang="en-US" sz="1200" dirty="0" smtClean="0">
                <a:solidFill>
                  <a:schemeClr val="accent3"/>
                </a:solidFill>
                <a:latin typeface="Arial Narrow"/>
                <a:cs typeface="Arial Narrow"/>
              </a:rPr>
              <a:t>(SSD ENABLED)</a:t>
            </a:r>
            <a:endParaRPr lang="en-US" sz="1200" dirty="0">
              <a:solidFill>
                <a:schemeClr val="accent3"/>
              </a:solidFill>
              <a:latin typeface="Arial Narrow"/>
              <a:cs typeface="Arial Narrow"/>
            </a:endParaRPr>
          </a:p>
        </p:txBody>
      </p:sp>
      <p:sp>
        <p:nvSpPr>
          <p:cNvPr id="37" name="TextBox 36"/>
          <p:cNvSpPr txBox="1"/>
          <p:nvPr/>
        </p:nvSpPr>
        <p:spPr>
          <a:xfrm>
            <a:off x="4165601" y="2801971"/>
            <a:ext cx="1650604" cy="523220"/>
          </a:xfrm>
          <a:prstGeom prst="rect">
            <a:avLst/>
          </a:prstGeom>
          <a:noFill/>
        </p:spPr>
        <p:txBody>
          <a:bodyPr wrap="square" rtlCol="0">
            <a:spAutoFit/>
          </a:bodyPr>
          <a:lstStyle/>
          <a:p>
            <a:r>
              <a:rPr lang="en-US" sz="1400" dirty="0" smtClean="0">
                <a:solidFill>
                  <a:srgbClr val="3366FF"/>
                </a:solidFill>
                <a:latin typeface="Arial Narrow"/>
                <a:cs typeface="Arial Narrow"/>
              </a:rPr>
              <a:t>Content and </a:t>
            </a:r>
          </a:p>
          <a:p>
            <a:r>
              <a:rPr lang="en-US" sz="1400" dirty="0" smtClean="0">
                <a:solidFill>
                  <a:srgbClr val="3366FF"/>
                </a:solidFill>
                <a:latin typeface="Arial Narrow"/>
                <a:cs typeface="Arial Narrow"/>
              </a:rPr>
              <a:t>Historical data</a:t>
            </a:r>
            <a:endParaRPr lang="en-US" sz="1200" dirty="0">
              <a:solidFill>
                <a:srgbClr val="3366FF"/>
              </a:solidFill>
              <a:latin typeface="Arial Narrow"/>
              <a:cs typeface="Arial Narrow"/>
            </a:endParaRPr>
          </a:p>
        </p:txBody>
      </p:sp>
      <p:cxnSp>
        <p:nvCxnSpPr>
          <p:cNvPr id="38" name="Straight Arrow Connector 37"/>
          <p:cNvCxnSpPr/>
          <p:nvPr/>
        </p:nvCxnSpPr>
        <p:spPr>
          <a:xfrm>
            <a:off x="3916212" y="2505598"/>
            <a:ext cx="350988" cy="1190102"/>
          </a:xfrm>
          <a:prstGeom prst="straightConnector1">
            <a:avLst/>
          </a:prstGeom>
          <a:ln>
            <a:solidFill>
              <a:srgbClr val="3366FF"/>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453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Callout 1 (Border and Accent Bar) 9"/>
          <p:cNvSpPr/>
          <p:nvPr/>
        </p:nvSpPr>
        <p:spPr>
          <a:xfrm flipH="1">
            <a:off x="558800" y="4038600"/>
            <a:ext cx="1752600" cy="1879600"/>
          </a:xfrm>
          <a:prstGeom prst="accentBorderCallout1">
            <a:avLst>
              <a:gd name="adj1" fmla="val 9874"/>
              <a:gd name="adj2" fmla="val -6264"/>
              <a:gd name="adj3" fmla="val -39382"/>
              <a:gd name="adj4" fmla="val -44113"/>
            </a:avLst>
          </a:prstGeom>
          <a:solidFill>
            <a:srgbClr val="FFFFFF"/>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 Modern Scale Out Architecture</a:t>
            </a:r>
            <a:endParaRPr lang="en-US" dirty="0"/>
          </a:p>
        </p:txBody>
      </p:sp>
      <p:pic>
        <p:nvPicPr>
          <p:cNvPr id="14" name="Picture 13" descr="woman_shopp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749" y="1334455"/>
            <a:ext cx="1446232" cy="2053064"/>
          </a:xfrm>
          <a:prstGeom prst="rect">
            <a:avLst/>
          </a:prstGeom>
        </p:spPr>
      </p:pic>
      <p:pic>
        <p:nvPicPr>
          <p:cNvPr id="15" name="Picture 14" descr="tpa_devicd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773" y="1472751"/>
            <a:ext cx="195461" cy="1638419"/>
          </a:xfrm>
          <a:prstGeom prst="rect">
            <a:avLst/>
          </a:prstGeom>
        </p:spPr>
      </p:pic>
      <p:pic>
        <p:nvPicPr>
          <p:cNvPr id="20" name="Picture 19" descr="aerospike_icons_webserver_nobox_notex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8369" y="2112085"/>
            <a:ext cx="469675" cy="1014730"/>
          </a:xfrm>
          <a:prstGeom prst="rect">
            <a:avLst/>
          </a:prstGeom>
          <a:ln>
            <a:solidFill>
              <a:srgbClr val="FFFFFF"/>
            </a:solidFill>
          </a:ln>
        </p:spPr>
      </p:pic>
      <p:sp>
        <p:nvSpPr>
          <p:cNvPr id="21" name="TextBox 20"/>
          <p:cNvSpPr txBox="1"/>
          <p:nvPr/>
        </p:nvSpPr>
        <p:spPr>
          <a:xfrm>
            <a:off x="4099384" y="2060175"/>
            <a:ext cx="2885616" cy="646331"/>
          </a:xfrm>
          <a:prstGeom prst="rect">
            <a:avLst/>
          </a:prstGeom>
          <a:noFill/>
        </p:spPr>
        <p:txBody>
          <a:bodyPr wrap="square" rtlCol="0">
            <a:spAutoFit/>
          </a:bodyPr>
          <a:lstStyle/>
          <a:p>
            <a:r>
              <a:rPr lang="en-US" dirty="0" smtClean="0">
                <a:solidFill>
                  <a:schemeClr val="accent3"/>
                </a:solidFill>
                <a:latin typeface="Arial Narrow"/>
                <a:cs typeface="Arial Narrow"/>
              </a:rPr>
              <a:t>Load balancer</a:t>
            </a:r>
          </a:p>
          <a:p>
            <a:r>
              <a:rPr lang="en-US" dirty="0" smtClean="0">
                <a:solidFill>
                  <a:schemeClr val="accent3"/>
                </a:solidFill>
                <a:latin typeface="Arial Narrow"/>
                <a:cs typeface="Arial Narrow"/>
              </a:rPr>
              <a:t>Simple stateless</a:t>
            </a:r>
            <a:endParaRPr lang="en-US" dirty="0">
              <a:solidFill>
                <a:schemeClr val="accent3"/>
              </a:solidFill>
              <a:latin typeface="Arial Narrow"/>
              <a:cs typeface="Arial Narrow"/>
            </a:endParaRPr>
          </a:p>
        </p:txBody>
      </p:sp>
      <p:cxnSp>
        <p:nvCxnSpPr>
          <p:cNvPr id="28" name="Straight Arrow Connector 27"/>
          <p:cNvCxnSpPr/>
          <p:nvPr/>
        </p:nvCxnSpPr>
        <p:spPr>
          <a:xfrm flipV="1">
            <a:off x="1498289" y="2388276"/>
            <a:ext cx="615327" cy="763"/>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pic>
        <p:nvPicPr>
          <p:cNvPr id="33" name="Picture 32" descr="aerospike_icons_bigdata_nobox_notex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6000" y="927172"/>
            <a:ext cx="635000" cy="800028"/>
          </a:xfrm>
          <a:prstGeom prst="rect">
            <a:avLst/>
          </a:prstGeom>
        </p:spPr>
      </p:pic>
      <p:pic>
        <p:nvPicPr>
          <p:cNvPr id="2" name="Picture 1" descr="AppServerCLust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900" y="2679700"/>
            <a:ext cx="927100" cy="762000"/>
          </a:xfrm>
          <a:prstGeom prst="rect">
            <a:avLst/>
          </a:prstGeom>
        </p:spPr>
      </p:pic>
      <p:pic>
        <p:nvPicPr>
          <p:cNvPr id="41" name="Picture 40" descr="ribbon_ap_serv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3726" y="2791382"/>
            <a:ext cx="1563973" cy="284307"/>
          </a:xfrm>
          <a:prstGeom prst="rect">
            <a:avLst/>
          </a:prstGeom>
        </p:spPr>
      </p:pic>
      <p:sp>
        <p:nvSpPr>
          <p:cNvPr id="53" name="Rectangle 52"/>
          <p:cNvSpPr/>
          <p:nvPr/>
        </p:nvSpPr>
        <p:spPr>
          <a:xfrm>
            <a:off x="4163727" y="2791382"/>
            <a:ext cx="1040294" cy="276999"/>
          </a:xfrm>
          <a:prstGeom prst="rect">
            <a:avLst/>
          </a:prstGeom>
        </p:spPr>
        <p:txBody>
          <a:bodyPr wrap="none">
            <a:spAutoFit/>
          </a:bodyPr>
          <a:lstStyle/>
          <a:p>
            <a:r>
              <a:rPr lang="en-US" sz="1200" b="1" dirty="0" smtClean="0">
                <a:solidFill>
                  <a:srgbClr val="C22327"/>
                </a:solidFill>
                <a:latin typeface="Roboto Condensed"/>
                <a:cs typeface="Roboto Condensed"/>
              </a:rPr>
              <a:t>APP SERVERS</a:t>
            </a:r>
            <a:endParaRPr lang="en-US" sz="1200" b="1" dirty="0">
              <a:solidFill>
                <a:srgbClr val="C22327"/>
              </a:solidFill>
              <a:latin typeface="Roboto Condensed"/>
              <a:cs typeface="Roboto Condensed"/>
            </a:endParaRPr>
          </a:p>
        </p:txBody>
      </p:sp>
      <p:pic>
        <p:nvPicPr>
          <p:cNvPr id="54" name="Picture 53" descr="ribbon_ap_serv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3726" y="3708400"/>
            <a:ext cx="1816431" cy="330200"/>
          </a:xfrm>
          <a:prstGeom prst="rect">
            <a:avLst/>
          </a:prstGeom>
        </p:spPr>
      </p:pic>
      <p:sp>
        <p:nvSpPr>
          <p:cNvPr id="55" name="Rectangle 54"/>
          <p:cNvSpPr/>
          <p:nvPr/>
        </p:nvSpPr>
        <p:spPr>
          <a:xfrm>
            <a:off x="4176427" y="3731182"/>
            <a:ext cx="1660957" cy="276999"/>
          </a:xfrm>
          <a:prstGeom prst="rect">
            <a:avLst/>
          </a:prstGeom>
        </p:spPr>
        <p:txBody>
          <a:bodyPr wrap="none">
            <a:spAutoFit/>
          </a:bodyPr>
          <a:lstStyle/>
          <a:p>
            <a:r>
              <a:rPr lang="en-US" sz="1200" b="1" dirty="0" smtClean="0">
                <a:solidFill>
                  <a:srgbClr val="C22327"/>
                </a:solidFill>
                <a:latin typeface="Roboto Condensed"/>
                <a:cs typeface="Roboto Condensed"/>
              </a:rPr>
              <a:t>IN-MEMORY </a:t>
            </a:r>
            <a:r>
              <a:rPr lang="en-US" sz="1200" b="1" dirty="0" err="1" smtClean="0">
                <a:solidFill>
                  <a:srgbClr val="C22327"/>
                </a:solidFill>
                <a:latin typeface="Roboto Condensed"/>
                <a:cs typeface="Roboto Condensed"/>
              </a:rPr>
              <a:t>NoSQL</a:t>
            </a:r>
            <a:endParaRPr lang="en-US" sz="1200" b="1" dirty="0">
              <a:solidFill>
                <a:srgbClr val="C22327"/>
              </a:solidFill>
              <a:latin typeface="Roboto Condensed"/>
              <a:cs typeface="Roboto Condensed"/>
            </a:endParaRPr>
          </a:p>
        </p:txBody>
      </p:sp>
      <p:pic>
        <p:nvPicPr>
          <p:cNvPr id="67" name="Picture 66" descr="GlobalContextStore_HotAnalytics.jpg"/>
          <p:cNvPicPr>
            <a:picLocks noChangeAspect="1"/>
          </p:cNvPicPr>
          <p:nvPr/>
        </p:nvPicPr>
        <p:blipFill rotWithShape="1">
          <a:blip r:embed="rId9">
            <a:extLst>
              <a:ext uri="{28A0092B-C50C-407E-A947-70E740481C1C}">
                <a14:useLocalDpi xmlns:a14="http://schemas.microsoft.com/office/drawing/2010/main" val="0"/>
              </a:ext>
            </a:extLst>
          </a:blip>
          <a:srcRect l="56697" t="72979" r="30841" b="20077"/>
          <a:stretch/>
        </p:blipFill>
        <p:spPr>
          <a:xfrm>
            <a:off x="2933699" y="1943100"/>
            <a:ext cx="1212645" cy="469900"/>
          </a:xfrm>
          <a:prstGeom prst="rect">
            <a:avLst/>
          </a:prstGeom>
        </p:spPr>
      </p:pic>
      <p:cxnSp>
        <p:nvCxnSpPr>
          <p:cNvPr id="35" name="Straight Arrow Connector 34"/>
          <p:cNvCxnSpPr/>
          <p:nvPr/>
        </p:nvCxnSpPr>
        <p:spPr>
          <a:xfrm>
            <a:off x="2982878" y="1868912"/>
            <a:ext cx="3848109" cy="9477"/>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descr="Aerospike-Howitworks-v2_HORIZ.png"/>
          <p:cNvPicPr>
            <a:picLocks noChangeAspect="1"/>
          </p:cNvPicPr>
          <p:nvPr/>
        </p:nvPicPr>
        <p:blipFill rotWithShape="1">
          <a:blip r:embed="rId10">
            <a:extLst>
              <a:ext uri="{28A0092B-C50C-407E-A947-70E740481C1C}">
                <a14:useLocalDpi xmlns:a14="http://schemas.microsoft.com/office/drawing/2010/main" val="0"/>
              </a:ext>
            </a:extLst>
          </a:blip>
          <a:srcRect r="62807"/>
          <a:stretch/>
        </p:blipFill>
        <p:spPr>
          <a:xfrm>
            <a:off x="0" y="990600"/>
            <a:ext cx="2895600" cy="2451100"/>
          </a:xfrm>
          <a:prstGeom prst="rect">
            <a:avLst/>
          </a:prstGeom>
        </p:spPr>
      </p:pic>
      <p:cxnSp>
        <p:nvCxnSpPr>
          <p:cNvPr id="17" name="Straight Arrow Connector 16"/>
          <p:cNvCxnSpPr/>
          <p:nvPr/>
        </p:nvCxnSpPr>
        <p:spPr>
          <a:xfrm flipH="1">
            <a:off x="2730500" y="1231900"/>
            <a:ext cx="2019300" cy="12700"/>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pic>
        <p:nvPicPr>
          <p:cNvPr id="36" name="Picture 35" descr="aerospike_icons_bigdata2_box_notex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40029" y="1670395"/>
            <a:ext cx="959371" cy="959371"/>
          </a:xfrm>
          <a:prstGeom prst="rect">
            <a:avLst/>
          </a:prstGeom>
        </p:spPr>
      </p:pic>
      <p:pic>
        <p:nvPicPr>
          <p:cNvPr id="37" name="Picture 36" descr="ribbon_ap_serv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83126" y="2702482"/>
            <a:ext cx="1563973" cy="472518"/>
          </a:xfrm>
          <a:prstGeom prst="rect">
            <a:avLst/>
          </a:prstGeom>
        </p:spPr>
      </p:pic>
      <p:sp>
        <p:nvSpPr>
          <p:cNvPr id="38" name="Rectangle 37"/>
          <p:cNvSpPr/>
          <p:nvPr/>
        </p:nvSpPr>
        <p:spPr>
          <a:xfrm>
            <a:off x="6983127" y="2702482"/>
            <a:ext cx="1206405" cy="461665"/>
          </a:xfrm>
          <a:prstGeom prst="rect">
            <a:avLst/>
          </a:prstGeom>
        </p:spPr>
        <p:txBody>
          <a:bodyPr wrap="none">
            <a:spAutoFit/>
          </a:bodyPr>
          <a:lstStyle/>
          <a:p>
            <a:r>
              <a:rPr lang="en-US" sz="1200" b="1" dirty="0" smtClean="0">
                <a:solidFill>
                  <a:srgbClr val="C22327"/>
                </a:solidFill>
                <a:latin typeface="Roboto Condensed"/>
                <a:cs typeface="Roboto Condensed"/>
              </a:rPr>
              <a:t>RESEARCH</a:t>
            </a:r>
          </a:p>
          <a:p>
            <a:r>
              <a:rPr lang="en-US" sz="1200" b="1" dirty="0" smtClean="0">
                <a:solidFill>
                  <a:srgbClr val="C22327"/>
                </a:solidFill>
                <a:latin typeface="Roboto Condensed"/>
                <a:cs typeface="Roboto Condensed"/>
              </a:rPr>
              <a:t>WAREHOUSE</a:t>
            </a:r>
            <a:endParaRPr lang="en-US" sz="1200" b="1" dirty="0">
              <a:solidFill>
                <a:srgbClr val="C22327"/>
              </a:solidFill>
              <a:latin typeface="Roboto Condensed"/>
              <a:cs typeface="Roboto Condensed"/>
            </a:endParaRPr>
          </a:p>
        </p:txBody>
      </p:sp>
      <p:pic>
        <p:nvPicPr>
          <p:cNvPr id="39" name="Picture 38" descr="ribbon_ap_serv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7226" y="1051482"/>
            <a:ext cx="1995774" cy="497918"/>
          </a:xfrm>
          <a:prstGeom prst="rect">
            <a:avLst/>
          </a:prstGeom>
        </p:spPr>
      </p:pic>
      <p:sp>
        <p:nvSpPr>
          <p:cNvPr id="40" name="Rectangle 39"/>
          <p:cNvSpPr/>
          <p:nvPr/>
        </p:nvSpPr>
        <p:spPr>
          <a:xfrm>
            <a:off x="5497227" y="1051482"/>
            <a:ext cx="1783511" cy="461665"/>
          </a:xfrm>
          <a:prstGeom prst="rect">
            <a:avLst/>
          </a:prstGeom>
        </p:spPr>
        <p:txBody>
          <a:bodyPr wrap="none">
            <a:spAutoFit/>
          </a:bodyPr>
          <a:lstStyle/>
          <a:p>
            <a:r>
              <a:rPr lang="en-US" sz="1200" b="1" dirty="0" smtClean="0">
                <a:solidFill>
                  <a:srgbClr val="C22327"/>
                </a:solidFill>
                <a:latin typeface="Roboto Condensed"/>
                <a:cs typeface="Roboto Condensed"/>
              </a:rPr>
              <a:t>CONTENT </a:t>
            </a:r>
          </a:p>
          <a:p>
            <a:r>
              <a:rPr lang="en-US" sz="1200" b="1" dirty="0" smtClean="0">
                <a:solidFill>
                  <a:srgbClr val="C22327"/>
                </a:solidFill>
                <a:latin typeface="Roboto Condensed"/>
                <a:cs typeface="Roboto Condensed"/>
              </a:rPr>
              <a:t>DELIVERY NETWORK</a:t>
            </a:r>
            <a:endParaRPr lang="en-US" sz="1200" b="1" dirty="0">
              <a:solidFill>
                <a:srgbClr val="C22327"/>
              </a:solidFill>
              <a:latin typeface="Roboto Condensed"/>
              <a:cs typeface="Roboto Condensed"/>
            </a:endParaRPr>
          </a:p>
        </p:txBody>
      </p:sp>
      <p:pic>
        <p:nvPicPr>
          <p:cNvPr id="42" name="Picture 41" descr="ribbon_ap_serv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8326" y="2054782"/>
            <a:ext cx="1678274" cy="305085"/>
          </a:xfrm>
          <a:prstGeom prst="rect">
            <a:avLst/>
          </a:prstGeom>
        </p:spPr>
      </p:pic>
      <p:sp>
        <p:nvSpPr>
          <p:cNvPr id="43" name="Rectangle 42"/>
          <p:cNvSpPr/>
          <p:nvPr/>
        </p:nvSpPr>
        <p:spPr>
          <a:xfrm>
            <a:off x="4138327" y="2054782"/>
            <a:ext cx="1526830" cy="276999"/>
          </a:xfrm>
          <a:prstGeom prst="rect">
            <a:avLst/>
          </a:prstGeom>
        </p:spPr>
        <p:txBody>
          <a:bodyPr wrap="none">
            <a:spAutoFit/>
          </a:bodyPr>
          <a:lstStyle/>
          <a:p>
            <a:r>
              <a:rPr lang="en-US" sz="1200" b="1" dirty="0" smtClean="0">
                <a:solidFill>
                  <a:srgbClr val="C22327"/>
                </a:solidFill>
                <a:latin typeface="Roboto Condensed"/>
                <a:cs typeface="Roboto Condensed"/>
              </a:rPr>
              <a:t>LOAD BALANCER</a:t>
            </a:r>
            <a:endParaRPr lang="en-US" sz="1200" b="1" dirty="0">
              <a:solidFill>
                <a:srgbClr val="C22327"/>
              </a:solidFill>
              <a:latin typeface="Roboto Condensed"/>
              <a:cs typeface="Roboto Condensed"/>
            </a:endParaRPr>
          </a:p>
        </p:txBody>
      </p:sp>
      <p:sp>
        <p:nvSpPr>
          <p:cNvPr id="44" name="TextBox 43"/>
          <p:cNvSpPr txBox="1"/>
          <p:nvPr/>
        </p:nvSpPr>
        <p:spPr>
          <a:xfrm>
            <a:off x="6918784" y="3152375"/>
            <a:ext cx="2098216" cy="369332"/>
          </a:xfrm>
          <a:prstGeom prst="rect">
            <a:avLst/>
          </a:prstGeom>
          <a:noFill/>
        </p:spPr>
        <p:txBody>
          <a:bodyPr wrap="square" rtlCol="0">
            <a:spAutoFit/>
          </a:bodyPr>
          <a:lstStyle/>
          <a:p>
            <a:r>
              <a:rPr lang="en-US" dirty="0" smtClean="0">
                <a:solidFill>
                  <a:schemeClr val="accent3"/>
                </a:solidFill>
                <a:latin typeface="Arial Narrow"/>
                <a:cs typeface="Arial Narrow"/>
              </a:rPr>
              <a:t>Long term cold storage</a:t>
            </a:r>
            <a:endParaRPr lang="en-US" dirty="0">
              <a:solidFill>
                <a:schemeClr val="accent3"/>
              </a:solidFill>
              <a:latin typeface="Arial Narrow"/>
              <a:cs typeface="Arial Narrow"/>
            </a:endParaRPr>
          </a:p>
        </p:txBody>
      </p:sp>
      <p:sp>
        <p:nvSpPr>
          <p:cNvPr id="45" name="TextBox 44"/>
          <p:cNvSpPr txBox="1"/>
          <p:nvPr/>
        </p:nvSpPr>
        <p:spPr>
          <a:xfrm>
            <a:off x="4099384" y="3063475"/>
            <a:ext cx="2885616" cy="369332"/>
          </a:xfrm>
          <a:prstGeom prst="rect">
            <a:avLst/>
          </a:prstGeom>
          <a:noFill/>
        </p:spPr>
        <p:txBody>
          <a:bodyPr wrap="square" rtlCol="0">
            <a:spAutoFit/>
          </a:bodyPr>
          <a:lstStyle/>
          <a:p>
            <a:r>
              <a:rPr lang="en-US" dirty="0" smtClean="0">
                <a:solidFill>
                  <a:schemeClr val="accent3"/>
                </a:solidFill>
                <a:latin typeface="Arial Narrow"/>
                <a:cs typeface="Arial Narrow"/>
              </a:rPr>
              <a:t>Fast stateless</a:t>
            </a:r>
            <a:endParaRPr lang="en-US" dirty="0">
              <a:solidFill>
                <a:schemeClr val="accent3"/>
              </a:solidFill>
              <a:latin typeface="Arial Narrow"/>
              <a:cs typeface="Arial Narrow"/>
            </a:endParaRPr>
          </a:p>
        </p:txBody>
      </p:sp>
      <p:pic>
        <p:nvPicPr>
          <p:cNvPr id="46" name="Picture 45" descr="AerospikeCluster.png"/>
          <p:cNvPicPr>
            <a:picLocks noChangeAspect="1"/>
          </p:cNvPicPr>
          <p:nvPr/>
        </p:nvPicPr>
        <p:blipFill rotWithShape="1">
          <a:blip r:embed="rId12">
            <a:extLst>
              <a:ext uri="{28A0092B-C50C-407E-A947-70E740481C1C}">
                <a14:useLocalDpi xmlns:a14="http://schemas.microsoft.com/office/drawing/2010/main" val="0"/>
              </a:ext>
            </a:extLst>
          </a:blip>
          <a:srcRect r="12895"/>
          <a:stretch/>
        </p:blipFill>
        <p:spPr>
          <a:xfrm>
            <a:off x="3149601" y="3467100"/>
            <a:ext cx="939799" cy="1066800"/>
          </a:xfrm>
          <a:prstGeom prst="rect">
            <a:avLst/>
          </a:prstGeom>
        </p:spPr>
      </p:pic>
      <p:cxnSp>
        <p:nvCxnSpPr>
          <p:cNvPr id="29" name="Straight Arrow Connector 28"/>
          <p:cNvCxnSpPr>
            <a:stCxn id="41" idx="3"/>
          </p:cNvCxnSpPr>
          <p:nvPr/>
        </p:nvCxnSpPr>
        <p:spPr>
          <a:xfrm flipV="1">
            <a:off x="5727699" y="2133600"/>
            <a:ext cx="1193801" cy="799936"/>
          </a:xfrm>
          <a:prstGeom prst="straightConnector1">
            <a:avLst/>
          </a:prstGeom>
          <a:ln>
            <a:solidFill>
              <a:srgbClr val="5CCAFF"/>
            </a:solidFill>
            <a:tailEnd type="arrow"/>
          </a:ln>
        </p:spPr>
        <p:style>
          <a:lnRef idx="2">
            <a:schemeClr val="accent1"/>
          </a:lnRef>
          <a:fillRef idx="0">
            <a:schemeClr val="accent1"/>
          </a:fillRef>
          <a:effectRef idx="1">
            <a:schemeClr val="accent1"/>
          </a:effectRef>
          <a:fontRef idx="minor">
            <a:schemeClr val="tx1"/>
          </a:fontRef>
        </p:style>
      </p:cxnSp>
      <p:sp>
        <p:nvSpPr>
          <p:cNvPr id="47" name="Line Callout 1 (Border and Accent Bar) 46"/>
          <p:cNvSpPr/>
          <p:nvPr/>
        </p:nvSpPr>
        <p:spPr>
          <a:xfrm>
            <a:off x="4800600" y="4216400"/>
            <a:ext cx="1955800" cy="2222500"/>
          </a:xfrm>
          <a:prstGeom prst="accentBorderCallout1">
            <a:avLst>
              <a:gd name="adj1" fmla="val 18750"/>
              <a:gd name="adj2" fmla="val -8333"/>
              <a:gd name="adj3" fmla="val -5515"/>
              <a:gd name="adj4" fmla="val -31656"/>
            </a:avLst>
          </a:prstGeom>
          <a:solidFill>
            <a:srgbClr val="FFFFFF"/>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8" name="Picture 47" descr="MongoD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67300" y="4966396"/>
            <a:ext cx="1333500" cy="392580"/>
          </a:xfrm>
          <a:prstGeom prst="rect">
            <a:avLst/>
          </a:prstGeom>
        </p:spPr>
      </p:pic>
      <p:pic>
        <p:nvPicPr>
          <p:cNvPr id="49" name="Picture 48" descr="aerospike_logo_set_horizontal.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94384" y="4432300"/>
            <a:ext cx="1735015" cy="304800"/>
          </a:xfrm>
          <a:prstGeom prst="rect">
            <a:avLst/>
          </a:prstGeom>
        </p:spPr>
      </p:pic>
      <p:pic>
        <p:nvPicPr>
          <p:cNvPr id="50" name="Picture 49" descr="279px-Cassandra_logo.svg.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21300" y="5606208"/>
            <a:ext cx="825500" cy="553292"/>
          </a:xfrm>
          <a:prstGeom prst="rect">
            <a:avLst/>
          </a:prstGeom>
        </p:spPr>
      </p:pic>
      <p:pic>
        <p:nvPicPr>
          <p:cNvPr id="11" name="Picture 10" descr="nodejs-light.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48783" y="4051300"/>
            <a:ext cx="1297517" cy="648759"/>
          </a:xfrm>
          <a:prstGeom prst="rect">
            <a:avLst/>
          </a:prstGeom>
        </p:spPr>
      </p:pic>
      <p:pic>
        <p:nvPicPr>
          <p:cNvPr id="12" name="Picture 11" descr="nginx-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8567" y="4851400"/>
            <a:ext cx="1185333" cy="284480"/>
          </a:xfrm>
          <a:prstGeom prst="rect">
            <a:avLst/>
          </a:prstGeom>
        </p:spPr>
      </p:pic>
      <p:pic>
        <p:nvPicPr>
          <p:cNvPr id="13" name="Picture 12" descr="jetty-logo-80x2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6237" y="5346700"/>
            <a:ext cx="1257935" cy="355600"/>
          </a:xfrm>
          <a:prstGeom prst="rect">
            <a:avLst/>
          </a:prstGeom>
        </p:spPr>
      </p:pic>
      <p:sp>
        <p:nvSpPr>
          <p:cNvPr id="51" name="Line Callout 1 (Border and Accent Bar) 50"/>
          <p:cNvSpPr/>
          <p:nvPr/>
        </p:nvSpPr>
        <p:spPr>
          <a:xfrm>
            <a:off x="7277100" y="3708400"/>
            <a:ext cx="1574800" cy="2222500"/>
          </a:xfrm>
          <a:prstGeom prst="accentBorderCallout1">
            <a:avLst>
              <a:gd name="adj1" fmla="val 18750"/>
              <a:gd name="adj2" fmla="val -8333"/>
              <a:gd name="adj3" fmla="val -7274"/>
              <a:gd name="adj4" fmla="val -7463"/>
            </a:avLst>
          </a:prstGeom>
          <a:solidFill>
            <a:srgbClr val="FFFFFF"/>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Hado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67600" y="4348288"/>
            <a:ext cx="1158748" cy="777939"/>
          </a:xfrm>
          <a:prstGeom prst="rect">
            <a:avLst/>
          </a:prstGeom>
        </p:spPr>
      </p:pic>
      <p:pic>
        <p:nvPicPr>
          <p:cNvPr id="18" name="Picture 17" descr="hbase_logo-3-300x91.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10522" y="5334000"/>
            <a:ext cx="1339778" cy="406399"/>
          </a:xfrm>
          <a:prstGeom prst="rect">
            <a:avLst/>
          </a:prstGeom>
        </p:spPr>
      </p:pic>
      <p:sp>
        <p:nvSpPr>
          <p:cNvPr id="52" name="TextBox 51"/>
          <p:cNvSpPr txBox="1"/>
          <p:nvPr/>
        </p:nvSpPr>
        <p:spPr>
          <a:xfrm>
            <a:off x="7325184" y="3825475"/>
            <a:ext cx="1450516" cy="369332"/>
          </a:xfrm>
          <a:prstGeom prst="rect">
            <a:avLst/>
          </a:prstGeom>
          <a:noFill/>
        </p:spPr>
        <p:txBody>
          <a:bodyPr wrap="square" rtlCol="0">
            <a:spAutoFit/>
          </a:bodyPr>
          <a:lstStyle/>
          <a:p>
            <a:pPr algn="ctr"/>
            <a:r>
              <a:rPr lang="en-US" dirty="0" smtClean="0">
                <a:solidFill>
                  <a:schemeClr val="accent3"/>
                </a:solidFill>
                <a:latin typeface="Arial Narrow"/>
                <a:cs typeface="Arial Narrow"/>
              </a:rPr>
              <a:t>HDFS BASED</a:t>
            </a:r>
            <a:endParaRPr lang="en-US" dirty="0">
              <a:solidFill>
                <a:schemeClr val="accent3"/>
              </a:solidFill>
              <a:latin typeface="Arial Narrow"/>
              <a:cs typeface="Arial Narrow"/>
            </a:endParaRPr>
          </a:p>
        </p:txBody>
      </p:sp>
    </p:spTree>
    <p:extLst>
      <p:ext uri="{BB962C8B-B14F-4D97-AF65-F5344CB8AC3E}">
        <p14:creationId xmlns:p14="http://schemas.microsoft.com/office/powerpoint/2010/main" val="39686603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theme/theme1.xml><?xml version="1.0" encoding="utf-8"?>
<a:theme xmlns:a="http://schemas.openxmlformats.org/drawingml/2006/main" name="Aerospike_Template">
  <a:themeElements>
    <a:clrScheme name="Custom 3">
      <a:dk1>
        <a:sysClr val="windowText" lastClr="000000"/>
      </a:dk1>
      <a:lt1>
        <a:sysClr val="window" lastClr="FFFFFF"/>
      </a:lt1>
      <a:dk2>
        <a:srgbClr val="7E4300"/>
      </a:dk2>
      <a:lt2>
        <a:srgbClr val="D1D3D4"/>
      </a:lt2>
      <a:accent1>
        <a:srgbClr val="A01620"/>
      </a:accent1>
      <a:accent2>
        <a:srgbClr val="F68623"/>
      </a:accent2>
      <a:accent3>
        <a:srgbClr val="777777"/>
      </a:accent3>
      <a:accent4>
        <a:srgbClr val="D1D3D4"/>
      </a:accent4>
      <a:accent5>
        <a:srgbClr val="FBB917"/>
      </a:accent5>
      <a:accent6>
        <a:srgbClr val="208E37"/>
      </a:accent6>
      <a:hlink>
        <a:srgbClr val="5CCAFF"/>
      </a:hlink>
      <a:folHlink>
        <a:srgbClr val="643273"/>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Aerospike_Template.thmx</Template>
  <TotalTime>1304</TotalTime>
  <Words>2439</Words>
  <Application>Microsoft Office PowerPoint</Application>
  <PresentationFormat>On-screen Show (4:3)</PresentationFormat>
  <Paragraphs>366</Paragraphs>
  <Slides>21</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MS PGothic</vt:lpstr>
      <vt:lpstr>MS PGothic</vt:lpstr>
      <vt:lpstr>Arial</vt:lpstr>
      <vt:lpstr>Arial Narrow</vt:lpstr>
      <vt:lpstr>Arial Narrow Bold</vt:lpstr>
      <vt:lpstr>Calibri</vt:lpstr>
      <vt:lpstr>Lucida Grande</vt:lpstr>
      <vt:lpstr>Roboto Condensed</vt:lpstr>
      <vt:lpstr>Roboto Condensed Bold</vt:lpstr>
      <vt:lpstr>Roboto Condensed Regular</vt:lpstr>
      <vt:lpstr>Trebuchet MS</vt:lpstr>
      <vt:lpstr>Wingdings</vt:lpstr>
      <vt:lpstr>Aerospike_Template</vt:lpstr>
      <vt:lpstr>PowerPoint Presentation</vt:lpstr>
      <vt:lpstr>REQUIREMENTS FOR INTERNET ENTERPRISES</vt:lpstr>
      <vt:lpstr> Introduction to Advertising: Real-time Bidding</vt:lpstr>
      <vt:lpstr>North American RTB speeds &amp; feeds</vt:lpstr>
      <vt:lpstr>Advertising requirements</vt:lpstr>
      <vt:lpstr>   Advertising Technology Stack</vt:lpstr>
      <vt:lpstr>    Financial Services – Intraday Positions</vt:lpstr>
      <vt:lpstr>    Social Media</vt:lpstr>
      <vt:lpstr> Modern Scale Out Architecture</vt:lpstr>
      <vt:lpstr>ACID</vt:lpstr>
      <vt:lpstr>CAP</vt:lpstr>
      <vt:lpstr>C for Controversy</vt:lpstr>
      <vt:lpstr>ACID in Aerospike</vt:lpstr>
      <vt:lpstr>CAP in Aerospike</vt:lpstr>
      <vt:lpstr>Partitions are Rare</vt:lpstr>
      <vt:lpstr> SHARED-NOTHING SYSTEM:100% DATA AVAILABILITY</vt:lpstr>
      <vt:lpstr>Consistency and Availability Tradeoffs</vt:lpstr>
      <vt:lpstr>WRITING RELIABILY WITH HIGH PERFORMANCE</vt:lpstr>
      <vt:lpstr>Tuning and High Performance</vt:lpstr>
      <vt:lpstr>Partition Avoidance versus Partition Detection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Sayyaparaju</dc:creator>
  <cp:lastModifiedBy>Khan, Viquar</cp:lastModifiedBy>
  <cp:revision>63</cp:revision>
  <dcterms:created xsi:type="dcterms:W3CDTF">2014-06-29T06:57:17Z</dcterms:created>
  <dcterms:modified xsi:type="dcterms:W3CDTF">2017-01-08T02:46:15Z</dcterms:modified>
</cp:coreProperties>
</file>