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2" r:id="rId2"/>
    <p:sldId id="274" r:id="rId3"/>
    <p:sldId id="264" r:id="rId4"/>
    <p:sldId id="294" r:id="rId5"/>
    <p:sldId id="295" r:id="rId6"/>
    <p:sldId id="296" r:id="rId7"/>
    <p:sldId id="297" r:id="rId8"/>
    <p:sldId id="283" r:id="rId9"/>
    <p:sldId id="303" r:id="rId10"/>
    <p:sldId id="259" r:id="rId11"/>
    <p:sldId id="260" r:id="rId12"/>
    <p:sldId id="299" r:id="rId13"/>
    <p:sldId id="288" r:id="rId14"/>
    <p:sldId id="289" r:id="rId15"/>
    <p:sldId id="300" r:id="rId16"/>
    <p:sldId id="302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245" autoAdjust="0"/>
    <p:restoredTop sz="94607" autoAdjust="0"/>
  </p:normalViewPr>
  <p:slideViewPr>
    <p:cSldViewPr snapToGrid="0">
      <p:cViewPr varScale="1">
        <p:scale>
          <a:sx n="81" d="100"/>
          <a:sy n="81" d="100"/>
        </p:scale>
        <p:origin x="184" y="616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ZA" smtClean="0"/>
              <a:t>2019/05/08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ZA" smtClean="0"/>
              <a:t>2019/05/08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-1" y="0"/>
            <a:ext cx="6705599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423EFC-67EE-7A4C-BCA3-1017AF425F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598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ZA" dirty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5486400" y="0"/>
            <a:ext cx="6705600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3148" y="2272506"/>
            <a:ext cx="5652103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3149" y="4962525"/>
            <a:ext cx="565210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277D7F-D302-4E4A-995D-97028CAE74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8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dirty="0"/>
              <a:t>Contact Number</a:t>
            </a:r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dirty="0"/>
              <a:t>Email or Social Media Handle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dirty="0"/>
              <a:t>Testimonial goes here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ZA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dirty="0"/>
              <a:t>Testimonial goes here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ZA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dirty="0"/>
              <a:t>Testimonial goes here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9951D2-44DB-5547-9934-328A3C818E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8" y="-8769"/>
            <a:ext cx="12076564" cy="63653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57718" y="-1754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922B62-ED4F-CC4F-8A14-4547794B82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158"/>
            <a:ext cx="12192000" cy="642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ZA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Subtitle, tagline or blurb can go here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Subtitle, tagline or blurb can go here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ZA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Subtitle, tagline or blurb can go here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ZA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Emphasized Text</a:t>
            </a:r>
            <a:endParaRPr lang="en-ZA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Single line of text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1</a:t>
            </a:r>
            <a:endParaRPr lang="en-Z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2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3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ZA" sz="1200" b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/Users/KingWes/Documents/Data%20Science%20Bootcamp/Homework/Final%20Project/Negatively%20Correlated%20Attractiveness%20Tree.png" TargetMode="External"/><Relationship Id="rId2" Type="http://schemas.openxmlformats.org/officeDocument/2006/relationships/hyperlink" Target="file:////Users/KingWes/Documents/Data%20Science%20Bootcamp/Homework/Final%20Project/Positively%20Correlated%20Attractiveness%20Tree.png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7118629" y="4522956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Zihan-Wes-Tumi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013149" y="866776"/>
            <a:ext cx="5652103" cy="2387600"/>
          </a:xfrm>
        </p:spPr>
        <p:txBody>
          <a:bodyPr anchor="ctr"/>
          <a:lstStyle/>
          <a:p>
            <a:pPr algn="ctr"/>
            <a:r>
              <a:rPr lang="en-ZA" dirty="0"/>
              <a:t>Principal Components of Attractiveness</a:t>
            </a:r>
          </a:p>
        </p:txBody>
      </p:sp>
      <p:cxnSp>
        <p:nvCxnSpPr>
          <p:cNvPr id="16" name="Straight Connector 15" title="Divider Line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7251096" y="302577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732876" y="3429000"/>
            <a:ext cx="4090002" cy="1219200"/>
          </a:xfrm>
        </p:spPr>
        <p:txBody>
          <a:bodyPr/>
          <a:lstStyle/>
          <a:p>
            <a:pPr algn="ctr"/>
            <a:r>
              <a:rPr lang="en-ZA" dirty="0"/>
              <a:t>Machine Learning Applications for Image 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2B4703-FFCB-484D-BD82-30D4C9A1A265}"/>
              </a:ext>
            </a:extLst>
          </p:cNvPr>
          <p:cNvSpPr txBox="1"/>
          <p:nvPr/>
        </p:nvSpPr>
        <p:spPr>
          <a:xfrm>
            <a:off x="5880100" y="6211669"/>
            <a:ext cx="546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FEATURES SHUDU, A  MACHINE LEARNING GENERATED INSTAGRAM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306CF-BABE-1A42-A8BA-A408C5703298}"/>
              </a:ext>
            </a:extLst>
          </p:cNvPr>
          <p:cNvSpPr txBox="1"/>
          <p:nvPr/>
        </p:nvSpPr>
        <p:spPr>
          <a:xfrm>
            <a:off x="5543640" y="6194147"/>
            <a:ext cx="6468473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i="1" dirty="0"/>
              <a:t>Image: Shudu Gram, Instagram’s first digital supermodel, computer generated by British photographer Cameron-James Wilson, a 28-year old white man.</a:t>
            </a: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700" dirty="0"/>
              <a:t>Decision Tree </a:t>
            </a:r>
            <a:r>
              <a:rPr lang="mr-IN" sz="3700" dirty="0"/>
              <a:t>–</a:t>
            </a:r>
            <a:r>
              <a:rPr lang="en-US" sz="3700" dirty="0"/>
              <a:t> Training &amp; Testing Scores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262102" y="2204021"/>
            <a:ext cx="5191396" cy="3663210"/>
          </a:xfrm>
        </p:spPr>
        <p:txBody>
          <a:bodyPr>
            <a:normAutofit/>
          </a:bodyPr>
          <a:lstStyle/>
          <a:p>
            <a:r>
              <a:rPr lang="en-US" sz="1400" dirty="0"/>
              <a:t>Positively Correlated Features</a:t>
            </a:r>
          </a:p>
          <a:p>
            <a:pPr lvl="1"/>
            <a:r>
              <a:rPr lang="en-US" sz="1400" dirty="0"/>
              <a:t>Positively Correlated Features Training Score: 0.7126251449913211</a:t>
            </a:r>
          </a:p>
          <a:p>
            <a:pPr lvl="1"/>
            <a:r>
              <a:rPr lang="en-US" sz="1400" dirty="0"/>
              <a:t>Positively Correlated Features Testing Score: 0.7099210266535044</a:t>
            </a:r>
          </a:p>
          <a:p>
            <a:pPr lvl="1"/>
            <a:endParaRPr lang="en-US" sz="1400" dirty="0"/>
          </a:p>
          <a:p>
            <a:r>
              <a:rPr lang="en-US" sz="1400" dirty="0"/>
              <a:t>Negatively Correlated Features</a:t>
            </a:r>
          </a:p>
          <a:p>
            <a:pPr lvl="1"/>
            <a:r>
              <a:rPr lang="en-US" sz="1400" dirty="0"/>
              <a:t>Negatively Correlated Features Training Score: 0.6542090672019348</a:t>
            </a:r>
          </a:p>
          <a:p>
            <a:pPr lvl="1"/>
            <a:r>
              <a:rPr lang="en-US" sz="1400" dirty="0"/>
              <a:t>Negatively Correlated Features Testing Score: 0.6515918065153011</a:t>
            </a:r>
          </a:p>
        </p:txBody>
      </p:sp>
      <p:sp>
        <p:nvSpPr>
          <p:cNvPr id="6" name="文本框 11">
            <a:extLst>
              <a:ext uri="{FF2B5EF4-FFF2-40B4-BE49-F238E27FC236}">
                <a16:creationId xmlns:a16="http://schemas.microsoft.com/office/drawing/2014/main" id="{01438E6B-6F68-FE46-BA27-1072571FF5DB}"/>
              </a:ext>
            </a:extLst>
          </p:cNvPr>
          <p:cNvSpPr txBox="1"/>
          <p:nvPr/>
        </p:nvSpPr>
        <p:spPr>
          <a:xfrm>
            <a:off x="752208" y="1089564"/>
            <a:ext cx="9894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Youth, arched eyebrows and a pointy nose had the highest positive impact on perception of attractiveness, while big noses, chubbiness and double chins were the attributes with the highest negative correlations.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219141-1DFE-0247-A009-8E9FBD5F6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13490"/>
              </p:ext>
            </p:extLst>
          </p:nvPr>
        </p:nvGraphicFramePr>
        <p:xfrm>
          <a:off x="432000" y="2204021"/>
          <a:ext cx="5497900" cy="366320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374475">
                  <a:extLst>
                    <a:ext uri="{9D8B030D-6E8A-4147-A177-3AD203B41FA5}">
                      <a16:colId xmlns:a16="http://schemas.microsoft.com/office/drawing/2014/main" val="2386035671"/>
                    </a:ext>
                  </a:extLst>
                </a:gridCol>
                <a:gridCol w="1374475">
                  <a:extLst>
                    <a:ext uri="{9D8B030D-6E8A-4147-A177-3AD203B41FA5}">
                      <a16:colId xmlns:a16="http://schemas.microsoft.com/office/drawing/2014/main" val="3600201381"/>
                    </a:ext>
                  </a:extLst>
                </a:gridCol>
                <a:gridCol w="1374475">
                  <a:extLst>
                    <a:ext uri="{9D8B030D-6E8A-4147-A177-3AD203B41FA5}">
                      <a16:colId xmlns:a16="http://schemas.microsoft.com/office/drawing/2014/main" val="3533015005"/>
                    </a:ext>
                  </a:extLst>
                </a:gridCol>
                <a:gridCol w="1374475">
                  <a:extLst>
                    <a:ext uri="{9D8B030D-6E8A-4147-A177-3AD203B41FA5}">
                      <a16:colId xmlns:a16="http://schemas.microsoft.com/office/drawing/2014/main" val="1354588927"/>
                    </a:ext>
                  </a:extLst>
                </a:gridCol>
              </a:tblGrid>
              <a:tr h="457901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Attractiveness Correlations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302837"/>
                  </a:ext>
                </a:extLst>
              </a:tr>
              <a:tr h="45790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% Explained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Negative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% Explained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156076"/>
                  </a:ext>
                </a:extLst>
              </a:tr>
              <a:tr h="457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38.77%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Big Nose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-27.71%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381684"/>
                  </a:ext>
                </a:extLst>
              </a:tr>
              <a:tr h="457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Arched Eyebrows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Chubby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-23.71%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981122"/>
                  </a:ext>
                </a:extLst>
              </a:tr>
              <a:tr h="457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Pointy nose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22.83%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Double Chin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-20.9%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01006"/>
                  </a:ext>
                </a:extLst>
              </a:tr>
              <a:tr h="457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Oval 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19.39%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Receding Hairline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-17.87%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033875"/>
                  </a:ext>
                </a:extLst>
              </a:tr>
              <a:tr h="457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Rosy Cheeks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16.39%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Bags under eyes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-17.85%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623682"/>
                  </a:ext>
                </a:extLst>
              </a:tr>
              <a:tr h="457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 Cheekbones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14.91%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Side burns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-10.02%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9186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C413CD-428E-0048-8A2D-2E1A1983A9E3}"/>
              </a:ext>
            </a:extLst>
          </p:cNvPr>
          <p:cNvSpPr txBox="1"/>
          <p:nvPr/>
        </p:nvSpPr>
        <p:spPr bwMode="gray">
          <a:xfrm>
            <a:off x="8788059" y="6396895"/>
            <a:ext cx="2983941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Zihan-Wes-Tumi</a:t>
            </a:r>
          </a:p>
        </p:txBody>
      </p:sp>
    </p:spTree>
    <p:extLst>
      <p:ext uri="{BB962C8B-B14F-4D97-AF65-F5344CB8AC3E}">
        <p14:creationId xmlns:p14="http://schemas.microsoft.com/office/powerpoint/2010/main" val="4129806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Gini Impurity &amp; Information Gain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598920" y="1728000"/>
            <a:ext cx="5173080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2" action="ppaction://hlinkfile"/>
              </a:rPr>
              <a:t>Positively Correlated Features</a:t>
            </a:r>
            <a:endParaRPr lang="en-US" dirty="0"/>
          </a:p>
          <a:p>
            <a:pPr lvl="1"/>
            <a:r>
              <a:rPr lang="en-US" dirty="0"/>
              <a:t>Young Provides the best Information Gain</a:t>
            </a:r>
          </a:p>
          <a:p>
            <a:pPr lvl="1"/>
            <a:r>
              <a:rPr lang="en-US" dirty="0"/>
              <a:t>Gini Impurity Score - 0.5</a:t>
            </a:r>
          </a:p>
          <a:p>
            <a:pPr lvl="1"/>
            <a:endParaRPr lang="en-US" dirty="0"/>
          </a:p>
          <a:p>
            <a:r>
              <a:rPr lang="en-US" dirty="0">
                <a:hlinkClick r:id="rId3" action="ppaction://hlinkfile"/>
              </a:rPr>
              <a:t>Negatively Correlated Features</a:t>
            </a:r>
            <a:endParaRPr lang="en-US" dirty="0"/>
          </a:p>
          <a:p>
            <a:pPr lvl="1"/>
            <a:r>
              <a:rPr lang="en-US" dirty="0"/>
              <a:t>Big Nose Provides the best Information Gain</a:t>
            </a:r>
          </a:p>
          <a:p>
            <a:pPr lvl="1"/>
            <a:r>
              <a:rPr lang="en-US" dirty="0"/>
              <a:t>Gini Impurity Score </a:t>
            </a:r>
            <a:r>
              <a:rPr lang="mr-IN" dirty="0"/>
              <a:t>–</a:t>
            </a:r>
            <a:r>
              <a:rPr lang="en-US" dirty="0"/>
              <a:t> 0.5</a:t>
            </a:r>
          </a:p>
          <a:p>
            <a:pPr lvl="1"/>
            <a:r>
              <a:rPr lang="en-US" dirty="0"/>
              <a:t>Chubby is a close 2</a:t>
            </a:r>
            <a:r>
              <a:rPr lang="en-US" baseline="30000" dirty="0"/>
              <a:t>nd</a:t>
            </a:r>
            <a:r>
              <a:rPr lang="en-US" dirty="0"/>
              <a:t> with a impurity score of 0.484</a:t>
            </a:r>
          </a:p>
        </p:txBody>
      </p:sp>
      <p:pic>
        <p:nvPicPr>
          <p:cNvPr id="7" name="Content Placeholder 9" descr="Attractiveness Correlation.png">
            <a:extLst>
              <a:ext uri="{FF2B5EF4-FFF2-40B4-BE49-F238E27FC236}">
                <a16:creationId xmlns:a16="http://schemas.microsoft.com/office/drawing/2014/main" id="{17B0E6A8-7B49-5D4E-8442-0701271605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902" b="-15902"/>
          <a:stretch/>
        </p:blipFill>
        <p:spPr>
          <a:xfrm>
            <a:off x="420000" y="1264920"/>
            <a:ext cx="5615337" cy="4465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F4D26C-ACB9-CA4E-92D9-4B5368179C87}"/>
              </a:ext>
            </a:extLst>
          </p:cNvPr>
          <p:cNvSpPr txBox="1"/>
          <p:nvPr/>
        </p:nvSpPr>
        <p:spPr bwMode="gray">
          <a:xfrm>
            <a:off x="8788059" y="6396895"/>
            <a:ext cx="2983941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Zihan-Wes-Tumi</a:t>
            </a:r>
          </a:p>
        </p:txBody>
      </p:sp>
    </p:spTree>
    <p:extLst>
      <p:ext uri="{BB962C8B-B14F-4D97-AF65-F5344CB8AC3E}">
        <p14:creationId xmlns:p14="http://schemas.microsoft.com/office/powerpoint/2010/main" val="142680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12</a:t>
            </a:fld>
            <a:endParaRPr lang="en-ZA" dirty="0"/>
          </a:p>
        </p:txBody>
      </p:sp>
      <p:sp>
        <p:nvSpPr>
          <p:cNvPr id="10" name="Rectangle 9" title="Dark semi-transparent background">
            <a:extLst>
              <a:ext uri="{FF2B5EF4-FFF2-40B4-BE49-F238E27FC236}">
                <a16:creationId xmlns:a16="http://schemas.microsoft.com/office/drawing/2014/main" id="{827EF0D6-073C-4B46-ADA3-7A1C0843B3E8}"/>
              </a:ext>
            </a:extLst>
          </p:cNvPr>
          <p:cNvSpPr/>
          <p:nvPr/>
        </p:nvSpPr>
        <p:spPr>
          <a:xfrm>
            <a:off x="0" y="-80477"/>
            <a:ext cx="12192000" cy="641126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5" name="Straight Connector 14" title="Divider Line">
            <a:extLst>
              <a:ext uri="{FF2B5EF4-FFF2-40B4-BE49-F238E27FC236}">
                <a16:creationId xmlns:a16="http://schemas.microsoft.com/office/drawing/2014/main" id="{642D433C-2521-498F-AEB8-751A77CDE32F}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ZA" dirty="0"/>
              <a:t>TUMI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BCF40B-A1FA-9E4B-8737-84CDAECA7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78" y="-62475"/>
            <a:ext cx="9752522" cy="63752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80728" y="3429000"/>
            <a:ext cx="6299682" cy="1335600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ZA" dirty="0"/>
              <a:t>MACHINE LEARNING</a:t>
            </a:r>
            <a:br>
              <a:rPr lang="en-ZA" dirty="0"/>
            </a:br>
            <a:r>
              <a:rPr lang="en-ZA" dirty="0"/>
              <a:t>EIGEN FACES  w/PCA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2F2201-0FE4-444D-B3EF-124655397A56}"/>
              </a:ext>
            </a:extLst>
          </p:cNvPr>
          <p:cNvSpPr txBox="1"/>
          <p:nvPr/>
        </p:nvSpPr>
        <p:spPr bwMode="gray">
          <a:xfrm>
            <a:off x="8788059" y="6396895"/>
            <a:ext cx="2983941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Zihan-Wes-Tumi</a:t>
            </a:r>
          </a:p>
        </p:txBody>
      </p:sp>
    </p:spTree>
    <p:extLst>
      <p:ext uri="{BB962C8B-B14F-4D97-AF65-F5344CB8AC3E}">
        <p14:creationId xmlns:p14="http://schemas.microsoft.com/office/powerpoint/2010/main" val="291843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3A3D-3C21-A442-9268-9C03BDF4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Faces - Principal Component Analysis(PCA)</a:t>
            </a:r>
            <a:br>
              <a:rPr lang="en-US" dirty="0"/>
            </a:br>
            <a:r>
              <a:rPr lang="en-US" sz="2800" b="1" i="1" dirty="0"/>
              <a:t>Unsupervised Machine Learning algorithm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7EEF62A-FB65-EF4E-A7FF-13588BC70D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13" y="1296526"/>
            <a:ext cx="7548805" cy="452232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7C9D75-E5CC-A441-8E5C-0A1A9A73E335}"/>
              </a:ext>
            </a:extLst>
          </p:cNvPr>
          <p:cNvSpPr txBox="1"/>
          <p:nvPr/>
        </p:nvSpPr>
        <p:spPr>
          <a:xfrm>
            <a:off x="1045633" y="6251378"/>
            <a:ext cx="970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https://www.learnopencv.com/eigenface-using-opencv-c-python/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ABB3603D-5A49-A94F-AD7A-7C0315611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642662"/>
            <a:ext cx="4109520" cy="401137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/>
              <a:t>Algorithm</a:t>
            </a:r>
          </a:p>
          <a:p>
            <a:r>
              <a:rPr lang="en-US" b="1" dirty="0"/>
              <a:t>Eigen Vectors with Principal Component Analysis </a:t>
            </a:r>
            <a:r>
              <a:rPr lang="en-US" dirty="0"/>
              <a:t>- Reduce variables/attributes required to distinguish faces while preserving variation and generates new faces by manipulating principal components</a:t>
            </a:r>
          </a:p>
          <a:p>
            <a:pPr marL="0" indent="0">
              <a:buNone/>
            </a:pPr>
            <a:r>
              <a:rPr lang="en-US" sz="2400" b="1" dirty="0"/>
              <a:t>Stack</a:t>
            </a:r>
          </a:p>
          <a:p>
            <a:r>
              <a:rPr lang="en-US" dirty="0"/>
              <a:t>Python OpenCV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Sklearn/decomposition</a:t>
            </a:r>
          </a:p>
          <a:p>
            <a:r>
              <a:rPr lang="en-US" dirty="0"/>
              <a:t>NumPy</a:t>
            </a:r>
          </a:p>
          <a:p>
            <a:r>
              <a:rPr lang="en-US" dirty="0"/>
              <a:t>Pillow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70DF7-65C3-104F-9FF3-9346A21F2DCB}"/>
              </a:ext>
            </a:extLst>
          </p:cNvPr>
          <p:cNvSpPr txBox="1"/>
          <p:nvPr/>
        </p:nvSpPr>
        <p:spPr bwMode="gray">
          <a:xfrm>
            <a:off x="8788059" y="6396895"/>
            <a:ext cx="2983941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Zihan-Wes-Tumi</a:t>
            </a:r>
          </a:p>
        </p:txBody>
      </p:sp>
    </p:spTree>
    <p:extLst>
      <p:ext uri="{BB962C8B-B14F-4D97-AF65-F5344CB8AC3E}">
        <p14:creationId xmlns:p14="http://schemas.microsoft.com/office/powerpoint/2010/main" val="1634952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B408D7-83B8-D949-88C7-74593E55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TRANSFORMATION: PYTHON-OPENCV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30D91D2-8DF3-C041-86C3-60C2669A7C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835381"/>
            <a:ext cx="5472113" cy="4138150"/>
          </a:xfr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0172A981-9D08-6F42-B214-180C5C8C9C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8" y="1788286"/>
            <a:ext cx="5470525" cy="4232340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54F036B-F5FA-FE40-A7B8-C66F8F723244}"/>
              </a:ext>
            </a:extLst>
          </p:cNvPr>
          <p:cNvSpPr txBox="1"/>
          <p:nvPr/>
        </p:nvSpPr>
        <p:spPr>
          <a:xfrm>
            <a:off x="777240" y="1066800"/>
            <a:ext cx="107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 Images were converted to digital data matrix using OpenCV, so they could be statistically analyzed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14B51-5141-8142-93B6-D52711501E54}"/>
              </a:ext>
            </a:extLst>
          </p:cNvPr>
          <p:cNvSpPr txBox="1"/>
          <p:nvPr/>
        </p:nvSpPr>
        <p:spPr bwMode="gray">
          <a:xfrm>
            <a:off x="8788059" y="6396895"/>
            <a:ext cx="2983941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Zihan-Wes-Tumi</a:t>
            </a:r>
          </a:p>
        </p:txBody>
      </p:sp>
    </p:spTree>
    <p:extLst>
      <p:ext uri="{BB962C8B-B14F-4D97-AF65-F5344CB8AC3E}">
        <p14:creationId xmlns:p14="http://schemas.microsoft.com/office/powerpoint/2010/main" val="3494914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CA62-2109-AB45-A14B-08F6FDB1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6B3D368-DBB6-E447-8F7E-BD37EDC8BC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201" y="2211388"/>
            <a:ext cx="5117699" cy="386873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C34AC-6FBD-9449-BFF9-5105F432A7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15</a:t>
            </a:fld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7CA882-DCE8-3C49-95A8-B10178D80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219200"/>
            <a:ext cx="5472000" cy="889947"/>
          </a:xfrm>
        </p:spPr>
        <p:txBody>
          <a:bodyPr/>
          <a:lstStyle/>
          <a:p>
            <a:r>
              <a:rPr lang="en-US" dirty="0"/>
              <a:t>PCA blindly(unsupervised) maximizes variance explained in 2 dimensions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DE46734-BBCF-E648-AC78-5B5607F52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2700" y="1219200"/>
            <a:ext cx="5879300" cy="889947"/>
          </a:xfrm>
        </p:spPr>
        <p:txBody>
          <a:bodyPr/>
          <a:lstStyle/>
          <a:p>
            <a:r>
              <a:rPr lang="en-US" dirty="0"/>
              <a:t>Model approaches 90% variance explained with 10 components/ attributes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5FE8D170-2234-0343-A97A-D482DBFC55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0"/>
          <a:stretch/>
        </p:blipFill>
        <p:spPr>
          <a:xfrm>
            <a:off x="433749" y="2331720"/>
            <a:ext cx="5468214" cy="374840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7DD277-BF01-6849-9857-4207937EBB80}"/>
              </a:ext>
            </a:extLst>
          </p:cNvPr>
          <p:cNvSpPr txBox="1"/>
          <p:nvPr/>
        </p:nvSpPr>
        <p:spPr bwMode="gray">
          <a:xfrm>
            <a:off x="8788059" y="6396895"/>
            <a:ext cx="2983941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Zihan-Wes-Tumi</a:t>
            </a:r>
          </a:p>
        </p:txBody>
      </p:sp>
    </p:spTree>
    <p:extLst>
      <p:ext uri="{BB962C8B-B14F-4D97-AF65-F5344CB8AC3E}">
        <p14:creationId xmlns:p14="http://schemas.microsoft.com/office/powerpoint/2010/main" val="1670842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A8BCE452-CCDB-2548-BBE5-33846A55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FACE LEARNING AND PROJECTIONS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2B464-1F72-4C45-ABAC-7DFE4850C8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16</a:t>
            </a:fld>
            <a:endParaRPr lang="en-ZA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E8ABFF-9D76-FD48-83B2-DE68D4C61457}"/>
              </a:ext>
            </a:extLst>
          </p:cNvPr>
          <p:cNvGrpSpPr/>
          <p:nvPr/>
        </p:nvGrpSpPr>
        <p:grpSpPr>
          <a:xfrm>
            <a:off x="324568" y="1514006"/>
            <a:ext cx="10989477" cy="3393274"/>
            <a:chOff x="266700" y="2089360"/>
            <a:chExt cx="10989477" cy="339327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72B1991-9CA3-6C49-B369-82A20A9479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20"/>
            <a:stretch/>
          </p:blipFill>
          <p:spPr>
            <a:xfrm>
              <a:off x="7101840" y="2089360"/>
              <a:ext cx="4154337" cy="339327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5CB32AA-8147-E84B-B63D-F4E0437C7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089360"/>
              <a:ext cx="6835140" cy="3393274"/>
            </a:xfrm>
            <a:prstGeom prst="rect">
              <a:avLst/>
            </a:prstGeom>
          </p:spPr>
        </p:pic>
      </p:grp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53D2B7C0-9777-0741-B63A-AC051E2458BF}"/>
              </a:ext>
            </a:extLst>
          </p:cNvPr>
          <p:cNvSpPr txBox="1">
            <a:spLocks/>
          </p:cNvSpPr>
          <p:nvPr/>
        </p:nvSpPr>
        <p:spPr>
          <a:xfrm>
            <a:off x="324568" y="864000"/>
            <a:ext cx="2680803" cy="72000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MEAN EIGEN FACE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427DBBD2-5B97-0E4B-81E8-A951B1DBF278}"/>
              </a:ext>
            </a:extLst>
          </p:cNvPr>
          <p:cNvSpPr txBox="1">
            <a:spLocks/>
          </p:cNvSpPr>
          <p:nvPr/>
        </p:nvSpPr>
        <p:spPr>
          <a:xfrm>
            <a:off x="4136700" y="877000"/>
            <a:ext cx="2965140" cy="72000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“ATTRACTIVE” MALE PROJECTION</a:t>
            </a:r>
          </a:p>
        </p:txBody>
      </p:sp>
      <p:sp>
        <p:nvSpPr>
          <p:cNvPr id="22" name="Content Placeholder 10">
            <a:extLst>
              <a:ext uri="{FF2B5EF4-FFF2-40B4-BE49-F238E27FC236}">
                <a16:creationId xmlns:a16="http://schemas.microsoft.com/office/drawing/2014/main" id="{65A083F3-CC8E-3249-8174-8D7EA49C79AA}"/>
              </a:ext>
            </a:extLst>
          </p:cNvPr>
          <p:cNvSpPr txBox="1">
            <a:spLocks/>
          </p:cNvSpPr>
          <p:nvPr/>
        </p:nvSpPr>
        <p:spPr>
          <a:xfrm>
            <a:off x="8006701" y="933160"/>
            <a:ext cx="3600000" cy="72000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“ATTRACTIVE” FEMALE PROJECTION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559059-7F74-E640-B61C-ADCE273FC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793" y="4851504"/>
            <a:ext cx="6185252" cy="831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596002-C032-1141-951C-9351C69B24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15" b="71152"/>
          <a:stretch/>
        </p:blipFill>
        <p:spPr>
          <a:xfrm>
            <a:off x="324568" y="4907280"/>
            <a:ext cx="4154337" cy="72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2FAB135-39BA-4F49-8B3F-EE994373D18F}"/>
              </a:ext>
            </a:extLst>
          </p:cNvPr>
          <p:cNvSpPr txBox="1"/>
          <p:nvPr/>
        </p:nvSpPr>
        <p:spPr bwMode="gray">
          <a:xfrm>
            <a:off x="8788059" y="6396895"/>
            <a:ext cx="2983941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Zihan-Wes-Tumi</a:t>
            </a:r>
          </a:p>
        </p:txBody>
      </p:sp>
    </p:spTree>
    <p:extLst>
      <p:ext uri="{BB962C8B-B14F-4D97-AF65-F5344CB8AC3E}">
        <p14:creationId xmlns:p14="http://schemas.microsoft.com/office/powerpoint/2010/main" val="285141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66700E-2D49-45E0-85C7-750AF51DE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11" y="1808803"/>
            <a:ext cx="4416225" cy="2349025"/>
          </a:xfrm>
        </p:spPr>
        <p:txBody>
          <a:bodyPr anchor="b"/>
          <a:lstStyle/>
          <a:p>
            <a:r>
              <a:rPr lang="en-ZA" dirty="0"/>
              <a:t>Each machine learning algorithm taught us something different about the drivers of attractiveness.</a:t>
            </a:r>
          </a:p>
          <a:p>
            <a:r>
              <a:rPr lang="en-ZA" dirty="0"/>
              <a:t>As our dataset increased in size so too did the ability for the algorithms to explain variance and predict similar results.</a:t>
            </a:r>
          </a:p>
        </p:txBody>
      </p:sp>
      <p:pic>
        <p:nvPicPr>
          <p:cNvPr id="8" name="Picture Placeholder 7" descr="Photo of a young team in a library">
            <a:extLst>
              <a:ext uri="{FF2B5EF4-FFF2-40B4-BE49-F238E27FC236}">
                <a16:creationId xmlns:a16="http://schemas.microsoft.com/office/drawing/2014/main" id="{63D0FEB3-F96C-4F94-AAAE-551110E820F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3050" y="0"/>
            <a:ext cx="6406950" cy="440054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9E384DC-DAEE-4E7F-9DD5-4E5066C0652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ZA" dirty="0"/>
              <a:t>Summary</a:t>
            </a:r>
          </a:p>
        </p:txBody>
      </p:sp>
      <p:cxnSp>
        <p:nvCxnSpPr>
          <p:cNvPr id="10" name="Straight Connector 9" title="Divider Line">
            <a:extLst>
              <a:ext uri="{FF2B5EF4-FFF2-40B4-BE49-F238E27FC236}">
                <a16:creationId xmlns:a16="http://schemas.microsoft.com/office/drawing/2014/main" id="{5F4C8A63-F9E3-41F6-B725-B846F2010334}"/>
              </a:ext>
            </a:extLst>
          </p:cNvPr>
          <p:cNvCxnSpPr>
            <a:cxnSpLocks/>
          </p:cNvCxnSpPr>
          <p:nvPr/>
        </p:nvCxnSpPr>
        <p:spPr bwMode="gray">
          <a:xfrm>
            <a:off x="5658103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73750-57DB-4A35-85DD-B654E6A29A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en-ZA" dirty="0"/>
              <a:t>Two or three  machine learning algorithms are better than one!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CFACDF-9E04-4412-89F5-EA362056D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18857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2" name="Rectangle 31" title="Dark semi-transparent background">
            <a:extLst>
              <a:ext uri="{FF2B5EF4-FFF2-40B4-BE49-F238E27FC236}">
                <a16:creationId xmlns:a16="http://schemas.microsoft.com/office/drawing/2014/main" id="{A851B3CA-790D-465D-9B97-AA9876E357B9}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C12D97-9EB3-9E46-86D3-3A2CA06C20D2}"/>
              </a:ext>
            </a:extLst>
          </p:cNvPr>
          <p:cNvSpPr txBox="1"/>
          <p:nvPr/>
        </p:nvSpPr>
        <p:spPr bwMode="gray">
          <a:xfrm>
            <a:off x="6433190" y="2409694"/>
            <a:ext cx="298394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Zihan – Wes - Tumi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ZA" dirty="0"/>
              <a:t>Thank You</a:t>
            </a:r>
          </a:p>
        </p:txBody>
      </p:sp>
      <p:cxnSp>
        <p:nvCxnSpPr>
          <p:cNvPr id="16" name="Straight Connector 15" title="Divider Line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INQUIRY – HYPOTHESIS - METHODS</a:t>
            </a:r>
          </a:p>
        </p:txBody>
      </p:sp>
      <p:pic>
        <p:nvPicPr>
          <p:cNvPr id="63" name="Picture Placeholder 62">
            <a:extLst>
              <a:ext uri="{FF2B5EF4-FFF2-40B4-BE49-F238E27FC236}">
                <a16:creationId xmlns:a16="http://schemas.microsoft.com/office/drawing/2014/main" id="{DA70A5B7-C485-42A2-BB9D-2180002A622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00405" y="1608138"/>
            <a:ext cx="2769717" cy="1981200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2EB40D-8479-42AF-A4AE-92D6BE6908B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355097" y="3844432"/>
            <a:ext cx="3083329" cy="360000"/>
          </a:xfrm>
        </p:spPr>
        <p:txBody>
          <a:bodyPr/>
          <a:lstStyle/>
          <a:p>
            <a:r>
              <a:rPr lang="en-ZA" dirty="0"/>
              <a:t>METHODS</a:t>
            </a:r>
          </a:p>
        </p:txBody>
      </p:sp>
      <p:cxnSp>
        <p:nvCxnSpPr>
          <p:cNvPr id="24" name="Straight Connector 23" title="Divider Line">
            <a:extLst>
              <a:ext uri="{FF2B5EF4-FFF2-40B4-BE49-F238E27FC236}">
                <a16:creationId xmlns:a16="http://schemas.microsoft.com/office/drawing/2014/main" id="{75979D46-D664-4267-B673-E6B048C084A4}"/>
              </a:ext>
            </a:extLst>
          </p:cNvPr>
          <p:cNvCxnSpPr>
            <a:cxnSpLocks/>
          </p:cNvCxnSpPr>
          <p:nvPr/>
        </p:nvCxnSpPr>
        <p:spPr>
          <a:xfrm>
            <a:off x="8545400" y="4357234"/>
            <a:ext cx="2803026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11578AB-8F47-4648-B827-D4367249BDB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355097" y="4478832"/>
            <a:ext cx="3083329" cy="720000"/>
          </a:xfrm>
        </p:spPr>
        <p:txBody>
          <a:bodyPr/>
          <a:lstStyle/>
          <a:p>
            <a:r>
              <a:rPr lang="en-US" dirty="0"/>
              <a:t>TEAM WILL REVIEW 3 DIFFERENT MACHINE LEARNING METHODS TO EXPLORE THE HYPOTHESIS</a:t>
            </a:r>
          </a:p>
          <a:p>
            <a:pPr marL="885825" lvl="1" indent="-34290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FACIAL RECOGNITION</a:t>
            </a:r>
          </a:p>
          <a:p>
            <a:pPr marL="885825" lvl="1" indent="-34290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DECISION TREES</a:t>
            </a:r>
          </a:p>
          <a:p>
            <a:pPr marL="885825" lvl="1" indent="-34290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EIGEN VECTORS W/PCA</a:t>
            </a:r>
            <a:endParaRPr lang="ru-RU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50" name="Picture Placeholder 62">
            <a:extLst>
              <a:ext uri="{FF2B5EF4-FFF2-40B4-BE49-F238E27FC236}">
                <a16:creationId xmlns:a16="http://schemas.microsoft.com/office/drawing/2014/main" id="{913D4C22-CA33-364E-A7FF-022B7168F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07393" y="1608138"/>
            <a:ext cx="2977213" cy="19812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0" cap="sq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</p:pic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6C78B25D-9F54-7448-9472-34126A6A8D8D}"/>
              </a:ext>
            </a:extLst>
          </p:cNvPr>
          <p:cNvSpPr txBox="1">
            <a:spLocks/>
          </p:cNvSpPr>
          <p:nvPr/>
        </p:nvSpPr>
        <p:spPr>
          <a:xfrm>
            <a:off x="4565833" y="3844432"/>
            <a:ext cx="3083329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HYPOTHESIS</a:t>
            </a:r>
          </a:p>
        </p:txBody>
      </p:sp>
      <p:cxnSp>
        <p:nvCxnSpPr>
          <p:cNvPr id="52" name="Straight Connector 51" title="Divider Line">
            <a:extLst>
              <a:ext uri="{FF2B5EF4-FFF2-40B4-BE49-F238E27FC236}">
                <a16:creationId xmlns:a16="http://schemas.microsoft.com/office/drawing/2014/main" id="{321B30D8-DD30-A14C-AE98-0A1CC4DA3764}"/>
              </a:ext>
            </a:extLst>
          </p:cNvPr>
          <p:cNvCxnSpPr>
            <a:cxnSpLocks/>
          </p:cNvCxnSpPr>
          <p:nvPr/>
        </p:nvCxnSpPr>
        <p:spPr>
          <a:xfrm>
            <a:off x="4756136" y="4357234"/>
            <a:ext cx="2803026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13">
            <a:extLst>
              <a:ext uri="{FF2B5EF4-FFF2-40B4-BE49-F238E27FC236}">
                <a16:creationId xmlns:a16="http://schemas.microsoft.com/office/drawing/2014/main" id="{0BAA92D1-0169-1247-B04D-A3A96D4A6DFE}"/>
              </a:ext>
            </a:extLst>
          </p:cNvPr>
          <p:cNvSpPr txBox="1">
            <a:spLocks/>
          </p:cNvSpPr>
          <p:nvPr/>
        </p:nvSpPr>
        <p:spPr>
          <a:xfrm>
            <a:off x="4565833" y="4478832"/>
            <a:ext cx="3083329" cy="7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HOLLYWOOD HAS AN “ATTRACTIVE” LOOK THAT CAN BE DECOMPOSED INTO PRINCIPAL COMPONNENTS</a:t>
            </a:r>
            <a:endParaRPr lang="ru-RU" dirty="0"/>
          </a:p>
        </p:txBody>
      </p:sp>
      <p:pic>
        <p:nvPicPr>
          <p:cNvPr id="54" name="Picture Placeholder 62">
            <a:extLst>
              <a:ext uri="{FF2B5EF4-FFF2-40B4-BE49-F238E27FC236}">
                <a16:creationId xmlns:a16="http://schemas.microsoft.com/office/drawing/2014/main" id="{BA71FC91-3F8F-B14E-9006-2497519BD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3574" y="1660880"/>
            <a:ext cx="3082726" cy="181585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0" cap="sq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</p:pic>
      <p:sp>
        <p:nvSpPr>
          <p:cNvPr id="55" name="Text Placeholder 12">
            <a:extLst>
              <a:ext uri="{FF2B5EF4-FFF2-40B4-BE49-F238E27FC236}">
                <a16:creationId xmlns:a16="http://schemas.microsoft.com/office/drawing/2014/main" id="{A9D66E8A-E493-B84F-A09A-830FAB254303}"/>
              </a:ext>
            </a:extLst>
          </p:cNvPr>
          <p:cNvSpPr txBox="1">
            <a:spLocks/>
          </p:cNvSpPr>
          <p:nvPr/>
        </p:nvSpPr>
        <p:spPr>
          <a:xfrm>
            <a:off x="764770" y="3814500"/>
            <a:ext cx="3083329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INQUIRY</a:t>
            </a:r>
          </a:p>
        </p:txBody>
      </p:sp>
      <p:cxnSp>
        <p:nvCxnSpPr>
          <p:cNvPr id="56" name="Straight Connector 55" title="Divider Line">
            <a:extLst>
              <a:ext uri="{FF2B5EF4-FFF2-40B4-BE49-F238E27FC236}">
                <a16:creationId xmlns:a16="http://schemas.microsoft.com/office/drawing/2014/main" id="{2F152BEF-DC02-B946-A7AE-2E05562034D9}"/>
              </a:ext>
            </a:extLst>
          </p:cNvPr>
          <p:cNvCxnSpPr>
            <a:cxnSpLocks/>
          </p:cNvCxnSpPr>
          <p:nvPr/>
        </p:nvCxnSpPr>
        <p:spPr>
          <a:xfrm>
            <a:off x="955073" y="4327302"/>
            <a:ext cx="2803026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13">
            <a:extLst>
              <a:ext uri="{FF2B5EF4-FFF2-40B4-BE49-F238E27FC236}">
                <a16:creationId xmlns:a16="http://schemas.microsoft.com/office/drawing/2014/main" id="{86BAF9BE-B46F-E04F-A922-625A90BB329E}"/>
              </a:ext>
            </a:extLst>
          </p:cNvPr>
          <p:cNvSpPr txBox="1">
            <a:spLocks/>
          </p:cNvSpPr>
          <p:nvPr/>
        </p:nvSpPr>
        <p:spPr>
          <a:xfrm>
            <a:off x="764770" y="4448900"/>
            <a:ext cx="3083329" cy="7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ATTRIBUTES MAKE CELEBRITIES ATTRACTIVE?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1BC2FC-750F-284D-91C3-B6E9EF91B99E}"/>
              </a:ext>
            </a:extLst>
          </p:cNvPr>
          <p:cNvSpPr txBox="1"/>
          <p:nvPr/>
        </p:nvSpPr>
        <p:spPr bwMode="gray">
          <a:xfrm>
            <a:off x="8788059" y="6396895"/>
            <a:ext cx="2983941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Zihan-Wes-Tumi</a:t>
            </a:r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73682C-6476-BB47-96FD-E1F946C812F8}"/>
              </a:ext>
            </a:extLst>
          </p:cNvPr>
          <p:cNvSpPr txBox="1"/>
          <p:nvPr/>
        </p:nvSpPr>
        <p:spPr bwMode="gray">
          <a:xfrm>
            <a:off x="9758855" y="137835"/>
            <a:ext cx="2433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000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Presenter - Zihan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2364E2-2A59-A84B-B65E-489E9680A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245"/>
            <a:ext cx="12192000" cy="6451344"/>
          </a:xfrm>
          <a:prstGeom prst="rect">
            <a:avLst/>
          </a:prstGeom>
        </p:spPr>
      </p:pic>
      <p:sp>
        <p:nvSpPr>
          <p:cNvPr id="32" name="Rectangle 31" title="Dark semi-transparent background">
            <a:extLst>
              <a:ext uri="{FF2B5EF4-FFF2-40B4-BE49-F238E27FC236}">
                <a16:creationId xmlns:a16="http://schemas.microsoft.com/office/drawing/2014/main" id="{EC7CB7E7-1DE6-6B4F-9BB9-18613B4F0BCE}"/>
              </a:ext>
            </a:extLst>
          </p:cNvPr>
          <p:cNvSpPr/>
          <p:nvPr/>
        </p:nvSpPr>
        <p:spPr>
          <a:xfrm>
            <a:off x="0" y="-55245"/>
            <a:ext cx="12192000" cy="63653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80728" y="2959100"/>
            <a:ext cx="6621772" cy="1805500"/>
          </a:xfrm>
          <a:noFill/>
        </p:spPr>
        <p:txBody>
          <a:bodyPr/>
          <a:lstStyle/>
          <a:p>
            <a:r>
              <a:rPr lang="en-ZA" dirty="0"/>
              <a:t>MACHINE LEARNING FACIAL RECOGNITION &amp; MERGING</a:t>
            </a:r>
          </a:p>
        </p:txBody>
      </p:sp>
      <p:cxnSp>
        <p:nvCxnSpPr>
          <p:cNvPr id="15" name="Straight Connector 14" title="Divider Line">
            <a:extLst>
              <a:ext uri="{FF2B5EF4-FFF2-40B4-BE49-F238E27FC236}">
                <a16:creationId xmlns:a16="http://schemas.microsoft.com/office/drawing/2014/main" id="{642D433C-2521-498F-AEB8-751A77CDE32F}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ZA" dirty="0"/>
              <a:t>ZIHAN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C76F95-475E-6C44-8226-4AB6D9D78EE8}"/>
              </a:ext>
            </a:extLst>
          </p:cNvPr>
          <p:cNvSpPr txBox="1"/>
          <p:nvPr/>
        </p:nvSpPr>
        <p:spPr bwMode="gray">
          <a:xfrm>
            <a:off x="8788059" y="6396895"/>
            <a:ext cx="2983941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Zihan-Wes-Tumi</a:t>
            </a:r>
          </a:p>
        </p:txBody>
      </p:sp>
    </p:spTree>
    <p:extLst>
      <p:ext uri="{BB962C8B-B14F-4D97-AF65-F5344CB8AC3E}">
        <p14:creationId xmlns:p14="http://schemas.microsoft.com/office/powerpoint/2010/main" val="283689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DBD77-5334-4156-864F-5F17C80E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Face recognition and detection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B2DB4-41FD-465D-9F4E-52432147E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Algorithm</a:t>
            </a:r>
          </a:p>
          <a:p>
            <a:r>
              <a:rPr lang="en-US" dirty="0"/>
              <a:t>Viola-Jones algorithm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2.Stack</a:t>
            </a:r>
          </a:p>
          <a:p>
            <a:r>
              <a:rPr lang="en-US" dirty="0"/>
              <a:t>Python OpenCV</a:t>
            </a:r>
          </a:p>
          <a:p>
            <a:r>
              <a:rPr lang="en-US" dirty="0"/>
              <a:t>MATLAB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E32FB27A-692D-4883-A517-FA07ADB88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678" y="3050977"/>
            <a:ext cx="6504353" cy="3308603"/>
          </a:xfrm>
          <a:prstGeom prst="rect">
            <a:avLst/>
          </a:prstGeom>
        </p:spPr>
      </p:pic>
      <p:pic>
        <p:nvPicPr>
          <p:cNvPr id="7" name="图片 6" descr="图片包含 服装&#10;&#10;描述已自动生成">
            <a:extLst>
              <a:ext uri="{FF2B5EF4-FFF2-40B4-BE49-F238E27FC236}">
                <a16:creationId xmlns:a16="http://schemas.microsoft.com/office/drawing/2014/main" id="{DCB0FCA1-0462-46A2-BBF1-8F6859754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872" y="794224"/>
            <a:ext cx="1840159" cy="2121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6C6B98-C307-1F48-B7FE-BC54617A6451}"/>
              </a:ext>
            </a:extLst>
          </p:cNvPr>
          <p:cNvSpPr txBox="1"/>
          <p:nvPr/>
        </p:nvSpPr>
        <p:spPr bwMode="gray">
          <a:xfrm>
            <a:off x="8788059" y="6396895"/>
            <a:ext cx="2983941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Zihan-Wes-Tumi</a:t>
            </a:r>
          </a:p>
        </p:txBody>
      </p:sp>
    </p:spTree>
    <p:extLst>
      <p:ext uri="{BB962C8B-B14F-4D97-AF65-F5344CB8AC3E}">
        <p14:creationId xmlns:p14="http://schemas.microsoft.com/office/powerpoint/2010/main" val="315243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04EB5-6B1B-4390-B506-405A8FBC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Facial Landmarks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7C3B4-4181-4AEA-BF1B-B1809A27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8423"/>
            <a:ext cx="10515600" cy="23885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050" dirty="0"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sz="1050" dirty="0"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sz="1050" dirty="0"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sz="1050" dirty="0"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sz="1050" dirty="0"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sz="1050" dirty="0"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sz="1050" dirty="0"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1050" dirty="0"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https://pdfs.semanticscholar.org/6a7e/464464f70afea78552c8386f4d2763ea1d9c.pdf</a:t>
            </a:r>
            <a:endParaRPr lang="en-US" sz="1050" dirty="0"/>
          </a:p>
        </p:txBody>
      </p:sp>
      <p:pic>
        <p:nvPicPr>
          <p:cNvPr id="6" name="图片 5" descr="图片包含 墙壁&#10;&#10;描述已自动生成">
            <a:extLst>
              <a:ext uri="{FF2B5EF4-FFF2-40B4-BE49-F238E27FC236}">
                <a16:creationId xmlns:a16="http://schemas.microsoft.com/office/drawing/2014/main" id="{A311B49B-0D19-41AE-987E-7A92DE12C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539" y="2314263"/>
            <a:ext cx="8727261" cy="3550828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417006C-EBEA-40BE-8672-106814A443C3}"/>
              </a:ext>
            </a:extLst>
          </p:cNvPr>
          <p:cNvCxnSpPr/>
          <p:nvPr/>
        </p:nvCxnSpPr>
        <p:spPr>
          <a:xfrm>
            <a:off x="914400" y="5865091"/>
            <a:ext cx="10529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7D103B1-D2D1-9A46-8AED-08C061413BAD}"/>
              </a:ext>
            </a:extLst>
          </p:cNvPr>
          <p:cNvSpPr/>
          <p:nvPr/>
        </p:nvSpPr>
        <p:spPr>
          <a:xfrm>
            <a:off x="624840" y="1130586"/>
            <a:ext cx="1134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Facial landmarks are prominent features that serve as anchor points on a face graph to facilitate various applications, including:  animation, facial recognition, gaze detection, face tracking, expression recognition, gesture understanding and more.”</a:t>
            </a:r>
          </a:p>
          <a:p>
            <a:endParaRPr lang="en-US" sz="2400" dirty="0"/>
          </a:p>
        </p:txBody>
      </p:sp>
      <p:pic>
        <p:nvPicPr>
          <p:cNvPr id="1026" name="Picture 2" descr="Image result for facial landmarks">
            <a:extLst>
              <a:ext uri="{FF2B5EF4-FFF2-40B4-BE49-F238E27FC236}">
                <a16:creationId xmlns:a16="http://schemas.microsoft.com/office/drawing/2014/main" id="{E0B92A14-9A61-F849-A1D8-2888C0062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" y="2899904"/>
            <a:ext cx="5119255" cy="317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2CE01E-28F9-5C45-B7D7-3F3338DAA7E8}"/>
              </a:ext>
            </a:extLst>
          </p:cNvPr>
          <p:cNvSpPr txBox="1"/>
          <p:nvPr/>
        </p:nvSpPr>
        <p:spPr bwMode="gray">
          <a:xfrm>
            <a:off x="8788059" y="6396895"/>
            <a:ext cx="2983941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Zihan-Wes-Tumi</a:t>
            </a:r>
          </a:p>
        </p:txBody>
      </p:sp>
    </p:spTree>
    <p:extLst>
      <p:ext uri="{BB962C8B-B14F-4D97-AF65-F5344CB8AC3E}">
        <p14:creationId xmlns:p14="http://schemas.microsoft.com/office/powerpoint/2010/main" val="142263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355A3-0F37-4173-BAB3-51461B7A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merge (part1)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C45740-1A7B-45D3-9153-F5DCB364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0422" y="2281792"/>
            <a:ext cx="4443931" cy="222196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E23882-2AEE-493E-8A6F-5BD39615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68" y="4507763"/>
            <a:ext cx="4546600" cy="2273300"/>
          </a:xfrm>
          <a:prstGeom prst="rect">
            <a:avLst/>
          </a:prstGeom>
        </p:spPr>
      </p:pic>
      <p:pic>
        <p:nvPicPr>
          <p:cNvPr id="9" name="图片 8" descr="图片包含 文字&#10;&#10;描述已自动生成">
            <a:extLst>
              <a:ext uri="{FF2B5EF4-FFF2-40B4-BE49-F238E27FC236}">
                <a16:creationId xmlns:a16="http://schemas.microsoft.com/office/drawing/2014/main" id="{AB434EAE-B56C-4869-B383-B1547344A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422" y="4503758"/>
            <a:ext cx="4451940" cy="22259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021197A-49A0-42A6-855C-27DFF915D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68" y="2281792"/>
            <a:ext cx="4451941" cy="222597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4372684-99FD-4F2E-8DB2-79103AA83100}"/>
              </a:ext>
            </a:extLst>
          </p:cNvPr>
          <p:cNvSpPr txBox="1"/>
          <p:nvPr/>
        </p:nvSpPr>
        <p:spPr>
          <a:xfrm>
            <a:off x="752208" y="1089564"/>
            <a:ext cx="9894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Facial landmarks were used by Matplotlib to align key points on the face prior to merging images</a:t>
            </a:r>
          </a:p>
        </p:txBody>
      </p:sp>
      <p:pic>
        <p:nvPicPr>
          <p:cNvPr id="14" name="图片 13" descr="图片包含 屏幕截图&#10;&#10;描述已自动生成">
            <a:extLst>
              <a:ext uri="{FF2B5EF4-FFF2-40B4-BE49-F238E27FC236}">
                <a16:creationId xmlns:a16="http://schemas.microsoft.com/office/drawing/2014/main" id="{CA143B58-0FEC-4EE4-B9A0-9AC74B85D9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308" y="2281792"/>
            <a:ext cx="5209310" cy="42843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AD17D2-4DEC-804C-BB58-FA0400A46D9B}"/>
              </a:ext>
            </a:extLst>
          </p:cNvPr>
          <p:cNvSpPr txBox="1"/>
          <p:nvPr/>
        </p:nvSpPr>
        <p:spPr bwMode="gray">
          <a:xfrm>
            <a:off x="8788059" y="6396895"/>
            <a:ext cx="2983941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Zihan-Wes-Tumi</a:t>
            </a:r>
          </a:p>
        </p:txBody>
      </p:sp>
    </p:spTree>
    <p:extLst>
      <p:ext uri="{BB962C8B-B14F-4D97-AF65-F5344CB8AC3E}">
        <p14:creationId xmlns:p14="http://schemas.microsoft.com/office/powerpoint/2010/main" val="240564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F7735-13A0-4E32-AF0D-A8810B43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merge (part2)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38702-2866-4B82-83D3-89B2994DC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Algorithm</a:t>
            </a:r>
          </a:p>
          <a:p>
            <a:r>
              <a:rPr lang="en-US" dirty="0"/>
              <a:t>Gaussian pyramid</a:t>
            </a:r>
          </a:p>
          <a:p>
            <a:pPr marL="0" indent="0">
              <a:buNone/>
            </a:pPr>
            <a:r>
              <a:rPr lang="en-US" dirty="0"/>
              <a:t>Approach</a:t>
            </a:r>
          </a:p>
          <a:p>
            <a:r>
              <a:rPr lang="en-US" dirty="0"/>
              <a:t>MATLAB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B368FBF9-98A0-4820-9C58-1F2CC9D73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664" y="1638193"/>
            <a:ext cx="4881871" cy="2398012"/>
          </a:xfrm>
          <a:prstGeom prst="rect">
            <a:avLst/>
          </a:prstGeom>
        </p:spPr>
      </p:pic>
      <p:pic>
        <p:nvPicPr>
          <p:cNvPr id="7" name="图片 6" descr="图片包含 假发, 服装, 妇女, 室内&#10;&#10;描述已自动生成">
            <a:extLst>
              <a:ext uri="{FF2B5EF4-FFF2-40B4-BE49-F238E27FC236}">
                <a16:creationId xmlns:a16="http://schemas.microsoft.com/office/drawing/2014/main" id="{890E1B06-32A0-4F06-8686-57E230823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27" y="4608631"/>
            <a:ext cx="1328634" cy="1543964"/>
          </a:xfrm>
          <a:prstGeom prst="rect">
            <a:avLst/>
          </a:prstGeom>
        </p:spPr>
      </p:pic>
      <p:pic>
        <p:nvPicPr>
          <p:cNvPr id="12" name="图片 11" descr="图片包含 树, 户外, 照片, 白色&#10;&#10;描述已自动生成">
            <a:extLst>
              <a:ext uri="{FF2B5EF4-FFF2-40B4-BE49-F238E27FC236}">
                <a16:creationId xmlns:a16="http://schemas.microsoft.com/office/drawing/2014/main" id="{63A7BE03-E0C1-4238-B18E-499EB2470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664" y="4593348"/>
            <a:ext cx="1602320" cy="1559247"/>
          </a:xfrm>
          <a:prstGeom prst="rect">
            <a:avLst/>
          </a:prstGeom>
        </p:spPr>
      </p:pic>
      <p:pic>
        <p:nvPicPr>
          <p:cNvPr id="14" name="图片 13" descr="图片包含 男士, 领带, 戴着, 人员&#10;&#10;描述已自动生成">
            <a:extLst>
              <a:ext uri="{FF2B5EF4-FFF2-40B4-BE49-F238E27FC236}">
                <a16:creationId xmlns:a16="http://schemas.microsoft.com/office/drawing/2014/main" id="{360BEFBC-6DCB-4DBF-B677-08CE35C53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744" y="4608630"/>
            <a:ext cx="1328635" cy="1543965"/>
          </a:xfrm>
          <a:prstGeom prst="rect">
            <a:avLst/>
          </a:prstGeom>
        </p:spPr>
      </p:pic>
      <p:pic>
        <p:nvPicPr>
          <p:cNvPr id="17" name="图片 16" descr="图片包含 男士, 领带, 戴着, 人员&#10;&#10;描述已自动生成">
            <a:extLst>
              <a:ext uri="{FF2B5EF4-FFF2-40B4-BE49-F238E27FC236}">
                <a16:creationId xmlns:a16="http://schemas.microsoft.com/office/drawing/2014/main" id="{6D039195-2C30-4249-AC61-6B67287D7E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5270" y="4614692"/>
            <a:ext cx="1319503" cy="1537903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A3BA48E-BC84-4CD0-99CA-9849EE235042}"/>
              </a:ext>
            </a:extLst>
          </p:cNvPr>
          <p:cNvCxnSpPr/>
          <p:nvPr/>
        </p:nvCxnSpPr>
        <p:spPr>
          <a:xfrm>
            <a:off x="4148235" y="5380612"/>
            <a:ext cx="14890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3FA6C4E-220E-4744-9C94-61F9B750233E}"/>
              </a:ext>
            </a:extLst>
          </p:cNvPr>
          <p:cNvCxnSpPr/>
          <p:nvPr/>
        </p:nvCxnSpPr>
        <p:spPr>
          <a:xfrm>
            <a:off x="7801217" y="5380612"/>
            <a:ext cx="14890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618ACE-5730-DC40-AF56-E744F280E73D}"/>
              </a:ext>
            </a:extLst>
          </p:cNvPr>
          <p:cNvSpPr txBox="1"/>
          <p:nvPr/>
        </p:nvSpPr>
        <p:spPr bwMode="gray">
          <a:xfrm>
            <a:off x="8788059" y="6396895"/>
            <a:ext cx="2983941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Zihan-Wes-Tumi</a:t>
            </a:r>
          </a:p>
        </p:txBody>
      </p:sp>
    </p:spTree>
    <p:extLst>
      <p:ext uri="{BB962C8B-B14F-4D97-AF65-F5344CB8AC3E}">
        <p14:creationId xmlns:p14="http://schemas.microsoft.com/office/powerpoint/2010/main" val="399128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8</a:t>
            </a:fld>
            <a:endParaRPr lang="en-Z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E92B9A-9E42-1E49-8A0B-88C594A55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901"/>
            <a:ext cx="12192000" cy="6411264"/>
          </a:xfrm>
          <a:prstGeom prst="rect">
            <a:avLst/>
          </a:prstGeom>
        </p:spPr>
      </p:pic>
      <p:sp>
        <p:nvSpPr>
          <p:cNvPr id="32" name="Rectangle 31" title="Dark semi-transparent background">
            <a:extLst>
              <a:ext uri="{FF2B5EF4-FFF2-40B4-BE49-F238E27FC236}">
                <a16:creationId xmlns:a16="http://schemas.microsoft.com/office/drawing/2014/main" id="{99E8FF41-9E80-1647-80AD-707C4217CB4E}"/>
              </a:ext>
            </a:extLst>
          </p:cNvPr>
          <p:cNvSpPr/>
          <p:nvPr/>
        </p:nvSpPr>
        <p:spPr>
          <a:xfrm>
            <a:off x="0" y="-71437"/>
            <a:ext cx="12192000" cy="641126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ZA" dirty="0"/>
              <a:t>MACHINE LEARNING</a:t>
            </a:r>
            <a:br>
              <a:rPr lang="en-ZA" dirty="0"/>
            </a:br>
            <a:r>
              <a:rPr lang="en-ZA" dirty="0"/>
              <a:t>DECISION TREES</a:t>
            </a:r>
          </a:p>
        </p:txBody>
      </p:sp>
      <p:cxnSp>
        <p:nvCxnSpPr>
          <p:cNvPr id="15" name="Straight Connector 14" title="Divider Line">
            <a:extLst>
              <a:ext uri="{FF2B5EF4-FFF2-40B4-BE49-F238E27FC236}">
                <a16:creationId xmlns:a16="http://schemas.microsoft.com/office/drawing/2014/main" id="{642D433C-2521-498F-AEB8-751A77CDE32F}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ZA" dirty="0"/>
              <a:t>WES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720B7-CD91-5543-98DA-2A8A50746010}"/>
              </a:ext>
            </a:extLst>
          </p:cNvPr>
          <p:cNvSpPr txBox="1"/>
          <p:nvPr/>
        </p:nvSpPr>
        <p:spPr bwMode="gray">
          <a:xfrm>
            <a:off x="8788059" y="6396895"/>
            <a:ext cx="2983941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Zihan-Wes-Tumi</a:t>
            </a:r>
          </a:p>
        </p:txBody>
      </p:sp>
    </p:spTree>
    <p:extLst>
      <p:ext uri="{BB962C8B-B14F-4D97-AF65-F5344CB8AC3E}">
        <p14:creationId xmlns:p14="http://schemas.microsoft.com/office/powerpoint/2010/main" val="328671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F648F3-0B81-7B4F-A55E-8BA987D7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– Supervised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B7D82-00FB-EB46-A0DF-4D79AEBE93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E06A8F-15EB-924A-BD4A-61736F1A5798}"/>
              </a:ext>
            </a:extLst>
          </p:cNvPr>
          <p:cNvSpPr txBox="1">
            <a:spLocks/>
          </p:cNvSpPr>
          <p:nvPr/>
        </p:nvSpPr>
        <p:spPr>
          <a:xfrm>
            <a:off x="432000" y="3619500"/>
            <a:ext cx="3134160" cy="2459838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Algorithm</a:t>
            </a:r>
          </a:p>
          <a:p>
            <a:r>
              <a:rPr lang="en-US" dirty="0"/>
              <a:t>Decision Tree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Stack</a:t>
            </a:r>
          </a:p>
          <a:p>
            <a:r>
              <a:rPr lang="en-US" dirty="0"/>
              <a:t>Python-</a:t>
            </a:r>
            <a:r>
              <a:rPr lang="en-US" dirty="0" err="1"/>
              <a:t>SKLearn</a:t>
            </a:r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F90EB-4BAD-C246-893F-D2F8EF108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69" y="1091319"/>
            <a:ext cx="6505231" cy="52489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8DD2FEC-BFD6-6A49-ABB9-F430DF9FFC0B}"/>
              </a:ext>
            </a:extLst>
          </p:cNvPr>
          <p:cNvSpPr/>
          <p:nvPr/>
        </p:nvSpPr>
        <p:spPr>
          <a:xfrm>
            <a:off x="420000" y="1270286"/>
            <a:ext cx="4596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decision tree is a type of supervised learning algorithm that can be used in both regression and classification problems. It works for both categorical and continuous input and output variables.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63A39-3FAF-C646-965B-ADD4D188281B}"/>
              </a:ext>
            </a:extLst>
          </p:cNvPr>
          <p:cNvSpPr txBox="1"/>
          <p:nvPr/>
        </p:nvSpPr>
        <p:spPr bwMode="gray">
          <a:xfrm>
            <a:off x="8788059" y="6396895"/>
            <a:ext cx="2983941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Zihan-Wes-Tumi</a:t>
            </a:r>
          </a:p>
        </p:txBody>
      </p:sp>
    </p:spTree>
    <p:extLst>
      <p:ext uri="{BB962C8B-B14F-4D97-AF65-F5344CB8AC3E}">
        <p14:creationId xmlns:p14="http://schemas.microsoft.com/office/powerpoint/2010/main" val="293724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ch Pitch Deck_SB - v6.potx" id="{93EB355F-44AA-4C3B-B422-06FEF3368D10}" vid="{6D3ED4B3-79CD-40AE-9163-46339FA987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637</Words>
  <Application>Microsoft Macintosh PowerPoint</Application>
  <PresentationFormat>Widescreen</PresentationFormat>
  <Paragraphs>148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Tahoma</vt:lpstr>
      <vt:lpstr>Times New Roman</vt:lpstr>
      <vt:lpstr>Office Theme</vt:lpstr>
      <vt:lpstr>Principal Components of Attractiveness</vt:lpstr>
      <vt:lpstr>INQUIRY – HYPOTHESIS - METHODS</vt:lpstr>
      <vt:lpstr>MACHINE LEARNING FACIAL RECOGNITION &amp; MERGING</vt:lpstr>
      <vt:lpstr>Face recognition and detection</vt:lpstr>
      <vt:lpstr>Facial Landmarks</vt:lpstr>
      <vt:lpstr>Face merge (part1)</vt:lpstr>
      <vt:lpstr>Face merge (part2)</vt:lpstr>
      <vt:lpstr>MACHINE LEARNING DECISION TREES</vt:lpstr>
      <vt:lpstr>Decision Tree – Supervised Machine Learning</vt:lpstr>
      <vt:lpstr>Decision Tree – Training &amp; Testing Scores</vt:lpstr>
      <vt:lpstr>Gini Impurity &amp; Information Gain</vt:lpstr>
      <vt:lpstr>MACHINE LEARNING EIGEN FACES  w/PCA</vt:lpstr>
      <vt:lpstr>Eigen Faces - Principal Component Analysis(PCA) Unsupervised Machine Learning algorithm</vt:lpstr>
      <vt:lpstr>IMAGE TRANSFORMATION: PYTHON-OPENCV</vt:lpstr>
      <vt:lpstr>Principal Component Analysis </vt:lpstr>
      <vt:lpstr>EIGEN FACE LEARNING AND PROJECTIONS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Tumi Oguntala</dc:creator>
  <cp:lastModifiedBy/>
  <cp:revision>1</cp:revision>
  <dcterms:created xsi:type="dcterms:W3CDTF">2019-05-08T03:40:01Z</dcterms:created>
  <dcterms:modified xsi:type="dcterms:W3CDTF">2019-05-08T17:13:01Z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2018-08-01T18:58:27.2090037Z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