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ZPmi09CcrMHUIe95qnDoZ8myp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15" name="Google Shape;1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16" name="Google Shape;1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32" name="Google Shape;3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33" name="Google Shape;3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19-03-2024</a:t>
            </a:r>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Recognition of emotional speech using MFCC and Machine Learning Technique</a:t>
            </a:r>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19-03-2024</a:t>
            </a:r>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Recognition of emotional speech using MFCC and Machine Learning Technique</a:t>
            </a:r>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cesic.com/program-schedul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317252"/>
            <a:ext cx="9144000" cy="718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000000"/>
              </a:buClr>
              <a:buSzPct val="100000"/>
              <a:buFont typeface="Times New Roman"/>
              <a:buNone/>
            </a:pPr>
            <a:r>
              <a:rPr lang="en-IN" sz="1800" b="1">
                <a:solidFill>
                  <a:srgbClr val="000000"/>
                </a:solidFill>
                <a:latin typeface="Times New Roman"/>
                <a:ea typeface="Times New Roman"/>
                <a:cs typeface="Times New Roman"/>
                <a:sym typeface="Times New Roman"/>
              </a:rPr>
              <a:t> </a:t>
            </a:r>
            <a:r>
              <a:rPr lang="en-IN" sz="3488" b="1">
                <a:solidFill>
                  <a:srgbClr val="000000"/>
                </a:solidFill>
                <a:latin typeface="Times New Roman"/>
                <a:ea typeface="Times New Roman"/>
                <a:cs typeface="Times New Roman"/>
                <a:sym typeface="Times New Roman"/>
              </a:rPr>
              <a:t>Recognition of emotional speech using MFCC and Machine Learning Technique</a:t>
            </a:r>
            <a:endParaRPr sz="3488">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555522" y="2519740"/>
            <a:ext cx="11164530" cy="402100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0000"/>
              </a:buClr>
              <a:buSzPts val="1800"/>
              <a:buNone/>
            </a:pPr>
            <a:r>
              <a:rPr lang="en-IN" sz="2100" b="1" dirty="0">
                <a:solidFill>
                  <a:srgbClr val="000000"/>
                </a:solidFill>
                <a:latin typeface="Times New Roman"/>
                <a:ea typeface="Times New Roman"/>
                <a:cs typeface="Times New Roman"/>
                <a:sym typeface="Times New Roman"/>
              </a:rPr>
              <a:t>DEPARTMENT OF COMPUTER SCIENCE AND ENGINEERING  </a:t>
            </a:r>
            <a:endParaRPr sz="2100" b="1" dirty="0">
              <a:solidFill>
                <a:srgbClr val="000000"/>
              </a:solidFill>
              <a:latin typeface="Times New Roman"/>
              <a:ea typeface="Times New Roman"/>
              <a:cs typeface="Times New Roman"/>
              <a:sym typeface="Times New Roman"/>
            </a:endParaRPr>
          </a:p>
          <a:p>
            <a:pPr marL="0" lvl="0" indent="0" algn="ctr" rtl="0">
              <a:lnSpc>
                <a:spcPct val="100000"/>
              </a:lnSpc>
              <a:spcBef>
                <a:spcPts val="1800"/>
              </a:spcBef>
              <a:spcAft>
                <a:spcPts val="0"/>
              </a:spcAft>
              <a:buClr>
                <a:srgbClr val="000000"/>
              </a:buClr>
              <a:buSzPts val="1800"/>
              <a:buNone/>
            </a:pPr>
            <a:r>
              <a:rPr lang="en-IN" sz="2100" b="1" dirty="0">
                <a:solidFill>
                  <a:srgbClr val="000000"/>
                </a:solidFill>
                <a:latin typeface="Times New Roman"/>
                <a:ea typeface="Times New Roman"/>
                <a:cs typeface="Times New Roman"/>
                <a:sym typeface="Times New Roman"/>
              </a:rPr>
              <a:t>      SESHADRI RAO GUDLAVALLERU ENGINEERING COLLEGE ,GUDLAVALLERU</a:t>
            </a:r>
            <a:endParaRPr sz="2100" b="1" dirty="0">
              <a:latin typeface="Times New Roman"/>
              <a:ea typeface="Times New Roman"/>
              <a:cs typeface="Times New Roman"/>
              <a:sym typeface="Times New Roman"/>
            </a:endParaRPr>
          </a:p>
          <a:p>
            <a:pPr marL="1541145" marR="810260" lvl="0" indent="-457200" algn="ctr" rtl="0">
              <a:lnSpc>
                <a:spcPct val="100000"/>
              </a:lnSpc>
              <a:spcBef>
                <a:spcPts val="1000"/>
              </a:spcBef>
              <a:spcAft>
                <a:spcPts val="0"/>
              </a:spcAft>
              <a:buClr>
                <a:srgbClr val="000000"/>
              </a:buClr>
              <a:buSzPts val="1800"/>
              <a:buNone/>
            </a:pPr>
            <a:r>
              <a:rPr lang="en-IN" sz="2100" dirty="0">
                <a:solidFill>
                  <a:srgbClr val="000000"/>
                </a:solidFill>
                <a:latin typeface="Times New Roman"/>
                <a:ea typeface="Times New Roman"/>
                <a:cs typeface="Times New Roman"/>
                <a:sym typeface="Times New Roman"/>
              </a:rPr>
              <a:t>Under the Guidance of</a:t>
            </a:r>
            <a:endParaRPr sz="2100" dirty="0">
              <a:solidFill>
                <a:srgbClr val="000000"/>
              </a:solidFill>
              <a:latin typeface="Times New Roman"/>
              <a:ea typeface="Times New Roman"/>
              <a:cs typeface="Times New Roman"/>
              <a:sym typeface="Times New Roman"/>
            </a:endParaRPr>
          </a:p>
          <a:p>
            <a:pPr marL="1541145" marR="810260" lvl="0" indent="-457200" algn="ctr" rtl="0">
              <a:lnSpc>
                <a:spcPct val="100000"/>
              </a:lnSpc>
              <a:spcBef>
                <a:spcPts val="1800"/>
              </a:spcBef>
              <a:spcAft>
                <a:spcPts val="0"/>
              </a:spcAft>
              <a:buClr>
                <a:srgbClr val="000000"/>
              </a:buClr>
              <a:buSzPts val="1800"/>
              <a:buNone/>
            </a:pPr>
            <a:r>
              <a:rPr lang="en-IN" sz="2100" b="1" dirty="0">
                <a:solidFill>
                  <a:srgbClr val="000000"/>
                </a:solidFill>
                <a:latin typeface="Times New Roman"/>
                <a:ea typeface="Times New Roman"/>
                <a:cs typeface="Times New Roman"/>
                <a:sym typeface="Times New Roman"/>
              </a:rPr>
              <a:t>Mrs. K. Nandini, MTech(Ph.D.)</a:t>
            </a:r>
            <a:endParaRPr sz="2100" dirty="0">
              <a:latin typeface="Times New Roman"/>
              <a:ea typeface="Times New Roman"/>
              <a:cs typeface="Times New Roman"/>
              <a:sym typeface="Times New Roman"/>
            </a:endParaRPr>
          </a:p>
          <a:p>
            <a:pPr marL="2286000" marR="810260" lvl="0" indent="457200" algn="l" rtl="0">
              <a:lnSpc>
                <a:spcPct val="100000"/>
              </a:lnSpc>
              <a:spcBef>
                <a:spcPts val="1800"/>
              </a:spcBef>
              <a:spcAft>
                <a:spcPts val="0"/>
              </a:spcAft>
              <a:buClr>
                <a:srgbClr val="000000"/>
              </a:buClr>
              <a:buSzPts val="1800"/>
              <a:buNone/>
            </a:pPr>
            <a:r>
              <a:rPr lang="en-IN" sz="2100" b="1" dirty="0" err="1">
                <a:solidFill>
                  <a:srgbClr val="000000"/>
                </a:solidFill>
                <a:latin typeface="Times New Roman"/>
                <a:ea typeface="Times New Roman"/>
                <a:cs typeface="Times New Roman"/>
                <a:sym typeface="Times New Roman"/>
              </a:rPr>
              <a:t>Thummalacharla</a:t>
            </a:r>
            <a:r>
              <a:rPr lang="en-IN" sz="2100" b="1" dirty="0">
                <a:solidFill>
                  <a:srgbClr val="000000"/>
                </a:solidFill>
                <a:latin typeface="Times New Roman"/>
                <a:ea typeface="Times New Roman"/>
                <a:cs typeface="Times New Roman"/>
                <a:sym typeface="Times New Roman"/>
              </a:rPr>
              <a:t> Divya   	      (20481A05N3) </a:t>
            </a:r>
            <a:endParaRPr sz="2100" dirty="0">
              <a:solidFill>
                <a:srgbClr val="000000"/>
              </a:solidFill>
              <a:latin typeface="Times New Roman"/>
              <a:ea typeface="Times New Roman"/>
              <a:cs typeface="Times New Roman"/>
              <a:sym typeface="Times New Roman"/>
            </a:endParaRPr>
          </a:p>
          <a:p>
            <a:pPr marL="2743200" lvl="0" indent="0" algn="l" rtl="0">
              <a:lnSpc>
                <a:spcPct val="100000"/>
              </a:lnSpc>
              <a:spcBef>
                <a:spcPts val="1800"/>
              </a:spcBef>
              <a:spcAft>
                <a:spcPts val="0"/>
              </a:spcAft>
              <a:buClr>
                <a:srgbClr val="000000"/>
              </a:buClr>
              <a:buSzPts val="1800"/>
              <a:buNone/>
            </a:pPr>
            <a:r>
              <a:rPr lang="en-IN" sz="2100" b="1" dirty="0">
                <a:solidFill>
                  <a:srgbClr val="000000"/>
                </a:solidFill>
                <a:latin typeface="Times New Roman"/>
                <a:ea typeface="Times New Roman"/>
                <a:cs typeface="Times New Roman"/>
                <a:sym typeface="Times New Roman"/>
              </a:rPr>
              <a:t>Shaik Subhani             			(20481A05L6) </a:t>
            </a:r>
            <a:endParaRPr sz="2100" dirty="0">
              <a:solidFill>
                <a:srgbClr val="000000"/>
              </a:solidFill>
              <a:latin typeface="Times New Roman"/>
              <a:ea typeface="Times New Roman"/>
              <a:cs typeface="Times New Roman"/>
              <a:sym typeface="Times New Roman"/>
            </a:endParaRPr>
          </a:p>
          <a:p>
            <a:pPr marL="2743200" lvl="0" indent="0" algn="l" rtl="0">
              <a:lnSpc>
                <a:spcPct val="100000"/>
              </a:lnSpc>
              <a:spcBef>
                <a:spcPts val="1670"/>
              </a:spcBef>
              <a:spcAft>
                <a:spcPts val="0"/>
              </a:spcAft>
              <a:buClr>
                <a:srgbClr val="000000"/>
              </a:buClr>
              <a:buSzPts val="1800"/>
              <a:buNone/>
            </a:pPr>
            <a:r>
              <a:rPr lang="en-IN" sz="2100" b="1" dirty="0" err="1">
                <a:solidFill>
                  <a:srgbClr val="000000"/>
                </a:solidFill>
                <a:latin typeface="Times New Roman"/>
                <a:ea typeface="Times New Roman"/>
                <a:cs typeface="Times New Roman"/>
                <a:sym typeface="Times New Roman"/>
              </a:rPr>
              <a:t>Surapaneni</a:t>
            </a:r>
            <a:r>
              <a:rPr lang="en-IN" sz="2100" b="1" dirty="0">
                <a:solidFill>
                  <a:srgbClr val="000000"/>
                </a:solidFill>
                <a:latin typeface="Times New Roman"/>
                <a:ea typeface="Times New Roman"/>
                <a:cs typeface="Times New Roman"/>
                <a:sym typeface="Times New Roman"/>
              </a:rPr>
              <a:t> Mounika       		(20481A05M2)</a:t>
            </a:r>
            <a:endParaRPr sz="2100" b="1" dirty="0">
              <a:solidFill>
                <a:srgbClr val="000000"/>
              </a:solidFill>
              <a:latin typeface="Times New Roman"/>
              <a:ea typeface="Times New Roman"/>
              <a:cs typeface="Times New Roman"/>
              <a:sym typeface="Times New Roman"/>
            </a:endParaRPr>
          </a:p>
          <a:p>
            <a:pPr marL="2743200" lvl="0" indent="0" algn="l" rtl="0">
              <a:lnSpc>
                <a:spcPct val="100000"/>
              </a:lnSpc>
              <a:spcBef>
                <a:spcPts val="1670"/>
              </a:spcBef>
              <a:spcAft>
                <a:spcPts val="0"/>
              </a:spcAft>
              <a:buClr>
                <a:srgbClr val="000000"/>
              </a:buClr>
              <a:buSzPts val="1800"/>
              <a:buNone/>
            </a:pPr>
            <a:r>
              <a:rPr lang="en-IN" sz="2100" b="1" dirty="0" err="1">
                <a:solidFill>
                  <a:srgbClr val="000000"/>
                </a:solidFill>
                <a:latin typeface="Times New Roman"/>
                <a:ea typeface="Times New Roman"/>
                <a:cs typeface="Times New Roman"/>
                <a:sym typeface="Times New Roman"/>
              </a:rPr>
              <a:t>Tummala</a:t>
            </a:r>
            <a:r>
              <a:rPr lang="en-IN" sz="2100" b="1" dirty="0">
                <a:solidFill>
                  <a:srgbClr val="000000"/>
                </a:solidFill>
                <a:latin typeface="Times New Roman"/>
                <a:ea typeface="Times New Roman"/>
                <a:cs typeface="Times New Roman"/>
                <a:sym typeface="Times New Roman"/>
              </a:rPr>
              <a:t> Vamsi </a:t>
            </a:r>
            <a:r>
              <a:rPr lang="en-IN" sz="2100" b="1" dirty="0" err="1">
                <a:solidFill>
                  <a:srgbClr val="000000"/>
                </a:solidFill>
                <a:latin typeface="Times New Roman"/>
                <a:ea typeface="Times New Roman"/>
                <a:cs typeface="Times New Roman"/>
                <a:sym typeface="Times New Roman"/>
              </a:rPr>
              <a:t>Nandhan</a:t>
            </a:r>
            <a:r>
              <a:rPr lang="en-IN" sz="2100" b="1" dirty="0">
                <a:solidFill>
                  <a:srgbClr val="000000"/>
                </a:solidFill>
                <a:latin typeface="Times New Roman"/>
                <a:ea typeface="Times New Roman"/>
                <a:cs typeface="Times New Roman"/>
                <a:sym typeface="Times New Roman"/>
              </a:rPr>
              <a:t>		(20481A05N5) </a:t>
            </a:r>
            <a:endParaRPr sz="2100" dirty="0">
              <a:solidFill>
                <a:srgbClr val="000000"/>
              </a:solidFill>
              <a:latin typeface="Times New Roman"/>
              <a:ea typeface="Times New Roman"/>
              <a:cs typeface="Times New Roman"/>
              <a:sym typeface="Times New Roman"/>
            </a:endParaRPr>
          </a:p>
          <a:p>
            <a:pPr marL="1541145" marR="810260" lvl="0" indent="-457200" algn="ctr" rtl="0">
              <a:lnSpc>
                <a:spcPct val="100000"/>
              </a:lnSpc>
              <a:spcBef>
                <a:spcPts val="1800"/>
              </a:spcBef>
              <a:spcAft>
                <a:spcPts val="0"/>
              </a:spcAft>
              <a:buClr>
                <a:schemeClr val="dk1"/>
              </a:buClr>
              <a:buSzPts val="1800"/>
              <a:buNone/>
            </a:pPr>
            <a:endParaRPr sz="2100" dirty="0">
              <a:solidFill>
                <a:srgbClr val="000000"/>
              </a:solidFill>
              <a:latin typeface="Times New Roman"/>
              <a:ea typeface="Times New Roman"/>
              <a:cs typeface="Times New Roman"/>
              <a:sym typeface="Times New Roman"/>
            </a:endParaRPr>
          </a:p>
          <a:p>
            <a:pPr marL="0" lvl="0" indent="0" algn="ctr" rtl="0">
              <a:lnSpc>
                <a:spcPct val="90000"/>
              </a:lnSpc>
              <a:spcBef>
                <a:spcPts val="1800"/>
              </a:spcBef>
              <a:spcAft>
                <a:spcPts val="0"/>
              </a:spcAft>
              <a:buClr>
                <a:schemeClr val="dk1"/>
              </a:buClr>
              <a:buSzPts val="2400"/>
              <a:buNone/>
            </a:pPr>
            <a:endParaRPr dirty="0"/>
          </a:p>
        </p:txBody>
      </p:sp>
      <p:sp>
        <p:nvSpPr>
          <p:cNvPr id="86" name="Google Shape;86;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a:t>
            </a:fld>
            <a:endParaRPr/>
          </a:p>
        </p:txBody>
      </p:sp>
      <p:pic>
        <p:nvPicPr>
          <p:cNvPr id="87" name="Google Shape;87;p1"/>
          <p:cNvPicPr preferRelativeResize="0"/>
          <p:nvPr/>
        </p:nvPicPr>
        <p:blipFill rotWithShape="1">
          <a:blip r:embed="rId3">
            <a:alphaModFix/>
          </a:blip>
          <a:srcRect/>
          <a:stretch/>
        </p:blipFill>
        <p:spPr>
          <a:xfrm>
            <a:off x="5134292" y="1035452"/>
            <a:ext cx="1923415" cy="15119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FEATURE SELECTION</a:t>
            </a:r>
            <a:endParaRPr sz="3200"/>
          </a:p>
        </p:txBody>
      </p:sp>
      <p:sp>
        <p:nvSpPr>
          <p:cNvPr id="169" name="Google Shape;169;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457200" lvl="0" indent="-368300" algn="l" rtl="0">
              <a:lnSpc>
                <a:spcPct val="90000"/>
              </a:lnSpc>
              <a:spcBef>
                <a:spcPts val="0"/>
              </a:spcBef>
              <a:spcAft>
                <a:spcPts val="0"/>
              </a:spcAft>
              <a:buClr>
                <a:schemeClr val="dk1"/>
              </a:buClr>
              <a:buSzPts val="2200"/>
              <a:buFont typeface="Times New Roman"/>
              <a:buChar char="●"/>
            </a:pPr>
            <a:r>
              <a:rPr lang="en-IN" sz="2400">
                <a:latin typeface="Times New Roman"/>
                <a:ea typeface="Times New Roman"/>
                <a:cs typeface="Times New Roman"/>
                <a:sym typeface="Times New Roman"/>
              </a:rPr>
              <a:t>Feature selection primarily consists of features that extract the essence of the provided audio, such as the Mel Spectrogram and MFCC</a:t>
            </a:r>
            <a:endParaRPr/>
          </a:p>
          <a:p>
            <a:pPr marL="457200" lvl="0" indent="-368300" algn="l" rtl="0">
              <a:lnSpc>
                <a:spcPct val="90000"/>
              </a:lnSpc>
              <a:spcBef>
                <a:spcPts val="0"/>
              </a:spcBef>
              <a:spcAft>
                <a:spcPts val="0"/>
              </a:spcAft>
              <a:buClr>
                <a:schemeClr val="dk1"/>
              </a:buClr>
              <a:buSzPts val="2200"/>
              <a:buFont typeface="Times New Roman"/>
              <a:buChar char="●"/>
            </a:pPr>
            <a:r>
              <a:rPr lang="en-IN" sz="2400">
                <a:latin typeface="Times New Roman"/>
                <a:ea typeface="Times New Roman"/>
                <a:cs typeface="Times New Roman"/>
                <a:sym typeface="Times New Roman"/>
              </a:rPr>
              <a:t>Spectrograms that visualize Mel Spectrograms are sounds that are recorded on the Mel scale as opposed to the frequency domain. </a:t>
            </a:r>
            <a:endParaRPr/>
          </a:p>
          <a:p>
            <a:pPr marL="457200" lvl="0" indent="-368300" algn="l" rtl="0">
              <a:lnSpc>
                <a:spcPct val="90000"/>
              </a:lnSpc>
              <a:spcBef>
                <a:spcPts val="0"/>
              </a:spcBef>
              <a:spcAft>
                <a:spcPts val="0"/>
              </a:spcAft>
              <a:buClr>
                <a:schemeClr val="dk1"/>
              </a:buClr>
              <a:buSzPts val="2200"/>
              <a:buFont typeface="Times New Roman"/>
              <a:buChar char="●"/>
            </a:pPr>
            <a:r>
              <a:rPr lang="en-IN" sz="2400">
                <a:latin typeface="Times New Roman"/>
                <a:ea typeface="Times New Roman"/>
                <a:cs typeface="Times New Roman"/>
                <a:sym typeface="Times New Roman"/>
              </a:rPr>
              <a:t>The frequency of a signal must be transformed logarithmically to create the Mel Scale. </a:t>
            </a:r>
            <a:endParaRPr/>
          </a:p>
          <a:p>
            <a:pPr marL="228600" lvl="0" indent="-50800" algn="l" rtl="0">
              <a:lnSpc>
                <a:spcPct val="90000"/>
              </a:lnSpc>
              <a:spcBef>
                <a:spcPts val="1000"/>
              </a:spcBef>
              <a:spcAft>
                <a:spcPts val="0"/>
              </a:spcAft>
              <a:buClr>
                <a:schemeClr val="dk1"/>
              </a:buClr>
              <a:buSzPts val="2800"/>
              <a:buNone/>
            </a:pPr>
            <a:endParaRPr/>
          </a:p>
        </p:txBody>
      </p:sp>
      <p:sp>
        <p:nvSpPr>
          <p:cNvPr id="171" name="Google Shape;171;p10"/>
          <p:cNvSpPr txBox="1">
            <a:spLocks noGrp="1"/>
          </p:cNvSpPr>
          <p:nvPr>
            <p:ph type="ftr" idx="11"/>
          </p:nvPr>
        </p:nvSpPr>
        <p:spPr>
          <a:xfrm>
            <a:off x="6672264" y="182563"/>
            <a:ext cx="5372252" cy="25989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172" name="Google Shape;1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10</a:t>
            </a:fld>
            <a:endParaRPr/>
          </a:p>
        </p:txBody>
      </p:sp>
      <p:pic>
        <p:nvPicPr>
          <p:cNvPr id="173" name="Google Shape;173;p10"/>
          <p:cNvPicPr preferRelativeResize="0">
            <a:picLocks noGrp="1"/>
          </p:cNvPicPr>
          <p:nvPr>
            <p:ph type="body" idx="2"/>
          </p:nvPr>
        </p:nvPicPr>
        <p:blipFill rotWithShape="1">
          <a:blip r:embed="rId3">
            <a:alphaModFix/>
          </a:blip>
          <a:srcRect/>
          <a:stretch/>
        </p:blipFill>
        <p:spPr>
          <a:xfrm>
            <a:off x="6172202" y="1690688"/>
            <a:ext cx="5114925" cy="406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11</a:t>
            </a:fld>
            <a:endParaRPr/>
          </a:p>
        </p:txBody>
      </p:sp>
      <p:pic>
        <p:nvPicPr>
          <p:cNvPr id="179" name="Google Shape;179;p11"/>
          <p:cNvPicPr preferRelativeResize="0"/>
          <p:nvPr/>
        </p:nvPicPr>
        <p:blipFill rotWithShape="1">
          <a:blip r:embed="rId3">
            <a:alphaModFix/>
          </a:blip>
          <a:srcRect/>
          <a:stretch/>
        </p:blipFill>
        <p:spPr>
          <a:xfrm>
            <a:off x="134238" y="1415950"/>
            <a:ext cx="11923425" cy="4026100"/>
          </a:xfrm>
          <a:prstGeom prst="rect">
            <a:avLst/>
          </a:prstGeom>
          <a:noFill/>
          <a:ln>
            <a:noFill/>
          </a:ln>
        </p:spPr>
      </p:pic>
      <p:sp>
        <p:nvSpPr>
          <p:cNvPr id="181" name="Google Shape;181;p11"/>
          <p:cNvSpPr txBox="1">
            <a:spLocks noGrp="1"/>
          </p:cNvSpPr>
          <p:nvPr>
            <p:ph type="ftr" idx="11"/>
          </p:nvPr>
        </p:nvSpPr>
        <p:spPr>
          <a:xfrm>
            <a:off x="6929284" y="318832"/>
            <a:ext cx="5128379" cy="36563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CONVOLUTIONAL NEURAL NETWORK</a:t>
            </a:r>
            <a:endParaRPr sz="3200"/>
          </a:p>
        </p:txBody>
      </p:sp>
      <p:sp>
        <p:nvSpPr>
          <p:cNvPr id="187" name="Google Shape;18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93700" algn="l" rtl="0">
              <a:lnSpc>
                <a:spcPct val="105000"/>
              </a:lnSpc>
              <a:spcBef>
                <a:spcPts val="0"/>
              </a:spcBef>
              <a:spcAft>
                <a:spcPts val="0"/>
              </a:spcAft>
              <a:buClr>
                <a:schemeClr val="dk1"/>
              </a:buClr>
              <a:buSzPts val="2600"/>
              <a:buFont typeface="Times New Roman"/>
              <a:buChar char="●"/>
            </a:pPr>
            <a:r>
              <a:rPr lang="en-IN" sz="2200">
                <a:solidFill>
                  <a:schemeClr val="dk1"/>
                </a:solidFill>
                <a:latin typeface="Times New Roman"/>
                <a:ea typeface="Times New Roman"/>
                <a:cs typeface="Times New Roman"/>
                <a:sym typeface="Times New Roman"/>
              </a:rPr>
              <a:t>Speech data from the training set is used to train a convolutional neural network (CNN). </a:t>
            </a:r>
            <a:endParaRPr/>
          </a:p>
          <a:p>
            <a:pPr marL="457200" lvl="0" indent="-393700" algn="l" rtl="0">
              <a:lnSpc>
                <a:spcPct val="105000"/>
              </a:lnSpc>
              <a:spcBef>
                <a:spcPts val="0"/>
              </a:spcBef>
              <a:spcAft>
                <a:spcPts val="0"/>
              </a:spcAft>
              <a:buClr>
                <a:schemeClr val="dk1"/>
              </a:buClr>
              <a:buSzPts val="2600"/>
              <a:buFont typeface="Times New Roman"/>
              <a:buChar char="●"/>
            </a:pPr>
            <a:r>
              <a:rPr lang="en-IN" sz="2200">
                <a:solidFill>
                  <a:schemeClr val="dk1"/>
                </a:solidFill>
                <a:latin typeface="Times New Roman"/>
                <a:ea typeface="Times New Roman"/>
                <a:cs typeface="Times New Roman"/>
                <a:sym typeface="Times New Roman"/>
              </a:rPr>
              <a:t>The accuracy of the training set is over 99% and the accuracy of the verification set is over 87% after 200 iterations. </a:t>
            </a:r>
            <a:endParaRPr/>
          </a:p>
          <a:p>
            <a:pPr marL="457200" lvl="0" indent="-393700" algn="l" rtl="0">
              <a:lnSpc>
                <a:spcPct val="105000"/>
              </a:lnSpc>
              <a:spcBef>
                <a:spcPts val="0"/>
              </a:spcBef>
              <a:spcAft>
                <a:spcPts val="0"/>
              </a:spcAft>
              <a:buClr>
                <a:schemeClr val="dk1"/>
              </a:buClr>
              <a:buSzPts val="2600"/>
              <a:buFont typeface="Times New Roman"/>
              <a:buChar char="●"/>
            </a:pPr>
            <a:r>
              <a:rPr lang="en-IN" sz="2200">
                <a:solidFill>
                  <a:schemeClr val="dk1"/>
                </a:solidFill>
                <a:latin typeface="Times New Roman"/>
                <a:ea typeface="Times New Roman"/>
                <a:cs typeface="Times New Roman"/>
                <a:sym typeface="Times New Roman"/>
              </a:rPr>
              <a:t>The CNN model developed in this work has higher accuracy in both the training and verification sets when compared to SVM and MLP</a:t>
            </a:r>
            <a:r>
              <a:rPr lang="en-IN" sz="2800">
                <a:solidFill>
                  <a:schemeClr val="dk1"/>
                </a:solidFill>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
        <p:nvSpPr>
          <p:cNvPr id="189" name="Google Shape;189;p12"/>
          <p:cNvSpPr txBox="1">
            <a:spLocks noGrp="1"/>
          </p:cNvSpPr>
          <p:nvPr>
            <p:ph type="ftr" idx="11"/>
          </p:nvPr>
        </p:nvSpPr>
        <p:spPr>
          <a:xfrm>
            <a:off x="6553199" y="230188"/>
            <a:ext cx="5520813" cy="27125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190" name="Google Shape;1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13</a:t>
            </a:fld>
            <a:endParaRPr/>
          </a:p>
        </p:txBody>
      </p:sp>
      <p:pic>
        <p:nvPicPr>
          <p:cNvPr id="196" name="Google Shape;196;p13"/>
          <p:cNvPicPr preferRelativeResize="0"/>
          <p:nvPr/>
        </p:nvPicPr>
        <p:blipFill rotWithShape="1">
          <a:blip r:embed="rId3">
            <a:alphaModFix/>
          </a:blip>
          <a:srcRect/>
          <a:stretch/>
        </p:blipFill>
        <p:spPr>
          <a:xfrm>
            <a:off x="3316017" y="774291"/>
            <a:ext cx="5795940" cy="5309418"/>
          </a:xfrm>
          <a:prstGeom prst="rect">
            <a:avLst/>
          </a:prstGeom>
          <a:noFill/>
          <a:ln>
            <a:noFill/>
          </a:ln>
        </p:spPr>
      </p:pic>
      <p:sp>
        <p:nvSpPr>
          <p:cNvPr id="198" name="Google Shape;198;p13"/>
          <p:cNvSpPr txBox="1">
            <a:spLocks noGrp="1"/>
          </p:cNvSpPr>
          <p:nvPr>
            <p:ph type="ftr" idx="11"/>
          </p:nvPr>
        </p:nvSpPr>
        <p:spPr>
          <a:xfrm>
            <a:off x="6663813" y="151069"/>
            <a:ext cx="53315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14</a:t>
            </a:fld>
            <a:endParaRPr/>
          </a:p>
        </p:txBody>
      </p:sp>
      <p:pic>
        <p:nvPicPr>
          <p:cNvPr id="204" name="Google Shape;204;p14"/>
          <p:cNvPicPr preferRelativeResize="0"/>
          <p:nvPr/>
        </p:nvPicPr>
        <p:blipFill rotWithShape="1">
          <a:blip r:embed="rId3">
            <a:alphaModFix/>
          </a:blip>
          <a:srcRect/>
          <a:stretch/>
        </p:blipFill>
        <p:spPr>
          <a:xfrm>
            <a:off x="2574134" y="972570"/>
            <a:ext cx="7043731" cy="4912859"/>
          </a:xfrm>
          <a:prstGeom prst="rect">
            <a:avLst/>
          </a:prstGeom>
          <a:noFill/>
          <a:ln>
            <a:noFill/>
          </a:ln>
        </p:spPr>
      </p:pic>
      <p:sp>
        <p:nvSpPr>
          <p:cNvPr id="206" name="Google Shape;206;p14"/>
          <p:cNvSpPr txBox="1">
            <a:spLocks noGrp="1"/>
          </p:cNvSpPr>
          <p:nvPr>
            <p:ph type="ftr" idx="11"/>
          </p:nvPr>
        </p:nvSpPr>
        <p:spPr>
          <a:xfrm>
            <a:off x="6939115" y="319087"/>
            <a:ext cx="5125065" cy="28068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SUPPORT VECTOR MACHINE</a:t>
            </a:r>
            <a:endParaRPr sz="3200"/>
          </a:p>
        </p:txBody>
      </p:sp>
      <p:sp>
        <p:nvSpPr>
          <p:cNvPr id="212" name="Google Shape;21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68300" algn="l" rtl="0">
              <a:lnSpc>
                <a:spcPct val="90000"/>
              </a:lnSpc>
              <a:spcBef>
                <a:spcPts val="0"/>
              </a:spcBef>
              <a:spcAft>
                <a:spcPts val="0"/>
              </a:spcAft>
              <a:buClr>
                <a:srgbClr val="374151"/>
              </a:buClr>
              <a:buSzPts val="2200"/>
              <a:buFont typeface="Times New Roman"/>
              <a:buChar char="●"/>
            </a:pPr>
            <a:r>
              <a:rPr lang="en-IN" sz="2200">
                <a:solidFill>
                  <a:srgbClr val="374151"/>
                </a:solidFill>
                <a:latin typeface="Times New Roman"/>
                <a:ea typeface="Times New Roman"/>
                <a:cs typeface="Times New Roman"/>
                <a:sym typeface="Times New Roman"/>
              </a:rPr>
              <a:t>SVM operates by finding an optimal hyperplane that separates different emotion classes in a high-dimensional feature space.</a:t>
            </a:r>
            <a:endParaRPr/>
          </a:p>
          <a:p>
            <a:pPr marL="457200" lvl="0" indent="-368300" algn="l" rtl="0">
              <a:lnSpc>
                <a:spcPct val="90000"/>
              </a:lnSpc>
              <a:spcBef>
                <a:spcPts val="0"/>
              </a:spcBef>
              <a:spcAft>
                <a:spcPts val="0"/>
              </a:spcAft>
              <a:buClr>
                <a:srgbClr val="374151"/>
              </a:buClr>
              <a:buSzPts val="2200"/>
              <a:buFont typeface="Times New Roman"/>
              <a:buChar char="●"/>
            </a:pPr>
            <a:r>
              <a:rPr lang="en-IN" sz="2200">
                <a:solidFill>
                  <a:srgbClr val="374151"/>
                </a:solidFill>
                <a:latin typeface="Times New Roman"/>
                <a:ea typeface="Times New Roman"/>
                <a:cs typeface="Times New Roman"/>
                <a:sym typeface="Times New Roman"/>
              </a:rPr>
              <a:t>It is trained on labeled datasets, learning to differentiate between various emotional states during the training phase. </a:t>
            </a:r>
            <a:endParaRPr/>
          </a:p>
          <a:p>
            <a:pPr marL="457200" lvl="0" indent="-368300" algn="l" rtl="0">
              <a:lnSpc>
                <a:spcPct val="90000"/>
              </a:lnSpc>
              <a:spcBef>
                <a:spcPts val="0"/>
              </a:spcBef>
              <a:spcAft>
                <a:spcPts val="0"/>
              </a:spcAft>
              <a:buClr>
                <a:srgbClr val="374151"/>
              </a:buClr>
              <a:buSzPts val="2200"/>
              <a:buFont typeface="Times New Roman"/>
              <a:buChar char="●"/>
            </a:pPr>
            <a:r>
              <a:rPr lang="en-IN" sz="2200">
                <a:solidFill>
                  <a:srgbClr val="374151"/>
                </a:solidFill>
                <a:latin typeface="Times New Roman"/>
                <a:ea typeface="Times New Roman"/>
                <a:cs typeface="Times New Roman"/>
                <a:sym typeface="Times New Roman"/>
              </a:rPr>
              <a:t>The data points that are closest to the decision boundary (hyperplane) are known as support vectors. These points are essential for defining the margin and choosing the best hyperplane.</a:t>
            </a:r>
            <a:endParaRPr/>
          </a:p>
          <a:p>
            <a:pPr marL="228600" lvl="0" indent="-50800" algn="l" rtl="0">
              <a:lnSpc>
                <a:spcPct val="90000"/>
              </a:lnSpc>
              <a:spcBef>
                <a:spcPts val="1000"/>
              </a:spcBef>
              <a:spcAft>
                <a:spcPts val="0"/>
              </a:spcAft>
              <a:buClr>
                <a:schemeClr val="dk1"/>
              </a:buClr>
              <a:buSzPts val="2800"/>
              <a:buNone/>
            </a:pPr>
            <a:endParaRPr/>
          </a:p>
        </p:txBody>
      </p:sp>
      <p:sp>
        <p:nvSpPr>
          <p:cNvPr id="214" name="Google Shape;214;p15"/>
          <p:cNvSpPr txBox="1">
            <a:spLocks noGrp="1"/>
          </p:cNvSpPr>
          <p:nvPr>
            <p:ph type="ftr" idx="11"/>
          </p:nvPr>
        </p:nvSpPr>
        <p:spPr>
          <a:xfrm>
            <a:off x="6860458" y="244732"/>
            <a:ext cx="5184058"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215" name="Google Shape;21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16</a:t>
            </a:fld>
            <a:endParaRPr/>
          </a:p>
        </p:txBody>
      </p:sp>
      <p:pic>
        <p:nvPicPr>
          <p:cNvPr id="221" name="Google Shape;221;p16"/>
          <p:cNvPicPr preferRelativeResize="0"/>
          <p:nvPr/>
        </p:nvPicPr>
        <p:blipFill rotWithShape="1">
          <a:blip r:embed="rId3">
            <a:alphaModFix/>
          </a:blip>
          <a:srcRect/>
          <a:stretch/>
        </p:blipFill>
        <p:spPr>
          <a:xfrm>
            <a:off x="3051227" y="776364"/>
            <a:ext cx="5394683" cy="5305271"/>
          </a:xfrm>
          <a:prstGeom prst="rect">
            <a:avLst/>
          </a:prstGeom>
          <a:noFill/>
          <a:ln>
            <a:noFill/>
          </a:ln>
        </p:spPr>
      </p:pic>
      <p:sp>
        <p:nvSpPr>
          <p:cNvPr id="223" name="Google Shape;223;p16"/>
          <p:cNvSpPr txBox="1">
            <a:spLocks noGrp="1"/>
          </p:cNvSpPr>
          <p:nvPr>
            <p:ph type="ftr" idx="11"/>
          </p:nvPr>
        </p:nvSpPr>
        <p:spPr>
          <a:xfrm>
            <a:off x="6742471" y="160901"/>
            <a:ext cx="532171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17</a:t>
            </a:fld>
            <a:endParaRPr/>
          </a:p>
        </p:txBody>
      </p:sp>
      <p:pic>
        <p:nvPicPr>
          <p:cNvPr id="229" name="Google Shape;229;p17"/>
          <p:cNvPicPr preferRelativeResize="0"/>
          <p:nvPr/>
        </p:nvPicPr>
        <p:blipFill rotWithShape="1">
          <a:blip r:embed="rId3">
            <a:alphaModFix/>
          </a:blip>
          <a:srcRect/>
          <a:stretch/>
        </p:blipFill>
        <p:spPr>
          <a:xfrm>
            <a:off x="2156790" y="750692"/>
            <a:ext cx="6987210" cy="5099502"/>
          </a:xfrm>
          <a:prstGeom prst="rect">
            <a:avLst/>
          </a:prstGeom>
          <a:noFill/>
          <a:ln>
            <a:noFill/>
          </a:ln>
        </p:spPr>
      </p:pic>
      <p:sp>
        <p:nvSpPr>
          <p:cNvPr id="231" name="Google Shape;231;p17"/>
          <p:cNvSpPr txBox="1">
            <a:spLocks noGrp="1"/>
          </p:cNvSpPr>
          <p:nvPr>
            <p:ph type="ftr" idx="11"/>
          </p:nvPr>
        </p:nvSpPr>
        <p:spPr>
          <a:xfrm>
            <a:off x="6939115" y="141236"/>
            <a:ext cx="512506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MLP CLASSIFIER</a:t>
            </a:r>
            <a:endParaRPr sz="3200"/>
          </a:p>
        </p:txBody>
      </p:sp>
      <p:sp>
        <p:nvSpPr>
          <p:cNvPr id="237" name="Google Shape;237;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lnSpcReduction="10000"/>
          </a:bodyPr>
          <a:lstStyle/>
          <a:p>
            <a:pPr marL="457200" lvl="0" indent="-368300" algn="l" rtl="0">
              <a:lnSpc>
                <a:spcPct val="90000"/>
              </a:lnSpc>
              <a:spcBef>
                <a:spcPts val="0"/>
              </a:spcBef>
              <a:spcAft>
                <a:spcPts val="0"/>
              </a:spcAft>
              <a:buClr>
                <a:schemeClr val="dk1"/>
              </a:buClr>
              <a:buSzPts val="2200"/>
              <a:buFont typeface="Times New Roman"/>
              <a:buChar char="➢"/>
            </a:pPr>
            <a:r>
              <a:rPr lang="en-IN" sz="2400">
                <a:latin typeface="Times New Roman"/>
                <a:ea typeface="Times New Roman"/>
                <a:cs typeface="Times New Roman"/>
                <a:sym typeface="Times New Roman"/>
              </a:rPr>
              <a:t>In Speech emotion recognition, MLP classifiers are used to identify and categorize spoken language emotions. Sentiment analysis, affective computing, human-computer interaction, and other fields can all benefit from the model's ability to grasp the intricate connections between emotional states and acoustic characteristics. </a:t>
            </a:r>
            <a:endParaRPr/>
          </a:p>
          <a:p>
            <a:pPr marL="457200" lvl="0" indent="-368300" algn="l" rtl="0">
              <a:lnSpc>
                <a:spcPct val="90000"/>
              </a:lnSpc>
              <a:spcBef>
                <a:spcPts val="0"/>
              </a:spcBef>
              <a:spcAft>
                <a:spcPts val="0"/>
              </a:spcAft>
              <a:buClr>
                <a:schemeClr val="dk1"/>
              </a:buClr>
              <a:buSzPts val="2200"/>
              <a:buFont typeface="Times New Roman"/>
              <a:buChar char="➢"/>
            </a:pPr>
            <a:r>
              <a:rPr lang="en-IN" sz="2400">
                <a:latin typeface="Times New Roman"/>
                <a:ea typeface="Times New Roman"/>
                <a:cs typeface="Times New Roman"/>
                <a:sym typeface="Times New Roman"/>
              </a:rPr>
              <a:t>The accuracy of the training set used in the task of classification get 0.99% and test score get an accuracy value of 0.87%. </a:t>
            </a:r>
            <a:endParaRPr/>
          </a:p>
          <a:p>
            <a:pPr marL="228600" lvl="0" indent="-50800" algn="l" rtl="0">
              <a:lnSpc>
                <a:spcPct val="90000"/>
              </a:lnSpc>
              <a:spcBef>
                <a:spcPts val="1000"/>
              </a:spcBef>
              <a:spcAft>
                <a:spcPts val="0"/>
              </a:spcAft>
              <a:buClr>
                <a:schemeClr val="dk1"/>
              </a:buClr>
              <a:buSzPts val="2800"/>
              <a:buNone/>
            </a:pPr>
            <a:endParaRPr/>
          </a:p>
        </p:txBody>
      </p:sp>
      <p:sp>
        <p:nvSpPr>
          <p:cNvPr id="239" name="Google Shape;239;p18"/>
          <p:cNvSpPr txBox="1">
            <a:spLocks noGrp="1"/>
          </p:cNvSpPr>
          <p:nvPr>
            <p:ph type="ftr" idx="11"/>
          </p:nvPr>
        </p:nvSpPr>
        <p:spPr>
          <a:xfrm>
            <a:off x="6705599" y="136525"/>
            <a:ext cx="5358581"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240" name="Google Shape;24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18</a:t>
            </a:fld>
            <a:endParaRPr/>
          </a:p>
        </p:txBody>
      </p:sp>
      <p:pic>
        <p:nvPicPr>
          <p:cNvPr id="241" name="Google Shape;241;p18"/>
          <p:cNvPicPr preferRelativeResize="0">
            <a:picLocks noGrp="1"/>
          </p:cNvPicPr>
          <p:nvPr>
            <p:ph type="body" idx="2"/>
          </p:nvPr>
        </p:nvPicPr>
        <p:blipFill rotWithShape="1">
          <a:blip r:embed="rId3">
            <a:alphaModFix/>
          </a:blip>
          <a:srcRect/>
          <a:stretch/>
        </p:blipFill>
        <p:spPr>
          <a:xfrm>
            <a:off x="6455492" y="2096140"/>
            <a:ext cx="4457700" cy="288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RANDOM FOREST</a:t>
            </a:r>
            <a:endParaRPr sz="3200"/>
          </a:p>
        </p:txBody>
      </p:sp>
      <p:sp>
        <p:nvSpPr>
          <p:cNvPr id="247" name="Google Shape;247;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457200" lvl="0" indent="-368300" algn="l" rtl="0">
              <a:lnSpc>
                <a:spcPct val="90000"/>
              </a:lnSpc>
              <a:spcBef>
                <a:spcPts val="0"/>
              </a:spcBef>
              <a:spcAft>
                <a:spcPts val="0"/>
              </a:spcAft>
              <a:buClr>
                <a:schemeClr val="dk1"/>
              </a:buClr>
              <a:buSzPts val="2200"/>
              <a:buFont typeface="Times New Roman"/>
              <a:buChar char="●"/>
            </a:pPr>
            <a:r>
              <a:rPr lang="en-IN" sz="2200">
                <a:latin typeface="Times New Roman"/>
                <a:ea typeface="Times New Roman"/>
                <a:cs typeface="Times New Roman"/>
                <a:sym typeface="Times New Roman"/>
              </a:rPr>
              <a:t>The Random Forest algorithm offers valuable insights into the features that are most important for accurately classifying emotions. </a:t>
            </a:r>
            <a:endParaRPr/>
          </a:p>
          <a:p>
            <a:pPr marL="457200" lvl="0" indent="-368300" algn="l" rtl="0">
              <a:lnSpc>
                <a:spcPct val="90000"/>
              </a:lnSpc>
              <a:spcBef>
                <a:spcPts val="0"/>
              </a:spcBef>
              <a:spcAft>
                <a:spcPts val="0"/>
              </a:spcAft>
              <a:buClr>
                <a:schemeClr val="dk1"/>
              </a:buClr>
              <a:buSzPts val="2200"/>
              <a:buFont typeface="Times New Roman"/>
              <a:buChar char="●"/>
            </a:pPr>
            <a:r>
              <a:rPr lang="en-IN" sz="2200">
                <a:latin typeface="Times New Roman"/>
                <a:ea typeface="Times New Roman"/>
                <a:cs typeface="Times New Roman"/>
                <a:sym typeface="Times New Roman"/>
              </a:rPr>
              <a:t>It is well known that Random Forests can manage noisy data and reduce overfitting, which is a common problem with machine learning models. </a:t>
            </a:r>
            <a:endParaRPr/>
          </a:p>
          <a:p>
            <a:pPr marL="457200" lvl="0" indent="-368300" algn="l" rtl="0">
              <a:lnSpc>
                <a:spcPct val="90000"/>
              </a:lnSpc>
              <a:spcBef>
                <a:spcPts val="0"/>
              </a:spcBef>
              <a:spcAft>
                <a:spcPts val="0"/>
              </a:spcAft>
              <a:buClr>
                <a:schemeClr val="dk1"/>
              </a:buClr>
              <a:buSzPts val="2200"/>
              <a:buFont typeface="Times New Roman"/>
              <a:buChar char="●"/>
            </a:pPr>
            <a:r>
              <a:rPr lang="en-IN" sz="2200">
                <a:latin typeface="Times New Roman"/>
                <a:ea typeface="Times New Roman"/>
                <a:cs typeface="Times New Roman"/>
                <a:sym typeface="Times New Roman"/>
              </a:rPr>
              <a:t>The random forest algorithm has an 89% accuracy rate.</a:t>
            </a:r>
            <a:endParaRPr/>
          </a:p>
          <a:p>
            <a:pPr marL="228600" lvl="0" indent="-50800" algn="l" rtl="0">
              <a:lnSpc>
                <a:spcPct val="90000"/>
              </a:lnSpc>
              <a:spcBef>
                <a:spcPts val="1000"/>
              </a:spcBef>
              <a:spcAft>
                <a:spcPts val="0"/>
              </a:spcAft>
              <a:buClr>
                <a:schemeClr val="dk1"/>
              </a:buClr>
              <a:buSzPts val="2800"/>
              <a:buNone/>
            </a:pPr>
            <a:endParaRPr/>
          </a:p>
        </p:txBody>
      </p:sp>
      <p:sp>
        <p:nvSpPr>
          <p:cNvPr id="249" name="Google Shape;249;p19"/>
          <p:cNvSpPr txBox="1">
            <a:spLocks noGrp="1"/>
          </p:cNvSpPr>
          <p:nvPr>
            <p:ph type="ftr" idx="11"/>
          </p:nvPr>
        </p:nvSpPr>
        <p:spPr>
          <a:xfrm>
            <a:off x="6939115" y="136525"/>
            <a:ext cx="5154561" cy="48290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250" name="Google Shape;2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19</a:t>
            </a:fld>
            <a:endParaRPr/>
          </a:p>
        </p:txBody>
      </p:sp>
      <p:pic>
        <p:nvPicPr>
          <p:cNvPr id="251" name="Google Shape;251;p19"/>
          <p:cNvPicPr preferRelativeResize="0">
            <a:picLocks noGrp="1"/>
          </p:cNvPicPr>
          <p:nvPr>
            <p:ph type="body" idx="2"/>
          </p:nvPr>
        </p:nvPicPr>
        <p:blipFill rotWithShape="1">
          <a:blip r:embed="rId3">
            <a:alphaModFix/>
          </a:blip>
          <a:srcRect/>
          <a:stretch/>
        </p:blipFill>
        <p:spPr>
          <a:xfrm>
            <a:off x="6248093" y="1638300"/>
            <a:ext cx="5010150" cy="358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81740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CONTENTS</a:t>
            </a:r>
            <a:endParaRPr sz="3200"/>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499999" lvl="0" indent="-257175" algn="l" rtl="0">
              <a:lnSpc>
                <a:spcPct val="90000"/>
              </a:lnSpc>
              <a:spcBef>
                <a:spcPts val="0"/>
              </a:spcBef>
              <a:spcAft>
                <a:spcPts val="0"/>
              </a:spcAft>
              <a:buClr>
                <a:schemeClr val="dk1"/>
              </a:buClr>
              <a:buSzPts val="2700"/>
              <a:buFont typeface="Times New Roman"/>
              <a:buAutoNum type="arabicPeriod"/>
            </a:pPr>
            <a:r>
              <a:rPr lang="en-IN" sz="2800">
                <a:latin typeface="Times New Roman"/>
                <a:ea typeface="Times New Roman"/>
                <a:cs typeface="Times New Roman"/>
                <a:sym typeface="Times New Roman"/>
              </a:rPr>
              <a:t>Abstract</a:t>
            </a:r>
            <a:endParaRPr/>
          </a:p>
          <a:p>
            <a:pPr marL="4499999" lvl="0" indent="-257175" algn="l" rtl="0">
              <a:lnSpc>
                <a:spcPct val="90000"/>
              </a:lnSpc>
              <a:spcBef>
                <a:spcPts val="0"/>
              </a:spcBef>
              <a:spcAft>
                <a:spcPts val="0"/>
              </a:spcAft>
              <a:buClr>
                <a:schemeClr val="dk1"/>
              </a:buClr>
              <a:buSzPts val="2700"/>
              <a:buFont typeface="Times New Roman"/>
              <a:buAutoNum type="arabicPeriod"/>
            </a:pPr>
            <a:r>
              <a:rPr lang="en-IN" sz="2800">
                <a:latin typeface="Times New Roman"/>
                <a:ea typeface="Times New Roman"/>
                <a:cs typeface="Times New Roman"/>
                <a:sym typeface="Times New Roman"/>
              </a:rPr>
              <a:t>Objectives</a:t>
            </a:r>
            <a:endParaRPr/>
          </a:p>
          <a:p>
            <a:pPr marL="4499999" lvl="0" indent="-257175" algn="l" rtl="0">
              <a:lnSpc>
                <a:spcPct val="90000"/>
              </a:lnSpc>
              <a:spcBef>
                <a:spcPts val="0"/>
              </a:spcBef>
              <a:spcAft>
                <a:spcPts val="0"/>
              </a:spcAft>
              <a:buClr>
                <a:schemeClr val="dk1"/>
              </a:buClr>
              <a:buSzPts val="2700"/>
              <a:buFont typeface="Times New Roman"/>
              <a:buAutoNum type="arabicPeriod"/>
            </a:pPr>
            <a:r>
              <a:rPr lang="en-IN" sz="2800">
                <a:latin typeface="Times New Roman"/>
                <a:ea typeface="Times New Roman"/>
                <a:cs typeface="Times New Roman"/>
                <a:sym typeface="Times New Roman"/>
              </a:rPr>
              <a:t>Related work</a:t>
            </a:r>
            <a:endParaRPr/>
          </a:p>
          <a:p>
            <a:pPr marL="4499999" lvl="0" indent="-257175" algn="l" rtl="0">
              <a:lnSpc>
                <a:spcPct val="90000"/>
              </a:lnSpc>
              <a:spcBef>
                <a:spcPts val="0"/>
              </a:spcBef>
              <a:spcAft>
                <a:spcPts val="0"/>
              </a:spcAft>
              <a:buClr>
                <a:schemeClr val="dk1"/>
              </a:buClr>
              <a:buSzPts val="2700"/>
              <a:buFont typeface="Times New Roman"/>
              <a:buAutoNum type="arabicPeriod"/>
            </a:pPr>
            <a:r>
              <a:rPr lang="en-IN" sz="2800">
                <a:latin typeface="Times New Roman"/>
                <a:ea typeface="Times New Roman"/>
                <a:cs typeface="Times New Roman"/>
                <a:sym typeface="Times New Roman"/>
              </a:rPr>
              <a:t>Methodology</a:t>
            </a:r>
            <a:endParaRPr/>
          </a:p>
          <a:p>
            <a:pPr marL="4499999" lvl="0" indent="-257175" algn="l" rtl="0">
              <a:lnSpc>
                <a:spcPct val="90000"/>
              </a:lnSpc>
              <a:spcBef>
                <a:spcPts val="0"/>
              </a:spcBef>
              <a:spcAft>
                <a:spcPts val="0"/>
              </a:spcAft>
              <a:buClr>
                <a:schemeClr val="dk1"/>
              </a:buClr>
              <a:buSzPts val="2700"/>
              <a:buFont typeface="Times New Roman"/>
              <a:buAutoNum type="arabicPeriod"/>
            </a:pPr>
            <a:r>
              <a:rPr lang="en-IN" sz="2800">
                <a:latin typeface="Times New Roman"/>
                <a:ea typeface="Times New Roman"/>
                <a:cs typeface="Times New Roman"/>
                <a:sym typeface="Times New Roman"/>
              </a:rPr>
              <a:t>Implementation</a:t>
            </a:r>
            <a:endParaRPr/>
          </a:p>
          <a:p>
            <a:pPr marL="0" lvl="0" indent="0" algn="l" rtl="0">
              <a:lnSpc>
                <a:spcPct val="90000"/>
              </a:lnSpc>
              <a:spcBef>
                <a:spcPts val="1000"/>
              </a:spcBef>
              <a:spcAft>
                <a:spcPts val="0"/>
              </a:spcAft>
              <a:buClr>
                <a:schemeClr val="dk1"/>
              </a:buClr>
              <a:buSzPts val="2800"/>
              <a:buNone/>
            </a:pPr>
            <a:endParaRPr/>
          </a:p>
        </p:txBody>
      </p:sp>
      <p:sp>
        <p:nvSpPr>
          <p:cNvPr id="97" name="Google Shape;97;p2"/>
          <p:cNvSpPr txBox="1">
            <a:spLocks noGrp="1"/>
          </p:cNvSpPr>
          <p:nvPr>
            <p:ph type="ftr" idx="11"/>
          </p:nvPr>
        </p:nvSpPr>
        <p:spPr>
          <a:xfrm>
            <a:off x="6683477" y="92683"/>
            <a:ext cx="5508523" cy="46090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98" name="Google Shape;9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CONCLUSION</a:t>
            </a:r>
            <a:endParaRPr sz="3200"/>
          </a:p>
        </p:txBody>
      </p:sp>
      <p:sp>
        <p:nvSpPr>
          <p:cNvPr id="257" name="Google Shape;25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457200" lvl="0" indent="-368300" algn="l" rtl="0">
              <a:lnSpc>
                <a:spcPct val="150000"/>
              </a:lnSpc>
              <a:spcBef>
                <a:spcPts val="0"/>
              </a:spcBef>
              <a:spcAft>
                <a:spcPts val="0"/>
              </a:spcAft>
              <a:buClr>
                <a:schemeClr val="dk1"/>
              </a:buClr>
              <a:buSzPct val="101382"/>
              <a:buFont typeface="Times New Roman"/>
              <a:buChar char="●"/>
            </a:pPr>
            <a:r>
              <a:rPr lang="en-IN" sz="2800">
                <a:latin typeface="Times New Roman"/>
                <a:ea typeface="Times New Roman"/>
                <a:cs typeface="Times New Roman"/>
                <a:sym typeface="Times New Roman"/>
              </a:rPr>
              <a:t>Utilizing CNNs for sequence coding transformation and spatial feature representation allowed us to achieve a 93% accuracy on the RAVDESS dataset's holdout test set.</a:t>
            </a:r>
            <a:endParaRPr/>
          </a:p>
          <a:p>
            <a:pPr marL="457200" lvl="0" indent="-368300" algn="l" rtl="0">
              <a:lnSpc>
                <a:spcPct val="150000"/>
              </a:lnSpc>
              <a:spcBef>
                <a:spcPts val="0"/>
              </a:spcBef>
              <a:spcAft>
                <a:spcPts val="0"/>
              </a:spcAft>
              <a:buClr>
                <a:schemeClr val="dk1"/>
              </a:buClr>
              <a:buSzPct val="101382"/>
              <a:buFont typeface="Times New Roman"/>
              <a:buChar char="●"/>
            </a:pPr>
            <a:r>
              <a:rPr lang="en-IN" sz="2800">
                <a:latin typeface="Times New Roman"/>
                <a:ea typeface="Times New Roman"/>
                <a:cs typeface="Times New Roman"/>
                <a:sym typeface="Times New Roman"/>
              </a:rPr>
              <a:t> The results analysis leads to the consideration of using semantics in conjunction with speech to text conversion for the purpose of identifying emotions. With an overall emotion detection accuracy of 80%, the SVM model outperforms the CNN methods by almost 13%. </a:t>
            </a:r>
            <a:endParaRPr/>
          </a:p>
          <a:p>
            <a:pPr marL="457200" lvl="0" indent="-368300" algn="l" rtl="0">
              <a:lnSpc>
                <a:spcPct val="150000"/>
              </a:lnSpc>
              <a:spcBef>
                <a:spcPts val="0"/>
              </a:spcBef>
              <a:spcAft>
                <a:spcPts val="0"/>
              </a:spcAft>
              <a:buClr>
                <a:schemeClr val="dk1"/>
              </a:buClr>
              <a:buSzPct val="101382"/>
              <a:buFont typeface="Times New Roman"/>
              <a:buChar char="●"/>
            </a:pPr>
            <a:r>
              <a:rPr lang="en-IN" sz="2800">
                <a:latin typeface="Times New Roman"/>
                <a:ea typeface="Times New Roman"/>
                <a:cs typeface="Times New Roman"/>
                <a:sym typeface="Times New Roman"/>
              </a:rPr>
              <a:t>When speech features are combined with speech transcriptions, better outcomes are seen. The class accuracy for the Random Forest model is 89%, and the class accuracy for the MLPclassifier model is 87%.  </a:t>
            </a:r>
            <a:endParaRPr/>
          </a:p>
          <a:p>
            <a:pPr marL="228600" lvl="0" indent="-90804" algn="l" rtl="0">
              <a:lnSpc>
                <a:spcPct val="90000"/>
              </a:lnSpc>
              <a:spcBef>
                <a:spcPts val="1000"/>
              </a:spcBef>
              <a:spcAft>
                <a:spcPts val="0"/>
              </a:spcAft>
              <a:buClr>
                <a:schemeClr val="dk1"/>
              </a:buClr>
              <a:buSzPct val="100000"/>
              <a:buNone/>
            </a:pPr>
            <a:endParaRPr/>
          </a:p>
        </p:txBody>
      </p:sp>
      <p:sp>
        <p:nvSpPr>
          <p:cNvPr id="259" name="Google Shape;259;p20"/>
          <p:cNvSpPr txBox="1">
            <a:spLocks noGrp="1"/>
          </p:cNvSpPr>
          <p:nvPr>
            <p:ph type="ftr" idx="11"/>
          </p:nvPr>
        </p:nvSpPr>
        <p:spPr>
          <a:xfrm>
            <a:off x="6958780" y="145231"/>
            <a:ext cx="514473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260" name="Google Shape;2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PAPER INFORMATION</a:t>
            </a:r>
            <a:endParaRPr sz="3200"/>
          </a:p>
        </p:txBody>
      </p:sp>
      <p:sp>
        <p:nvSpPr>
          <p:cNvPr id="266" name="Google Shape;266;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Clr>
                <a:schemeClr val="dk1"/>
              </a:buClr>
              <a:buSzPts val="2400"/>
              <a:buChar char="●"/>
            </a:pPr>
            <a:r>
              <a:rPr lang="en-IN" sz="2200">
                <a:latin typeface="Times New Roman"/>
                <a:ea typeface="Times New Roman"/>
                <a:cs typeface="Times New Roman"/>
                <a:sym typeface="Times New Roman"/>
              </a:rPr>
              <a:t>We have completed paper work.</a:t>
            </a:r>
            <a:endParaRPr/>
          </a:p>
          <a:p>
            <a:pPr marL="457200" lvl="0" indent="-381000" algn="l" rtl="0">
              <a:lnSpc>
                <a:spcPct val="90000"/>
              </a:lnSpc>
              <a:spcBef>
                <a:spcPts val="0"/>
              </a:spcBef>
              <a:spcAft>
                <a:spcPts val="0"/>
              </a:spcAft>
              <a:buClr>
                <a:schemeClr val="dk1"/>
              </a:buClr>
              <a:buSzPts val="2400"/>
              <a:buChar char="●"/>
            </a:pPr>
            <a:r>
              <a:rPr lang="en-IN" sz="2200">
                <a:latin typeface="Times New Roman"/>
                <a:ea typeface="Times New Roman"/>
                <a:cs typeface="Times New Roman"/>
                <a:sym typeface="Times New Roman"/>
              </a:rPr>
              <a:t>We were published paper in the IEEE conference.</a:t>
            </a:r>
            <a:endParaRPr/>
          </a:p>
          <a:p>
            <a:pPr marL="457200" lvl="0" indent="-381000" algn="l" rtl="0">
              <a:lnSpc>
                <a:spcPct val="90000"/>
              </a:lnSpc>
              <a:spcBef>
                <a:spcPts val="0"/>
              </a:spcBef>
              <a:spcAft>
                <a:spcPts val="0"/>
              </a:spcAft>
              <a:buClr>
                <a:schemeClr val="dk1"/>
              </a:buClr>
              <a:buSzPts val="2400"/>
              <a:buChar char="●"/>
            </a:pPr>
            <a:r>
              <a:rPr lang="en-IN" sz="2200">
                <a:latin typeface="Times New Roman"/>
                <a:ea typeface="Times New Roman"/>
                <a:cs typeface="Times New Roman"/>
                <a:sym typeface="Times New Roman"/>
              </a:rPr>
              <a:t>Conference Homepage: </a:t>
            </a:r>
            <a:r>
              <a:rPr lang="en-IN" sz="2200" u="sng">
                <a:solidFill>
                  <a:schemeClr val="hlink"/>
                </a:solidFill>
                <a:latin typeface="Times New Roman"/>
                <a:ea typeface="Times New Roman"/>
                <a:cs typeface="Times New Roman"/>
                <a:sym typeface="Times New Roman"/>
                <a:hlinkClick r:id="rId3"/>
              </a:rPr>
              <a:t>https://icesic.com/</a:t>
            </a:r>
            <a:endParaRPr sz="22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
        <p:nvSpPr>
          <p:cNvPr id="268" name="Google Shape;268;p21"/>
          <p:cNvSpPr txBox="1">
            <a:spLocks noGrp="1"/>
          </p:cNvSpPr>
          <p:nvPr>
            <p:ph type="ftr" idx="11"/>
          </p:nvPr>
        </p:nvSpPr>
        <p:spPr>
          <a:xfrm>
            <a:off x="6928055" y="164895"/>
            <a:ext cx="513612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269" name="Google Shape;26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REFERENCES</a:t>
            </a:r>
            <a:endParaRPr sz="3200"/>
          </a:p>
        </p:txBody>
      </p:sp>
      <p:sp>
        <p:nvSpPr>
          <p:cNvPr id="275" name="Google Shape;27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just" rtl="0">
              <a:lnSpc>
                <a:spcPct val="120000"/>
              </a:lnSpc>
              <a:spcBef>
                <a:spcPts val="0"/>
              </a:spcBef>
              <a:spcAft>
                <a:spcPts val="0"/>
              </a:spcAft>
              <a:buClr>
                <a:schemeClr val="dk1"/>
              </a:buClr>
              <a:buSzPct val="45738"/>
              <a:buFont typeface="Arial"/>
              <a:buNone/>
            </a:pPr>
            <a:r>
              <a:rPr lang="en-IN" sz="2600">
                <a:solidFill>
                  <a:srgbClr val="0F0F0F"/>
                </a:solidFill>
                <a:latin typeface="Times New Roman"/>
                <a:ea typeface="Times New Roman"/>
                <a:cs typeface="Times New Roman"/>
                <a:sym typeface="Times New Roman"/>
              </a:rPr>
              <a:t>1)Preethi Jeevan, Professor, Department of Computer Science and Engineering, SNIST, Hyderabad-501301, India, Speech Emotion Recognition Using Machine Learning (IRJET), 2023.</a:t>
            </a:r>
            <a:endParaRPr/>
          </a:p>
          <a:p>
            <a:pPr marL="0" marR="0" lvl="0" indent="0" algn="just" rtl="0">
              <a:lnSpc>
                <a:spcPct val="120000"/>
              </a:lnSpc>
              <a:spcBef>
                <a:spcPts val="0"/>
              </a:spcBef>
              <a:spcAft>
                <a:spcPts val="0"/>
              </a:spcAft>
              <a:buClr>
                <a:schemeClr val="dk1"/>
              </a:buClr>
              <a:buSzPct val="45738"/>
              <a:buFont typeface="Arial"/>
              <a:buNone/>
            </a:pPr>
            <a:r>
              <a:rPr lang="en-IN" sz="2600">
                <a:solidFill>
                  <a:srgbClr val="0F0F0F"/>
                </a:solidFill>
                <a:latin typeface="Times New Roman"/>
                <a:ea typeface="Times New Roman"/>
                <a:cs typeface="Times New Roman"/>
                <a:sym typeface="Times New Roman"/>
              </a:rPr>
              <a:t>2) </a:t>
            </a:r>
            <a:r>
              <a:rPr lang="en-IN" sz="2600">
                <a:solidFill>
                  <a:srgbClr val="222222"/>
                </a:solidFill>
                <a:highlight>
                  <a:srgbClr val="FFFFFF"/>
                </a:highlight>
                <a:latin typeface="Times New Roman"/>
                <a:ea typeface="Times New Roman"/>
                <a:cs typeface="Times New Roman"/>
                <a:sym typeface="Times New Roman"/>
              </a:rPr>
              <a:t>Gupta, A., Morye, S., Sitap, M., &amp; Chaudhary, S. (2021). Speech based Emotion Recognition using Machine Learning. </a:t>
            </a:r>
            <a:r>
              <a:rPr lang="en-IN" sz="2600" i="1">
                <a:solidFill>
                  <a:srgbClr val="222222"/>
                </a:solidFill>
                <a:highlight>
                  <a:srgbClr val="FFFFFF"/>
                </a:highlight>
                <a:latin typeface="Times New Roman"/>
                <a:ea typeface="Times New Roman"/>
                <a:cs typeface="Times New Roman"/>
                <a:sym typeface="Times New Roman"/>
              </a:rPr>
              <a:t>Network</a:t>
            </a:r>
            <a:r>
              <a:rPr lang="en-IN" sz="2600">
                <a:solidFill>
                  <a:srgbClr val="222222"/>
                </a:solidFill>
                <a:highlight>
                  <a:srgbClr val="FFFFFF"/>
                </a:highlight>
                <a:latin typeface="Times New Roman"/>
                <a:ea typeface="Times New Roman"/>
                <a:cs typeface="Times New Roman"/>
                <a:sym typeface="Times New Roman"/>
              </a:rPr>
              <a:t>, </a:t>
            </a:r>
            <a:r>
              <a:rPr lang="en-IN" sz="2600" i="1">
                <a:solidFill>
                  <a:srgbClr val="222222"/>
                </a:solidFill>
                <a:highlight>
                  <a:srgbClr val="FFFFFF"/>
                </a:highlight>
                <a:latin typeface="Times New Roman"/>
                <a:ea typeface="Times New Roman"/>
                <a:cs typeface="Times New Roman"/>
                <a:sym typeface="Times New Roman"/>
              </a:rPr>
              <a:t>6</a:t>
            </a:r>
            <a:r>
              <a:rPr lang="en-IN" sz="2600">
                <a:solidFill>
                  <a:srgbClr val="222222"/>
                </a:solidFill>
                <a:highlight>
                  <a:srgbClr val="FFFFFF"/>
                </a:highlight>
                <a:latin typeface="Times New Roman"/>
                <a:ea typeface="Times New Roman"/>
                <a:cs typeface="Times New Roman"/>
                <a:sym typeface="Times New Roman"/>
              </a:rPr>
              <a:t>, 77-1.</a:t>
            </a:r>
            <a:endParaRPr sz="2600">
              <a:solidFill>
                <a:srgbClr val="0F0F0F"/>
              </a:solidFill>
              <a:latin typeface="Times New Roman"/>
              <a:ea typeface="Times New Roman"/>
              <a:cs typeface="Times New Roman"/>
              <a:sym typeface="Times New Roman"/>
            </a:endParaRPr>
          </a:p>
          <a:p>
            <a:pPr marL="0" marR="0" lvl="0" indent="0" algn="just" rtl="0">
              <a:lnSpc>
                <a:spcPct val="120000"/>
              </a:lnSpc>
              <a:spcBef>
                <a:spcPts val="0"/>
              </a:spcBef>
              <a:spcAft>
                <a:spcPts val="0"/>
              </a:spcAft>
              <a:buClr>
                <a:srgbClr val="0F0F0F"/>
              </a:buClr>
              <a:buSzPct val="100000"/>
              <a:buNone/>
            </a:pPr>
            <a:r>
              <a:rPr lang="en-IN" sz="2600">
                <a:solidFill>
                  <a:srgbClr val="0F0F0F"/>
                </a:solidFill>
                <a:latin typeface="Times New Roman"/>
                <a:ea typeface="Times New Roman"/>
                <a:cs typeface="Times New Roman"/>
                <a:sym typeface="Times New Roman"/>
              </a:rPr>
              <a:t>3)</a:t>
            </a:r>
            <a:r>
              <a:rPr lang="en-IN" sz="2600">
                <a:solidFill>
                  <a:srgbClr val="222222"/>
                </a:solidFill>
                <a:highlight>
                  <a:srgbClr val="FFFFFF"/>
                </a:highlight>
                <a:latin typeface="Times New Roman"/>
                <a:ea typeface="Times New Roman"/>
                <a:cs typeface="Times New Roman"/>
                <a:sym typeface="Times New Roman"/>
              </a:rPr>
              <a:t>Hazra, S. K., Ema, R. R., Galib, S. M., Kabir, S., &amp; Adnan, N. (2022). Emotion recognition of human speech using deep learning method and MFCC features. </a:t>
            </a:r>
            <a:r>
              <a:rPr lang="en-IN" sz="2600" i="1">
                <a:solidFill>
                  <a:srgbClr val="222222"/>
                </a:solidFill>
                <a:highlight>
                  <a:srgbClr val="FFFFFF"/>
                </a:highlight>
                <a:latin typeface="Times New Roman"/>
                <a:ea typeface="Times New Roman"/>
                <a:cs typeface="Times New Roman"/>
                <a:sym typeface="Times New Roman"/>
              </a:rPr>
              <a:t>Radioelectronic and Computer Systems</a:t>
            </a:r>
            <a:r>
              <a:rPr lang="en-IN" sz="2600">
                <a:solidFill>
                  <a:srgbClr val="222222"/>
                </a:solidFill>
                <a:highlight>
                  <a:srgbClr val="FFFFFF"/>
                </a:highlight>
                <a:latin typeface="Times New Roman"/>
                <a:ea typeface="Times New Roman"/>
                <a:cs typeface="Times New Roman"/>
                <a:sym typeface="Times New Roman"/>
              </a:rPr>
              <a:t>, (4), 161-172.</a:t>
            </a:r>
            <a:r>
              <a:rPr lang="en-IN" sz="2600">
                <a:solidFill>
                  <a:srgbClr val="0F0F0F"/>
                </a:solidFill>
                <a:latin typeface="Times New Roman"/>
                <a:ea typeface="Times New Roman"/>
                <a:cs typeface="Times New Roman"/>
                <a:sym typeface="Times New Roman"/>
              </a:rPr>
              <a:t> </a:t>
            </a:r>
            <a:endParaRPr/>
          </a:p>
          <a:p>
            <a:pPr marL="0" marR="0" lvl="0" indent="0" algn="just" rtl="0">
              <a:lnSpc>
                <a:spcPct val="120000"/>
              </a:lnSpc>
              <a:spcBef>
                <a:spcPts val="0"/>
              </a:spcBef>
              <a:spcAft>
                <a:spcPts val="0"/>
              </a:spcAft>
              <a:buClr>
                <a:srgbClr val="0F0F0F"/>
              </a:buClr>
              <a:buSzPct val="100000"/>
              <a:buNone/>
            </a:pPr>
            <a:r>
              <a:rPr lang="en-IN" sz="2600">
                <a:solidFill>
                  <a:srgbClr val="0F0F0F"/>
                </a:solidFill>
                <a:latin typeface="Times New Roman"/>
                <a:ea typeface="Times New Roman"/>
                <a:cs typeface="Times New Roman"/>
                <a:sym typeface="Times New Roman"/>
              </a:rPr>
              <a:t>4)</a:t>
            </a:r>
            <a:r>
              <a:rPr lang="en-IN" sz="2600">
                <a:solidFill>
                  <a:srgbClr val="222222"/>
                </a:solidFill>
                <a:highlight>
                  <a:srgbClr val="FFFFFF"/>
                </a:highlight>
                <a:latin typeface="Times New Roman"/>
                <a:ea typeface="Times New Roman"/>
                <a:cs typeface="Times New Roman"/>
                <a:sym typeface="Times New Roman"/>
              </a:rPr>
              <a:t>Madanian, S., Chen, T., Adeleye, O., Templeton, J. M., Poellabauer, C., Parry, D., &amp; Schneider, S. L. (2023). Speech emotion recognition using machine learning—A systematic review. </a:t>
            </a:r>
            <a:r>
              <a:rPr lang="en-IN" sz="2600" i="1">
                <a:solidFill>
                  <a:srgbClr val="222222"/>
                </a:solidFill>
                <a:highlight>
                  <a:srgbClr val="FFFFFF"/>
                </a:highlight>
                <a:latin typeface="Times New Roman"/>
                <a:ea typeface="Times New Roman"/>
                <a:cs typeface="Times New Roman"/>
                <a:sym typeface="Times New Roman"/>
              </a:rPr>
              <a:t>Intelligent systems with applications</a:t>
            </a:r>
            <a:r>
              <a:rPr lang="en-IN" sz="2600">
                <a:solidFill>
                  <a:srgbClr val="222222"/>
                </a:solidFill>
                <a:highlight>
                  <a:srgbClr val="FFFFFF"/>
                </a:highlight>
                <a:latin typeface="Times New Roman"/>
                <a:ea typeface="Times New Roman"/>
                <a:cs typeface="Times New Roman"/>
                <a:sym typeface="Times New Roman"/>
              </a:rPr>
              <a:t>, 200266.</a:t>
            </a:r>
            <a:endParaRPr sz="2600">
              <a:solidFill>
                <a:srgbClr val="0F0F0F"/>
              </a:solidFill>
              <a:latin typeface="Times New Roman"/>
              <a:ea typeface="Times New Roman"/>
              <a:cs typeface="Times New Roman"/>
              <a:sym typeface="Times New Roman"/>
            </a:endParaRPr>
          </a:p>
          <a:p>
            <a:pPr marL="228600" lvl="0" indent="-64135" algn="l" rtl="0">
              <a:lnSpc>
                <a:spcPct val="90000"/>
              </a:lnSpc>
              <a:spcBef>
                <a:spcPts val="1000"/>
              </a:spcBef>
              <a:spcAft>
                <a:spcPts val="0"/>
              </a:spcAft>
              <a:buClr>
                <a:schemeClr val="dk1"/>
              </a:buClr>
              <a:buSzPct val="100000"/>
              <a:buNone/>
            </a:pPr>
            <a:endParaRPr/>
          </a:p>
        </p:txBody>
      </p:sp>
      <p:sp>
        <p:nvSpPr>
          <p:cNvPr id="277" name="Google Shape;277;p22"/>
          <p:cNvSpPr txBox="1">
            <a:spLocks noGrp="1"/>
          </p:cNvSpPr>
          <p:nvPr>
            <p:ph type="ftr" idx="11"/>
          </p:nvPr>
        </p:nvSpPr>
        <p:spPr>
          <a:xfrm>
            <a:off x="6958780" y="230188"/>
            <a:ext cx="508573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278" name="Google Shape;27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23"/>
          <p:cNvSpPr txBox="1">
            <a:spLocks noGrp="1"/>
          </p:cNvSpPr>
          <p:nvPr>
            <p:ph type="ftr" idx="11"/>
          </p:nvPr>
        </p:nvSpPr>
        <p:spPr>
          <a:xfrm>
            <a:off x="7037438" y="250518"/>
            <a:ext cx="5075903" cy="33941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285" name="Google Shape;28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23</a:t>
            </a:fld>
            <a:endParaRPr/>
          </a:p>
        </p:txBody>
      </p:sp>
      <p:sp>
        <p:nvSpPr>
          <p:cNvPr id="286" name="Google Shape;286;p23"/>
          <p:cNvSpPr txBox="1"/>
          <p:nvPr/>
        </p:nvSpPr>
        <p:spPr>
          <a:xfrm>
            <a:off x="580103" y="1052051"/>
            <a:ext cx="11031793" cy="2900794"/>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chemeClr val="dk1"/>
              </a:buClr>
              <a:buSzPts val="1100"/>
              <a:buFont typeface="Arial"/>
              <a:buNone/>
            </a:pPr>
            <a:r>
              <a:rPr lang="en-IN" sz="2200" b="0" i="0" u="none" strike="noStrike" cap="none">
                <a:solidFill>
                  <a:srgbClr val="0F0F0F"/>
                </a:solidFill>
                <a:latin typeface="Times New Roman"/>
                <a:ea typeface="Times New Roman"/>
                <a:cs typeface="Times New Roman"/>
                <a:sym typeface="Times New Roman"/>
              </a:rPr>
              <a:t>5)</a:t>
            </a:r>
            <a:r>
              <a:rPr lang="en-IN" sz="2200" b="0" i="0" u="none" strike="noStrike" cap="none">
                <a:solidFill>
                  <a:srgbClr val="222222"/>
                </a:solidFill>
                <a:highlight>
                  <a:srgbClr val="FFFFFF"/>
                </a:highlight>
                <a:latin typeface="Times New Roman"/>
                <a:ea typeface="Times New Roman"/>
                <a:cs typeface="Times New Roman"/>
                <a:sym typeface="Times New Roman"/>
              </a:rPr>
              <a:t>Koti, V. M., Murthy, K., Suganya, M., Sarma, M. S., Kumar, G. V. S., &amp; Balamurugan, N. (2024). Speech Emotion Recognition using Extreme Machine Learning. </a:t>
            </a:r>
            <a:r>
              <a:rPr lang="en-IN" sz="2200" b="0" i="1" u="none" strike="noStrike" cap="none">
                <a:solidFill>
                  <a:srgbClr val="222222"/>
                </a:solidFill>
                <a:highlight>
                  <a:srgbClr val="FFFFFF"/>
                </a:highlight>
                <a:latin typeface="Times New Roman"/>
                <a:ea typeface="Times New Roman"/>
                <a:cs typeface="Times New Roman"/>
                <a:sym typeface="Times New Roman"/>
              </a:rPr>
              <a:t>EAI Endorsed Transactions on Internet of Things</a:t>
            </a:r>
            <a:r>
              <a:rPr lang="en-IN" sz="2200" b="0" i="0" u="none" strike="noStrike" cap="none">
                <a:solidFill>
                  <a:srgbClr val="222222"/>
                </a:solidFill>
                <a:highlight>
                  <a:srgbClr val="FFFFFF"/>
                </a:highlight>
                <a:latin typeface="Times New Roman"/>
                <a:ea typeface="Times New Roman"/>
                <a:cs typeface="Times New Roman"/>
                <a:sym typeface="Times New Roman"/>
              </a:rPr>
              <a:t>, </a:t>
            </a:r>
            <a:r>
              <a:rPr lang="en-IN" sz="2200" b="0" i="1" u="none" strike="noStrike" cap="none">
                <a:solidFill>
                  <a:srgbClr val="222222"/>
                </a:solidFill>
                <a:highlight>
                  <a:srgbClr val="FFFFFF"/>
                </a:highlight>
                <a:latin typeface="Times New Roman"/>
                <a:ea typeface="Times New Roman"/>
                <a:cs typeface="Times New Roman"/>
                <a:sym typeface="Times New Roman"/>
              </a:rPr>
              <a:t>10</a:t>
            </a:r>
            <a:r>
              <a:rPr lang="en-IN" sz="2200" b="0" i="0" u="none" strike="noStrike" cap="none">
                <a:solidFill>
                  <a:srgbClr val="222222"/>
                </a:solidFill>
                <a:highlight>
                  <a:srgbClr val="FFFFFF"/>
                </a:highlight>
                <a:latin typeface="Times New Roman"/>
                <a:ea typeface="Times New Roman"/>
                <a:cs typeface="Times New Roman"/>
                <a:sym typeface="Times New Roman"/>
              </a:rPr>
              <a:t>.</a:t>
            </a:r>
            <a:endParaRPr sz="2200" b="0" i="0" u="none" strike="noStrike" cap="none">
              <a:solidFill>
                <a:srgbClr val="0F0F0F"/>
              </a:solidFill>
              <a:latin typeface="Times New Roman"/>
              <a:ea typeface="Times New Roman"/>
              <a:cs typeface="Times New Roman"/>
              <a:sym typeface="Times New Roman"/>
            </a:endParaRPr>
          </a:p>
          <a:p>
            <a:pPr marL="0" marR="0" lvl="0" indent="0" algn="just" rtl="0">
              <a:lnSpc>
                <a:spcPct val="120000"/>
              </a:lnSpc>
              <a:spcBef>
                <a:spcPts val="0"/>
              </a:spcBef>
              <a:spcAft>
                <a:spcPts val="0"/>
              </a:spcAft>
              <a:buClr>
                <a:schemeClr val="dk1"/>
              </a:buClr>
              <a:buSzPts val="1100"/>
              <a:buFont typeface="Arial"/>
              <a:buNone/>
            </a:pPr>
            <a:r>
              <a:rPr lang="en-IN" sz="2200" b="0" i="0" u="none" strike="noStrike" cap="none">
                <a:solidFill>
                  <a:srgbClr val="0F0F0F"/>
                </a:solidFill>
                <a:latin typeface="Times New Roman"/>
                <a:ea typeface="Times New Roman"/>
                <a:cs typeface="Times New Roman"/>
                <a:sym typeface="Times New Roman"/>
              </a:rPr>
              <a:t>6)Surabhi V, Saurabh M. Speech emotion recognition: A review. International Research Journal of Engineering and Technology (IRJET). 2016;03:313-316 .</a:t>
            </a:r>
            <a:endParaRPr/>
          </a:p>
          <a:p>
            <a:pPr marL="0" marR="0" lvl="0" indent="0" algn="just" rtl="0">
              <a:lnSpc>
                <a:spcPct val="120000"/>
              </a:lnSpc>
              <a:spcBef>
                <a:spcPts val="0"/>
              </a:spcBef>
              <a:spcAft>
                <a:spcPts val="0"/>
              </a:spcAft>
              <a:buClr>
                <a:schemeClr val="dk1"/>
              </a:buClr>
              <a:buSzPts val="1100"/>
              <a:buFont typeface="Arial"/>
              <a:buNone/>
            </a:pPr>
            <a:r>
              <a:rPr lang="en-IN" sz="2200" b="0" i="0" u="none" strike="noStrike" cap="none">
                <a:solidFill>
                  <a:srgbClr val="0F0F0F"/>
                </a:solidFill>
                <a:latin typeface="Times New Roman"/>
                <a:ea typeface="Times New Roman"/>
                <a:cs typeface="Times New Roman"/>
                <a:sym typeface="Times New Roman"/>
              </a:rPr>
              <a:t>7)</a:t>
            </a:r>
            <a:r>
              <a:rPr lang="en-IN" sz="2200" b="0" i="0" u="none" strike="noStrike" cap="none">
                <a:solidFill>
                  <a:srgbClr val="222222"/>
                </a:solidFill>
                <a:highlight>
                  <a:srgbClr val="FFFFFF"/>
                </a:highlight>
                <a:latin typeface="Times New Roman"/>
                <a:ea typeface="Times New Roman"/>
                <a:cs typeface="Times New Roman"/>
                <a:sym typeface="Times New Roman"/>
              </a:rPr>
              <a:t>Mohan, M., Dhanalakshmi, P., &amp; Kumar, R. S. (2023). Speech emotion classification using ensemble models with MFCC. </a:t>
            </a:r>
            <a:r>
              <a:rPr lang="en-IN" sz="2200" b="0" i="1" u="none" strike="noStrike" cap="none">
                <a:solidFill>
                  <a:srgbClr val="222222"/>
                </a:solidFill>
                <a:highlight>
                  <a:srgbClr val="FFFFFF"/>
                </a:highlight>
                <a:latin typeface="Times New Roman"/>
                <a:ea typeface="Times New Roman"/>
                <a:cs typeface="Times New Roman"/>
                <a:sym typeface="Times New Roman"/>
              </a:rPr>
              <a:t>Procedia Computer Science</a:t>
            </a:r>
            <a:r>
              <a:rPr lang="en-IN" sz="2200" b="0" i="0" u="none" strike="noStrike" cap="none">
                <a:solidFill>
                  <a:srgbClr val="222222"/>
                </a:solidFill>
                <a:highlight>
                  <a:srgbClr val="FFFFFF"/>
                </a:highlight>
                <a:latin typeface="Times New Roman"/>
                <a:ea typeface="Times New Roman"/>
                <a:cs typeface="Times New Roman"/>
                <a:sym typeface="Times New Roman"/>
              </a:rPr>
              <a:t>, </a:t>
            </a:r>
            <a:r>
              <a:rPr lang="en-IN" sz="2200" b="0" i="1" u="none" strike="noStrike" cap="none">
                <a:solidFill>
                  <a:srgbClr val="222222"/>
                </a:solidFill>
                <a:highlight>
                  <a:srgbClr val="FFFFFF"/>
                </a:highlight>
                <a:latin typeface="Times New Roman"/>
                <a:ea typeface="Times New Roman"/>
                <a:cs typeface="Times New Roman"/>
                <a:sym typeface="Times New Roman"/>
              </a:rPr>
              <a:t>218</a:t>
            </a:r>
            <a:r>
              <a:rPr lang="en-IN" sz="2200" b="0" i="0" u="none" strike="noStrike" cap="none">
                <a:solidFill>
                  <a:srgbClr val="222222"/>
                </a:solidFill>
                <a:highlight>
                  <a:srgbClr val="FFFFFF"/>
                </a:highlight>
                <a:latin typeface="Times New Roman"/>
                <a:ea typeface="Times New Roman"/>
                <a:cs typeface="Times New Roman"/>
                <a:sym typeface="Times New Roman"/>
              </a:rPr>
              <a:t>, 1857-1868.</a:t>
            </a:r>
            <a:endParaRPr sz="2200" b="0" i="0" u="none" strike="noStrike" cap="none">
              <a:solidFill>
                <a:srgbClr val="0F0F0F"/>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24</a:t>
            </a:fld>
            <a:endParaRPr/>
          </a:p>
        </p:txBody>
      </p:sp>
      <p:sp>
        <p:nvSpPr>
          <p:cNvPr id="292" name="Google Shape;292;p24"/>
          <p:cNvSpPr txBox="1"/>
          <p:nvPr/>
        </p:nvSpPr>
        <p:spPr>
          <a:xfrm>
            <a:off x="2920180" y="2530318"/>
            <a:ext cx="60960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7200"/>
              <a:buFont typeface="Times New Roman"/>
              <a:buNone/>
            </a:pPr>
            <a:r>
              <a:rPr lang="en-IN" sz="7200" b="1" i="0" u="none" strike="noStrike" cap="none">
                <a:solidFill>
                  <a:schemeClr val="dk1"/>
                </a:solidFill>
                <a:latin typeface="Times New Roman"/>
                <a:ea typeface="Times New Roman"/>
                <a:cs typeface="Times New Roman"/>
                <a:sym typeface="Times New Roman"/>
              </a:rPr>
              <a:t>Thank you</a:t>
            </a:r>
            <a:endParaRPr/>
          </a:p>
        </p:txBody>
      </p:sp>
      <p:sp>
        <p:nvSpPr>
          <p:cNvPr id="294" name="Google Shape;294;p24"/>
          <p:cNvSpPr txBox="1">
            <a:spLocks noGrp="1"/>
          </p:cNvSpPr>
          <p:nvPr>
            <p:ph type="ftr" idx="11"/>
          </p:nvPr>
        </p:nvSpPr>
        <p:spPr>
          <a:xfrm>
            <a:off x="6958779" y="180565"/>
            <a:ext cx="511523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6810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ABSTRACT</a:t>
            </a:r>
            <a:endParaRPr sz="3200"/>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88900" lvl="0" indent="0" algn="just" rtl="0">
              <a:lnSpc>
                <a:spcPct val="115000"/>
              </a:lnSpc>
              <a:spcBef>
                <a:spcPts val="0"/>
              </a:spcBef>
              <a:spcAft>
                <a:spcPts val="0"/>
              </a:spcAft>
              <a:buClr>
                <a:schemeClr val="dk1"/>
              </a:buClr>
              <a:buSzPct val="101382"/>
              <a:buNone/>
            </a:pPr>
            <a:r>
              <a:rPr lang="en-IN" sz="2800" dirty="0">
                <a:solidFill>
                  <a:schemeClr val="dk1"/>
                </a:solidFill>
                <a:latin typeface="Times New Roman"/>
                <a:ea typeface="Times New Roman"/>
                <a:cs typeface="Times New Roman"/>
                <a:sym typeface="Times New Roman"/>
              </a:rPr>
              <a:t>	Speech to text conversion and identifying the emotion of a person through speech is a critical task in human-computer interaction, that require understanding and responding to human emotions. MFCCs are widely used for finding various parameters like pitch, intensity, loudness etc. Our approach involves extracting vectors from speech utterances and using them as input to a machine learning model.</a:t>
            </a:r>
            <a:endParaRPr dirty="0"/>
          </a:p>
          <a:p>
            <a:pPr marL="88900" lvl="0" indent="0" algn="just" rtl="0">
              <a:lnSpc>
                <a:spcPct val="115000"/>
              </a:lnSpc>
              <a:spcBef>
                <a:spcPts val="0"/>
              </a:spcBef>
              <a:spcAft>
                <a:spcPts val="0"/>
              </a:spcAft>
              <a:buClr>
                <a:schemeClr val="dk1"/>
              </a:buClr>
              <a:buSzPct val="101382"/>
              <a:buNone/>
            </a:pPr>
            <a:r>
              <a:rPr lang="en-IN" sz="2800" dirty="0">
                <a:solidFill>
                  <a:schemeClr val="dk1"/>
                </a:solidFill>
                <a:latin typeface="Times New Roman"/>
                <a:ea typeface="Times New Roman"/>
                <a:cs typeface="Times New Roman"/>
                <a:sym typeface="Times New Roman"/>
              </a:rPr>
              <a:t>	We focus on classifying mainly 8 emotions into a set of predefined categories such as happiness, sadness, anger, and neutral. The extracted vectors are used to capture spectral features, which are then used to train a classification model, such as a Support Vector Machine (SVM) or Artificial neural network(ANN).We compare the performance of the MFCC-based approach with other feature extraction methods and evaluate the accuracy, precision, recall, and F1-score of our model. </a:t>
            </a:r>
            <a:endParaRPr dirty="0"/>
          </a:p>
          <a:p>
            <a:pPr marL="0" lvl="0" indent="0" algn="l" rtl="0">
              <a:lnSpc>
                <a:spcPct val="90000"/>
              </a:lnSpc>
              <a:spcBef>
                <a:spcPts val="1000"/>
              </a:spcBef>
              <a:spcAft>
                <a:spcPts val="0"/>
              </a:spcAft>
              <a:buClr>
                <a:schemeClr val="dk1"/>
              </a:buClr>
              <a:buSzPct val="100000"/>
              <a:buNone/>
            </a:pPr>
            <a:endParaRPr dirty="0"/>
          </a:p>
        </p:txBody>
      </p:sp>
      <p:sp>
        <p:nvSpPr>
          <p:cNvPr id="106" name="Google Shape;106;p3"/>
          <p:cNvSpPr txBox="1">
            <a:spLocks noGrp="1"/>
          </p:cNvSpPr>
          <p:nvPr>
            <p:ph type="ftr" idx="11"/>
          </p:nvPr>
        </p:nvSpPr>
        <p:spPr>
          <a:xfrm>
            <a:off x="6936658" y="0"/>
            <a:ext cx="5412658" cy="4510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107" name="Google Shape;10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OBJECTIVES</a:t>
            </a:r>
            <a:endParaRPr sz="3200"/>
          </a:p>
        </p:txBody>
      </p:sp>
      <p:sp>
        <p:nvSpPr>
          <p:cNvPr id="113" name="Google Shape;11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7500" lnSpcReduction="20000"/>
          </a:bodyPr>
          <a:lstStyle/>
          <a:p>
            <a:pPr marL="457200" lvl="0" indent="-368300" algn="l" rtl="0">
              <a:lnSpc>
                <a:spcPct val="150000"/>
              </a:lnSpc>
              <a:spcBef>
                <a:spcPts val="0"/>
              </a:spcBef>
              <a:spcAft>
                <a:spcPts val="0"/>
              </a:spcAft>
              <a:buClr>
                <a:schemeClr val="dk1"/>
              </a:buClr>
              <a:buSzPct val="115789"/>
              <a:buFont typeface="Times New Roman"/>
              <a:buChar char="●"/>
            </a:pPr>
            <a:r>
              <a:rPr lang="en-IN" sz="4000" b="1">
                <a:solidFill>
                  <a:schemeClr val="dk1"/>
                </a:solidFill>
                <a:latin typeface="Times New Roman"/>
                <a:ea typeface="Times New Roman"/>
                <a:cs typeface="Times New Roman"/>
                <a:sym typeface="Times New Roman"/>
              </a:rPr>
              <a:t>Human-Computer Interaction (HCI):</a:t>
            </a:r>
            <a:r>
              <a:rPr lang="en-IN" sz="4000" b="1">
                <a:solidFill>
                  <a:srgbClr val="374151"/>
                </a:solidFill>
                <a:latin typeface="Times New Roman"/>
                <a:ea typeface="Times New Roman"/>
                <a:cs typeface="Times New Roman"/>
                <a:sym typeface="Times New Roman"/>
              </a:rPr>
              <a:t> </a:t>
            </a:r>
            <a:r>
              <a:rPr lang="en-IN" sz="4000">
                <a:solidFill>
                  <a:srgbClr val="374151"/>
                </a:solidFill>
                <a:latin typeface="Times New Roman"/>
                <a:ea typeface="Times New Roman"/>
                <a:cs typeface="Times New Roman"/>
                <a:sym typeface="Times New Roman"/>
              </a:rPr>
              <a:t>Speech emotion recognition enhances user experiences in interactive systems by allowing computers to recognize and respond to the emotional states of users. This is applied in virtual assistants, chatbots, and other HCI systems to create more natural and personalized interactions.</a:t>
            </a:r>
            <a:endParaRPr/>
          </a:p>
          <a:p>
            <a:pPr marL="457200" lvl="0" indent="-368300" algn="l" rtl="0">
              <a:lnSpc>
                <a:spcPct val="150000"/>
              </a:lnSpc>
              <a:spcBef>
                <a:spcPts val="0"/>
              </a:spcBef>
              <a:spcAft>
                <a:spcPts val="0"/>
              </a:spcAft>
              <a:buClr>
                <a:srgbClr val="374151"/>
              </a:buClr>
              <a:buSzPct val="115789"/>
              <a:buFont typeface="Times New Roman"/>
              <a:buChar char="●"/>
            </a:pPr>
            <a:r>
              <a:rPr lang="en-IN" sz="4000" b="1">
                <a:solidFill>
                  <a:schemeClr val="dk1"/>
                </a:solidFill>
                <a:latin typeface="Times New Roman"/>
                <a:ea typeface="Times New Roman"/>
                <a:cs typeface="Times New Roman"/>
                <a:sym typeface="Times New Roman"/>
              </a:rPr>
              <a:t>Healthcare and Well-being:</a:t>
            </a:r>
            <a:r>
              <a:rPr lang="en-IN" sz="4000" b="1">
                <a:solidFill>
                  <a:srgbClr val="374151"/>
                </a:solidFill>
                <a:latin typeface="Times New Roman"/>
                <a:ea typeface="Times New Roman"/>
                <a:cs typeface="Times New Roman"/>
                <a:sym typeface="Times New Roman"/>
              </a:rPr>
              <a:t> </a:t>
            </a:r>
            <a:r>
              <a:rPr lang="en-IN" sz="4000">
                <a:solidFill>
                  <a:srgbClr val="374151"/>
                </a:solidFill>
                <a:latin typeface="Times New Roman"/>
                <a:ea typeface="Times New Roman"/>
                <a:cs typeface="Times New Roman"/>
                <a:sym typeface="Times New Roman"/>
              </a:rPr>
              <a:t>Speech emotion recognition has potential applications in healthcare for assessing the emotional well-being of individuals. It can be used in mental health monitoring, stress detection, and as a tool for emotional support in telemedicine applications.</a:t>
            </a:r>
            <a:endParaRPr/>
          </a:p>
          <a:p>
            <a:pPr marL="457200" lvl="0" indent="-368300" algn="l" rtl="0">
              <a:lnSpc>
                <a:spcPct val="150000"/>
              </a:lnSpc>
              <a:spcBef>
                <a:spcPts val="0"/>
              </a:spcBef>
              <a:spcAft>
                <a:spcPts val="0"/>
              </a:spcAft>
              <a:buClr>
                <a:srgbClr val="374151"/>
              </a:buClr>
              <a:buSzPct val="115789"/>
              <a:buFont typeface="Times New Roman"/>
              <a:buChar char="●"/>
            </a:pPr>
            <a:r>
              <a:rPr lang="en-IN" sz="4000" b="1">
                <a:solidFill>
                  <a:schemeClr val="dk1"/>
                </a:solidFill>
                <a:latin typeface="Times New Roman"/>
                <a:ea typeface="Times New Roman"/>
                <a:cs typeface="Times New Roman"/>
                <a:sym typeface="Times New Roman"/>
              </a:rPr>
              <a:t>Market Research:</a:t>
            </a:r>
            <a:r>
              <a:rPr lang="en-IN" sz="4000">
                <a:solidFill>
                  <a:srgbClr val="374151"/>
                </a:solidFill>
                <a:latin typeface="Times New Roman"/>
                <a:ea typeface="Times New Roman"/>
                <a:cs typeface="Times New Roman"/>
                <a:sym typeface="Times New Roman"/>
              </a:rPr>
              <a:t> Companies utilize speech emotion recognition in market research to analyze consumer responses to advertisements, products, or services. By understanding the emotional reactions expressed in focus groups or survey responses, businesses can make informed decisions about their marketing strategies.</a:t>
            </a:r>
            <a:endParaRPr/>
          </a:p>
          <a:p>
            <a:pPr marL="0" lvl="0" indent="0" algn="l" rtl="0">
              <a:lnSpc>
                <a:spcPct val="90000"/>
              </a:lnSpc>
              <a:spcBef>
                <a:spcPts val="1000"/>
              </a:spcBef>
              <a:spcAft>
                <a:spcPts val="0"/>
              </a:spcAft>
              <a:buClr>
                <a:schemeClr val="dk1"/>
              </a:buClr>
              <a:buSzPct val="100000"/>
              <a:buNone/>
            </a:pPr>
            <a:endParaRPr/>
          </a:p>
        </p:txBody>
      </p:sp>
      <p:sp>
        <p:nvSpPr>
          <p:cNvPr id="115" name="Google Shape;115;p4"/>
          <p:cNvSpPr txBox="1">
            <a:spLocks noGrp="1"/>
          </p:cNvSpPr>
          <p:nvPr>
            <p:ph type="ftr" idx="11"/>
          </p:nvPr>
        </p:nvSpPr>
        <p:spPr>
          <a:xfrm>
            <a:off x="6939116" y="72232"/>
            <a:ext cx="5252884" cy="31591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116" name="Google Shape;1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RELATED WORK</a:t>
            </a:r>
            <a:endParaRPr sz="3200"/>
          </a:p>
        </p:txBody>
      </p:sp>
      <p:sp>
        <p:nvSpPr>
          <p:cNvPr id="122" name="Google Shape;12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457200" lvl="0" indent="-368300" algn="l" rtl="0">
              <a:lnSpc>
                <a:spcPct val="150000"/>
              </a:lnSpc>
              <a:spcBef>
                <a:spcPts val="0"/>
              </a:spcBef>
              <a:spcAft>
                <a:spcPts val="0"/>
              </a:spcAft>
              <a:buClr>
                <a:schemeClr val="dk1"/>
              </a:buClr>
              <a:buSzPct val="114285"/>
              <a:buFont typeface="Times New Roman"/>
              <a:buChar char="●"/>
            </a:pPr>
            <a:r>
              <a:rPr lang="en-IN" sz="3500">
                <a:latin typeface="Times New Roman"/>
                <a:ea typeface="Times New Roman"/>
                <a:cs typeface="Times New Roman"/>
                <a:sym typeface="Times New Roman"/>
              </a:rPr>
              <a:t>Our method consists of a carefully constructed pipeline that is designed to identify distinct emotional states accurately by extracting features from speech signals. </a:t>
            </a:r>
            <a:endParaRPr/>
          </a:p>
          <a:p>
            <a:pPr marL="457200" lvl="0" indent="-368300" algn="l" rtl="0">
              <a:lnSpc>
                <a:spcPct val="150000"/>
              </a:lnSpc>
              <a:spcBef>
                <a:spcPts val="0"/>
              </a:spcBef>
              <a:spcAft>
                <a:spcPts val="0"/>
              </a:spcAft>
              <a:buClr>
                <a:schemeClr val="dk1"/>
              </a:buClr>
              <a:buSzPct val="114285"/>
              <a:buFont typeface="Times New Roman"/>
              <a:buChar char="●"/>
            </a:pPr>
            <a:r>
              <a:rPr lang="en-IN" sz="3500">
                <a:latin typeface="Times New Roman"/>
                <a:ea typeface="Times New Roman"/>
                <a:cs typeface="Times New Roman"/>
                <a:sym typeface="Times New Roman"/>
              </a:rPr>
              <a:t>We start by collecting a large dataset of emotional speech recordings that spans a variety of situations and emotions</a:t>
            </a:r>
            <a:endParaRPr/>
          </a:p>
          <a:p>
            <a:pPr marL="457200" lvl="0" indent="-368300" algn="l" rtl="0">
              <a:lnSpc>
                <a:spcPct val="150000"/>
              </a:lnSpc>
              <a:spcBef>
                <a:spcPts val="0"/>
              </a:spcBef>
              <a:spcAft>
                <a:spcPts val="0"/>
              </a:spcAft>
              <a:buClr>
                <a:schemeClr val="dk1"/>
              </a:buClr>
              <a:buSzPct val="114285"/>
              <a:buFont typeface="Times New Roman"/>
              <a:buChar char="●"/>
            </a:pPr>
            <a:r>
              <a:rPr lang="en-IN" sz="3500">
                <a:latin typeface="Times New Roman"/>
                <a:ea typeface="Times New Roman"/>
                <a:cs typeface="Times New Roman"/>
                <a:sym typeface="Times New Roman"/>
              </a:rPr>
              <a:t>Preprocessing is the process of carefully cleaning and dividing the audio data in order to enhance the input features' quality.</a:t>
            </a:r>
            <a:endParaRPr/>
          </a:p>
          <a:p>
            <a:pPr marL="457200" lvl="0" indent="-368300" algn="l" rtl="0">
              <a:lnSpc>
                <a:spcPct val="150000"/>
              </a:lnSpc>
              <a:spcBef>
                <a:spcPts val="0"/>
              </a:spcBef>
              <a:spcAft>
                <a:spcPts val="0"/>
              </a:spcAft>
              <a:buClr>
                <a:schemeClr val="dk1"/>
              </a:buClr>
              <a:buSzPct val="114285"/>
              <a:buFont typeface="Times New Roman"/>
              <a:buChar char="●"/>
            </a:pPr>
            <a:r>
              <a:rPr lang="en-IN" sz="3500">
                <a:latin typeface="Times New Roman"/>
                <a:ea typeface="Times New Roman"/>
                <a:cs typeface="Times New Roman"/>
                <a:sym typeface="Times New Roman"/>
              </a:rPr>
              <a:t>We perform extensive evaluations on a validation set for parameter tuning as well as a different testing set for objective performance assessment to guarantee robust performance.</a:t>
            </a:r>
            <a:endParaRPr/>
          </a:p>
          <a:p>
            <a:pPr marL="457200" lvl="0" indent="-368300" algn="l" rtl="0">
              <a:lnSpc>
                <a:spcPct val="150000"/>
              </a:lnSpc>
              <a:spcBef>
                <a:spcPts val="0"/>
              </a:spcBef>
              <a:spcAft>
                <a:spcPts val="0"/>
              </a:spcAft>
              <a:buClr>
                <a:schemeClr val="dk1"/>
              </a:buClr>
              <a:buSzPct val="114285"/>
              <a:buFont typeface="Times New Roman"/>
              <a:buChar char="●"/>
            </a:pPr>
            <a:r>
              <a:rPr lang="en-IN" sz="3500">
                <a:latin typeface="Times New Roman"/>
                <a:ea typeface="Times New Roman"/>
                <a:cs typeface="Times New Roman"/>
                <a:sym typeface="Times New Roman"/>
              </a:rPr>
              <a:t>Through metrics like recall, accuracy, precision, and F1 score, Our approach enables a more thorough analysis of the model's performance and provides insight into how well it can distinguish between different emotional expressions.</a:t>
            </a:r>
            <a:endParaRPr/>
          </a:p>
          <a:p>
            <a:pPr marL="0" lvl="0" indent="0" algn="l" rtl="0">
              <a:lnSpc>
                <a:spcPct val="90000"/>
              </a:lnSpc>
              <a:spcBef>
                <a:spcPts val="1000"/>
              </a:spcBef>
              <a:spcAft>
                <a:spcPts val="0"/>
              </a:spcAft>
              <a:buClr>
                <a:schemeClr val="dk1"/>
              </a:buClr>
              <a:buSzPct val="100000"/>
              <a:buNone/>
            </a:pPr>
            <a:endParaRPr/>
          </a:p>
        </p:txBody>
      </p:sp>
      <p:sp>
        <p:nvSpPr>
          <p:cNvPr id="124" name="Google Shape;124;p5"/>
          <p:cNvSpPr txBox="1">
            <a:spLocks noGrp="1"/>
          </p:cNvSpPr>
          <p:nvPr>
            <p:ph type="ftr" idx="11"/>
          </p:nvPr>
        </p:nvSpPr>
        <p:spPr>
          <a:xfrm>
            <a:off x="6226277" y="219281"/>
            <a:ext cx="570025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125" name="Google Shape;12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METHODOLOGY</a:t>
            </a:r>
            <a:endParaRPr sz="3200"/>
          </a:p>
        </p:txBody>
      </p:sp>
      <p:sp>
        <p:nvSpPr>
          <p:cNvPr id="132" name="Google Shape;132;p6"/>
          <p:cNvSpPr txBox="1">
            <a:spLocks noGrp="1"/>
          </p:cNvSpPr>
          <p:nvPr>
            <p:ph type="ftr" idx="11"/>
          </p:nvPr>
        </p:nvSpPr>
        <p:spPr>
          <a:xfrm>
            <a:off x="6329516" y="230188"/>
            <a:ext cx="569533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133" name="Google Shape;13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6</a:t>
            </a:fld>
            <a:endParaRPr/>
          </a:p>
        </p:txBody>
      </p:sp>
      <p:pic>
        <p:nvPicPr>
          <p:cNvPr id="134" name="Google Shape;134;p6"/>
          <p:cNvPicPr preferRelativeResize="0"/>
          <p:nvPr/>
        </p:nvPicPr>
        <p:blipFill>
          <a:blip r:embed="rId3">
            <a:alphaModFix/>
          </a:blip>
          <a:stretch>
            <a:fillRect/>
          </a:stretch>
        </p:blipFill>
        <p:spPr>
          <a:xfrm>
            <a:off x="2532499" y="1481149"/>
            <a:ext cx="6915375" cy="467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IMPLEMENTATION</a:t>
            </a:r>
            <a:endParaRPr sz="3200"/>
          </a:p>
        </p:txBody>
      </p:sp>
      <p:sp>
        <p:nvSpPr>
          <p:cNvPr id="140" name="Google Shape;14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68300" algn="l" rtl="0">
              <a:lnSpc>
                <a:spcPct val="90000"/>
              </a:lnSpc>
              <a:spcBef>
                <a:spcPts val="0"/>
              </a:spcBef>
              <a:spcAft>
                <a:spcPts val="0"/>
              </a:spcAft>
              <a:buClr>
                <a:schemeClr val="dk1"/>
              </a:buClr>
              <a:buSzPts val="2200"/>
              <a:buFont typeface="Times New Roman"/>
              <a:buChar char="➢"/>
            </a:pPr>
            <a:r>
              <a:rPr lang="en-IN" sz="2200" b="1">
                <a:latin typeface="Times New Roman"/>
                <a:ea typeface="Times New Roman"/>
                <a:cs typeface="Times New Roman"/>
                <a:sym typeface="Times New Roman"/>
              </a:rPr>
              <a:t>Pre-processing:</a:t>
            </a:r>
            <a:endParaRPr/>
          </a:p>
          <a:p>
            <a:pPr marL="1828800" lvl="0" indent="0" algn="l" rtl="0">
              <a:lnSpc>
                <a:spcPct val="90000"/>
              </a:lnSpc>
              <a:spcBef>
                <a:spcPts val="1600"/>
              </a:spcBef>
              <a:spcAft>
                <a:spcPts val="0"/>
              </a:spcAft>
              <a:buClr>
                <a:schemeClr val="dk1"/>
              </a:buClr>
              <a:buSzPts val="2200"/>
              <a:buNone/>
            </a:pPr>
            <a:r>
              <a:rPr lang="en-IN" sz="2200">
                <a:latin typeface="Times New Roman"/>
                <a:ea typeface="Times New Roman"/>
                <a:cs typeface="Times New Roman"/>
                <a:sym typeface="Times New Roman"/>
              </a:rPr>
              <a:t>Gathering of Data</a:t>
            </a:r>
            <a:endParaRPr/>
          </a:p>
          <a:p>
            <a:pPr marL="1371600" lvl="0" indent="457200" algn="l" rtl="0">
              <a:lnSpc>
                <a:spcPct val="90000"/>
              </a:lnSpc>
              <a:spcBef>
                <a:spcPts val="1600"/>
              </a:spcBef>
              <a:spcAft>
                <a:spcPts val="0"/>
              </a:spcAft>
              <a:buClr>
                <a:schemeClr val="dk1"/>
              </a:buClr>
              <a:buSzPts val="2200"/>
              <a:buNone/>
            </a:pPr>
            <a:r>
              <a:rPr lang="en-IN" sz="2200">
                <a:latin typeface="Times New Roman"/>
                <a:ea typeface="Times New Roman"/>
                <a:cs typeface="Times New Roman"/>
                <a:sym typeface="Times New Roman"/>
              </a:rPr>
              <a:t>Removal of Noise</a:t>
            </a:r>
            <a:endParaRPr/>
          </a:p>
          <a:p>
            <a:pPr marL="1371600" lvl="0" indent="457200" algn="l" rtl="0">
              <a:lnSpc>
                <a:spcPct val="90000"/>
              </a:lnSpc>
              <a:spcBef>
                <a:spcPts val="1600"/>
              </a:spcBef>
              <a:spcAft>
                <a:spcPts val="0"/>
              </a:spcAft>
              <a:buClr>
                <a:schemeClr val="dk1"/>
              </a:buClr>
              <a:buSzPts val="2200"/>
              <a:buNone/>
            </a:pPr>
            <a:r>
              <a:rPr lang="en-IN" sz="2200">
                <a:latin typeface="Times New Roman"/>
                <a:ea typeface="Times New Roman"/>
                <a:cs typeface="Times New Roman"/>
                <a:sym typeface="Times New Roman"/>
              </a:rPr>
              <a:t>Segmentation</a:t>
            </a:r>
            <a:endParaRPr/>
          </a:p>
          <a:p>
            <a:pPr marL="1371600" lvl="0" indent="457200" algn="l" rtl="0">
              <a:lnSpc>
                <a:spcPct val="90000"/>
              </a:lnSpc>
              <a:spcBef>
                <a:spcPts val="1600"/>
              </a:spcBef>
              <a:spcAft>
                <a:spcPts val="0"/>
              </a:spcAft>
              <a:buClr>
                <a:schemeClr val="dk1"/>
              </a:buClr>
              <a:buSzPts val="2200"/>
              <a:buNone/>
            </a:pPr>
            <a:r>
              <a:rPr lang="en-IN" sz="2200">
                <a:latin typeface="Times New Roman"/>
                <a:ea typeface="Times New Roman"/>
                <a:cs typeface="Times New Roman"/>
                <a:sym typeface="Times New Roman"/>
              </a:rPr>
              <a:t>Normalization</a:t>
            </a:r>
            <a:endParaRPr/>
          </a:p>
          <a:p>
            <a:pPr marL="1371600" lvl="0" indent="457200" algn="l" rtl="0">
              <a:lnSpc>
                <a:spcPct val="90000"/>
              </a:lnSpc>
              <a:spcBef>
                <a:spcPts val="1600"/>
              </a:spcBef>
              <a:spcAft>
                <a:spcPts val="0"/>
              </a:spcAft>
              <a:buClr>
                <a:schemeClr val="dk1"/>
              </a:buClr>
              <a:buSzPts val="2200"/>
              <a:buNone/>
            </a:pPr>
            <a:r>
              <a:rPr lang="en-IN" sz="2200">
                <a:latin typeface="Times New Roman"/>
                <a:ea typeface="Times New Roman"/>
                <a:cs typeface="Times New Roman"/>
                <a:sym typeface="Times New Roman"/>
              </a:rPr>
              <a:t>Windowing</a:t>
            </a:r>
            <a:endParaRPr sz="2200"/>
          </a:p>
        </p:txBody>
      </p:sp>
      <p:sp>
        <p:nvSpPr>
          <p:cNvPr id="142" name="Google Shape;142;p7"/>
          <p:cNvSpPr txBox="1">
            <a:spLocks noGrp="1"/>
          </p:cNvSpPr>
          <p:nvPr>
            <p:ph type="ftr" idx="11"/>
          </p:nvPr>
        </p:nvSpPr>
        <p:spPr>
          <a:xfrm>
            <a:off x="6830961" y="315912"/>
            <a:ext cx="508573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143" name="Google Shape;1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FEATURE EXTRACTION</a:t>
            </a:r>
            <a:endParaRPr sz="3200"/>
          </a:p>
        </p:txBody>
      </p:sp>
      <p:sp>
        <p:nvSpPr>
          <p:cNvPr id="149" name="Google Shape;14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74650" algn="l" rtl="0">
              <a:lnSpc>
                <a:spcPct val="90000"/>
              </a:lnSpc>
              <a:spcBef>
                <a:spcPts val="0"/>
              </a:spcBef>
              <a:spcAft>
                <a:spcPts val="0"/>
              </a:spcAft>
              <a:buClr>
                <a:schemeClr val="dk1"/>
              </a:buClr>
              <a:buSzPts val="2300"/>
              <a:buFont typeface="Times New Roman"/>
              <a:buChar char="●"/>
            </a:pPr>
            <a:r>
              <a:rPr lang="en-IN" sz="2200">
                <a:latin typeface="Times New Roman"/>
                <a:ea typeface="Times New Roman"/>
                <a:cs typeface="Times New Roman"/>
                <a:sym typeface="Times New Roman"/>
              </a:rPr>
              <a:t>The speech signal contains a large number of parameters that reflect the emotional characteristics. </a:t>
            </a:r>
            <a:endParaRPr/>
          </a:p>
          <a:p>
            <a:pPr marL="457200" lvl="0" indent="-374650" algn="l" rtl="0">
              <a:lnSpc>
                <a:spcPct val="90000"/>
              </a:lnSpc>
              <a:spcBef>
                <a:spcPts val="0"/>
              </a:spcBef>
              <a:spcAft>
                <a:spcPts val="0"/>
              </a:spcAft>
              <a:buClr>
                <a:schemeClr val="dk1"/>
              </a:buClr>
              <a:buSzPts val="2300"/>
              <a:buFont typeface="Times New Roman"/>
              <a:buChar char="●"/>
            </a:pPr>
            <a:r>
              <a:rPr lang="en-IN" sz="2200">
                <a:latin typeface="Times New Roman"/>
                <a:ea typeface="Times New Roman"/>
                <a:cs typeface="Times New Roman"/>
                <a:sym typeface="Times New Roman"/>
              </a:rPr>
              <a:t>Extract the features from audio file. These feature vectors are used to train the machine learning models</a:t>
            </a:r>
            <a:r>
              <a:rPr lang="en-IN" sz="2800">
                <a:latin typeface="Times New Roman"/>
                <a:ea typeface="Times New Roman"/>
                <a:cs typeface="Times New Roman"/>
                <a:sym typeface="Times New Roman"/>
              </a:rPr>
              <a:t>.</a:t>
            </a:r>
            <a:endParaRPr/>
          </a:p>
          <a:p>
            <a:pPr marL="228600" lvl="0" indent="-50800" algn="l" rtl="0">
              <a:lnSpc>
                <a:spcPct val="90000"/>
              </a:lnSpc>
              <a:spcBef>
                <a:spcPts val="1000"/>
              </a:spcBef>
              <a:spcAft>
                <a:spcPts val="0"/>
              </a:spcAft>
              <a:buClr>
                <a:schemeClr val="dk1"/>
              </a:buClr>
              <a:buSzPts val="2800"/>
              <a:buNone/>
            </a:pPr>
            <a:endParaRPr/>
          </a:p>
        </p:txBody>
      </p:sp>
      <p:sp>
        <p:nvSpPr>
          <p:cNvPr id="151" name="Google Shape;151;p8"/>
          <p:cNvSpPr txBox="1">
            <a:spLocks noGrp="1"/>
          </p:cNvSpPr>
          <p:nvPr>
            <p:ph type="ftr" idx="11"/>
          </p:nvPr>
        </p:nvSpPr>
        <p:spPr>
          <a:xfrm>
            <a:off x="6909619" y="230189"/>
            <a:ext cx="5154562" cy="32041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152" name="Google Shape;15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8</a:t>
            </a:fld>
            <a:endParaRPr/>
          </a:p>
        </p:txBody>
      </p:sp>
      <p:pic>
        <p:nvPicPr>
          <p:cNvPr id="153" name="Google Shape;153;p8"/>
          <p:cNvPicPr preferRelativeResize="0"/>
          <p:nvPr/>
        </p:nvPicPr>
        <p:blipFill rotWithShape="1">
          <a:blip r:embed="rId3">
            <a:alphaModFix/>
          </a:blip>
          <a:srcRect/>
          <a:stretch/>
        </p:blipFill>
        <p:spPr>
          <a:xfrm>
            <a:off x="0" y="3568362"/>
            <a:ext cx="12192000" cy="22884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HEAT MAP</a:t>
            </a:r>
            <a:endParaRPr sz="3200"/>
          </a:p>
        </p:txBody>
      </p:sp>
      <p:sp>
        <p:nvSpPr>
          <p:cNvPr id="159" name="Google Shape;159;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457200" lvl="0" indent="-368300" algn="l" rtl="0">
              <a:lnSpc>
                <a:spcPct val="115000"/>
              </a:lnSpc>
              <a:spcBef>
                <a:spcPts val="0"/>
              </a:spcBef>
              <a:spcAft>
                <a:spcPts val="0"/>
              </a:spcAft>
              <a:buClr>
                <a:schemeClr val="dk1"/>
              </a:buClr>
              <a:buSzPts val="2200"/>
              <a:buFont typeface="Times New Roman"/>
              <a:buChar char="●"/>
            </a:pPr>
            <a:r>
              <a:rPr lang="en-IN" sz="2200">
                <a:latin typeface="Times New Roman"/>
                <a:ea typeface="Times New Roman"/>
                <a:cs typeface="Times New Roman"/>
                <a:sym typeface="Times New Roman"/>
              </a:rPr>
              <a:t>A heatmap uses a color gradient to graphically depict the intensity of a variable, in this case, the MFCC coefficients. Usually, the y-axis shows the individual MFCC coefficients, and the x-axis shows the time or frames. </a:t>
            </a:r>
            <a:endParaRPr/>
          </a:p>
          <a:p>
            <a:pPr marL="457200" lvl="0" indent="-368300" algn="l" rtl="0">
              <a:lnSpc>
                <a:spcPct val="115000"/>
              </a:lnSpc>
              <a:spcBef>
                <a:spcPts val="0"/>
              </a:spcBef>
              <a:spcAft>
                <a:spcPts val="0"/>
              </a:spcAft>
              <a:buClr>
                <a:schemeClr val="dk1"/>
              </a:buClr>
              <a:buSzPts val="2200"/>
              <a:buFont typeface="Times New Roman"/>
              <a:buChar char="●"/>
            </a:pPr>
            <a:r>
              <a:rPr lang="en-IN" sz="2200">
                <a:latin typeface="Times New Roman"/>
                <a:ea typeface="Times New Roman"/>
                <a:cs typeface="Times New Roman"/>
                <a:sym typeface="Times New Roman"/>
              </a:rPr>
              <a:t>The heatmap can be used to visualize consistent patterns in the MFCC coefficients that may be related to specific emotions.</a:t>
            </a:r>
            <a:endParaRPr sz="2200"/>
          </a:p>
        </p:txBody>
      </p:sp>
      <p:sp>
        <p:nvSpPr>
          <p:cNvPr id="161" name="Google Shape;161;p9"/>
          <p:cNvSpPr txBox="1">
            <a:spLocks noGrp="1"/>
          </p:cNvSpPr>
          <p:nvPr>
            <p:ph type="ftr" idx="11"/>
          </p:nvPr>
        </p:nvSpPr>
        <p:spPr>
          <a:xfrm>
            <a:off x="6892409" y="182562"/>
            <a:ext cx="50955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Recognition of emotional speech using MFCC and Machine Learning Technique</a:t>
            </a:r>
            <a:endParaRPr/>
          </a:p>
        </p:txBody>
      </p:sp>
      <p:sp>
        <p:nvSpPr>
          <p:cNvPr id="162" name="Google Shape;16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IN"/>
              <a:t>9</a:t>
            </a:fld>
            <a:endParaRPr/>
          </a:p>
        </p:txBody>
      </p:sp>
      <p:pic>
        <p:nvPicPr>
          <p:cNvPr id="163" name="Google Shape;163;p9"/>
          <p:cNvPicPr preferRelativeResize="0">
            <a:picLocks noGrp="1"/>
          </p:cNvPicPr>
          <p:nvPr>
            <p:ph type="body" idx="2"/>
          </p:nvPr>
        </p:nvPicPr>
        <p:blipFill rotWithShape="1">
          <a:blip r:embed="rId3">
            <a:alphaModFix/>
          </a:blip>
          <a:srcRect/>
          <a:stretch/>
        </p:blipFill>
        <p:spPr>
          <a:xfrm>
            <a:off x="6019800" y="2123932"/>
            <a:ext cx="5181600" cy="265617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1642</Words>
  <Application>Microsoft Office PowerPoint</Application>
  <PresentationFormat>Widescreen</PresentationFormat>
  <Paragraphs>125</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 Recognition of emotional speech using MFCC and Machine Learning Technique</vt:lpstr>
      <vt:lpstr>CONTENTS</vt:lpstr>
      <vt:lpstr>ABSTRACT</vt:lpstr>
      <vt:lpstr>OBJECTIVES</vt:lpstr>
      <vt:lpstr>RELATED WORK</vt:lpstr>
      <vt:lpstr>METHODOLOGY</vt:lpstr>
      <vt:lpstr>IMPLEMENTATION</vt:lpstr>
      <vt:lpstr>FEATURE EXTRACTION</vt:lpstr>
      <vt:lpstr>HEAT MAP</vt:lpstr>
      <vt:lpstr>FEATURE SELECTION</vt:lpstr>
      <vt:lpstr>PowerPoint Presentation</vt:lpstr>
      <vt:lpstr>CONVOLUTIONAL NEURAL NETWORK</vt:lpstr>
      <vt:lpstr>PowerPoint Presentation</vt:lpstr>
      <vt:lpstr>PowerPoint Presentation</vt:lpstr>
      <vt:lpstr>SUPPORT VECTOR MACHINE</vt:lpstr>
      <vt:lpstr>PowerPoint Presentation</vt:lpstr>
      <vt:lpstr>PowerPoint Presentation</vt:lpstr>
      <vt:lpstr>MLP CLASSIFIER</vt:lpstr>
      <vt:lpstr>RANDOM FOREST</vt:lpstr>
      <vt:lpstr>CONCLUSION</vt:lpstr>
      <vt:lpstr>PAPER INFORMATION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Recognition of emotional speech using MFCC and Machine Learning Technique</dc:title>
  <dc:creator>uppalapu Indira</dc:creator>
  <cp:lastModifiedBy>Tejaswini Pokala</cp:lastModifiedBy>
  <cp:revision>2</cp:revision>
  <dcterms:created xsi:type="dcterms:W3CDTF">2023-11-30T12:40:04Z</dcterms:created>
  <dcterms:modified xsi:type="dcterms:W3CDTF">2024-04-12T11:27:53Z</dcterms:modified>
</cp:coreProperties>
</file>