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3"/>
  </p:notesMasterIdLst>
  <p:sldIdLst>
    <p:sldId id="256" r:id="rId2"/>
    <p:sldId id="257" r:id="rId3"/>
    <p:sldId id="258" r:id="rId4"/>
    <p:sldId id="259" r:id="rId5"/>
    <p:sldId id="260" r:id="rId6"/>
    <p:sldId id="261" r:id="rId7"/>
    <p:sldId id="262" r:id="rId8"/>
    <p:sldId id="264"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RSA</c:v>
                </c:pt>
              </c:strCache>
            </c:strRef>
          </c:tx>
          <c:spPr>
            <a:solidFill>
              <a:schemeClr val="accent1"/>
            </a:solidFill>
            <a:ln>
              <a:noFill/>
            </a:ln>
            <a:effectLst/>
          </c:spPr>
          <c:invertIfNegative val="0"/>
          <c:cat>
            <c:numRef>
              <c:f>Sheet1!$A$2:$A$5</c:f>
              <c:numCache>
                <c:formatCode>General</c:formatCode>
                <c:ptCount val="4"/>
                <c:pt idx="0">
                  <c:v>1</c:v>
                </c:pt>
                <c:pt idx="1">
                  <c:v>2</c:v>
                </c:pt>
                <c:pt idx="2">
                  <c:v>3</c:v>
                </c:pt>
                <c:pt idx="3">
                  <c:v>4</c:v>
                </c:pt>
              </c:numCache>
            </c:numRef>
          </c:cat>
          <c:val>
            <c:numRef>
              <c:f>Sheet1!$B$2:$B$5</c:f>
              <c:numCache>
                <c:formatCode>General</c:formatCode>
                <c:ptCount val="4"/>
                <c:pt idx="0">
                  <c:v>280</c:v>
                </c:pt>
                <c:pt idx="1">
                  <c:v>285</c:v>
                </c:pt>
                <c:pt idx="2">
                  <c:v>285</c:v>
                </c:pt>
                <c:pt idx="3">
                  <c:v>288</c:v>
                </c:pt>
              </c:numCache>
            </c:numRef>
          </c:val>
          <c:extLst>
            <c:ext xmlns:c16="http://schemas.microsoft.com/office/drawing/2014/chart" uri="{C3380CC4-5D6E-409C-BE32-E72D297353CC}">
              <c16:uniqueId val="{00000000-D503-4CE3-B4EF-C6CA5F1CB7BA}"/>
            </c:ext>
          </c:extLst>
        </c:ser>
        <c:ser>
          <c:idx val="1"/>
          <c:order val="1"/>
          <c:tx>
            <c:strRef>
              <c:f>Sheet1!$C$1</c:f>
              <c:strCache>
                <c:ptCount val="1"/>
                <c:pt idx="0">
                  <c:v>DTOS</c:v>
                </c:pt>
              </c:strCache>
            </c:strRef>
          </c:tx>
          <c:spPr>
            <a:solidFill>
              <a:schemeClr val="accent2"/>
            </a:solidFill>
            <a:ln>
              <a:noFill/>
            </a:ln>
            <a:effectLst/>
          </c:spPr>
          <c:invertIfNegative val="0"/>
          <c:cat>
            <c:numRef>
              <c:f>Sheet1!$A$2:$A$5</c:f>
              <c:numCache>
                <c:formatCode>General</c:formatCode>
                <c:ptCount val="4"/>
                <c:pt idx="0">
                  <c:v>1</c:v>
                </c:pt>
                <c:pt idx="1">
                  <c:v>2</c:v>
                </c:pt>
                <c:pt idx="2">
                  <c:v>3</c:v>
                </c:pt>
                <c:pt idx="3">
                  <c:v>4</c:v>
                </c:pt>
              </c:numCache>
            </c:numRef>
          </c:cat>
          <c:val>
            <c:numRef>
              <c:f>Sheet1!$C$2:$C$5</c:f>
              <c:numCache>
                <c:formatCode>General</c:formatCode>
                <c:ptCount val="4"/>
                <c:pt idx="0">
                  <c:v>260</c:v>
                </c:pt>
                <c:pt idx="1">
                  <c:v>260</c:v>
                </c:pt>
                <c:pt idx="2">
                  <c:v>250</c:v>
                </c:pt>
                <c:pt idx="3">
                  <c:v>240</c:v>
                </c:pt>
              </c:numCache>
            </c:numRef>
          </c:val>
          <c:extLst>
            <c:ext xmlns:c16="http://schemas.microsoft.com/office/drawing/2014/chart" uri="{C3380CC4-5D6E-409C-BE32-E72D297353CC}">
              <c16:uniqueId val="{00000001-D503-4CE3-B4EF-C6CA5F1CB7BA}"/>
            </c:ext>
          </c:extLst>
        </c:ser>
        <c:ser>
          <c:idx val="2"/>
          <c:order val="2"/>
          <c:tx>
            <c:strRef>
              <c:f>Sheet1!$D$1</c:f>
              <c:strCache>
                <c:ptCount val="1"/>
                <c:pt idx="0">
                  <c:v>IMAC</c:v>
                </c:pt>
              </c:strCache>
            </c:strRef>
          </c:tx>
          <c:spPr>
            <a:solidFill>
              <a:schemeClr val="accent3"/>
            </a:solidFill>
            <a:ln>
              <a:noFill/>
            </a:ln>
            <a:effectLst/>
          </c:spPr>
          <c:invertIfNegative val="0"/>
          <c:cat>
            <c:numRef>
              <c:f>Sheet1!$A$2:$A$5</c:f>
              <c:numCache>
                <c:formatCode>General</c:formatCode>
                <c:ptCount val="4"/>
                <c:pt idx="0">
                  <c:v>1</c:v>
                </c:pt>
                <c:pt idx="1">
                  <c:v>2</c:v>
                </c:pt>
                <c:pt idx="2">
                  <c:v>3</c:v>
                </c:pt>
                <c:pt idx="3">
                  <c:v>4</c:v>
                </c:pt>
              </c:numCache>
            </c:numRef>
          </c:cat>
          <c:val>
            <c:numRef>
              <c:f>Sheet1!$D$2:$D$5</c:f>
              <c:numCache>
                <c:formatCode>General</c:formatCode>
                <c:ptCount val="4"/>
                <c:pt idx="0">
                  <c:v>150</c:v>
                </c:pt>
                <c:pt idx="1">
                  <c:v>148</c:v>
                </c:pt>
                <c:pt idx="2">
                  <c:v>130</c:v>
                </c:pt>
                <c:pt idx="3">
                  <c:v>110</c:v>
                </c:pt>
              </c:numCache>
            </c:numRef>
          </c:val>
          <c:extLst>
            <c:ext xmlns:c16="http://schemas.microsoft.com/office/drawing/2014/chart" uri="{C3380CC4-5D6E-409C-BE32-E72D297353CC}">
              <c16:uniqueId val="{00000002-D503-4CE3-B4EF-C6CA5F1CB7BA}"/>
            </c:ext>
          </c:extLst>
        </c:ser>
        <c:ser>
          <c:idx val="3"/>
          <c:order val="3"/>
          <c:tx>
            <c:strRef>
              <c:f>Sheet1!$E$1</c:f>
              <c:strCache>
                <c:ptCount val="1"/>
                <c:pt idx="0">
                  <c:v>RL-CMAS</c:v>
                </c:pt>
              </c:strCache>
            </c:strRef>
          </c:tx>
          <c:spPr>
            <a:solidFill>
              <a:schemeClr val="accent4"/>
            </a:solidFill>
            <a:ln>
              <a:noFill/>
            </a:ln>
            <a:effectLst/>
          </c:spPr>
          <c:invertIfNegative val="0"/>
          <c:cat>
            <c:numRef>
              <c:f>Sheet1!$A$2:$A$5</c:f>
              <c:numCache>
                <c:formatCode>General</c:formatCode>
                <c:ptCount val="4"/>
                <c:pt idx="0">
                  <c:v>1</c:v>
                </c:pt>
                <c:pt idx="1">
                  <c:v>2</c:v>
                </c:pt>
                <c:pt idx="2">
                  <c:v>3</c:v>
                </c:pt>
                <c:pt idx="3">
                  <c:v>4</c:v>
                </c:pt>
              </c:numCache>
            </c:numRef>
          </c:cat>
          <c:val>
            <c:numRef>
              <c:f>Sheet1!$E$2:$E$5</c:f>
              <c:numCache>
                <c:formatCode>General</c:formatCode>
                <c:ptCount val="4"/>
                <c:pt idx="0">
                  <c:v>130</c:v>
                </c:pt>
                <c:pt idx="1">
                  <c:v>130</c:v>
                </c:pt>
                <c:pt idx="2">
                  <c:v>110</c:v>
                </c:pt>
                <c:pt idx="3">
                  <c:v>65</c:v>
                </c:pt>
              </c:numCache>
            </c:numRef>
          </c:val>
          <c:extLst>
            <c:ext xmlns:c16="http://schemas.microsoft.com/office/drawing/2014/chart" uri="{C3380CC4-5D6E-409C-BE32-E72D297353CC}">
              <c16:uniqueId val="{00000003-D503-4CE3-B4EF-C6CA5F1CB7BA}"/>
            </c:ext>
          </c:extLst>
        </c:ser>
        <c:dLbls>
          <c:showLegendKey val="0"/>
          <c:showVal val="0"/>
          <c:showCatName val="0"/>
          <c:showSerName val="0"/>
          <c:showPercent val="0"/>
          <c:showBubbleSize val="0"/>
        </c:dLbls>
        <c:gapWidth val="150"/>
        <c:axId val="1751155583"/>
        <c:axId val="1751150783"/>
      </c:barChart>
      <c:catAx>
        <c:axId val="175115558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latin typeface="Times New Roman" panose="02020603050405020304" pitchFamily="18" charset="0"/>
                    <a:cs typeface="Times New Roman" panose="02020603050405020304" pitchFamily="18" charset="0"/>
                  </a:rPr>
                  <a:t>PRIORITY</a:t>
                </a:r>
                <a:endParaRPr lang="en-IN"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1150783"/>
        <c:crosses val="autoZero"/>
        <c:auto val="1"/>
        <c:lblAlgn val="ctr"/>
        <c:lblOffset val="100"/>
        <c:noMultiLvlLbl val="0"/>
      </c:catAx>
      <c:valAx>
        <c:axId val="17511507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latin typeface="Times New Roman" panose="02020603050405020304" pitchFamily="18" charset="0"/>
                    <a:cs typeface="Times New Roman" panose="02020603050405020304" pitchFamily="18" charset="0"/>
                  </a:rPr>
                  <a:t>MESSAGE</a:t>
                </a:r>
                <a:r>
                  <a:rPr lang="en-US" baseline="0" dirty="0">
                    <a:latin typeface="Times New Roman" panose="02020603050405020304" pitchFamily="18" charset="0"/>
                    <a:cs typeface="Times New Roman" panose="02020603050405020304" pitchFamily="18" charset="0"/>
                  </a:rPr>
                  <a:t> PROCESSING DELAY (MS)</a:t>
                </a:r>
                <a:endParaRPr lang="en-IN" dirty="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1155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70196-A037-41C6-8AC8-F5F8C9EDDC87}" type="datetimeFigureOut">
              <a:rPr lang="en-IN" smtClean="0"/>
              <a:t>03-08-2024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E3882-9926-4A75-9A14-7C9F5260CE04}" type="slidenum">
              <a:rPr lang="en-IN" smtClean="0"/>
              <a:t>‹#›</a:t>
            </a:fld>
            <a:endParaRPr lang="en-IN"/>
          </a:p>
        </p:txBody>
      </p:sp>
    </p:spTree>
    <p:extLst>
      <p:ext uri="{BB962C8B-B14F-4D97-AF65-F5344CB8AC3E}">
        <p14:creationId xmlns:p14="http://schemas.microsoft.com/office/powerpoint/2010/main" val="1374666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CE3882-9926-4A75-9A14-7C9F5260CE04}" type="slidenum">
              <a:rPr lang="en-IN" smtClean="0"/>
              <a:t>3</a:t>
            </a:fld>
            <a:endParaRPr lang="en-IN"/>
          </a:p>
        </p:txBody>
      </p:sp>
    </p:spTree>
    <p:extLst>
      <p:ext uri="{BB962C8B-B14F-4D97-AF65-F5344CB8AC3E}">
        <p14:creationId xmlns:p14="http://schemas.microsoft.com/office/powerpoint/2010/main" val="380639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2424-4866-E6EA-BEF7-FD80275CE2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02BC6E-365E-BBB0-0CFB-E067309A9B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DF2460-E3FA-ACEF-E099-4EB770114D66}"/>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5" name="Footer Placeholder 4">
            <a:extLst>
              <a:ext uri="{FF2B5EF4-FFF2-40B4-BE49-F238E27FC236}">
                <a16:creationId xmlns:a16="http://schemas.microsoft.com/office/drawing/2014/main" id="{E3022493-3887-9B8F-E099-54E9D89B2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6B57F-E1E7-3542-BBAF-F908CCDE03C2}"/>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2176365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B3EF-57C7-9A02-87B2-9E8F87BCE0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97B0B2-58DB-A7B0-1D60-3A86DCE605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C9EE42-1477-2E0A-9AAD-2D6B02F23F3B}"/>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5" name="Footer Placeholder 4">
            <a:extLst>
              <a:ext uri="{FF2B5EF4-FFF2-40B4-BE49-F238E27FC236}">
                <a16:creationId xmlns:a16="http://schemas.microsoft.com/office/drawing/2014/main" id="{E9F6D696-02BB-F407-404A-6D7791B29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8805FE-B653-76DD-30A0-07C38AEC4DC3}"/>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382802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2D5CF0-A50B-2264-8F4B-8CEF87EF72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E4C2D6-1CEC-AA8C-1C80-FC85DCF7B1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04FACB-2B3F-C164-AA1F-CFF7AE2F2720}"/>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5" name="Footer Placeholder 4">
            <a:extLst>
              <a:ext uri="{FF2B5EF4-FFF2-40B4-BE49-F238E27FC236}">
                <a16:creationId xmlns:a16="http://schemas.microsoft.com/office/drawing/2014/main" id="{EE62A858-5296-01A4-6990-B7EA94F96A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6B307-D102-5641-0B86-AAD0571708F3}"/>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60739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08BB-2BE0-C7E4-89E4-65A6EC20C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2113CB-8B49-1F54-8D51-4E02DF0B6B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C1D090-718C-CBCE-216D-D7B9E6820185}"/>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5" name="Footer Placeholder 4">
            <a:extLst>
              <a:ext uri="{FF2B5EF4-FFF2-40B4-BE49-F238E27FC236}">
                <a16:creationId xmlns:a16="http://schemas.microsoft.com/office/drawing/2014/main" id="{9697F350-1B8C-5890-AFF5-CD5F88A064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201999-C715-E2D2-99E1-90EA550EF8F1}"/>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258301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2736-8734-3BF1-5D67-7725F0A5C1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2ECA47-6FD8-EAA0-6951-ABE2EA78F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5DC02-3234-8270-73CF-A89B4A242C9E}"/>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5" name="Footer Placeholder 4">
            <a:extLst>
              <a:ext uri="{FF2B5EF4-FFF2-40B4-BE49-F238E27FC236}">
                <a16:creationId xmlns:a16="http://schemas.microsoft.com/office/drawing/2014/main" id="{B8125D9F-43B7-52CB-AB73-D818906BC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6B2A7-B938-5E91-1FED-E819A95E2615}"/>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95780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D3A0-306A-F01F-CB08-AD6D2F060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2BBF42-8608-C845-D264-6AD0F9C93D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78A396-C845-C2F6-5AD1-68DE350937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C6BBBF-BAEC-CF5A-3EB6-3E700DEA4D6D}"/>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6" name="Footer Placeholder 5">
            <a:extLst>
              <a:ext uri="{FF2B5EF4-FFF2-40B4-BE49-F238E27FC236}">
                <a16:creationId xmlns:a16="http://schemas.microsoft.com/office/drawing/2014/main" id="{27203E4B-DA7E-3FD7-F742-6BC2F82866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A900A4-622F-0FA9-8B74-AF15FFF33ECC}"/>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143046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452A-1FDC-F3B6-080B-E75236128B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959168-633A-9DD7-F7C8-8540ECB2F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72A6A-A80A-3007-2E9D-A73141A00B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E13153-7350-1E21-6EEF-8DFC443F6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6D9DC-6034-FC2E-F387-25170BE5E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08649C-2C70-24C3-50D5-59B6B8BB4EAF}"/>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8" name="Footer Placeholder 7">
            <a:extLst>
              <a:ext uri="{FF2B5EF4-FFF2-40B4-BE49-F238E27FC236}">
                <a16:creationId xmlns:a16="http://schemas.microsoft.com/office/drawing/2014/main" id="{95B01A61-A394-1336-5223-205F21889B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492C52-DBA3-1257-16E8-6555417B1E6B}"/>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219412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D456-50B8-860A-9BF8-C74E1FAFFC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E45F81-4484-7568-65DB-1ED2EF7BBF24}"/>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4" name="Footer Placeholder 3">
            <a:extLst>
              <a:ext uri="{FF2B5EF4-FFF2-40B4-BE49-F238E27FC236}">
                <a16:creationId xmlns:a16="http://schemas.microsoft.com/office/drawing/2014/main" id="{28112F40-FE46-74BF-DBAE-E103A69E54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B13CE0-D6F7-05CF-7B10-83C519107F04}"/>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66402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BA9DB-FFB4-C3AB-72E0-8C107F1CB0C2}"/>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3" name="Footer Placeholder 2">
            <a:extLst>
              <a:ext uri="{FF2B5EF4-FFF2-40B4-BE49-F238E27FC236}">
                <a16:creationId xmlns:a16="http://schemas.microsoft.com/office/drawing/2014/main" id="{934DAF3E-034F-023E-5D73-6E8A9E0E39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3AD891-726B-FADC-8A1F-1003268F009A}"/>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394643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6A0C-E3B7-1A49-BFC9-D57CCAB73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28A55E-9FC4-CE2D-F89F-26E697C64E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2FA092-EEB9-56CB-3823-83EA660FC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6827F-8480-0CB2-5E28-00DAC33B4CF5}"/>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6" name="Footer Placeholder 5">
            <a:extLst>
              <a:ext uri="{FF2B5EF4-FFF2-40B4-BE49-F238E27FC236}">
                <a16:creationId xmlns:a16="http://schemas.microsoft.com/office/drawing/2014/main" id="{84D73E39-B6A6-8623-8BF9-3CD85328ED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354B20-EF38-A13B-EBEB-2338F53777D7}"/>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378523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59E7-9349-6DAE-DB44-1750C344A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4B4624-8D96-1C9A-B0DD-D11358C79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7B3C18-7543-42D9-04D3-F8A753A3E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42973-9F73-E868-EF0A-199D6BF324A2}"/>
              </a:ext>
            </a:extLst>
          </p:cNvPr>
          <p:cNvSpPr>
            <a:spLocks noGrp="1"/>
          </p:cNvSpPr>
          <p:nvPr>
            <p:ph type="dt" sz="half" idx="10"/>
          </p:nvPr>
        </p:nvSpPr>
        <p:spPr/>
        <p:txBody>
          <a:bodyPr/>
          <a:lstStyle/>
          <a:p>
            <a:fld id="{8548B25D-C219-44AF-BAE1-8E63F38D2787}" type="datetimeFigureOut">
              <a:rPr lang="en-IN" smtClean="0"/>
              <a:t>03-08-2024</a:t>
            </a:fld>
            <a:endParaRPr lang="en-IN"/>
          </a:p>
        </p:txBody>
      </p:sp>
      <p:sp>
        <p:nvSpPr>
          <p:cNvPr id="6" name="Footer Placeholder 5">
            <a:extLst>
              <a:ext uri="{FF2B5EF4-FFF2-40B4-BE49-F238E27FC236}">
                <a16:creationId xmlns:a16="http://schemas.microsoft.com/office/drawing/2014/main" id="{979B2A05-5DA6-2CB2-A2FF-9351935EEE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1678C-0D1D-4614-4F81-BE3D1CFD67C5}"/>
              </a:ext>
            </a:extLst>
          </p:cNvPr>
          <p:cNvSpPr>
            <a:spLocks noGrp="1"/>
          </p:cNvSpPr>
          <p:nvPr>
            <p:ph type="sldNum" sz="quarter" idx="12"/>
          </p:nvPr>
        </p:nvSpPr>
        <p:spPr/>
        <p:txBody>
          <a:bodyPr/>
          <a:lstStyle/>
          <a:p>
            <a:fld id="{FEA026DB-D421-4845-AA6C-D69AD99AFFB7}" type="slidenum">
              <a:rPr lang="en-IN" smtClean="0"/>
              <a:t>‹#›</a:t>
            </a:fld>
            <a:endParaRPr lang="en-IN"/>
          </a:p>
        </p:txBody>
      </p:sp>
    </p:spTree>
    <p:extLst>
      <p:ext uri="{BB962C8B-B14F-4D97-AF65-F5344CB8AC3E}">
        <p14:creationId xmlns:p14="http://schemas.microsoft.com/office/powerpoint/2010/main" val="2483618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0EB50-EAD0-04A9-891C-A32D90225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759017-3F51-9B89-988B-D50394C1B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F10136-7A1E-11F6-7712-9469D89993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8B25D-C219-44AF-BAE1-8E63F38D2787}" type="datetimeFigureOut">
              <a:rPr lang="en-IN" smtClean="0"/>
              <a:t>03-08-2024</a:t>
            </a:fld>
            <a:endParaRPr lang="en-IN"/>
          </a:p>
        </p:txBody>
      </p:sp>
      <p:sp>
        <p:nvSpPr>
          <p:cNvPr id="5" name="Footer Placeholder 4">
            <a:extLst>
              <a:ext uri="{FF2B5EF4-FFF2-40B4-BE49-F238E27FC236}">
                <a16:creationId xmlns:a16="http://schemas.microsoft.com/office/drawing/2014/main" id="{D06BF34F-421A-2F35-C309-97A6315DB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088B13-A3A1-7DA0-7EB4-953D66082C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026DB-D421-4845-AA6C-D69AD99AFFB7}" type="slidenum">
              <a:rPr lang="en-IN" smtClean="0"/>
              <a:t>‹#›</a:t>
            </a:fld>
            <a:endParaRPr lang="en-IN"/>
          </a:p>
        </p:txBody>
      </p:sp>
    </p:spTree>
    <p:extLst>
      <p:ext uri="{BB962C8B-B14F-4D97-AF65-F5344CB8AC3E}">
        <p14:creationId xmlns:p14="http://schemas.microsoft.com/office/powerpoint/2010/main" val="423408218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2C53-E599-FB3B-B2AC-831A96FC779B}"/>
              </a:ext>
            </a:extLst>
          </p:cNvPr>
          <p:cNvSpPr>
            <a:spLocks noGrp="1"/>
          </p:cNvSpPr>
          <p:nvPr>
            <p:ph type="ctrTitle" idx="4294967295"/>
          </p:nvPr>
        </p:nvSpPr>
        <p:spPr>
          <a:xfrm>
            <a:off x="1376516" y="923822"/>
            <a:ext cx="9144000" cy="649288"/>
          </a:xfrm>
        </p:spPr>
        <p:txBody>
          <a:bodyPr>
            <a:normAutofit/>
          </a:bodyPr>
          <a:lstStyle/>
          <a:p>
            <a:pPr algn="ctr"/>
            <a:r>
              <a:rPr lang="en-US" sz="3600" b="1" dirty="0">
                <a:latin typeface="Times New Roman" panose="02020603050405020304" pitchFamily="18" charset="0"/>
                <a:cs typeface="Times New Roman" panose="02020603050405020304" pitchFamily="18" charset="0"/>
              </a:rPr>
              <a:t>EMERGENCY VEHICLE PREEPMTION</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BD87869-02C3-9C66-5F7A-9C0EADE5A71C}"/>
              </a:ext>
            </a:extLst>
          </p:cNvPr>
          <p:cNvSpPr>
            <a:spLocks noGrp="1"/>
          </p:cNvSpPr>
          <p:nvPr>
            <p:ph type="subTitle" idx="4294967295"/>
          </p:nvPr>
        </p:nvSpPr>
        <p:spPr>
          <a:xfrm>
            <a:off x="7649497" y="3822292"/>
            <a:ext cx="3175819" cy="769374"/>
          </a:xfrm>
        </p:spPr>
        <p:txBody>
          <a:bodyPr>
            <a:normAutofit fontScale="77500" lnSpcReduction="20000"/>
          </a:bodyPr>
          <a:lstStyle/>
          <a:p>
            <a:pPr algn="r"/>
            <a:r>
              <a:rPr lang="en-US" dirty="0">
                <a:solidFill>
                  <a:schemeClr val="tx1"/>
                </a:solidFill>
                <a:latin typeface="Times New Roman" panose="02020603050405020304" pitchFamily="18" charset="0"/>
                <a:cs typeface="Times New Roman" panose="02020603050405020304" pitchFamily="18" charset="0"/>
              </a:rPr>
              <a:t>NAME:T.SRISHANTH</a:t>
            </a:r>
          </a:p>
          <a:p>
            <a:pPr algn="r"/>
            <a:r>
              <a:rPr lang="en-US" dirty="0">
                <a:solidFill>
                  <a:schemeClr val="tx1"/>
                </a:solidFill>
                <a:latin typeface="Times New Roman" panose="02020603050405020304" pitchFamily="18" charset="0"/>
                <a:cs typeface="Times New Roman" panose="02020603050405020304" pitchFamily="18" charset="0"/>
              </a:rPr>
              <a:t>REG NO:192372302</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51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7E09A70-5404-0386-B6C8-241B4A4732E2}"/>
              </a:ext>
            </a:extLst>
          </p:cNvPr>
          <p:cNvSpPr txBox="1"/>
          <p:nvPr/>
        </p:nvSpPr>
        <p:spPr>
          <a:xfrm>
            <a:off x="167148" y="275303"/>
            <a:ext cx="11592233" cy="646183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EVP Systems Testing Overview</a:t>
            </a: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System Setup and Configuration</a:t>
            </a:r>
            <a:r>
              <a:rPr lang="en-US" sz="2000" dirty="0">
                <a:latin typeface="Times New Roman" panose="02020603050405020304" pitchFamily="18" charset="0"/>
                <a:cs typeface="Times New Roman" panose="02020603050405020304" pitchFamily="18" charset="0"/>
              </a:rPr>
              <a:t>: Installation of EVP hardware to ensure communication between emergency vehicles and traffic signals.</a:t>
            </a: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Scenario Planning</a:t>
            </a:r>
            <a:r>
              <a:rPr lang="en-US" sz="2000" dirty="0">
                <a:latin typeface="Times New Roman" panose="02020603050405020304" pitchFamily="18" charset="0"/>
                <a:cs typeface="Times New Roman" panose="02020603050405020304" pitchFamily="18" charset="0"/>
              </a:rPr>
              <a:t>: Designing test scenarios based on real-world conditions, emergency vehicle routes, and intersection complexity.</a:t>
            </a: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Field Testing</a:t>
            </a:r>
            <a:r>
              <a:rPr lang="en-US" sz="2000" dirty="0">
                <a:latin typeface="Times New Roman" panose="02020603050405020304" pitchFamily="18" charset="0"/>
                <a:cs typeface="Times New Roman" panose="02020603050405020304" pitchFamily="18" charset="0"/>
              </a:rPr>
              <a:t>: Observing preemption at intersections where test vehicles pass through and verifying signal changes for right-of-way.</a:t>
            </a: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Recording response times, signal changes, and traffic disruption using sensors, cameras, and GPS tracking.</a:t>
            </a: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Analysis</a:t>
            </a:r>
            <a:r>
              <a:rPr lang="en-US" sz="2000" dirty="0">
                <a:latin typeface="Times New Roman" panose="02020603050405020304" pitchFamily="18" charset="0"/>
                <a:cs typeface="Times New Roman" panose="02020603050405020304" pitchFamily="18" charset="0"/>
              </a:rPr>
              <a:t>: Evaluating system performance in terms of response time, clearing efficiency, and minimal traffic disruption.</a:t>
            </a:r>
          </a:p>
        </p:txBody>
      </p:sp>
    </p:spTree>
    <p:extLst>
      <p:ext uri="{BB962C8B-B14F-4D97-AF65-F5344CB8AC3E}">
        <p14:creationId xmlns:p14="http://schemas.microsoft.com/office/powerpoint/2010/main" val="3319517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8218F-12C5-DBEE-B6B2-87A2879B7F0F}"/>
              </a:ext>
            </a:extLst>
          </p:cNvPr>
          <p:cNvSpPr txBox="1"/>
          <p:nvPr/>
        </p:nvSpPr>
        <p:spPr>
          <a:xfrm>
            <a:off x="245806" y="314632"/>
            <a:ext cx="11720052" cy="203132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Safety and Compliance Checks</a:t>
            </a:r>
            <a:r>
              <a:rPr lang="en-US" sz="1800" dirty="0">
                <a:latin typeface="Times New Roman" panose="02020603050405020304" pitchFamily="18" charset="0"/>
                <a:cs typeface="Times New Roman" panose="02020603050405020304" pitchFamily="18" charset="0"/>
              </a:rPr>
              <a:t>: Ensuring compliance with traffic safety regulations and guidelines.</a:t>
            </a:r>
          </a:p>
          <a:p>
            <a:pPr marL="285750" indent="-285750">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Feedback and Iteration</a:t>
            </a:r>
            <a:r>
              <a:rPr lang="en-US" sz="1800" dirty="0">
                <a:latin typeface="Times New Roman" panose="02020603050405020304" pitchFamily="18" charset="0"/>
                <a:cs typeface="Times New Roman" panose="02020603050405020304" pitchFamily="18" charset="0"/>
              </a:rPr>
              <a:t>: Adapting system performance based on feedback from emergency responders and further testing.</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036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01F4CF-5C09-ACF8-0D89-41AB14F85089}"/>
              </a:ext>
            </a:extLst>
          </p:cNvPr>
          <p:cNvSpPr txBox="1"/>
          <p:nvPr/>
        </p:nvSpPr>
        <p:spPr>
          <a:xfrm>
            <a:off x="304800" y="658761"/>
            <a:ext cx="11887200" cy="623100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INTRODUCTION</a:t>
            </a:r>
            <a:r>
              <a:rPr lang="en-US" sz="2200" dirty="0">
                <a:latin typeface="Times New Roman" panose="02020603050405020304" pitchFamily="18" charset="0"/>
                <a:cs typeface="Times New Roman" panose="02020603050405020304" pitchFamily="18" charset="0"/>
              </a:rPr>
              <a:t>:- </a:t>
            </a:r>
          </a:p>
          <a:p>
            <a:endParaRPr lang="en-US" sz="1900" dirty="0">
              <a:latin typeface="Times New Roman" panose="02020603050405020304" pitchFamily="18" charset="0"/>
              <a:cs typeface="Times New Roman" panose="02020603050405020304" pitchFamily="18" charset="0"/>
            </a:endParaRPr>
          </a:p>
          <a:p>
            <a:pPr>
              <a:lnSpc>
                <a:spcPct val="200000"/>
              </a:lnSpc>
            </a:pPr>
            <a:r>
              <a:rPr lang="en-US" sz="2000" b="0" i="0" dirty="0">
                <a:effectLst/>
                <a:latin typeface="Times New Roman" panose="02020603050405020304" pitchFamily="18" charset="0"/>
                <a:cs typeface="Times New Roman" panose="02020603050405020304" pitchFamily="18" charset="0"/>
              </a:rPr>
              <a:t>     </a:t>
            </a:r>
            <a:r>
              <a:rPr lang="en-US" sz="2200" b="1" i="0" dirty="0">
                <a:effectLst/>
                <a:latin typeface="Times New Roman" panose="02020603050405020304" pitchFamily="18" charset="0"/>
                <a:cs typeface="Times New Roman" panose="02020603050405020304" pitchFamily="18" charset="0"/>
              </a:rPr>
              <a:t>Emergency Vehicle Preemption</a:t>
            </a:r>
            <a:r>
              <a:rPr lang="en-US" sz="2000" b="0" i="0" dirty="0">
                <a:effectLst/>
                <a:latin typeface="Times New Roman" panose="02020603050405020304" pitchFamily="18" charset="0"/>
                <a:cs typeface="Times New Roman" panose="02020603050405020304" pitchFamily="18" charset="0"/>
              </a:rPr>
              <a:t>: A Traffic Management Strategy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Enhances efficiency and safety of emergency responses by prioritizing all emergency vehicles.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Utilizes advanced technologies to manage traffic signals and junctions.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Aims to minimize delays and clear traffic lanes for emergency vehicles.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Traffic lights change green when an emergency vehicle is detected, red for other directions.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Preemption systems use GPS technology, radio signals, and optical sensors.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Connects to traffic management software for real-time adjustments or monitoring.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Enhances road safety by reducing potential accidents at junctions.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Enhances city effectiveness by enabling timely response to crises and prompt assistance.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36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4FD292-EA93-EB59-A333-3982664773F3}"/>
              </a:ext>
            </a:extLst>
          </p:cNvPr>
          <p:cNvSpPr txBox="1"/>
          <p:nvPr/>
        </p:nvSpPr>
        <p:spPr>
          <a:xfrm>
            <a:off x="206477" y="294701"/>
            <a:ext cx="11611896" cy="6046335"/>
          </a:xfrm>
          <a:prstGeom prst="rect">
            <a:avLst/>
          </a:prstGeom>
          <a:noFill/>
        </p:spPr>
        <p:txBody>
          <a:bodyPr wrap="square" rtlCol="0">
            <a:spAutoFit/>
          </a:bodyPr>
          <a:lstStyle/>
          <a:p>
            <a:pPr>
              <a:lnSpc>
                <a:spcPct val="150000"/>
              </a:lnSpc>
            </a:pPr>
            <a:r>
              <a:rPr lang="en-US" sz="2200" b="1" dirty="0">
                <a:latin typeface="Times New Roman" panose="02020603050405020304" pitchFamily="18" charset="0"/>
                <a:cs typeface="Times New Roman" panose="02020603050405020304" pitchFamily="18" charset="0"/>
              </a:rPr>
              <a:t>TECHNOLOGIES</a:t>
            </a:r>
            <a:r>
              <a:rPr lang="en-US" sz="2200" dirty="0">
                <a:latin typeface="Times New Roman" panose="02020603050405020304" pitchFamily="18" charset="0"/>
                <a:cs typeface="Times New Roman" panose="02020603050405020304" pitchFamily="18" charset="0"/>
              </a:rPr>
              <a:t>:</a:t>
            </a:r>
          </a:p>
          <a:p>
            <a:pPr>
              <a:lnSpc>
                <a:spcPct val="200000"/>
              </a:lnSpc>
            </a:pPr>
            <a:r>
              <a:rPr lang="en-US" sz="2000" dirty="0">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Emergency Vehicle Preemption Systems</a:t>
            </a:r>
            <a:r>
              <a:rPr lang="en-US" sz="2000" b="0" i="0" dirty="0">
                <a:effectLst/>
                <a:latin typeface="Times New Roman" panose="02020603050405020304" pitchFamily="18" charset="0"/>
                <a:cs typeface="Times New Roman" panose="02020603050405020304" pitchFamily="18" charset="0"/>
              </a:rPr>
              <a:t>: Technolog</a:t>
            </a:r>
            <a:r>
              <a:rPr lang="en-US" sz="2000" dirty="0">
                <a:latin typeface="Times New Roman" panose="02020603050405020304" pitchFamily="18" charset="0"/>
                <a:cs typeface="Times New Roman" panose="02020603050405020304" pitchFamily="18" charset="0"/>
              </a:rPr>
              <a:t>y </a:t>
            </a:r>
            <a:r>
              <a:rPr lang="en-US" sz="2000" b="0" i="0" dirty="0">
                <a:effectLst/>
                <a:latin typeface="Times New Roman" panose="02020603050405020304" pitchFamily="18" charset="0"/>
                <a:cs typeface="Times New Roman" panose="02020603050405020304" pitchFamily="18" charset="0"/>
              </a:rPr>
              <a:t>and Applications </a:t>
            </a:r>
          </a:p>
          <a:p>
            <a:pPr marL="285750" indent="-28575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GPS-Based Systems</a:t>
            </a:r>
            <a:r>
              <a:rPr lang="en-US" sz="2000" b="0" i="0" dirty="0">
                <a:effectLst/>
                <a:latin typeface="Times New Roman" panose="02020603050405020304" pitchFamily="18" charset="0"/>
                <a:cs typeface="Times New Roman" panose="02020603050405020304" pitchFamily="18" charset="0"/>
              </a:rPr>
              <a:t>: Utilizes Global Positioning System technology to track real-time vehicle locations. Traffic signal controllers use GPS data to preempt signals. </a:t>
            </a:r>
          </a:p>
          <a:p>
            <a:pPr marL="285750" indent="-28575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GPS-based preemption systems give priority to emergency vehicles at intersections. They provide green lights to ambulances, fire trucks, and police cars.</a:t>
            </a:r>
          </a:p>
          <a:p>
            <a:pPr marL="285750" indent="-285750">
              <a:lnSpc>
                <a:spcPct val="20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The system has these parts</a:t>
            </a:r>
            <a:r>
              <a:rPr lang="en-US" sz="2000" b="0" i="0" dirty="0">
                <a:effectLst/>
                <a:latin typeface="Times New Roman" panose="02020603050405020304" pitchFamily="18" charset="0"/>
                <a:cs typeface="Times New Roman" panose="02020603050405020304" pitchFamily="18" charset="0"/>
              </a:rPr>
              <a:t>: GPS Receivers, Communication Modules, Traffic Signal Controllers, and a Central Management System.</a:t>
            </a:r>
          </a:p>
          <a:p>
            <a:pPr marL="285750" indent="-285750">
              <a:lnSpc>
                <a:spcPct val="20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Here's how the system works</a:t>
            </a:r>
            <a:r>
              <a:rPr lang="en-US" sz="2000" b="0" i="0" dirty="0">
                <a:effectLst/>
                <a:latin typeface="Times New Roman" panose="02020603050405020304" pitchFamily="18" charset="0"/>
                <a:cs typeface="Times New Roman" panose="02020603050405020304" pitchFamily="18" charset="0"/>
              </a:rPr>
              <a:t>: it detects and tracks vehicles, sends preemption requests, controls signals, and then returns to normal.</a:t>
            </a:r>
          </a:p>
        </p:txBody>
      </p:sp>
    </p:spTree>
    <p:extLst>
      <p:ext uri="{BB962C8B-B14F-4D97-AF65-F5344CB8AC3E}">
        <p14:creationId xmlns:p14="http://schemas.microsoft.com/office/powerpoint/2010/main" val="328227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C6782-188E-37B0-A8A8-DACA653F012B}"/>
              </a:ext>
            </a:extLst>
          </p:cNvPr>
          <p:cNvSpPr txBox="1"/>
          <p:nvPr/>
        </p:nvSpPr>
        <p:spPr>
          <a:xfrm>
            <a:off x="0" y="0"/>
            <a:ext cx="12192000" cy="6774483"/>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system cuts down response times, makes roads safer, and helps traffic move better.</a:t>
            </a: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setting up this system, you need to think about how accurate it is how fast it responds, if it has backups, and if it works with the traffic signals already in place.</a:t>
            </a: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 problems to solve include signal loss keeping the system safe from hackers, and using strong codes to protect and verify data.</a:t>
            </a: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You can look at how big cities have used this system and how well it worked for them.</a:t>
            </a:r>
          </a:p>
          <a:p>
            <a:pPr marL="342900" indent="-342900">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Looking ahead, we might see better GPS tech and these systems working with self-driving cars.</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Grants emergency vehicles preferential green lights at intersections with traffic signals.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Reduces response time and quickest arrival at emergencies.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Prevents intersection conflicts, improving road safety and optimizing traffic flow.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Functions with existing traffic signal infrastructure.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50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0BA840-8FAF-076D-AA85-B18BC37427F4}"/>
              </a:ext>
            </a:extLst>
          </p:cNvPr>
          <p:cNvSpPr txBox="1"/>
          <p:nvPr/>
        </p:nvSpPr>
        <p:spPr>
          <a:xfrm>
            <a:off x="0" y="198083"/>
            <a:ext cx="12192000" cy="6461834"/>
          </a:xfrm>
          <a:prstGeom prst="rect">
            <a:avLst/>
          </a:prstGeom>
          <a:noFill/>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Emergency Vehicle Preemption Systems (EVPS) Data Collection Process Types of Data Collect:</a:t>
            </a:r>
            <a:r>
              <a:rPr lang="en-US" sz="2000" b="0" i="0" dirty="0">
                <a:effectLst/>
                <a:latin typeface="Times New Roman" panose="02020603050405020304" pitchFamily="18" charset="0"/>
                <a:cs typeface="Times New Roman" panose="02020603050405020304" pitchFamily="18" charset="0"/>
              </a:rPr>
              <a:t> </a:t>
            </a:r>
          </a:p>
          <a:p>
            <a:pPr marL="342900" indent="-342900">
              <a:lnSpc>
                <a:spcPct val="20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Traffic Signal Data</a:t>
            </a:r>
            <a:r>
              <a:rPr lang="en-US" sz="2000" b="0" i="0" dirty="0">
                <a:effectLst/>
                <a:latin typeface="Times New Roman" panose="02020603050405020304" pitchFamily="18" charset="0"/>
                <a:cs typeface="Times New Roman" panose="02020603050405020304" pitchFamily="18" charset="0"/>
              </a:rPr>
              <a:t>: Signal timing plans, phase sequence, controller logs.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Emergency Vehicle Data</a:t>
            </a:r>
            <a:r>
              <a:rPr lang="en-US" sz="2000" b="0" i="0" dirty="0">
                <a:effectLst/>
                <a:latin typeface="Times New Roman" panose="02020603050405020304" pitchFamily="18" charset="0"/>
                <a:cs typeface="Times New Roman" panose="02020603050405020304" pitchFamily="18" charset="0"/>
              </a:rPr>
              <a:t>: Vehicle identification, GPS location data, preemption activation and de-activation time stamps, and emergency vehicle route.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Intersection Data</a:t>
            </a:r>
            <a:r>
              <a:rPr lang="en-US" sz="2000" b="0" i="0" dirty="0">
                <a:effectLst/>
                <a:latin typeface="Times New Roman" panose="02020603050405020304" pitchFamily="18" charset="0"/>
                <a:cs typeface="Times New Roman" panose="02020603050405020304" pitchFamily="18" charset="0"/>
              </a:rPr>
              <a:t>: Intersection layout, detection zones, traffic volume, and patterns.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Environmental Data</a:t>
            </a:r>
            <a:r>
              <a:rPr lang="en-US" sz="2000" b="0" i="0" dirty="0">
                <a:effectLst/>
                <a:latin typeface="Times New Roman" panose="02020603050405020304" pitchFamily="18" charset="0"/>
                <a:cs typeface="Times New Roman" panose="02020603050405020304" pitchFamily="18" charset="0"/>
              </a:rPr>
              <a:t>: Weather, time of day, road conditions.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System Performance Data</a:t>
            </a:r>
            <a:r>
              <a:rPr lang="en-US" sz="2000" b="0" i="0" dirty="0">
                <a:effectLst/>
                <a:latin typeface="Times New Roman" panose="02020603050405020304" pitchFamily="18" charset="0"/>
                <a:cs typeface="Times New Roman" panose="02020603050405020304" pitchFamily="18" charset="0"/>
              </a:rPr>
              <a:t>: Response time, duration of preemption, effect on nonemergency traffic, and success rate of preemption.</a:t>
            </a:r>
          </a:p>
          <a:p>
            <a:pPr>
              <a:lnSpc>
                <a:spcPct val="200000"/>
              </a:lnSpc>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Data Collection Methods</a:t>
            </a:r>
            <a:r>
              <a:rPr lang="en-US" sz="2000" b="0" i="0" dirty="0">
                <a:effectLst/>
                <a:latin typeface="Times New Roman" panose="02020603050405020304" pitchFamily="18" charset="0"/>
                <a:cs typeface="Times New Roman" panose="02020603050405020304" pitchFamily="18" charset="0"/>
              </a:rPr>
              <a:t>: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Sensors and Detectors</a:t>
            </a:r>
            <a:r>
              <a:rPr lang="en-US" sz="2000" b="0" i="0" dirty="0">
                <a:effectLst/>
                <a:latin typeface="Times New Roman" panose="02020603050405020304" pitchFamily="18" charset="0"/>
                <a:cs typeface="Times New Roman" panose="02020603050405020304" pitchFamily="18" charset="0"/>
              </a:rPr>
              <a:t>: Inductive Loop Detectors, Infrared or Acoustic Detectors, GPS and Telematics Systems.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Traffic Signal Controllers</a:t>
            </a:r>
            <a:r>
              <a:rPr lang="en-US" sz="2000" b="0" i="0" dirty="0">
                <a:effectLst/>
                <a:latin typeface="Times New Roman" panose="02020603050405020304" pitchFamily="18" charset="0"/>
                <a:cs typeface="Times New Roman" panose="02020603050405020304" pitchFamily="18" charset="0"/>
              </a:rPr>
              <a:t>: Controller Logs, Networked Systems, Video Cameras, Communication Systems.</a:t>
            </a:r>
            <a:r>
              <a:rPr lang="en-US" sz="2000" b="0" i="0" dirty="0">
                <a:effectLst/>
                <a:highlight>
                  <a:srgbClr val="FFFFFF"/>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9289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56A5C-A119-837C-3AD1-EDAAB5E8BBEB}"/>
              </a:ext>
            </a:extLst>
          </p:cNvPr>
          <p:cNvSpPr txBox="1"/>
          <p:nvPr/>
        </p:nvSpPr>
        <p:spPr>
          <a:xfrm>
            <a:off x="137652" y="229626"/>
            <a:ext cx="11916696" cy="5538504"/>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Manual Data Collection</a:t>
            </a:r>
            <a:r>
              <a:rPr lang="en-US" sz="2000" b="0" i="0" dirty="0">
                <a:effectLst/>
                <a:latin typeface="Times New Roman" panose="02020603050405020304" pitchFamily="18" charset="0"/>
                <a:cs typeface="Times New Roman" panose="02020603050405020304" pitchFamily="18" charset="0"/>
              </a:rPr>
              <a:t>: Field Observations, Surveys, and Interviews.</a:t>
            </a:r>
          </a:p>
          <a:p>
            <a:pPr>
              <a:lnSpc>
                <a:spcPct val="200000"/>
              </a:lnSpc>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Data Storage and Management</a:t>
            </a:r>
            <a:r>
              <a:rPr lang="en-US" sz="2000" b="0" i="0" dirty="0">
                <a:effectLst/>
                <a:latin typeface="Times New Roman" panose="02020603050405020304" pitchFamily="18" charset="0"/>
                <a:cs typeface="Times New Roman" panose="02020603050405020304" pitchFamily="18" charset="0"/>
              </a:rPr>
              <a:t>:</a:t>
            </a:r>
            <a:endParaRPr lang="en-US" sz="2000" b="1" i="0" dirty="0">
              <a:effectLst/>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Databases</a:t>
            </a:r>
            <a:r>
              <a:rPr lang="en-US" sz="2000" b="0" i="0" dirty="0">
                <a:effectLst/>
                <a:latin typeface="Times New Roman" panose="02020603050405020304" pitchFamily="18" charset="0"/>
                <a:cs typeface="Times New Roman" panose="02020603050405020304" pitchFamily="18" charset="0"/>
              </a:rPr>
              <a:t>: Uses relational or NoSQL databases for large data volumes.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Cloud Storage</a:t>
            </a:r>
            <a:r>
              <a:rPr lang="en-US" sz="2000" b="0" i="0" dirty="0">
                <a:effectLst/>
                <a:latin typeface="Times New Roman" panose="02020603050405020304" pitchFamily="18" charset="0"/>
                <a:cs typeface="Times New Roman" panose="02020603050405020304" pitchFamily="18" charset="0"/>
              </a:rPr>
              <a:t>: Provides scalable, accessible data storage solutions.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Data Integration</a:t>
            </a:r>
            <a:r>
              <a:rPr lang="en-US" sz="2000" b="0" i="0" dirty="0">
                <a:effectLst/>
                <a:latin typeface="Times New Roman" panose="02020603050405020304" pitchFamily="18" charset="0"/>
                <a:cs typeface="Times New Roman" panose="02020603050405020304" pitchFamily="18" charset="0"/>
              </a:rPr>
              <a:t>: Combines sources for holistic analysis. </a:t>
            </a:r>
          </a:p>
          <a:p>
            <a:pPr>
              <a:lnSpc>
                <a:spcPct val="200000"/>
              </a:lnSpc>
            </a:pPr>
            <a:r>
              <a:rPr lang="en-US" sz="2000" b="1" i="0" dirty="0">
                <a:effectLst/>
                <a:latin typeface="Times New Roman" panose="02020603050405020304" pitchFamily="18" charset="0"/>
                <a:cs typeface="Times New Roman" panose="02020603050405020304" pitchFamily="18" charset="0"/>
              </a:rPr>
              <a:t>Data Analysis and Reporting</a:t>
            </a:r>
            <a:r>
              <a:rPr lang="en-US" sz="2000" b="0" i="0" dirty="0">
                <a:effectLst/>
                <a:latin typeface="Times New Roman" panose="02020603050405020304" pitchFamily="18" charset="0"/>
                <a:cs typeface="Times New Roman" panose="02020603050405020304" pitchFamily="18" charset="0"/>
              </a:rPr>
              <a:t>: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Statistical Analysis</a:t>
            </a:r>
            <a:r>
              <a:rPr lang="en-US" sz="2000" b="0" i="0" dirty="0">
                <a:effectLst/>
                <a:latin typeface="Times New Roman" panose="02020603050405020304" pitchFamily="18" charset="0"/>
                <a:cs typeface="Times New Roman" panose="02020603050405020304" pitchFamily="18" charset="0"/>
              </a:rPr>
              <a:t>: Computes performance metrics.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Traffic Simulation Models</a:t>
            </a:r>
            <a:r>
              <a:rPr lang="en-US" sz="2000" b="0" i="0" dirty="0">
                <a:effectLst/>
                <a:latin typeface="Times New Roman" panose="02020603050405020304" pitchFamily="18" charset="0"/>
                <a:cs typeface="Times New Roman" panose="02020603050405020304" pitchFamily="18" charset="0"/>
              </a:rPr>
              <a:t>: Runs simulations to estimate preemption impacts.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Machine Learning Models</a:t>
            </a:r>
            <a:r>
              <a:rPr lang="en-US" sz="2000" b="0" i="0" dirty="0">
                <a:effectLst/>
                <a:latin typeface="Times New Roman" panose="02020603050405020304" pitchFamily="18" charset="0"/>
                <a:cs typeface="Times New Roman" panose="02020603050405020304" pitchFamily="18" charset="0"/>
              </a:rPr>
              <a:t>: Uses historical data to predict and optimize control events.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77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36797-94D1-1A1A-4D30-2AF606C60A05}"/>
              </a:ext>
            </a:extLst>
          </p:cNvPr>
          <p:cNvSpPr txBox="1"/>
          <p:nvPr/>
        </p:nvSpPr>
        <p:spPr>
          <a:xfrm>
            <a:off x="0" y="0"/>
            <a:ext cx="12192000" cy="6769610"/>
          </a:xfrm>
          <a:prstGeom prst="rect">
            <a:avLst/>
          </a:prstGeom>
          <a:noFill/>
        </p:spPr>
        <p:txBody>
          <a:bodyPr wrap="square" rtlCol="0">
            <a:spAutoFit/>
          </a:bodyPr>
          <a:lstStyle/>
          <a:p>
            <a:pPr>
              <a:lnSpc>
                <a:spcPct val="200000"/>
              </a:lnSpc>
            </a:pPr>
            <a:r>
              <a:rPr lang="en-US" sz="2000" b="1" i="0" dirty="0">
                <a:effectLst/>
                <a:latin typeface="Times New Roman" panose="02020603050405020304" pitchFamily="18" charset="0"/>
                <a:cs typeface="Times New Roman" panose="02020603050405020304" pitchFamily="18" charset="0"/>
              </a:rPr>
              <a:t>Emergency Vehicle Preemption (EVP) Algorithm Overview (FIXED-TIME PREEMPTION)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EVP is a fixed-time preemption algorithm for prioritizing emergency vehicle movement through intersections.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It ensures minimal delay for emergency vehicles like ambulances and fire trucks to cross traffic lights.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algorithm uses a momentary change to regular signal timings at intersections when an EV is detected approaching.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traffic signal controller modifies signals to keep them green for the EV's direction and red for conflicting movements.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algorithm balances instantaneous EV passage with traffic management, reducing accident risks and returning to regular traffic flow. </a:t>
            </a:r>
          </a:p>
          <a:p>
            <a:pPr marL="342900" indent="-342900">
              <a:lnSpc>
                <a:spcPct val="20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It's crucial for improving public safety and effectiveness of emergency responses in urban settings with high traffic volumes.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99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8EEE22F-E254-A17E-7DDA-9761648C4F36}"/>
              </a:ext>
            </a:extLst>
          </p:cNvPr>
          <p:cNvGraphicFramePr/>
          <p:nvPr/>
        </p:nvGraphicFramePr>
        <p:xfrm>
          <a:off x="2032000" y="1130710"/>
          <a:ext cx="8128000" cy="500762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D131CE3D-E9FB-E17F-6A1B-4539601C7005}"/>
              </a:ext>
            </a:extLst>
          </p:cNvPr>
          <p:cNvSpPr txBox="1"/>
          <p:nvPr/>
        </p:nvSpPr>
        <p:spPr>
          <a:xfrm>
            <a:off x="2969342" y="432619"/>
            <a:ext cx="5820697" cy="369332"/>
          </a:xfrm>
          <a:prstGeom prst="rect">
            <a:avLst/>
          </a:prstGeom>
          <a:noFill/>
        </p:spPr>
        <p:txBody>
          <a:bodyPr wrap="square" rtlCol="0">
            <a:spAutoFit/>
          </a:bodyPr>
          <a:lstStyle/>
          <a:p>
            <a:pPr algn="ctr"/>
            <a:r>
              <a:rPr lang="en-US" dirty="0"/>
              <a:t>EMERGENCY VEHICLE PREEMPTION</a:t>
            </a:r>
            <a:endParaRPr lang="en-IN" dirty="0"/>
          </a:p>
        </p:txBody>
      </p:sp>
    </p:spTree>
    <p:extLst>
      <p:ext uri="{BB962C8B-B14F-4D97-AF65-F5344CB8AC3E}">
        <p14:creationId xmlns:p14="http://schemas.microsoft.com/office/powerpoint/2010/main" val="360201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1F64D3C3-5CDD-B87C-D1D7-F9A1FF86593B}"/>
              </a:ext>
            </a:extLst>
          </p:cNvPr>
          <p:cNvSpPr>
            <a:spLocks noChangeArrowheads="1"/>
          </p:cNvSpPr>
          <p:nvPr/>
        </p:nvSpPr>
        <p:spPr bwMode="auto">
          <a:xfrm>
            <a:off x="68826" y="410605"/>
            <a:ext cx="12024851" cy="560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Emergency Vehicle Preemption Diagram Overview</a:t>
            </a: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 Discusses different methods for prioritizing emergency vehicles at intersections.</a:t>
            </a: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Axes Labels: y-axis represents Message Processing Delay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milliseconds, x-axis displays different priority levels ranging from 1 to 4.</a:t>
            </a: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Comparison of Methods: RSA (blue), DTOS (orange), IMAC (gray), RL-CMAS (yellow).</a:t>
            </a: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Delay Performance: RSA has the highest delay for all priority levels.</a:t>
            </a: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RL-CMAS is most efficient in reducing delay.</a:t>
            </a: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DTOS and IMAC are intermediate delays, with DTOS generally performing better than IMAC.</a:t>
            </a: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doesn't significantly vary with priority levels.</a:t>
            </a:r>
          </a:p>
        </p:txBody>
      </p:sp>
    </p:spTree>
    <p:extLst>
      <p:ext uri="{BB962C8B-B14F-4D97-AF65-F5344CB8AC3E}">
        <p14:creationId xmlns:p14="http://schemas.microsoft.com/office/powerpoint/2010/main" val="128135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TotalTime>
  <Words>1011</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EMERGENCY VEHICLE PREEPMTION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Srishanth Tummala</dc:creator>
  <cp:lastModifiedBy>Srishanth Tummala</cp:lastModifiedBy>
  <cp:revision>12</cp:revision>
  <dcterms:created xsi:type="dcterms:W3CDTF">2024-07-26T08:00:41Z</dcterms:created>
  <dcterms:modified xsi:type="dcterms:W3CDTF">2024-08-03T06:38:57Z</dcterms:modified>
</cp:coreProperties>
</file>