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71" r:id="rId5"/>
    <p:sldId id="273" r:id="rId6"/>
    <p:sldId id="276" r:id="rId7"/>
    <p:sldId id="277" r:id="rId8"/>
    <p:sldId id="257" r:id="rId9"/>
    <p:sldId id="278" r:id="rId10"/>
    <p:sldId id="279" r:id="rId11"/>
    <p:sldId id="258" r:id="rId12"/>
    <p:sldId id="281" r:id="rId13"/>
    <p:sldId id="259" r:id="rId14"/>
    <p:sldId id="282" r:id="rId15"/>
    <p:sldId id="283" r:id="rId16"/>
    <p:sldId id="260" r:id="rId17"/>
    <p:sldId id="284" r:id="rId18"/>
    <p:sldId id="261" r:id="rId19"/>
    <p:sldId id="263" r:id="rId20"/>
    <p:sldId id="285" r:id="rId21"/>
    <p:sldId id="262" r:id="rId22"/>
    <p:sldId id="264" r:id="rId23"/>
    <p:sldId id="265" r:id="rId24"/>
    <p:sldId id="286" r:id="rId25"/>
    <p:sldId id="266" r:id="rId26"/>
    <p:sldId id="287" r:id="rId27"/>
    <p:sldId id="267" r:id="rId28"/>
    <p:sldId id="268" r:id="rId29"/>
    <p:sldId id="269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F7259-C048-4384-A63B-FEA9A95E5A96}" type="datetimeFigureOut">
              <a:rPr lang="en-GB" smtClean="0"/>
              <a:pPr/>
              <a:t>11/04/2011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0C02-8597-4674-9995-CC61C3AFC34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Targeted Projection Pursuit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Click here for an introduction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504" y="908720"/>
            <a:ext cx="208823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This shows the axes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64160" y="4437112"/>
            <a:ext cx="424008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And this shows the components (X and Y). The table also shows the overall length of each axis (Significance). Click on the column header to re-order the table.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43808" y="4005064"/>
            <a:ext cx="3240361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Select points by clicking on the class button or by dragging a rectangle round them</a:t>
            </a:r>
          </a:p>
        </p:txBody>
      </p:sp>
      <p:cxnSp>
        <p:nvCxnSpPr>
          <p:cNvPr id="5" name="Curved Connector 4"/>
          <p:cNvCxnSpPr>
            <a:stCxn id="3" idx="3"/>
          </p:cNvCxnSpPr>
          <p:nvPr/>
        </p:nvCxnSpPr>
        <p:spPr>
          <a:xfrm flipV="1">
            <a:off x="6084169" y="764705"/>
            <a:ext cx="1944222" cy="3702024"/>
          </a:xfrm>
          <a:prstGeom prst="curvedConnector2">
            <a:avLst/>
          </a:prstGeom>
          <a:ln w="50800">
            <a:solidFill>
              <a:srgbClr val="FFC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043608" y="548680"/>
            <a:ext cx="273630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The </a:t>
            </a:r>
            <a:r>
              <a:rPr lang="en-GB" b="1" dirty="0" err="1" smtClean="0"/>
              <a:t>color</a:t>
            </a:r>
            <a:r>
              <a:rPr lang="en-GB" b="1" dirty="0" smtClean="0"/>
              <a:t> of the axes then shows their relative values for the selected points (blue=low, red=high)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067944" y="4509120"/>
            <a:ext cx="369591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TPP lets you find other views of the data by dragging selected points</a:t>
            </a:r>
          </a:p>
        </p:txBody>
      </p:sp>
      <p:cxnSp>
        <p:nvCxnSpPr>
          <p:cNvPr id="5" name="Curved Connector 4"/>
          <p:cNvCxnSpPr/>
          <p:nvPr/>
        </p:nvCxnSpPr>
        <p:spPr>
          <a:xfrm rot="10800000" flipV="1">
            <a:off x="3347864" y="3212976"/>
            <a:ext cx="2304256" cy="1512168"/>
          </a:xfrm>
          <a:prstGeom prst="curvedConnector3">
            <a:avLst>
              <a:gd name="adj1" fmla="val 50000"/>
            </a:avLst>
          </a:prstGeom>
          <a:ln w="50800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43608" y="1484784"/>
            <a:ext cx="352839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The axes move and the table updates as TPP finds a projection that matches your movements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83568" y="2780928"/>
            <a:ext cx="2808312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In this case the ‘A’ points can be separated from the others – showing there is a  consistent difference in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0" y="-2332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131840" y="2348880"/>
            <a:ext cx="3600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We can also separate the ‘D’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0" y="-2332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urved Connector 4"/>
          <p:cNvCxnSpPr>
            <a:stCxn id="3" idx="0"/>
          </p:cNvCxnSpPr>
          <p:nvPr/>
        </p:nvCxnSpPr>
        <p:spPr>
          <a:xfrm rot="16200000" flipV="1">
            <a:off x="5388190" y="1244661"/>
            <a:ext cx="815894" cy="1152126"/>
          </a:xfrm>
          <a:prstGeom prst="curvedConnector2">
            <a:avLst/>
          </a:prstGeom>
          <a:ln w="508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11960" y="2228671"/>
            <a:ext cx="432048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But this one didn’t move. This shows it couldn’t be separated from the Bs and Cs. We’ve spotted an outlier, or a possible misdiagnosis.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63888" y="3297758"/>
            <a:ext cx="388843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about the B’s and C’s? Turns out they can’t be separated – showing us the labelled differences don’t correspond to differences in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491880" y="2924944"/>
            <a:ext cx="54006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Now we’ve got a clear view of the classes we can the </a:t>
            </a:r>
            <a:r>
              <a:rPr lang="en-GB" b="1" dirty="0" err="1" smtClean="0"/>
              <a:t>color</a:t>
            </a:r>
            <a:r>
              <a:rPr lang="en-GB" b="1" dirty="0" smtClean="0"/>
              <a:t> points by the values of individual attributes</a:t>
            </a:r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5688124" y="1664804"/>
            <a:ext cx="1368152" cy="1152128"/>
          </a:xfrm>
          <a:prstGeom prst="curvedConnector3">
            <a:avLst>
              <a:gd name="adj1" fmla="val 50000"/>
            </a:avLst>
          </a:prstGeom>
          <a:ln w="50800">
            <a:solidFill>
              <a:srgbClr val="FFC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220" y="980728"/>
            <a:ext cx="632356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Targeted Projection Pursuit (TPP) allows you to visualise high-dimensional data. It shows the full picture behind classification errors, unsupervised </a:t>
            </a:r>
            <a:r>
              <a:rPr lang="en-GB" b="1" dirty="0" err="1" smtClean="0"/>
              <a:t>clusterings</a:t>
            </a:r>
            <a:r>
              <a:rPr lang="en-GB" b="1" dirty="0" smtClean="0"/>
              <a:t>, and attribute selections.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2852936"/>
            <a:ext cx="632356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It works by letting you explore projections of your data onto two dimensions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347864" y="3077344"/>
            <a:ext cx="569701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In this case we can see that this gene is low for all of the C’s, but no there’s no reliable pattern for the other classes</a:t>
            </a:r>
          </a:p>
        </p:txBody>
      </p:sp>
      <p:cxnSp>
        <p:nvCxnSpPr>
          <p:cNvPr id="10" name="Curved Connector 9"/>
          <p:cNvCxnSpPr>
            <a:stCxn id="9" idx="1"/>
          </p:cNvCxnSpPr>
          <p:nvPr/>
        </p:nvCxnSpPr>
        <p:spPr>
          <a:xfrm rot="10800000">
            <a:off x="2771800" y="2708920"/>
            <a:ext cx="576064" cy="691590"/>
          </a:xfrm>
          <a:prstGeom prst="curvedConnector2">
            <a:avLst/>
          </a:prstGeom>
          <a:ln w="50800">
            <a:solidFill>
              <a:srgbClr val="FFC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63888" y="3140968"/>
            <a:ext cx="309634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And this gene is exceptionally high for just this one sample. Could be worth investigating.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915816" y="2636912"/>
            <a:ext cx="648072" cy="504056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779912" y="2852936"/>
            <a:ext cx="3816424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We can also create and look at clusters. Here we create three clusters (shown by </a:t>
            </a:r>
            <a:r>
              <a:rPr lang="en-GB" b="1" dirty="0" err="1" smtClean="0"/>
              <a:t>color</a:t>
            </a:r>
            <a:r>
              <a:rPr lang="en-GB" b="1" dirty="0" smtClean="0"/>
              <a:t>) and see that they correspond to the groupings in the data we found.</a:t>
            </a:r>
          </a:p>
        </p:txBody>
      </p:sp>
      <p:cxnSp>
        <p:nvCxnSpPr>
          <p:cNvPr id="5" name="Curved Connector 4"/>
          <p:cNvCxnSpPr>
            <a:stCxn id="3" idx="3"/>
          </p:cNvCxnSpPr>
          <p:nvPr/>
        </p:nvCxnSpPr>
        <p:spPr>
          <a:xfrm flipV="1">
            <a:off x="7596336" y="2780930"/>
            <a:ext cx="432048" cy="810670"/>
          </a:xfrm>
          <a:prstGeom prst="curvedConnector2">
            <a:avLst/>
          </a:prstGeom>
          <a:ln w="508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067944" y="3212976"/>
            <a:ext cx="464400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Now try four clusters. The B-C group gets split up, but the split doesn’t correspond to the original classes. (</a:t>
            </a:r>
            <a:r>
              <a:rPr lang="en-GB" b="1" dirty="0"/>
              <a:t>C</a:t>
            </a:r>
            <a:r>
              <a:rPr lang="en-GB" b="1" dirty="0" smtClean="0"/>
              <a:t>lusters shown by </a:t>
            </a:r>
            <a:r>
              <a:rPr lang="en-GB" b="1" dirty="0" err="1" smtClean="0"/>
              <a:t>color</a:t>
            </a:r>
            <a:r>
              <a:rPr lang="en-GB" b="1" dirty="0" smtClean="0"/>
              <a:t>; supervised classes shown by shape.)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220344" y="3365376"/>
            <a:ext cx="464400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It looks like the samples ‘naturally’ divide into three rather than four clusters.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067944" y="4149080"/>
            <a:ext cx="4198028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Lets see how a classification algorithm would perform on this data. Here we’ve used a KNN classifier from the </a:t>
            </a:r>
            <a:r>
              <a:rPr lang="en-GB" b="1" dirty="0" err="1" smtClean="0"/>
              <a:t>Weka</a:t>
            </a:r>
            <a:r>
              <a:rPr lang="en-GB" b="1" dirty="0" smtClean="0"/>
              <a:t> toolkit, with 10-fold cross validation. The empty circles show the errors.</a:t>
            </a:r>
          </a:p>
        </p:txBody>
      </p:sp>
      <p:cxnSp>
        <p:nvCxnSpPr>
          <p:cNvPr id="5" name="Curved Connector 4"/>
          <p:cNvCxnSpPr>
            <a:stCxn id="3" idx="3"/>
          </p:cNvCxnSpPr>
          <p:nvPr/>
        </p:nvCxnSpPr>
        <p:spPr>
          <a:xfrm flipV="1">
            <a:off x="8265972" y="4149080"/>
            <a:ext cx="554500" cy="738664"/>
          </a:xfrm>
          <a:prstGeom prst="curvedConnector2">
            <a:avLst/>
          </a:prstGeom>
          <a:ln w="508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11960" y="2852936"/>
            <a:ext cx="381642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All the errors occur in the B-C group as expected – including that possible misdiagnosis we spotted earlier.</a:t>
            </a:r>
          </a:p>
        </p:txBody>
      </p:sp>
      <p:cxnSp>
        <p:nvCxnSpPr>
          <p:cNvPr id="9" name="Curved Connector 8"/>
          <p:cNvCxnSpPr>
            <a:stCxn id="7" idx="0"/>
          </p:cNvCxnSpPr>
          <p:nvPr/>
        </p:nvCxnSpPr>
        <p:spPr>
          <a:xfrm rot="16200000" flipV="1">
            <a:off x="5454098" y="2186862"/>
            <a:ext cx="720080" cy="612068"/>
          </a:xfrm>
          <a:prstGeom prst="curvedConnector3">
            <a:avLst>
              <a:gd name="adj1" fmla="val 50000"/>
            </a:avLst>
          </a:prstGeom>
          <a:ln w="508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3568" y="3140968"/>
            <a:ext cx="5112568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Now lets see which genes are the important ones by selecting attributes. </a:t>
            </a:r>
            <a:br>
              <a:rPr lang="en-GB" b="1" dirty="0" smtClean="0"/>
            </a:br>
            <a:r>
              <a:rPr lang="en-GB" b="1" dirty="0" smtClean="0"/>
              <a:t>Select all the shortest axes and set them to zero.</a:t>
            </a: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rot="16200000" flipH="1">
            <a:off x="4115565" y="3188584"/>
            <a:ext cx="1236907" cy="298833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635896" y="2852936"/>
            <a:ext cx="338437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There’s still very good separation – we could eliminate some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" y="-27384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4005064"/>
            <a:ext cx="3600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And soon we find just five genes that between them distinguish the types of cancer – and see how they act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14337" name="Group 1"/>
          <p:cNvGrpSpPr>
            <a:grpSpLocks noChangeAspect="1"/>
          </p:cNvGrpSpPr>
          <p:nvPr/>
        </p:nvGrpSpPr>
        <p:grpSpPr bwMode="auto">
          <a:xfrm>
            <a:off x="2652713" y="1924050"/>
            <a:ext cx="3838575" cy="3009900"/>
            <a:chOff x="1440" y="2144"/>
            <a:chExt cx="6045" cy="4739"/>
          </a:xfrm>
        </p:grpSpPr>
        <p:sp>
          <p:nvSpPr>
            <p:cNvPr id="14353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440" y="2144"/>
              <a:ext cx="6045" cy="47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52" name="AutoShape 16"/>
            <p:cNvSpPr>
              <a:spLocks noChangeShapeType="1"/>
            </p:cNvSpPr>
            <p:nvPr/>
          </p:nvSpPr>
          <p:spPr bwMode="auto">
            <a:xfrm>
              <a:off x="3899" y="5466"/>
              <a:ext cx="2957" cy="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51" name="AutoShape 15"/>
            <p:cNvSpPr>
              <a:spLocks noChangeShapeType="1"/>
            </p:cNvSpPr>
            <p:nvPr/>
          </p:nvSpPr>
          <p:spPr bwMode="auto">
            <a:xfrm flipV="1">
              <a:off x="3900" y="2492"/>
              <a:ext cx="1" cy="297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4395" y="384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3420" y="405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2730" y="489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2100" y="384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4740" y="405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294" y="489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5640" y="384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4170" y="426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3420" y="4755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4515" y="5100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4515" y="4680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39" name="Oval 3"/>
            <p:cNvSpPr>
              <a:spLocks noChangeArrowheads="1"/>
            </p:cNvSpPr>
            <p:nvPr/>
          </p:nvSpPr>
          <p:spPr bwMode="auto">
            <a:xfrm>
              <a:off x="2730" y="4260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38" name="AutoShape 2"/>
            <p:cNvSpPr>
              <a:spLocks noChangeShapeType="1"/>
            </p:cNvSpPr>
            <p:nvPr/>
          </p:nvSpPr>
          <p:spPr bwMode="auto">
            <a:xfrm flipH="1">
              <a:off x="2730" y="5466"/>
              <a:ext cx="1154" cy="109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410220" y="980728"/>
            <a:ext cx="632356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For example, this shows a projection of a three-dimensional data set onto the two-dimensional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772816"/>
            <a:ext cx="315483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Click on ‘File’ to load a data file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rot="10800000">
            <a:off x="539552" y="260648"/>
            <a:ext cx="1512168" cy="16968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410220" y="980728"/>
            <a:ext cx="632356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If we look at the data from a different angle then we can see different aspects, such as how the data can be separated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8673" name="Group 1"/>
          <p:cNvGrpSpPr>
            <a:grpSpLocks noChangeAspect="1"/>
          </p:cNvGrpSpPr>
          <p:nvPr/>
        </p:nvGrpSpPr>
        <p:grpSpPr bwMode="auto">
          <a:xfrm>
            <a:off x="2652713" y="1924050"/>
            <a:ext cx="3838575" cy="3009900"/>
            <a:chOff x="1440" y="2144"/>
            <a:chExt cx="6045" cy="4739"/>
          </a:xfrm>
        </p:grpSpPr>
        <p:sp>
          <p:nvSpPr>
            <p:cNvPr id="28689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440" y="2144"/>
              <a:ext cx="6045" cy="47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88" name="AutoShape 16"/>
            <p:cNvSpPr>
              <a:spLocks noChangeShapeType="1"/>
            </p:cNvSpPr>
            <p:nvPr/>
          </p:nvSpPr>
          <p:spPr bwMode="auto">
            <a:xfrm flipH="1">
              <a:off x="3734" y="5467"/>
              <a:ext cx="164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87" name="AutoShape 15"/>
            <p:cNvSpPr>
              <a:spLocks noChangeShapeType="1"/>
            </p:cNvSpPr>
            <p:nvPr/>
          </p:nvSpPr>
          <p:spPr bwMode="auto">
            <a:xfrm flipV="1">
              <a:off x="3897" y="2306"/>
              <a:ext cx="1" cy="316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2970" y="4335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2730" y="468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2730" y="3733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2100" y="384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4740" y="405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5294" y="489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5640" y="384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5640" y="4545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4170" y="587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3420" y="587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76" name="Oval 4"/>
            <p:cNvSpPr>
              <a:spLocks noChangeArrowheads="1"/>
            </p:cNvSpPr>
            <p:nvPr/>
          </p:nvSpPr>
          <p:spPr bwMode="auto">
            <a:xfrm>
              <a:off x="3897" y="608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75" name="Oval 3"/>
            <p:cNvSpPr>
              <a:spLocks noChangeArrowheads="1"/>
            </p:cNvSpPr>
            <p:nvPr/>
          </p:nvSpPr>
          <p:spPr bwMode="auto">
            <a:xfrm>
              <a:off x="3195" y="608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74" name="AutoShape 2"/>
            <p:cNvSpPr>
              <a:spLocks noChangeShapeType="1"/>
            </p:cNvSpPr>
            <p:nvPr/>
          </p:nvSpPr>
          <p:spPr bwMode="auto">
            <a:xfrm>
              <a:off x="3898" y="5466"/>
              <a:ext cx="1697" cy="123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410220" y="980728"/>
            <a:ext cx="6323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And the same principal applies to higher dimensional data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31745" name="Group 1"/>
          <p:cNvGrpSpPr>
            <a:grpSpLocks noChangeAspect="1"/>
          </p:cNvGrpSpPr>
          <p:nvPr/>
        </p:nvGrpSpPr>
        <p:grpSpPr bwMode="auto">
          <a:xfrm>
            <a:off x="2652713" y="1924050"/>
            <a:ext cx="3838575" cy="3009900"/>
            <a:chOff x="1440" y="2144"/>
            <a:chExt cx="6045" cy="4739"/>
          </a:xfrm>
        </p:grpSpPr>
        <p:sp>
          <p:nvSpPr>
            <p:cNvPr id="31764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440" y="2144"/>
              <a:ext cx="6045" cy="47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3" name="AutoShape 19"/>
            <p:cNvSpPr>
              <a:spLocks noChangeShapeType="1"/>
            </p:cNvSpPr>
            <p:nvPr/>
          </p:nvSpPr>
          <p:spPr bwMode="auto">
            <a:xfrm flipH="1">
              <a:off x="2730" y="5467"/>
              <a:ext cx="1168" cy="41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2" name="AutoShape 18"/>
            <p:cNvSpPr>
              <a:spLocks noChangeShapeType="1"/>
            </p:cNvSpPr>
            <p:nvPr/>
          </p:nvSpPr>
          <p:spPr bwMode="auto">
            <a:xfrm flipV="1">
              <a:off x="3897" y="2306"/>
              <a:ext cx="1" cy="316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2970" y="4335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2730" y="468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2730" y="3733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2100" y="384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4740" y="405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5294" y="489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5640" y="384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5640" y="4545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4170" y="587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3420" y="587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3897" y="608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3195" y="608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9" name="AutoShape 5"/>
            <p:cNvSpPr>
              <a:spLocks noChangeShapeType="1"/>
            </p:cNvSpPr>
            <p:nvPr/>
          </p:nvSpPr>
          <p:spPr bwMode="auto">
            <a:xfrm>
              <a:off x="3898" y="5466"/>
              <a:ext cx="1697" cy="123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8" name="AutoShape 4"/>
            <p:cNvSpPr>
              <a:spLocks noChangeShapeType="1"/>
            </p:cNvSpPr>
            <p:nvPr/>
          </p:nvSpPr>
          <p:spPr bwMode="auto">
            <a:xfrm>
              <a:off x="3898" y="5467"/>
              <a:ext cx="842" cy="13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7" name="AutoShape 3"/>
            <p:cNvSpPr>
              <a:spLocks noChangeShapeType="1"/>
            </p:cNvSpPr>
            <p:nvPr/>
          </p:nvSpPr>
          <p:spPr bwMode="auto">
            <a:xfrm flipH="1" flipV="1">
              <a:off x="3645" y="4173"/>
              <a:ext cx="252" cy="129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6" name="AutoShape 2"/>
            <p:cNvSpPr>
              <a:spLocks noChangeShapeType="1"/>
            </p:cNvSpPr>
            <p:nvPr/>
          </p:nvSpPr>
          <p:spPr bwMode="auto">
            <a:xfrm flipV="1">
              <a:off x="3897" y="5333"/>
              <a:ext cx="1068" cy="13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410220" y="980728"/>
            <a:ext cx="6323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And the same principal applies to higher dimensional data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2652713" y="1924050"/>
            <a:ext cx="3838575" cy="3009900"/>
            <a:chOff x="1440" y="2144"/>
            <a:chExt cx="6045" cy="4739"/>
          </a:xfrm>
        </p:grpSpPr>
        <p:sp>
          <p:nvSpPr>
            <p:cNvPr id="31764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440" y="2144"/>
              <a:ext cx="6045" cy="47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3" name="AutoShape 19"/>
            <p:cNvSpPr>
              <a:spLocks noChangeShapeType="1"/>
            </p:cNvSpPr>
            <p:nvPr/>
          </p:nvSpPr>
          <p:spPr bwMode="auto">
            <a:xfrm flipH="1">
              <a:off x="2730" y="5467"/>
              <a:ext cx="1168" cy="41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2" name="AutoShape 18"/>
            <p:cNvSpPr>
              <a:spLocks noChangeShapeType="1"/>
            </p:cNvSpPr>
            <p:nvPr/>
          </p:nvSpPr>
          <p:spPr bwMode="auto">
            <a:xfrm flipV="1">
              <a:off x="3897" y="2306"/>
              <a:ext cx="1" cy="316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2970" y="4335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2730" y="468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2730" y="3733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2100" y="384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4740" y="405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5294" y="489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5640" y="384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5640" y="4545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4170" y="587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3420" y="587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3897" y="608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3195" y="608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9" name="AutoShape 5"/>
            <p:cNvSpPr>
              <a:spLocks noChangeShapeType="1"/>
            </p:cNvSpPr>
            <p:nvPr/>
          </p:nvSpPr>
          <p:spPr bwMode="auto">
            <a:xfrm>
              <a:off x="3898" y="5466"/>
              <a:ext cx="1697" cy="123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8" name="AutoShape 4"/>
            <p:cNvSpPr>
              <a:spLocks noChangeShapeType="1"/>
            </p:cNvSpPr>
            <p:nvPr/>
          </p:nvSpPr>
          <p:spPr bwMode="auto">
            <a:xfrm>
              <a:off x="3898" y="5467"/>
              <a:ext cx="842" cy="13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7" name="AutoShape 3"/>
            <p:cNvSpPr>
              <a:spLocks noChangeShapeType="1"/>
            </p:cNvSpPr>
            <p:nvPr/>
          </p:nvSpPr>
          <p:spPr bwMode="auto">
            <a:xfrm flipH="1" flipV="1">
              <a:off x="3645" y="4173"/>
              <a:ext cx="252" cy="129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6" name="AutoShape 2"/>
            <p:cNvSpPr>
              <a:spLocks noChangeShapeType="1"/>
            </p:cNvSpPr>
            <p:nvPr/>
          </p:nvSpPr>
          <p:spPr bwMode="auto">
            <a:xfrm flipV="1">
              <a:off x="3897" y="5333"/>
              <a:ext cx="1068" cy="13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410220" y="980728"/>
            <a:ext cx="6323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And the same principal applies to higher dimensional data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2652713" y="1924050"/>
            <a:ext cx="3838575" cy="3009900"/>
            <a:chOff x="1440" y="2144"/>
            <a:chExt cx="6045" cy="4739"/>
          </a:xfrm>
        </p:grpSpPr>
        <p:sp>
          <p:nvSpPr>
            <p:cNvPr id="31764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440" y="2144"/>
              <a:ext cx="6045" cy="47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3" name="AutoShape 19"/>
            <p:cNvSpPr>
              <a:spLocks noChangeShapeType="1"/>
            </p:cNvSpPr>
            <p:nvPr/>
          </p:nvSpPr>
          <p:spPr bwMode="auto">
            <a:xfrm flipH="1">
              <a:off x="2730" y="5467"/>
              <a:ext cx="1168" cy="41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2" name="AutoShape 18"/>
            <p:cNvSpPr>
              <a:spLocks noChangeShapeType="1"/>
            </p:cNvSpPr>
            <p:nvPr/>
          </p:nvSpPr>
          <p:spPr bwMode="auto">
            <a:xfrm flipV="1">
              <a:off x="3897" y="2306"/>
              <a:ext cx="1" cy="316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2970" y="4335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2730" y="468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2730" y="3733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2100" y="3840"/>
              <a:ext cx="225" cy="21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4740" y="405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5294" y="489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5640" y="3840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5640" y="4545"/>
              <a:ext cx="225" cy="210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4170" y="587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3420" y="587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3897" y="608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3195" y="6088"/>
              <a:ext cx="225" cy="210"/>
            </a:xfrm>
            <a:prstGeom prst="ellipse">
              <a:avLst/>
            </a:prstGeom>
            <a:solidFill>
              <a:srgbClr val="9BBB59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9" name="AutoShape 5"/>
            <p:cNvSpPr>
              <a:spLocks noChangeShapeType="1"/>
            </p:cNvSpPr>
            <p:nvPr/>
          </p:nvSpPr>
          <p:spPr bwMode="auto">
            <a:xfrm>
              <a:off x="3898" y="5466"/>
              <a:ext cx="1697" cy="123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8" name="AutoShape 4"/>
            <p:cNvSpPr>
              <a:spLocks noChangeShapeType="1"/>
            </p:cNvSpPr>
            <p:nvPr/>
          </p:nvSpPr>
          <p:spPr bwMode="auto">
            <a:xfrm>
              <a:off x="3898" y="5467"/>
              <a:ext cx="842" cy="13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7" name="AutoShape 3"/>
            <p:cNvSpPr>
              <a:spLocks noChangeShapeType="1"/>
            </p:cNvSpPr>
            <p:nvPr/>
          </p:nvSpPr>
          <p:spPr bwMode="auto">
            <a:xfrm flipH="1" flipV="1">
              <a:off x="3645" y="4173"/>
              <a:ext cx="252" cy="129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746" name="AutoShape 2"/>
            <p:cNvSpPr>
              <a:spLocks noChangeShapeType="1"/>
            </p:cNvSpPr>
            <p:nvPr/>
          </p:nvSpPr>
          <p:spPr bwMode="auto">
            <a:xfrm flipV="1">
              <a:off x="3897" y="5333"/>
              <a:ext cx="1068" cy="13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410220" y="5157192"/>
            <a:ext cx="632356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The problem is then how to ‘steer’ your way through higher dimensional space to find useful views. </a:t>
            </a:r>
            <a:br>
              <a:rPr lang="en-GB" b="1" dirty="0" smtClean="0"/>
            </a:br>
            <a:r>
              <a:rPr lang="en-GB" b="1" dirty="0" smtClean="0"/>
              <a:t>This is the problem that TPP solves...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2492896"/>
            <a:ext cx="316835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Load up some data and it is initially shown using the first  two principal components (X=PC1, Y=PC2).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2636912"/>
            <a:ext cx="4240088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In this case there are 123 points, each representing a sample taken from a cancer </a:t>
            </a:r>
            <a:r>
              <a:rPr lang="en-GB" b="1" dirty="0" err="1" smtClean="0"/>
              <a:t>tumor</a:t>
            </a:r>
            <a:r>
              <a:rPr lang="en-GB" b="1" dirty="0" smtClean="0"/>
              <a:t>. For each sample we have measured the expression level of 100 genes. Each sample is classified into one of four types – indicated by </a:t>
            </a:r>
            <a:r>
              <a:rPr lang="en-GB" b="1" dirty="0" err="1" smtClean="0"/>
              <a:t>color</a:t>
            </a:r>
            <a:r>
              <a:rPr lang="en-GB" b="1" dirty="0" smtClean="0"/>
              <a:t>.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solidFill>
            <a:srgbClr val="FFC000"/>
          </a:solidFill>
          <a:tailEnd type="triangle" w="lg" len="lg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C000"/>
        </a:solidFill>
      </a:spPr>
      <a:bodyPr wrap="square" rtlCol="0">
        <a:spAutoFit/>
      </a:bodyPr>
      <a:lstStyle>
        <a:defPPr>
          <a:defRPr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647</Words>
  <Application>Microsoft Office PowerPoint</Application>
  <PresentationFormat>On-screen Show (4:3)</PresentationFormat>
  <Paragraphs>34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Targeted Projection Pursuit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</dc:creator>
  <cp:lastModifiedBy>Joe</cp:lastModifiedBy>
  <cp:revision>20</cp:revision>
  <dcterms:created xsi:type="dcterms:W3CDTF">2011-04-11T12:38:05Z</dcterms:created>
  <dcterms:modified xsi:type="dcterms:W3CDTF">2011-04-11T19:24:44Z</dcterms:modified>
</cp:coreProperties>
</file>