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64" r:id="rId7"/>
    <p:sldId id="263" r:id="rId8"/>
    <p:sldId id="257" r:id="rId9"/>
    <p:sldId id="260" r:id="rId10"/>
    <p:sldId id="261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33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41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16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73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612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56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65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3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1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4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4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5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54DB-7DFB-1F70-0522-D76E96943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-264160"/>
            <a:ext cx="10393680" cy="3607889"/>
          </a:xfrm>
        </p:spPr>
        <p:txBody>
          <a:bodyPr/>
          <a:lstStyle/>
          <a:p>
            <a:r>
              <a:rPr lang="en-US" sz="8800" dirty="0"/>
              <a:t>ITI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B3E08-5625-B295-44CD-F8BE07073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3840" y="3708400"/>
            <a:ext cx="7884160" cy="2364235"/>
          </a:xfrm>
        </p:spPr>
        <p:txBody>
          <a:bodyPr>
            <a:noAutofit/>
          </a:bodyPr>
          <a:lstStyle/>
          <a:p>
            <a:r>
              <a:rPr lang="en-US" sz="2400" dirty="0"/>
              <a:t>INDUSTRIAL TRAINING INSTITUTE</a:t>
            </a:r>
            <a:endParaRPr lang="en-IN" sz="2800" dirty="0"/>
          </a:p>
          <a:p>
            <a:r>
              <a:rPr lang="en-US" sz="2400" dirty="0"/>
              <a:t>                                 </a:t>
            </a:r>
            <a:r>
              <a:rPr lang="en-US" sz="2800" dirty="0"/>
              <a:t>       </a:t>
            </a:r>
            <a:endParaRPr lang="en-IN" sz="2800" dirty="0"/>
          </a:p>
        </p:txBody>
      </p:sp>
      <p:pic>
        <p:nvPicPr>
          <p:cNvPr id="5122" name="Picture 2" descr="ITI Full Form - Industrial Training Institute">
            <a:extLst>
              <a:ext uri="{FF2B5EF4-FFF2-40B4-BE49-F238E27FC236}">
                <a16:creationId xmlns:a16="http://schemas.microsoft.com/office/drawing/2014/main" id="{F276DE5E-8FC9-B1EE-7DE5-11011CED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551941"/>
            <a:ext cx="7143750" cy="360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5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fter Class X, Career Opportunities for ITI Students in Rajasthan">
            <a:extLst>
              <a:ext uri="{FF2B5EF4-FFF2-40B4-BE49-F238E27FC236}">
                <a16:creationId xmlns:a16="http://schemas.microsoft.com/office/drawing/2014/main" id="{E2C9F4CA-F0E4-CAB9-877A-69AD8DF2D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633885"/>
            <a:ext cx="4408713" cy="3185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6D3B58-D796-B3B7-6897-2AE133AF5585}"/>
              </a:ext>
            </a:extLst>
          </p:cNvPr>
          <p:cNvSpPr txBox="1"/>
          <p:nvPr/>
        </p:nvSpPr>
        <p:spPr>
          <a:xfrm>
            <a:off x="6095999" y="1502228"/>
            <a:ext cx="48441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Diploma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Short term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India Trade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 public and private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 Foreign Countries</a:t>
            </a:r>
          </a:p>
        </p:txBody>
      </p:sp>
    </p:spTree>
    <p:extLst>
      <p:ext uri="{BB962C8B-B14F-4D97-AF65-F5344CB8AC3E}">
        <p14:creationId xmlns:p14="http://schemas.microsoft.com/office/powerpoint/2010/main" val="48868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A13715-F092-E441-CECF-EB7CD1B04B29}"/>
              </a:ext>
            </a:extLst>
          </p:cNvPr>
          <p:cNvSpPr txBox="1"/>
          <p:nvPr/>
        </p:nvSpPr>
        <p:spPr>
          <a:xfrm>
            <a:off x="2525486" y="1545771"/>
            <a:ext cx="391885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Jobs,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options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1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32" name="Picture 103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848B254-E12E-9FB4-1237-98420C8BD719}"/>
              </a:ext>
            </a:extLst>
          </p:cNvPr>
          <p:cNvSpPr/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0" spc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About ITI</a:t>
            </a:r>
          </a:p>
        </p:txBody>
      </p:sp>
      <p:pic>
        <p:nvPicPr>
          <p:cNvPr id="1026" name="Picture 2" descr="Govt. Industrial Training Institute - Uttar Pradesh">
            <a:extLst>
              <a:ext uri="{FF2B5EF4-FFF2-40B4-BE49-F238E27FC236}">
                <a16:creationId xmlns:a16="http://schemas.microsoft.com/office/drawing/2014/main" id="{DA4564F8-E8DC-F5B2-7099-4458796F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799" y="2658530"/>
            <a:ext cx="3548809" cy="2925837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645C94-3792-1266-A0F2-6019DB0FF779}"/>
              </a:ext>
            </a:extLst>
          </p:cNvPr>
          <p:cNvSpPr txBox="1"/>
          <p:nvPr/>
        </p:nvSpPr>
        <p:spPr>
          <a:xfrm>
            <a:off x="5540829" y="2658530"/>
            <a:ext cx="5453742" cy="3217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Training Institute.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1950 under the Craftsmen Training Scheme.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to country’s economic growth.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they operate under the </a:t>
            </a:r>
            <a:r>
              <a:rPr lang="en-US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Directorate General of Training (</a:t>
            </a:r>
            <a:r>
              <a:rPr lang="en-US" b="1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DGT</a:t>
            </a:r>
            <a:r>
              <a:rPr lang="en-US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Ministry of Skill Development and Entrepreneurship(</a:t>
            </a:r>
            <a:r>
              <a:rPr lang="en-US" b="1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MSDE</a:t>
            </a:r>
            <a:r>
              <a:rPr lang="en-US" i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Government of India</a:t>
            </a:r>
            <a:r>
              <a:rPr lang="en-US" i="1" dirty="0">
                <a:solidFill>
                  <a:srgbClr val="262626"/>
                </a:solidFill>
              </a:rPr>
              <a:t>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D5CEF7CF-19B2-6820-AE45-E6394C27E21A}"/>
              </a:ext>
            </a:extLst>
          </p:cNvPr>
          <p:cNvSpPr/>
          <p:nvPr/>
        </p:nvSpPr>
        <p:spPr>
          <a:xfrm>
            <a:off x="1170214" y="1187402"/>
            <a:ext cx="3178629" cy="1687285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156D03F9-8877-B01C-4F8F-BCB4C7A8D2C7}"/>
              </a:ext>
            </a:extLst>
          </p:cNvPr>
          <p:cNvSpPr/>
          <p:nvPr/>
        </p:nvSpPr>
        <p:spPr>
          <a:xfrm>
            <a:off x="6422571" y="869405"/>
            <a:ext cx="3461657" cy="1687285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040F4F72-EC3C-D59A-1EFA-49709EFACD0C}"/>
              </a:ext>
            </a:extLst>
          </p:cNvPr>
          <p:cNvSpPr/>
          <p:nvPr/>
        </p:nvSpPr>
        <p:spPr>
          <a:xfrm>
            <a:off x="2552700" y="3526973"/>
            <a:ext cx="3592286" cy="1959428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7C9DD50-8419-182D-829C-7F0B3DEF6756}"/>
              </a:ext>
            </a:extLst>
          </p:cNvPr>
          <p:cNvSpPr/>
          <p:nvPr/>
        </p:nvSpPr>
        <p:spPr>
          <a:xfrm>
            <a:off x="7750629" y="3429000"/>
            <a:ext cx="3461657" cy="1959429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5497E-DF6A-2FEF-08D1-570E71056B14}"/>
              </a:ext>
            </a:extLst>
          </p:cNvPr>
          <p:cNvSpPr txBox="1"/>
          <p:nvPr/>
        </p:nvSpPr>
        <p:spPr>
          <a:xfrm>
            <a:off x="1393371" y="1371598"/>
            <a:ext cx="3091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job settlement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D7C16-2879-DAF3-0B98-BFAC00BECE71}"/>
              </a:ext>
            </a:extLst>
          </p:cNvPr>
          <p:cNvSpPr txBox="1"/>
          <p:nvPr/>
        </p:nvSpPr>
        <p:spPr>
          <a:xfrm>
            <a:off x="6672943" y="979714"/>
            <a:ext cx="3265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Career Options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1AB1C-B7EB-2C03-58B3-CF313B619BD4}"/>
              </a:ext>
            </a:extLst>
          </p:cNvPr>
          <p:cNvSpPr txBox="1"/>
          <p:nvPr/>
        </p:nvSpPr>
        <p:spPr>
          <a:xfrm>
            <a:off x="7946572" y="3526973"/>
            <a:ext cx="32657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Practical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Allows us to become more productive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037F55-F75F-E086-E8A0-EC75DC58E0F4}"/>
              </a:ext>
            </a:extLst>
          </p:cNvPr>
          <p:cNvSpPr txBox="1"/>
          <p:nvPr/>
        </p:nvSpPr>
        <p:spPr>
          <a:xfrm>
            <a:off x="2691492" y="3762383"/>
            <a:ext cx="29391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Course Duration: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trade chosen(6 or 12 or 24 months)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81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TU Study Material: Courses after 10th standard">
            <a:extLst>
              <a:ext uri="{FF2B5EF4-FFF2-40B4-BE49-F238E27FC236}">
                <a16:creationId xmlns:a16="http://schemas.microsoft.com/office/drawing/2014/main" id="{0FA76AA5-3663-AAF1-D90C-431BA35AF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60" y="1579860"/>
            <a:ext cx="4909449" cy="448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7FBE2B-68D3-6ADE-2BAB-17723BEDF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15" t="29083" r="14567" b="15538"/>
          <a:stretch/>
        </p:blipFill>
        <p:spPr>
          <a:xfrm>
            <a:off x="6004560" y="1488536"/>
            <a:ext cx="5423399" cy="400284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F002B8C-394D-58F2-A4BF-7FAEE09F0E2F}"/>
              </a:ext>
            </a:extLst>
          </p:cNvPr>
          <p:cNvSpPr/>
          <p:nvPr/>
        </p:nvSpPr>
        <p:spPr>
          <a:xfrm>
            <a:off x="2733040" y="3047999"/>
            <a:ext cx="1751874" cy="859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B0D84-BF87-6257-3E44-9B8D68CB75A0}"/>
              </a:ext>
            </a:extLst>
          </p:cNvPr>
          <p:cNvSpPr txBox="1"/>
          <p:nvPr/>
        </p:nvSpPr>
        <p:spPr>
          <a:xfrm>
            <a:off x="3246848" y="3167390"/>
            <a:ext cx="175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ITI</a:t>
            </a:r>
            <a:endParaRPr lang="en-IN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A21C1-9133-EB65-6714-4E2FA1CD8D03}"/>
              </a:ext>
            </a:extLst>
          </p:cNvPr>
          <p:cNvSpPr txBox="1"/>
          <p:nvPr/>
        </p:nvSpPr>
        <p:spPr>
          <a:xfrm>
            <a:off x="1554480" y="702807"/>
            <a:ext cx="3444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z="3200"/>
              <a:t>After 10th</a:t>
            </a:r>
            <a:endParaRPr lang="en-IN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2B55F-9EE3-5B5C-FAFF-23E3C1EB6E1A}"/>
              </a:ext>
            </a:extLst>
          </p:cNvPr>
          <p:cNvSpPr txBox="1"/>
          <p:nvPr/>
        </p:nvSpPr>
        <p:spPr>
          <a:xfrm>
            <a:off x="7193280" y="777259"/>
            <a:ext cx="5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If you opt for ITI</a:t>
            </a:r>
            <a:endParaRPr lang="en-IN" sz="280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B970F6F-64FE-F9B9-4991-2C3C9DD19B28}"/>
              </a:ext>
            </a:extLst>
          </p:cNvPr>
          <p:cNvSpPr/>
          <p:nvPr/>
        </p:nvSpPr>
        <p:spPr>
          <a:xfrm>
            <a:off x="4012794" y="1320800"/>
            <a:ext cx="2520086" cy="4358640"/>
          </a:xfrm>
          <a:prstGeom prst="leftBrace">
            <a:avLst>
              <a:gd name="adj1" fmla="val 23438"/>
              <a:gd name="adj2" fmla="val 480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2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10E682-67E9-1DB8-62A6-652A55B23285}"/>
              </a:ext>
            </a:extLst>
          </p:cNvPr>
          <p:cNvSpPr txBox="1"/>
          <p:nvPr/>
        </p:nvSpPr>
        <p:spPr>
          <a:xfrm>
            <a:off x="1412240" y="1097280"/>
            <a:ext cx="416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Eligibilities</a:t>
            </a:r>
            <a:endParaRPr lang="en-I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3185A-7CDE-F6F2-8E78-56583E1F6681}"/>
              </a:ext>
            </a:extLst>
          </p:cNvPr>
          <p:cNvSpPr txBox="1"/>
          <p:nvPr/>
        </p:nvSpPr>
        <p:spPr>
          <a:xfrm>
            <a:off x="2204720" y="2306320"/>
            <a:ext cx="895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Limit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14-40 years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Qualification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Differs from Class 8 to Class 12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depending on the Trade chosen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by the candidate.</a:t>
            </a:r>
            <a:endParaRPr lang="en-IN" sz="2400" dirty="0">
              <a:solidFill>
                <a:srgbClr val="4A4A4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studied after 8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12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3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5B806F-2DE5-8FB1-3CB3-1F0F33A78FA1}"/>
              </a:ext>
            </a:extLst>
          </p:cNvPr>
          <p:cNvSpPr txBox="1"/>
          <p:nvPr/>
        </p:nvSpPr>
        <p:spPr>
          <a:xfrm>
            <a:off x="1317171" y="957943"/>
            <a:ext cx="512136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dirty="0">
                <a:latin typeface="Calibri"/>
                <a:cs typeface="Calibri"/>
              </a:rPr>
              <a:t>Admission</a:t>
            </a:r>
            <a:endParaRPr lang="en-IN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8D0857-AD1D-536E-D518-8A6F750C3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21102"/>
              </p:ext>
            </p:extLst>
          </p:nvPr>
        </p:nvGraphicFramePr>
        <p:xfrm>
          <a:off x="1230087" y="2002971"/>
          <a:ext cx="4648200" cy="40178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74370">
                  <a:extLst>
                    <a:ext uri="{9D8B030D-6E8A-4147-A177-3AD203B41FA5}">
                      <a16:colId xmlns:a16="http://schemas.microsoft.com/office/drawing/2014/main" val="1253395817"/>
                    </a:ext>
                  </a:extLst>
                </a:gridCol>
                <a:gridCol w="2873830">
                  <a:extLst>
                    <a:ext uri="{9D8B030D-6E8A-4147-A177-3AD203B41FA5}">
                      <a16:colId xmlns:a16="http://schemas.microsoft.com/office/drawing/2014/main" val="2335333502"/>
                    </a:ext>
                  </a:extLst>
                </a:gridCol>
              </a:tblGrid>
              <a:tr h="1055877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 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 Name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     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ITI Entrance Exam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26533"/>
                  </a:ext>
                </a:extLst>
              </a:tr>
              <a:tr h="10178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 conducting body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Respective State        Boards of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Technical Education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74013"/>
                  </a:ext>
                </a:extLst>
              </a:tr>
              <a:tr h="97532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 of Exam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Admission to ITI Courses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92200"/>
                  </a:ext>
                </a:extLst>
              </a:tr>
              <a:tr h="9687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 of Payment and Application fees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Offline and Online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250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3807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3093A5-38F8-BBF0-CEA7-F0FDAAB3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58976"/>
              </p:ext>
            </p:extLst>
          </p:nvPr>
        </p:nvGraphicFramePr>
        <p:xfrm>
          <a:off x="6438537" y="2002971"/>
          <a:ext cx="4860834" cy="39585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30417">
                  <a:extLst>
                    <a:ext uri="{9D8B030D-6E8A-4147-A177-3AD203B41FA5}">
                      <a16:colId xmlns:a16="http://schemas.microsoft.com/office/drawing/2014/main" val="76461794"/>
                    </a:ext>
                  </a:extLst>
                </a:gridCol>
                <a:gridCol w="2430417">
                  <a:extLst>
                    <a:ext uri="{9D8B030D-6E8A-4147-A177-3AD203B41FA5}">
                      <a16:colId xmlns:a16="http://schemas.microsoft.com/office/drawing/2014/main" val="1367553780"/>
                    </a:ext>
                  </a:extLst>
                </a:gridCol>
              </a:tblGrid>
              <a:tr h="1037214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online/offline </a:t>
                      </a:r>
                    </a:p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process begins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May/June /July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78927"/>
                  </a:ext>
                </a:extLst>
              </a:tr>
              <a:tr h="97379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process Ends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May/June/July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34829"/>
                  </a:ext>
                </a:extLst>
              </a:tr>
              <a:tr h="97379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Admission process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June/ July/ August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484202"/>
                  </a:ext>
                </a:extLst>
              </a:tr>
              <a:tr h="97379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Commencement of Course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August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1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04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44496-CDB0-7656-FDE1-F9E7F3DB28F3}"/>
              </a:ext>
            </a:extLst>
          </p:cNvPr>
          <p:cNvSpPr txBox="1"/>
          <p:nvPr/>
        </p:nvSpPr>
        <p:spPr>
          <a:xfrm>
            <a:off x="1023257" y="903514"/>
            <a:ext cx="67491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Top 10 ITI Courses in India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RAC(Refrigeration and air conditioner) mechanic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 Electronics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Steno Hindi/English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Plumber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COPA(Computer Operator and Programming assistant)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AQ | Trading ITI | International Trading Investment">
            <a:extLst>
              <a:ext uri="{FF2B5EF4-FFF2-40B4-BE49-F238E27FC236}">
                <a16:creationId xmlns:a16="http://schemas.microsoft.com/office/drawing/2014/main" id="{70EDE425-D802-334F-CF17-908DE2A34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42" y="1687286"/>
            <a:ext cx="3712029" cy="35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9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TI course- INDUSTRIAL TRAINING INSTITUTE-Eligibility,Jobs, Salary - Career  Connections :: All About Career">
            <a:extLst>
              <a:ext uri="{FF2B5EF4-FFF2-40B4-BE49-F238E27FC236}">
                <a16:creationId xmlns:a16="http://schemas.microsoft.com/office/drawing/2014/main" id="{CFF808C5-5560-D4A3-415D-ED3DF107F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" b="7817"/>
          <a:stretch/>
        </p:blipFill>
        <p:spPr bwMode="auto">
          <a:xfrm>
            <a:off x="2422069" y="1773171"/>
            <a:ext cx="8229601" cy="429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FD9BAA-34B6-7415-6823-36DA9DA2ECE9}"/>
              </a:ext>
            </a:extLst>
          </p:cNvPr>
          <p:cNvSpPr txBox="1"/>
          <p:nvPr/>
        </p:nvSpPr>
        <p:spPr>
          <a:xfrm>
            <a:off x="1251857" y="794658"/>
            <a:ext cx="4582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Jobs/Salary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6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5A152719D5854BB407B255B903EEC0" ma:contentTypeVersion="6" ma:contentTypeDescription="Create a new document." ma:contentTypeScope="" ma:versionID="91493392c483deaa925cc6ec6153cedf">
  <xsd:schema xmlns:xsd="http://www.w3.org/2001/XMLSchema" xmlns:xs="http://www.w3.org/2001/XMLSchema" xmlns:p="http://schemas.microsoft.com/office/2006/metadata/properties" xmlns:ns3="30d69341-32aa-4c28-be9c-ca3a97a6dce6" xmlns:ns4="f8f9621a-04a8-476d-aa9a-66169d6cbba8" targetNamespace="http://schemas.microsoft.com/office/2006/metadata/properties" ma:root="true" ma:fieldsID="48adce5b04bae3bec3a9b5318710653e" ns3:_="" ns4:_="">
    <xsd:import namespace="30d69341-32aa-4c28-be9c-ca3a97a6dce6"/>
    <xsd:import namespace="f8f9621a-04a8-476d-aa9a-66169d6cbb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69341-32aa-4c28-be9c-ca3a97a6dc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9621a-04a8-476d-aa9a-66169d6cbb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d69341-32aa-4c28-be9c-ca3a97a6dce6" xsi:nil="true"/>
  </documentManagement>
</p:properties>
</file>

<file path=customXml/itemProps1.xml><?xml version="1.0" encoding="utf-8"?>
<ds:datastoreItem xmlns:ds="http://schemas.openxmlformats.org/officeDocument/2006/customXml" ds:itemID="{C14D9000-9854-4348-A8EE-4D02CEF2A043}">
  <ds:schemaRefs>
    <ds:schemaRef ds:uri="30d69341-32aa-4c28-be9c-ca3a97a6dce6"/>
    <ds:schemaRef ds:uri="f8f9621a-04a8-476d-aa9a-66169d6cbb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D8F51D-17CA-4E8A-97CF-62C978894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F66724-33C3-44B4-86D1-39ECDB3D437E}">
  <ds:schemaRefs>
    <ds:schemaRef ds:uri="http://purl.org/dc/elements/1.1/"/>
    <ds:schemaRef ds:uri="http://www.w3.org/XML/1998/namespace"/>
    <ds:schemaRef ds:uri="30d69341-32aa-4c28-be9c-ca3a97a6dce6"/>
    <ds:schemaRef ds:uri="http://schemas.openxmlformats.org/package/2006/metadata/core-properties"/>
    <ds:schemaRef ds:uri="f8f9621a-04a8-476d-aa9a-66169d6cbba8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278</Words>
  <Application>Microsoft Macintosh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Wingdings</vt:lpstr>
      <vt:lpstr>Organic</vt:lpstr>
      <vt:lpstr>ITI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Mamidi IndraVathi</dc:creator>
  <cp:lastModifiedBy>Naveen Madugula</cp:lastModifiedBy>
  <cp:revision>2</cp:revision>
  <cp:lastPrinted>2023-03-12T04:11:37Z</cp:lastPrinted>
  <dcterms:created xsi:type="dcterms:W3CDTF">2023-03-11T15:51:33Z</dcterms:created>
  <dcterms:modified xsi:type="dcterms:W3CDTF">2023-03-12T04:13:27Z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0x0101005E5A152719D5854BB407B255B903EEC0</vt:lpwstr>
  </property>
</Properties>
</file>