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Customer segmentation in retail is crucial for personalizing the shopping experience. By analyzing transactional and demographic data, businesses can group customers into segments with shared characteristics. This process helps in crafting marketing strategies that resonate with specific customer groups, enhancing both customer satisfaction and revenue. We’ll begin by exploring the dataset and methodologies used for clustering.</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first step in our analysis was to delve into the dataset, which included key variables such as purchase frequency, customer demographics, and average spend. Using the K-Means algorithm, we segmented customers into distinct groups, identifying patterns and similarities. This clustering process is essential for developing targeted marketing strategies. Visualizations were crucial in understanding how these clusters differ and overlap, setting the stage for a more nuanced analysis.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Each cluster revealed distinct customer behaviors. High-Value Customers are brand loyal and consistently spend more, making them prime targets for premium campaigns. Bargain Seekers focus on value and respond well to discounts, driving volume during sales. Lastly, Occasional Shoppers present opportunities for re-engagement through personalized offers, maximizing their limited interaction.</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Regression analysis plays a pivotal role in refining marketing strategies. By identifying predictors of campaign success, such as customer demographics and spending habits, it provides data-driven recommendations for each cluster. This ensures that resources are allocated effectively, focusing on segments that promise the highest returns.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conclusion, customer segmentation has proven invaluable in enhancing retail marketing strategies. By clustering customers and understanding their unique behaviors, we can craft highly personalized and effective campaigns. Regression analysis further refines these strategies, ensuring every marketing dollar is well-spent. The next steps involve implementing these insights to drive business growth.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notesSlide" Target="../notesSlides/notesSlide6.xml"/></Relationships>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Introduction to Retail Customer Segmentation</a:t>
            </a:r>
          </a:p>
        </p:txBody>
      </p:sp>
      <p:sp>
        <p:nvSpPr>
          <p:cNvPr id="4" name="Subtitle 3"/>
          <p:cNvSpPr>
            <a:spLocks noGrp="1"/>
          </p:cNvSpPr>
          <p:nvPr>
            <p:ph type="subTitle" idx="13"/>
          </p:nvPr>
        </p:nvSpPr>
        <p:spPr/>
        <p:txBody>
          <a:bodyPr>
            <a:normAutofit/>
          </a:bodyPr>
          <a:lstStyle/>
          <a:p>
            <a:r>
              <a:t>Understanding the Role of Data in Customer Clustering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3dw6e5_t.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Significance of Customer Segmentation</a:t>
            </a:r>
          </a:p>
          <a:p>
            <a:pPr algn="ctr">
              <a:spcAft>
                <a:spcPts val="1200"/>
              </a:spcAft>
            </a:pPr>
            <a:r>
              <a:rPr b="0" i="0" sz="1300">
                <a:solidFill>
                  <a:srgbClr val="616161"/>
                </a:solidFill>
                <a:latin typeface="Proxima Nova"/>
              </a:rPr>
              <a:t>Tailors marketing strategies to diverse customer needs, improving business outcomes.</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hx1ho9fc.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Retail Data Insights</a:t>
            </a:r>
          </a:p>
          <a:p>
            <a:pPr algn="ctr">
              <a:spcAft>
                <a:spcPts val="1200"/>
              </a:spcAft>
            </a:pPr>
            <a:r>
              <a:rPr b="0" i="0" sz="1300">
                <a:solidFill>
                  <a:srgbClr val="616161"/>
                </a:solidFill>
                <a:latin typeface="Proxima Nova"/>
              </a:rPr>
              <a:t>Provides actionable insights from purchase behaviors and demographics.</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bqymhii0.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Data-Driven Strategies</a:t>
            </a:r>
          </a:p>
          <a:p>
            <a:pPr algn="ctr">
              <a:spcAft>
                <a:spcPts val="1200"/>
              </a:spcAft>
            </a:pPr>
            <a:r>
              <a:rPr b="0" i="0" sz="1300">
                <a:solidFill>
                  <a:srgbClr val="616161"/>
                </a:solidFill>
                <a:latin typeface="Proxima Nova"/>
              </a:rPr>
              <a:t>Enables targeted campaigns, increasing ROI and customer satisfaction.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Data Analysis and Cluster Creation</a:t>
            </a:r>
          </a:p>
        </p:txBody>
      </p:sp>
      <p:sp>
        <p:nvSpPr>
          <p:cNvPr id="4" name="Subtitle 3"/>
          <p:cNvSpPr>
            <a:spLocks noGrp="1"/>
          </p:cNvSpPr>
          <p:nvPr>
            <p:ph type="subTitle" idx="13"/>
          </p:nvPr>
        </p:nvSpPr>
        <p:spPr/>
        <p:txBody>
          <a:bodyPr>
            <a:normAutofit/>
          </a:bodyPr>
          <a:lstStyle/>
          <a:p>
            <a:r>
              <a:t>Unveiling Patterns in Customer Behavior</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14074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Dataset Overview:</a:t>
            </a:r>
            <a:r>
              <a:rPr b="0" i="0" sz="1300">
                <a:solidFill>
                  <a:srgbClr val="616161"/>
                </a:solidFill>
                <a:latin typeface="Proxima Nova"/>
              </a:rPr>
              <a:t> Analyzed retail data including purchase frequency, average spend, and demographics.</a:t>
            </a:r>
          </a:p>
          <a:p>
            <a:pPr lvl="1" algn="l" marL="228600" indent="-91440">
              <a:spcBef>
                <a:spcPts val="1200"/>
              </a:spcBef>
              <a:spcAft>
                <a:spcPts val="0"/>
              </a:spcAft>
              <a:buSzPct val="100000"/>
              <a:buFont typeface="Arial"/>
              <a:buChar char="•"/>
            </a:pPr>
            <a:r>
              <a:rPr b="1" i="0" sz="1300">
                <a:solidFill>
                  <a:srgbClr val="616161"/>
                </a:solidFill>
                <a:latin typeface="Proxima Nova"/>
              </a:rPr>
              <a:t>Clustering Methodology:</a:t>
            </a:r>
            <a:r>
              <a:rPr b="0" i="0" sz="1300">
                <a:solidFill>
                  <a:srgbClr val="616161"/>
                </a:solidFill>
                <a:latin typeface="Proxima Nova"/>
              </a:rPr>
              <a:t> K-Means algorithm applied to segment customers based on behavioral traits.</a:t>
            </a:r>
          </a:p>
          <a:p>
            <a:pPr lvl="1" algn="l" marL="228600" indent="-91440">
              <a:spcBef>
                <a:spcPts val="1200"/>
              </a:spcBef>
              <a:spcAft>
                <a:spcPts val="0"/>
              </a:spcAft>
              <a:buSzPct val="100000"/>
              <a:buFont typeface="Arial"/>
              <a:buChar char="•"/>
            </a:pPr>
            <a:r>
              <a:rPr b="1" i="0" sz="1300">
                <a:solidFill>
                  <a:srgbClr val="616161"/>
                </a:solidFill>
                <a:latin typeface="Proxima Nova"/>
              </a:rPr>
              <a:t>Cluster Visualization:</a:t>
            </a:r>
            <a:r>
              <a:rPr b="0" i="0" sz="1300">
                <a:solidFill>
                  <a:srgbClr val="616161"/>
                </a:solidFill>
                <a:latin typeface="Proxima Nova"/>
              </a:rPr>
              <a:t> Generated visual plots to interpret cluster distributions and overlaps.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wfk7tz69.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ev on Unsplash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Understanding Cluster Behaviors</a:t>
            </a:r>
          </a:p>
        </p:txBody>
      </p:sp>
      <p:sp>
        <p:nvSpPr>
          <p:cNvPr id="4" name="Subtitle 3"/>
          <p:cNvSpPr>
            <a:spLocks noGrp="1"/>
          </p:cNvSpPr>
          <p:nvPr>
            <p:ph type="subTitle" idx="13"/>
          </p:nvPr>
        </p:nvSpPr>
        <p:spPr/>
        <p:txBody>
          <a:bodyPr>
            <a:normAutofit/>
          </a:bodyPr>
          <a:lstStyle/>
          <a:p>
            <a:r>
              <a:t>Profiling Each Customer Group</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Cluster 1: High-Value Customers:</a:t>
            </a:r>
            <a:r>
              <a:rPr b="0" i="0" sz="1300">
                <a:solidFill>
                  <a:srgbClr val="616161"/>
                </a:solidFill>
                <a:latin typeface="Proxima Nova"/>
              </a:rPr>
              <a:t> Frequent buyers with high average spend. Ideal for premium campaigns.</a:t>
            </a:r>
          </a:p>
          <a:p>
            <a:pPr lvl="1" algn="l" marL="228600" indent="-91440">
              <a:spcBef>
                <a:spcPts val="1200"/>
              </a:spcBef>
              <a:spcAft>
                <a:spcPts val="0"/>
              </a:spcAft>
              <a:buSzPct val="100000"/>
              <a:buFont typeface="Arial"/>
              <a:buChar char="•"/>
            </a:pPr>
            <a:r>
              <a:rPr b="1" i="0" sz="1300">
                <a:solidFill>
                  <a:srgbClr val="616161"/>
                </a:solidFill>
                <a:latin typeface="Proxima Nova"/>
              </a:rPr>
              <a:t>Cluster 2: Bargain Seekers:</a:t>
            </a:r>
            <a:r>
              <a:rPr b="0" i="0" sz="1300">
                <a:solidFill>
                  <a:srgbClr val="616161"/>
                </a:solidFill>
                <a:latin typeface="Proxima Nova"/>
              </a:rPr>
              <a:t> Price-sensitive, reactive to discounts and promotions.</a:t>
            </a:r>
          </a:p>
          <a:p>
            <a:pPr lvl="1" algn="l" marL="228600" indent="-91440">
              <a:spcBef>
                <a:spcPts val="1200"/>
              </a:spcBef>
              <a:spcAft>
                <a:spcPts val="0"/>
              </a:spcAft>
              <a:buSzPct val="100000"/>
              <a:buFont typeface="Arial"/>
              <a:buChar char="•"/>
            </a:pPr>
            <a:r>
              <a:rPr b="1" i="0" sz="1300">
                <a:solidFill>
                  <a:srgbClr val="616161"/>
                </a:solidFill>
                <a:latin typeface="Proxima Nova"/>
              </a:rPr>
              <a:t>Cluster 3: Occasional Shoppers:</a:t>
            </a:r>
            <a:r>
              <a:rPr b="0" i="0" sz="1300">
                <a:solidFill>
                  <a:srgbClr val="616161"/>
                </a:solidFill>
                <a:latin typeface="Proxima Nova"/>
              </a:rPr>
              <a:t> Low purchase frequency, potential for re-engagement strategies.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51ofweik.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Lukas Blazek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Regression Analysis for Campaign Success</a:t>
            </a:r>
          </a:p>
        </p:txBody>
      </p:sp>
      <p:sp>
        <p:nvSpPr>
          <p:cNvPr id="4" name="Subtitle 3"/>
          <p:cNvSpPr>
            <a:spLocks noGrp="1"/>
          </p:cNvSpPr>
          <p:nvPr>
            <p:ph type="subTitle" idx="13"/>
          </p:nvPr>
        </p:nvSpPr>
        <p:spPr/>
        <p:txBody>
          <a:bodyPr>
            <a:normAutofit/>
          </a:bodyPr>
          <a:lstStyle/>
          <a:p>
            <a:r>
              <a:t>Optimizing Marketing Strategies Using Data</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8dohlw8u.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Predictive Modeling</a:t>
            </a:r>
          </a:p>
          <a:p>
            <a:pPr algn="ctr">
              <a:spcAft>
                <a:spcPts val="1200"/>
              </a:spcAft>
            </a:pPr>
            <a:r>
              <a:rPr b="0" i="0" sz="1300">
                <a:solidFill>
                  <a:srgbClr val="616161"/>
                </a:solidFill>
                <a:latin typeface="Proxima Nova"/>
              </a:rPr>
              <a:t>Regression analysis identifies key predictors of campaign success across clusters.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lybire0o.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Targeted Recommendations</a:t>
            </a:r>
          </a:p>
          <a:p>
            <a:pPr algn="ctr">
              <a:spcAft>
                <a:spcPts val="1200"/>
              </a:spcAft>
            </a:pPr>
            <a:r>
              <a:rPr b="0" i="0" sz="1300">
                <a:solidFill>
                  <a:srgbClr val="616161"/>
                </a:solidFill>
                <a:latin typeface="Proxima Nova"/>
              </a:rPr>
              <a:t>Tailored campaigns designed for each cluster based on regression insights.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9pda7bv6.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Optimized Resource Allocation</a:t>
            </a:r>
          </a:p>
          <a:p>
            <a:pPr algn="ctr">
              <a:spcAft>
                <a:spcPts val="1200"/>
              </a:spcAft>
            </a:pPr>
            <a:r>
              <a:rPr b="0" i="0" sz="1300">
                <a:solidFill>
                  <a:srgbClr val="616161"/>
                </a:solidFill>
                <a:latin typeface="Proxima Nova"/>
              </a:rPr>
              <a:t>Maximizes ROI by focusing on high-impact segments.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Key Insights and Conclusion</a:t>
            </a:r>
          </a:p>
        </p:txBody>
      </p:sp>
      <p:sp>
        <p:nvSpPr>
          <p:cNvPr id="4" name="Subtitle 3"/>
          <p:cNvSpPr>
            <a:spLocks noGrp="1"/>
          </p:cNvSpPr>
          <p:nvPr>
            <p:ph type="subTitle" idx="13"/>
          </p:nvPr>
        </p:nvSpPr>
        <p:spPr/>
        <p:txBody>
          <a:bodyPr>
            <a:normAutofit/>
          </a:bodyPr>
          <a:lstStyle/>
          <a:p>
            <a:r>
              <a:t>Strategic Takeaways from Data Analysis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9yd0t2my.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Data-Driven Segmentation</a:t>
            </a:r>
          </a:p>
          <a:p>
            <a:pPr algn="ctr">
              <a:spcAft>
                <a:spcPts val="1200"/>
              </a:spcAft>
            </a:pPr>
            <a:r>
              <a:rPr b="0" i="0" sz="1300">
                <a:solidFill>
                  <a:srgbClr val="616161"/>
                </a:solidFill>
                <a:latin typeface="Proxima Nova"/>
              </a:rPr>
              <a:t>Identified distinct customer clusters with unique behaviors.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582jd436.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Targeted Marketing Success</a:t>
            </a:r>
          </a:p>
          <a:p>
            <a:pPr algn="ctr">
              <a:spcAft>
                <a:spcPts val="1200"/>
              </a:spcAft>
            </a:pPr>
            <a:r>
              <a:rPr b="0" i="0" sz="1300">
                <a:solidFill>
                  <a:srgbClr val="616161"/>
                </a:solidFill>
                <a:latin typeface="Proxima Nova"/>
              </a:rPr>
              <a:t>Regression models informed effective, personalized campaigns.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uqt03yee.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Strategic Recommendations</a:t>
            </a:r>
          </a:p>
          <a:p>
            <a:pPr algn="ctr">
              <a:spcAft>
                <a:spcPts val="1200"/>
              </a:spcAft>
            </a:pPr>
            <a:r>
              <a:rPr b="0" i="0" sz="1300">
                <a:solidFill>
                  <a:srgbClr val="616161"/>
                </a:solidFill>
                <a:latin typeface="Proxima Nova"/>
              </a:rPr>
              <a:t>Focus on high-value and re-engagement strategies to optimize ROI.</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