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925FD-2F5A-45DB-BA84-DB6AC79ABC4A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1B4D2-8A51-4252-A7A3-8A10C8EC5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90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1B4D2-8A51-4252-A7A3-8A10C8EC5D0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36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6408712"/>
          </a:xfrm>
        </p:spPr>
        <p:txBody>
          <a:bodyPr>
            <a:normAutofit fontScale="90000"/>
          </a:bodyPr>
          <a:lstStyle/>
          <a:p>
            <a:r>
              <a:rPr lang="ru-RU" sz="2200" dirty="0">
                <a:solidFill>
                  <a:srgbClr val="FFFF00"/>
                </a:solidFill>
              </a:rPr>
              <a:t>Муниципальное бюджетное </a:t>
            </a:r>
            <a:r>
              <a:rPr lang="ru-RU" sz="2200" dirty="0" smtClean="0">
                <a:solidFill>
                  <a:srgbClr val="FFFF00"/>
                </a:solidFill>
              </a:rPr>
              <a:t>общеобразовательное</a:t>
            </a:r>
            <a:br>
              <a:rPr lang="ru-RU" sz="2200" dirty="0" smtClean="0">
                <a:solidFill>
                  <a:srgbClr val="FFFF00"/>
                </a:solidFill>
              </a:rPr>
            </a:br>
            <a:r>
              <a:rPr lang="ru-RU" sz="2200" dirty="0" smtClean="0">
                <a:solidFill>
                  <a:srgbClr val="FFFF00"/>
                </a:solidFill>
              </a:rPr>
              <a:t>учреждение города </a:t>
            </a:r>
            <a:r>
              <a:rPr lang="ru-RU" sz="2200" dirty="0">
                <a:solidFill>
                  <a:srgbClr val="FFFF00"/>
                </a:solidFill>
              </a:rPr>
              <a:t>Абакана «Лицей» </a:t>
            </a:r>
            <a:r>
              <a:rPr lang="ru-RU" sz="2200" dirty="0" smtClean="0">
                <a:solidFill>
                  <a:srgbClr val="FFFF00"/>
                </a:solidFill>
              </a:rPr>
              <a:t/>
            </a:r>
            <a:br>
              <a:rPr lang="ru-RU" sz="2200" dirty="0" smtClean="0">
                <a:solidFill>
                  <a:srgbClr val="FFFF00"/>
                </a:solidFill>
              </a:rPr>
            </a:br>
            <a:r>
              <a:rPr lang="ru-RU" sz="2200" dirty="0" smtClean="0">
                <a:solidFill>
                  <a:srgbClr val="FFFF00"/>
                </a:solidFill>
              </a:rPr>
              <a:t>Секция информатики</a:t>
            </a:r>
            <a:br>
              <a:rPr lang="ru-RU" sz="2200" dirty="0" smtClean="0">
                <a:solidFill>
                  <a:srgbClr val="FFFF00"/>
                </a:solidFill>
              </a:rPr>
            </a:br>
            <a:r>
              <a:rPr lang="ru-RU" sz="2200" dirty="0" smtClean="0">
                <a:solidFill>
                  <a:srgbClr val="FFFF00"/>
                </a:solidFill>
              </a:rPr>
              <a:t/>
            </a:r>
            <a:br>
              <a:rPr lang="ru-RU" sz="2200" dirty="0" smtClean="0">
                <a:solidFill>
                  <a:srgbClr val="FFFF00"/>
                </a:solidFill>
              </a:rPr>
            </a:br>
            <a:r>
              <a:rPr lang="ru-RU" sz="2200" dirty="0">
                <a:solidFill>
                  <a:srgbClr val="FFFF00"/>
                </a:solidFill>
              </a:rPr>
              <a:t/>
            </a:r>
            <a:br>
              <a:rPr lang="ru-RU" sz="2200" dirty="0">
                <a:solidFill>
                  <a:srgbClr val="FFFF00"/>
                </a:solidFill>
              </a:rPr>
            </a:br>
            <a:r>
              <a:rPr lang="ru-RU" sz="3600" b="1" dirty="0" smtClean="0">
                <a:solidFill>
                  <a:srgbClr val="FFFF00"/>
                </a:solidFill>
              </a:rPr>
              <a:t>Разработка </a:t>
            </a:r>
            <a:r>
              <a:rPr lang="ru-RU" sz="3600" b="1" dirty="0">
                <a:solidFill>
                  <a:srgbClr val="FFFF00"/>
                </a:solidFill>
              </a:rPr>
              <a:t>программы для генерации кроссвордов в помощь учителю </a:t>
            </a:r>
            <a:r>
              <a:rPr lang="ru-RU" sz="3600" b="1" dirty="0" smtClean="0">
                <a:solidFill>
                  <a:srgbClr val="FFFF00"/>
                </a:solidFill>
              </a:rPr>
              <a:t>иностранного </a:t>
            </a:r>
            <a:r>
              <a:rPr lang="ru-RU" sz="3600" b="1" dirty="0">
                <a:solidFill>
                  <a:srgbClr val="FFFF00"/>
                </a:solidFill>
              </a:rPr>
              <a:t>языка</a:t>
            </a:r>
            <a:r>
              <a:rPr lang="ru-RU" sz="3600" dirty="0">
                <a:solidFill>
                  <a:srgbClr val="FFFF00"/>
                </a:solidFill>
              </a:rPr>
              <a:t/>
            </a:r>
            <a:br>
              <a:rPr lang="ru-RU" sz="3600" dirty="0">
                <a:solidFill>
                  <a:srgbClr val="FFFF00"/>
                </a:solidFill>
              </a:rPr>
            </a:br>
            <a:r>
              <a:rPr lang="ru-RU" sz="3600" dirty="0" smtClean="0">
                <a:solidFill>
                  <a:srgbClr val="FFFF00"/>
                </a:solidFill>
              </a:rPr>
              <a:t/>
            </a:r>
            <a:br>
              <a:rPr lang="ru-RU" sz="3600" dirty="0" smtClean="0">
                <a:solidFill>
                  <a:srgbClr val="FFFF00"/>
                </a:solidFill>
              </a:rPr>
            </a:br>
            <a:r>
              <a:rPr lang="ru-RU" dirty="0">
                <a:solidFill>
                  <a:srgbClr val="FFFF00"/>
                </a:solidFill>
              </a:rPr>
              <a:t> </a:t>
            </a:r>
            <a:r>
              <a:rPr lang="ru-RU" dirty="0" smtClean="0">
                <a:solidFill>
                  <a:srgbClr val="FFFF00"/>
                </a:solidFill>
              </a:rPr>
              <a:t>                      </a:t>
            </a:r>
            <a:r>
              <a:rPr lang="ru-RU" sz="2000" dirty="0" smtClean="0">
                <a:solidFill>
                  <a:srgbClr val="FFFF00"/>
                </a:solidFill>
              </a:rPr>
              <a:t>Автор</a:t>
            </a:r>
            <a:r>
              <a:rPr lang="ru-RU" sz="2000" dirty="0">
                <a:solidFill>
                  <a:srgbClr val="FFFF00"/>
                </a:solidFill>
              </a:rPr>
              <a:t>: </a:t>
            </a:r>
            <a:r>
              <a:rPr lang="ru-RU" sz="2000" b="1" dirty="0" err="1" smtClean="0">
                <a:solidFill>
                  <a:srgbClr val="FFFF00"/>
                </a:solidFill>
              </a:rPr>
              <a:t>Деревягин</a:t>
            </a:r>
            <a:r>
              <a:rPr lang="ru-RU" sz="2000" b="1" dirty="0" smtClean="0">
                <a:solidFill>
                  <a:srgbClr val="FFFF00"/>
                </a:solidFill>
              </a:rPr>
              <a:t> Егор</a:t>
            </a:r>
            <a:r>
              <a:rPr lang="ru-RU" sz="2000" dirty="0" smtClean="0">
                <a:solidFill>
                  <a:srgbClr val="FFFF00"/>
                </a:solidFill>
              </a:rPr>
              <a:t>, 7 </a:t>
            </a:r>
            <a:r>
              <a:rPr lang="ru-RU" sz="2000" dirty="0" err="1" smtClean="0">
                <a:solidFill>
                  <a:srgbClr val="FFFF00"/>
                </a:solidFill>
              </a:rPr>
              <a:t>кл</a:t>
            </a:r>
            <a:r>
              <a:rPr lang="ru-RU" sz="2000" dirty="0">
                <a:solidFill>
                  <a:srgbClr val="FFFF00"/>
                </a:solidFill>
              </a:rPr>
              <a:t/>
            </a:r>
            <a:br>
              <a:rPr lang="ru-RU" sz="2000" dirty="0">
                <a:solidFill>
                  <a:srgbClr val="FFFF00"/>
                </a:solidFill>
              </a:rPr>
            </a:br>
            <a:r>
              <a:rPr lang="ru-RU" sz="2000" dirty="0" smtClean="0">
                <a:solidFill>
                  <a:srgbClr val="FFFF00"/>
                </a:solidFill>
              </a:rPr>
              <a:t>                                                        Руководитель</a:t>
            </a:r>
            <a:r>
              <a:rPr lang="ru-RU" sz="2000" dirty="0">
                <a:solidFill>
                  <a:srgbClr val="FFFF00"/>
                </a:solidFill>
              </a:rPr>
              <a:t>: </a:t>
            </a:r>
            <a:r>
              <a:rPr lang="ru-RU" sz="2000" dirty="0" smtClean="0">
                <a:solidFill>
                  <a:srgbClr val="FFFF00"/>
                </a:solidFill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</a:rPr>
              <a:t>Сакерин</a:t>
            </a:r>
            <a:r>
              <a:rPr lang="ru-RU" sz="2000" b="1" dirty="0" smtClean="0">
                <a:solidFill>
                  <a:srgbClr val="FFFF00"/>
                </a:solidFill>
              </a:rPr>
              <a:t> </a:t>
            </a:r>
            <a:r>
              <a:rPr lang="ru-RU" sz="2000" b="1" dirty="0">
                <a:solidFill>
                  <a:srgbClr val="FFFF00"/>
                </a:solidFill>
              </a:rPr>
              <a:t>Виктор </a:t>
            </a:r>
            <a:r>
              <a:rPr lang="ru-RU" sz="2000" dirty="0" smtClean="0">
                <a:solidFill>
                  <a:srgbClr val="FFFF00"/>
                </a:solidFill>
              </a:rPr>
              <a:t/>
            </a:r>
            <a:br>
              <a:rPr lang="ru-RU" sz="2000" dirty="0" smtClean="0">
                <a:solidFill>
                  <a:srgbClr val="FFFF00"/>
                </a:solidFill>
              </a:rPr>
            </a:br>
            <a:r>
              <a:rPr lang="ru-RU" sz="2000" dirty="0" smtClean="0">
                <a:solidFill>
                  <a:srgbClr val="FFFF00"/>
                </a:solidFill>
              </a:rPr>
              <a:t>                                                                </a:t>
            </a:r>
            <a:r>
              <a:rPr lang="ru-RU" sz="2000" b="1" dirty="0" smtClean="0">
                <a:solidFill>
                  <a:srgbClr val="FFFF00"/>
                </a:solidFill>
              </a:rPr>
              <a:t>Алексеевич</a:t>
            </a:r>
            <a:r>
              <a:rPr lang="ru-RU" sz="2000" b="1" dirty="0">
                <a:solidFill>
                  <a:srgbClr val="FFFF00"/>
                </a:solidFill>
              </a:rPr>
              <a:t>,</a:t>
            </a:r>
            <a:r>
              <a:rPr lang="ru-RU" sz="2000" dirty="0">
                <a:solidFill>
                  <a:srgbClr val="FFFF00"/>
                </a:solidFill>
              </a:rPr>
              <a:t> </a:t>
            </a:r>
            <a:r>
              <a:rPr lang="ru-RU" sz="2000" dirty="0" smtClean="0">
                <a:solidFill>
                  <a:srgbClr val="FFFF00"/>
                </a:solidFill>
              </a:rPr>
              <a:t> учитель информатики</a:t>
            </a:r>
            <a:br>
              <a:rPr lang="ru-RU" sz="2000" dirty="0" smtClean="0">
                <a:solidFill>
                  <a:srgbClr val="FFFF00"/>
                </a:solidFill>
              </a:rPr>
            </a:br>
            <a:r>
              <a:rPr lang="ru-RU" sz="2000" dirty="0" smtClean="0">
                <a:solidFill>
                  <a:srgbClr val="FFFF00"/>
                </a:solidFill>
              </a:rPr>
              <a:t/>
            </a:r>
            <a:br>
              <a:rPr lang="ru-RU" sz="2000" dirty="0" smtClean="0">
                <a:solidFill>
                  <a:srgbClr val="FFFF00"/>
                </a:solidFill>
              </a:rPr>
            </a:br>
            <a:r>
              <a:rPr lang="ru-RU" sz="2000" dirty="0">
                <a:solidFill>
                  <a:srgbClr val="FFFF00"/>
                </a:solidFill>
              </a:rPr>
              <a:t/>
            </a:r>
            <a:br>
              <a:rPr lang="ru-RU" sz="2000" dirty="0">
                <a:solidFill>
                  <a:srgbClr val="FFFF00"/>
                </a:solidFill>
              </a:rPr>
            </a:br>
            <a:r>
              <a:rPr lang="ru-RU" sz="2000" dirty="0">
                <a:solidFill>
                  <a:srgbClr val="FFFF00"/>
                </a:solidFill>
              </a:rPr>
              <a:t/>
            </a:r>
            <a:br>
              <a:rPr lang="ru-RU" sz="2000" dirty="0">
                <a:solidFill>
                  <a:srgbClr val="FFFF00"/>
                </a:solidFill>
              </a:rPr>
            </a:br>
            <a:r>
              <a:rPr lang="ru-RU" sz="2000" dirty="0" smtClean="0">
                <a:solidFill>
                  <a:srgbClr val="FFFF00"/>
                </a:solidFill>
              </a:rPr>
              <a:t>Абакан</a:t>
            </a:r>
            <a:r>
              <a:rPr lang="ru-RU" sz="2000" dirty="0">
                <a:solidFill>
                  <a:srgbClr val="FFFF00"/>
                </a:solidFill>
              </a:rPr>
              <a:t>, 2018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692696"/>
            <a:ext cx="7264995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rgbClr val="FFFF00"/>
                </a:solidFill>
              </a:rPr>
              <a:t>Запуск программы:</a:t>
            </a:r>
            <a:endParaRPr lang="ru-RU" sz="36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663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solidFill>
                  <a:schemeClr val="bg1"/>
                </a:solidFill>
              </a:rPr>
              <a:t>Ход реализации программы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700808"/>
            <a:ext cx="7506675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5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692696"/>
            <a:ext cx="7264995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rgbClr val="FFFF00"/>
                </a:solidFill>
              </a:rPr>
              <a:t>Загрузка упражнения:</a:t>
            </a:r>
            <a:endParaRPr lang="ru-RU" sz="36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663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solidFill>
                  <a:schemeClr val="bg1"/>
                </a:solidFill>
              </a:rPr>
              <a:t>Ход реализации программы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6" t="16861" r="11789" b="7112"/>
          <a:stretch/>
        </p:blipFill>
        <p:spPr bwMode="auto">
          <a:xfrm>
            <a:off x="575556" y="1484784"/>
            <a:ext cx="7992888" cy="474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7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692696"/>
            <a:ext cx="7264995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rgbClr val="FFFF00"/>
                </a:solidFill>
              </a:rPr>
              <a:t>Вариант размещения:</a:t>
            </a:r>
            <a:endParaRPr lang="ru-RU" sz="36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663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solidFill>
                  <a:schemeClr val="bg1"/>
                </a:solidFill>
              </a:rPr>
              <a:t>Ход реализации программы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56" y="1732277"/>
            <a:ext cx="7332687" cy="436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692696"/>
            <a:ext cx="7264995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rgbClr val="FFFF00"/>
                </a:solidFill>
              </a:rPr>
              <a:t>Печатная версия для учителя:</a:t>
            </a:r>
            <a:endParaRPr lang="ru-RU" sz="36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663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solidFill>
                  <a:schemeClr val="bg1"/>
                </a:solidFill>
              </a:rPr>
              <a:t>Ход реализации программы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992888" cy="477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705" y="499405"/>
            <a:ext cx="6548871" cy="58591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9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692696"/>
            <a:ext cx="7264995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rgbClr val="FFFF00"/>
                </a:solidFill>
              </a:rPr>
              <a:t>Печатная версия для ученика:</a:t>
            </a:r>
            <a:endParaRPr lang="ru-RU" sz="36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663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solidFill>
                  <a:schemeClr val="bg1"/>
                </a:solidFill>
              </a:rPr>
              <a:t>Ход реализации программы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34" y="1268760"/>
            <a:ext cx="5976664" cy="536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3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692696"/>
            <a:ext cx="7264995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rgbClr val="FFFF00"/>
                </a:solidFill>
              </a:rPr>
              <a:t>Результаты исследования:</a:t>
            </a:r>
            <a:endParaRPr lang="ru-RU" sz="36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663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solidFill>
                  <a:schemeClr val="bg1"/>
                </a:solidFill>
              </a:rPr>
              <a:t>Ход реализации программы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5654"/>
            <a:ext cx="5495778" cy="50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6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7985075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>
                <a:solidFill>
                  <a:srgbClr val="FFFF00"/>
                </a:solidFill>
              </a:rPr>
              <a:t>- Все задачи данного проекта решены.</a:t>
            </a:r>
          </a:p>
          <a:p>
            <a:pPr marL="0" indent="0">
              <a:buNone/>
            </a:pPr>
            <a:endParaRPr lang="ru-RU" sz="36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sz="3600" b="1" dirty="0" smtClean="0">
                <a:solidFill>
                  <a:srgbClr val="FFFF00"/>
                </a:solidFill>
              </a:rPr>
              <a:t>- Исследование подтвердило полезность созданной программы.</a:t>
            </a:r>
          </a:p>
          <a:p>
            <a:pPr marL="0" indent="0">
              <a:buNone/>
            </a:pPr>
            <a:endParaRPr lang="ru-RU" sz="3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sz="3600" b="1" dirty="0" smtClean="0">
                <a:solidFill>
                  <a:srgbClr val="FFFF00"/>
                </a:solidFill>
              </a:rPr>
              <a:t>- Цель проекта достигнута.</a:t>
            </a:r>
            <a:endParaRPr lang="ru-RU" sz="36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663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Заключение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2708920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Спасибо за внимание!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0654"/>
            <a:ext cx="8640960" cy="2808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rgbClr val="FFFF00"/>
                </a:solidFill>
              </a:rPr>
              <a:t>Цели проекта: </a:t>
            </a:r>
            <a:endParaRPr lang="ru-RU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rgbClr val="FFFF00"/>
                </a:solidFill>
              </a:rPr>
              <a:t>1</a:t>
            </a:r>
            <a:r>
              <a:rPr lang="ru-RU" dirty="0">
                <a:solidFill>
                  <a:srgbClr val="FFFF00"/>
                </a:solidFill>
              </a:rPr>
              <a:t>. Написать </a:t>
            </a:r>
            <a:r>
              <a:rPr lang="ru-RU" dirty="0" smtClean="0">
                <a:solidFill>
                  <a:srgbClr val="FFFF00"/>
                </a:solidFill>
              </a:rPr>
              <a:t>программу для генерации кроссворда </a:t>
            </a:r>
            <a:r>
              <a:rPr lang="ru-RU" dirty="0">
                <a:solidFill>
                  <a:srgbClr val="FFFF00"/>
                </a:solidFill>
              </a:rPr>
              <a:t>по </a:t>
            </a:r>
            <a:r>
              <a:rPr lang="ru-RU" dirty="0" smtClean="0">
                <a:solidFill>
                  <a:srgbClr val="FFFF00"/>
                </a:solidFill>
              </a:rPr>
              <a:t>заданному </a:t>
            </a:r>
            <a:r>
              <a:rPr lang="ru-RU" dirty="0">
                <a:solidFill>
                  <a:srgbClr val="FFFF00"/>
                </a:solidFill>
              </a:rPr>
              <a:t>списку </a:t>
            </a:r>
            <a:r>
              <a:rPr lang="ru-RU" dirty="0" smtClean="0">
                <a:solidFill>
                  <a:srgbClr val="FFFF00"/>
                </a:solidFill>
              </a:rPr>
              <a:t>слов;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rgbClr val="FFFF00"/>
                </a:solidFill>
              </a:rPr>
              <a:t>2</a:t>
            </a:r>
            <a:r>
              <a:rPr lang="ru-RU" dirty="0">
                <a:solidFill>
                  <a:srgbClr val="FFFF00"/>
                </a:solidFill>
              </a:rPr>
              <a:t>. С</a:t>
            </a:r>
            <a:r>
              <a:rPr lang="ru-RU" dirty="0" smtClean="0">
                <a:solidFill>
                  <a:srgbClr val="FFFF00"/>
                </a:solidFill>
              </a:rPr>
              <a:t>оздавать </a:t>
            </a:r>
            <a:r>
              <a:rPr lang="ru-RU" dirty="0">
                <a:solidFill>
                  <a:srgbClr val="FFFF00"/>
                </a:solidFill>
              </a:rPr>
              <a:t>разные кроссворды с одними и теми же словами</a:t>
            </a:r>
            <a:r>
              <a:rPr lang="ru-RU" dirty="0" smtClean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2786216"/>
            <a:ext cx="8640960" cy="395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b="1" dirty="0" smtClean="0">
                <a:solidFill>
                  <a:srgbClr val="FFFF00"/>
                </a:solidFill>
              </a:rPr>
              <a:t>Задачи</a:t>
            </a:r>
            <a:r>
              <a:rPr lang="ru-RU" dirty="0" smtClean="0">
                <a:solidFill>
                  <a:srgbClr val="FFFF00"/>
                </a:solidFill>
              </a:rPr>
              <a:t>:</a:t>
            </a:r>
          </a:p>
          <a:p>
            <a:pPr algn="just"/>
            <a:r>
              <a:rPr lang="ru-RU" dirty="0" smtClean="0">
                <a:solidFill>
                  <a:srgbClr val="FFFF00"/>
                </a:solidFill>
              </a:rPr>
              <a:t>Провести информационный поиск;</a:t>
            </a:r>
          </a:p>
          <a:p>
            <a:pPr algn="just"/>
            <a:r>
              <a:rPr lang="ru-RU" dirty="0" smtClean="0">
                <a:solidFill>
                  <a:srgbClr val="FFFF00"/>
                </a:solidFill>
              </a:rPr>
              <a:t>Составить алгоритм, написать и отладить программу;</a:t>
            </a:r>
          </a:p>
          <a:p>
            <a:pPr algn="just"/>
            <a:r>
              <a:rPr lang="ru-RU" dirty="0" smtClean="0">
                <a:solidFill>
                  <a:srgbClr val="FFFF00"/>
                </a:solidFill>
              </a:rPr>
              <a:t>Провести внедрение программы;</a:t>
            </a:r>
          </a:p>
          <a:p>
            <a:pPr algn="just"/>
            <a:r>
              <a:rPr lang="ru-RU" dirty="0" smtClean="0">
                <a:solidFill>
                  <a:srgbClr val="FFFF00"/>
                </a:solidFill>
              </a:rPr>
              <a:t>Провести исследование полезности </a:t>
            </a:r>
            <a:r>
              <a:rPr lang="ru-RU" dirty="0" err="1" smtClean="0">
                <a:solidFill>
                  <a:srgbClr val="FFFF00"/>
                </a:solidFill>
              </a:rPr>
              <a:t>прог-раммы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для изучения предмета.</a:t>
            </a:r>
          </a:p>
          <a:p>
            <a:pPr marL="0" indent="0" algn="just">
              <a:buFont typeface="Arial" pitchFamily="34" charset="0"/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21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8705" y="332656"/>
            <a:ext cx="8229600" cy="2160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FFFF00"/>
                </a:solidFill>
              </a:rPr>
              <a:t>                                    </a:t>
            </a:r>
            <a:r>
              <a:rPr lang="ru-RU" sz="3800" b="1" dirty="0" smtClean="0">
                <a:solidFill>
                  <a:srgbClr val="FFFF00"/>
                </a:solidFill>
              </a:rPr>
              <a:t>Актуальность</a:t>
            </a:r>
            <a:r>
              <a:rPr lang="ru-RU" sz="3800" b="1" dirty="0">
                <a:solidFill>
                  <a:srgbClr val="FFFF00"/>
                </a:solidFill>
              </a:rPr>
              <a:t>: </a:t>
            </a:r>
            <a:r>
              <a:rPr lang="ru-RU" sz="3800" b="1" dirty="0" smtClean="0">
                <a:solidFill>
                  <a:srgbClr val="FFFF00"/>
                </a:solidFill>
              </a:rPr>
              <a:t> </a:t>
            </a:r>
            <a:endParaRPr lang="ru-RU" b="1" dirty="0" smtClean="0">
              <a:solidFill>
                <a:srgbClr val="FFFF00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Программа будет использована преподавателями английского языка в Лицее. 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Можно будет предложить её преподавателям других предметов.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85591" y="2708920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>
                <a:solidFill>
                  <a:srgbClr val="FFFF00"/>
                </a:solidFill>
              </a:rPr>
              <a:t>                         Гипотеза </a:t>
            </a:r>
            <a:r>
              <a:rPr lang="ru-RU" b="1" dirty="0">
                <a:solidFill>
                  <a:srgbClr val="FFFF00"/>
                </a:solidFill>
              </a:rPr>
              <a:t>проекта</a:t>
            </a:r>
            <a:r>
              <a:rPr lang="ru-RU" dirty="0">
                <a:solidFill>
                  <a:srgbClr val="FFFF00"/>
                </a:solidFill>
              </a:rPr>
              <a:t>: </a:t>
            </a:r>
            <a:endParaRPr lang="ru-RU" dirty="0" smtClean="0">
              <a:solidFill>
                <a:srgbClr val="FFFF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700" dirty="0">
                <a:solidFill>
                  <a:srgbClr val="FFFF00"/>
                </a:solidFill>
              </a:rPr>
              <a:t>У учеников </a:t>
            </a:r>
            <a:r>
              <a:rPr lang="ru-RU" sz="2700" dirty="0" smtClean="0">
                <a:solidFill>
                  <a:srgbClr val="FFFF00"/>
                </a:solidFill>
              </a:rPr>
              <a:t>повысится </a:t>
            </a:r>
            <a:r>
              <a:rPr lang="ru-RU" sz="2700" dirty="0">
                <a:solidFill>
                  <a:srgbClr val="FFFF00"/>
                </a:solidFill>
              </a:rPr>
              <a:t>интерес к предмету, увеличится запас новых слов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4365104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b="1" dirty="0">
                <a:solidFill>
                  <a:srgbClr val="FFFF00"/>
                </a:solidFill>
              </a:rPr>
              <a:t> </a:t>
            </a:r>
            <a:r>
              <a:rPr lang="ru-RU" sz="2900" b="1" dirty="0" smtClean="0">
                <a:solidFill>
                  <a:srgbClr val="FFFF00"/>
                </a:solidFill>
              </a:rPr>
              <a:t>                       </a:t>
            </a:r>
            <a:r>
              <a:rPr lang="ru-RU" b="1" dirty="0" smtClean="0">
                <a:solidFill>
                  <a:srgbClr val="FFFF00"/>
                </a:solidFill>
              </a:rPr>
              <a:t>Методы </a:t>
            </a:r>
            <a:r>
              <a:rPr lang="ru-RU" b="1" dirty="0">
                <a:solidFill>
                  <a:srgbClr val="FFFF00"/>
                </a:solidFill>
              </a:rPr>
              <a:t>исследования:</a:t>
            </a:r>
            <a:endParaRPr lang="ru-RU" sz="2900" b="1" dirty="0">
              <a:solidFill>
                <a:srgbClr val="FFFF00"/>
              </a:solidFill>
            </a:endParaRPr>
          </a:p>
          <a:p>
            <a:r>
              <a:rPr lang="ru-RU" sz="2700" dirty="0">
                <a:solidFill>
                  <a:srgbClr val="FFFF00"/>
                </a:solidFill>
              </a:rPr>
              <a:t>Эксперимент; </a:t>
            </a:r>
          </a:p>
          <a:p>
            <a:r>
              <a:rPr lang="ru-RU" sz="2700" dirty="0">
                <a:solidFill>
                  <a:srgbClr val="FFFF00"/>
                </a:solidFill>
              </a:rPr>
              <a:t>Сбор информации;</a:t>
            </a:r>
          </a:p>
          <a:p>
            <a:r>
              <a:rPr lang="ru-RU" sz="2700" dirty="0">
                <a:solidFill>
                  <a:srgbClr val="FFFF00"/>
                </a:solidFill>
              </a:rPr>
              <a:t>Обобщение.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4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640960" cy="6120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100" b="1" dirty="0" smtClean="0">
                <a:solidFill>
                  <a:srgbClr val="FFFF00"/>
                </a:solidFill>
              </a:rPr>
              <a:t>Требования </a:t>
            </a:r>
            <a:r>
              <a:rPr lang="ru-RU" sz="4100" b="1" dirty="0">
                <a:solidFill>
                  <a:srgbClr val="FFFF00"/>
                </a:solidFill>
              </a:rPr>
              <a:t>к программе:</a:t>
            </a:r>
          </a:p>
          <a:p>
            <a:pPr marL="0" indent="0">
              <a:buNone/>
            </a:pPr>
            <a:endParaRPr lang="ru-RU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ru-RU" dirty="0" smtClean="0">
                <a:solidFill>
                  <a:srgbClr val="FFFF00"/>
                </a:solidFill>
              </a:rPr>
              <a:t>1</a:t>
            </a:r>
            <a:r>
              <a:rPr lang="ru-RU" dirty="0">
                <a:solidFill>
                  <a:srgbClr val="FFFF00"/>
                </a:solidFill>
              </a:rPr>
              <a:t>. </a:t>
            </a:r>
            <a:r>
              <a:rPr lang="ru-RU" dirty="0" smtClean="0">
                <a:solidFill>
                  <a:srgbClr val="FFFF00"/>
                </a:solidFill>
              </a:rPr>
              <a:t>Ввод </a:t>
            </a:r>
            <a:r>
              <a:rPr lang="ru-RU" dirty="0">
                <a:solidFill>
                  <a:srgbClr val="FFFF00"/>
                </a:solidFill>
              </a:rPr>
              <a:t>слов </a:t>
            </a:r>
            <a:r>
              <a:rPr lang="ru-RU" dirty="0" smtClean="0">
                <a:solidFill>
                  <a:srgbClr val="FFFF00"/>
                </a:solidFill>
              </a:rPr>
              <a:t>и вопросов в текстовый файл;</a:t>
            </a:r>
            <a:endParaRPr lang="ru-RU" dirty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rgbClr val="FFFF00"/>
                </a:solidFill>
              </a:rPr>
              <a:t>2. </a:t>
            </a:r>
            <a:r>
              <a:rPr lang="ru-RU" dirty="0" smtClean="0">
                <a:solidFill>
                  <a:srgbClr val="FFFF00"/>
                </a:solidFill>
              </a:rPr>
              <a:t>Случайный выбор первого слова;</a:t>
            </a:r>
            <a:endParaRPr lang="ru-RU" dirty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rgbClr val="FFFF00"/>
                </a:solidFill>
              </a:rPr>
              <a:t>3. Для </a:t>
            </a:r>
            <a:r>
              <a:rPr lang="ru-RU" dirty="0" smtClean="0">
                <a:solidFill>
                  <a:srgbClr val="FFFF00"/>
                </a:solidFill>
              </a:rPr>
              <a:t>остальных </a:t>
            </a:r>
            <a:r>
              <a:rPr lang="ru-RU" dirty="0">
                <a:solidFill>
                  <a:srgbClr val="FFFF00"/>
                </a:solidFill>
              </a:rPr>
              <a:t>слов </a:t>
            </a:r>
            <a:r>
              <a:rPr lang="ru-RU" dirty="0" smtClean="0">
                <a:solidFill>
                  <a:srgbClr val="FFFF00"/>
                </a:solidFill>
              </a:rPr>
              <a:t>подбираются </a:t>
            </a:r>
            <a:r>
              <a:rPr lang="ru-RU" dirty="0">
                <a:solidFill>
                  <a:srgbClr val="FFFF00"/>
                </a:solidFill>
              </a:rPr>
              <a:t>места с </a:t>
            </a:r>
            <a:r>
              <a:rPr lang="ru-RU" dirty="0" smtClean="0">
                <a:solidFill>
                  <a:srgbClr val="FFFF00"/>
                </a:solidFill>
              </a:rPr>
              <a:t>пересечениями.</a:t>
            </a:r>
            <a:endParaRPr lang="ru-RU" dirty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rgbClr val="FFFF00"/>
                </a:solidFill>
              </a:rPr>
              <a:t>4. Слова не должны «</a:t>
            </a:r>
            <a:r>
              <a:rPr lang="ru-RU" dirty="0" smtClean="0">
                <a:solidFill>
                  <a:srgbClr val="FFFF00"/>
                </a:solidFill>
              </a:rPr>
              <a:t>слипаться»;</a:t>
            </a:r>
            <a:endParaRPr lang="ru-RU" dirty="0">
              <a:solidFill>
                <a:srgbClr val="FFFF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FFFF00"/>
                </a:solidFill>
              </a:rPr>
              <a:t>5. </a:t>
            </a:r>
            <a:r>
              <a:rPr lang="ru-RU" dirty="0" smtClean="0">
                <a:solidFill>
                  <a:srgbClr val="FFFF00"/>
                </a:solidFill>
              </a:rPr>
              <a:t>Распечатка пустого  </a:t>
            </a:r>
            <a:r>
              <a:rPr lang="ru-RU" dirty="0">
                <a:solidFill>
                  <a:srgbClr val="FFFF00"/>
                </a:solidFill>
              </a:rPr>
              <a:t>и </a:t>
            </a:r>
            <a:r>
              <a:rPr lang="ru-RU" dirty="0" smtClean="0">
                <a:solidFill>
                  <a:srgbClr val="FFFF00"/>
                </a:solidFill>
              </a:rPr>
              <a:t>заполненного кроссворда.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1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17281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300" b="1" dirty="0" smtClean="0">
                <a:solidFill>
                  <a:srgbClr val="FFFF00"/>
                </a:solidFill>
              </a:rPr>
              <a:t>                       Информационный </a:t>
            </a:r>
            <a:r>
              <a:rPr lang="ru-RU" sz="3300" b="1" dirty="0">
                <a:solidFill>
                  <a:srgbClr val="FFFF00"/>
                </a:solidFill>
              </a:rPr>
              <a:t>поиск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rgbClr val="FFFF00"/>
                </a:solidFill>
              </a:rPr>
              <a:t>Были найдены страницы, </a:t>
            </a:r>
            <a:r>
              <a:rPr lang="ru-RU" dirty="0">
                <a:solidFill>
                  <a:srgbClr val="FFFF00"/>
                </a:solidFill>
              </a:rPr>
              <a:t>в которых создаются </a:t>
            </a:r>
            <a:r>
              <a:rPr lang="ru-RU" dirty="0" smtClean="0">
                <a:solidFill>
                  <a:srgbClr val="FFFF00"/>
                </a:solidFill>
              </a:rPr>
              <a:t>кроссворды, в том числе такие</a:t>
            </a:r>
            <a:r>
              <a:rPr lang="ru-RU" dirty="0">
                <a:solidFill>
                  <a:srgbClr val="FFFF00"/>
                </a:solidFill>
              </a:rPr>
              <a:t>, в которых набор слов </a:t>
            </a:r>
            <a:r>
              <a:rPr lang="ru-RU" dirty="0" smtClean="0">
                <a:solidFill>
                  <a:srgbClr val="FFFF00"/>
                </a:solidFill>
              </a:rPr>
              <a:t>вводит </a:t>
            </a:r>
            <a:r>
              <a:rPr lang="ru-RU" dirty="0">
                <a:solidFill>
                  <a:srgbClr val="FFFF00"/>
                </a:solidFill>
              </a:rPr>
              <a:t>пользователь.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663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solidFill>
                  <a:schemeClr val="bg1"/>
                </a:solidFill>
              </a:rPr>
              <a:t>Ход реализации программы</a:t>
            </a: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22366" t="8485" r="20715" b="20476"/>
          <a:stretch/>
        </p:blipFill>
        <p:spPr bwMode="auto">
          <a:xfrm>
            <a:off x="2915816" y="2724395"/>
            <a:ext cx="3888432" cy="3080869"/>
          </a:xfrm>
          <a:prstGeom prst="rect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2771800" y="6080092"/>
            <a:ext cx="4464496" cy="4543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rgbClr val="FFFF00"/>
                </a:solidFill>
              </a:rPr>
              <a:t>Пример подходящей страницы</a:t>
            </a:r>
            <a:endParaRPr lang="ru-R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524" y="1124744"/>
            <a:ext cx="856895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solidFill>
                  <a:srgbClr val="FFFF00"/>
                </a:solidFill>
              </a:rPr>
              <a:t>       Выбор </a:t>
            </a:r>
            <a:r>
              <a:rPr lang="ru-RU" sz="3600" dirty="0">
                <a:solidFill>
                  <a:srgbClr val="FFFF00"/>
                </a:solidFill>
              </a:rPr>
              <a:t>инструментальных </a:t>
            </a:r>
            <a:r>
              <a:rPr lang="ru-RU" sz="3600" dirty="0" smtClean="0">
                <a:solidFill>
                  <a:srgbClr val="FFFF00"/>
                </a:solidFill>
              </a:rPr>
              <a:t>средств:</a:t>
            </a:r>
          </a:p>
          <a:p>
            <a:pPr marL="0" indent="0">
              <a:buNone/>
            </a:pPr>
            <a:endParaRPr lang="ru-RU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rgbClr val="FFFF00"/>
                </a:solidFill>
              </a:rPr>
              <a:t>Лучше </a:t>
            </a:r>
            <a:r>
              <a:rPr lang="ru-RU" sz="2800" dirty="0">
                <a:solidFill>
                  <a:srgbClr val="FFFF00"/>
                </a:solidFill>
              </a:rPr>
              <a:t>всего </a:t>
            </a:r>
            <a:r>
              <a:rPr lang="ru-RU" sz="2800" dirty="0" smtClean="0">
                <a:solidFill>
                  <a:srgbClr val="FFFF00"/>
                </a:solidFill>
              </a:rPr>
              <a:t>подходит </a:t>
            </a:r>
            <a:r>
              <a:rPr lang="ru-RU" sz="2800" dirty="0">
                <a:solidFill>
                  <a:srgbClr val="FFFF00"/>
                </a:solidFill>
              </a:rPr>
              <a:t>язык и система </a:t>
            </a:r>
            <a:r>
              <a:rPr lang="ru-RU" sz="2800" dirty="0" err="1" smtClean="0">
                <a:solidFill>
                  <a:srgbClr val="FFFF00"/>
                </a:solidFill>
              </a:rPr>
              <a:t>программиро-вания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en-US" sz="2800" b="1" dirty="0">
                <a:solidFill>
                  <a:srgbClr val="FFFF00"/>
                </a:solidFill>
              </a:rPr>
              <a:t>Borland Delphi</a:t>
            </a:r>
            <a:r>
              <a:rPr lang="ru-RU" sz="2800" dirty="0" smtClean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endParaRPr lang="ru-RU" sz="1600" dirty="0" smtClean="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800" dirty="0" smtClean="0">
                <a:solidFill>
                  <a:srgbClr val="FFFF00"/>
                </a:solidFill>
              </a:rPr>
              <a:t>простота </a:t>
            </a:r>
            <a:r>
              <a:rPr lang="ru-RU" sz="2800" dirty="0">
                <a:solidFill>
                  <a:srgbClr val="FFFF00"/>
                </a:solidFill>
              </a:rPr>
              <a:t>в освоении и использовании;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800" dirty="0" smtClean="0">
                <a:solidFill>
                  <a:srgbClr val="FFFF00"/>
                </a:solidFill>
              </a:rPr>
              <a:t>скорость </a:t>
            </a:r>
            <a:r>
              <a:rPr lang="ru-RU" sz="2800" dirty="0">
                <a:solidFill>
                  <a:srgbClr val="FFFF00"/>
                </a:solidFill>
              </a:rPr>
              <a:t>разработки интерфейса и самой программы;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800" dirty="0" smtClean="0">
                <a:solidFill>
                  <a:srgbClr val="FFFF00"/>
                </a:solidFill>
              </a:rPr>
              <a:t>совместимость программы </a:t>
            </a:r>
            <a:r>
              <a:rPr lang="ru-RU" sz="2800" dirty="0">
                <a:solidFill>
                  <a:srgbClr val="FFFF00"/>
                </a:solidFill>
              </a:rPr>
              <a:t>с операционной </a:t>
            </a:r>
            <a:r>
              <a:rPr lang="ru-RU" sz="2800" dirty="0" smtClean="0">
                <a:solidFill>
                  <a:srgbClr val="FFFF00"/>
                </a:solidFill>
              </a:rPr>
              <a:t>системой </a:t>
            </a:r>
            <a:r>
              <a:rPr lang="en-US" sz="2800" dirty="0" smtClean="0">
                <a:solidFill>
                  <a:srgbClr val="FFFF00"/>
                </a:solidFill>
              </a:rPr>
              <a:t>Windows</a:t>
            </a:r>
            <a:r>
              <a:rPr lang="ru-RU" sz="2800" dirty="0" smtClean="0">
                <a:solidFill>
                  <a:srgbClr val="FFFF00"/>
                </a:solidFill>
              </a:rPr>
              <a:t>.</a:t>
            </a:r>
            <a:endParaRPr lang="ru-RU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663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solidFill>
                  <a:schemeClr val="bg1"/>
                </a:solidFill>
              </a:rPr>
              <a:t>Ход реализации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3529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413" y="458460"/>
            <a:ext cx="7264995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rgbClr val="FFFF00"/>
                </a:solidFill>
              </a:rPr>
              <a:t>Основной модуль:</a:t>
            </a:r>
            <a:endParaRPr lang="ru-RU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-14368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solidFill>
                  <a:schemeClr val="bg1"/>
                </a:solidFill>
              </a:rPr>
              <a:t>Ход реализации программы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96752"/>
            <a:ext cx="3978748" cy="523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7405" y="561696"/>
            <a:ext cx="7264995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rgbClr val="FFFF00"/>
                </a:solidFill>
              </a:rPr>
              <a:t>Размещение слов:</a:t>
            </a:r>
            <a:endParaRPr lang="ru-RU" sz="36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44624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solidFill>
                  <a:schemeClr val="bg1"/>
                </a:solidFill>
              </a:rPr>
              <a:t>Ход реализации программы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39" y="1612219"/>
            <a:ext cx="7479169" cy="42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7405" y="815427"/>
            <a:ext cx="7264995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rgbClr val="FFFF00"/>
                </a:solidFill>
              </a:rPr>
              <a:t>Размещаем слово горизонтально:</a:t>
            </a:r>
            <a:endParaRPr lang="ru-RU" sz="36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663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solidFill>
                  <a:schemeClr val="bg1"/>
                </a:solidFill>
              </a:rPr>
              <a:t>Ход реализации программы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5256583" cy="49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299</Words>
  <Application>Microsoft Office PowerPoint</Application>
  <PresentationFormat>Экран (4:3)</PresentationFormat>
  <Paragraphs>63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Муниципальное бюджетное общеобразовательное учреждение города Абакана «Лицей»  Секция информатики   Разработка программы для генерации кроссвордов в помощь учителю иностранного языка                         Автор: Деревягин Егор, 7 кл                                                         Руководитель:  Сакерин Виктор                                                                  Алексеевич,  учитель информатики    Абакан, 2018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Муниципальное бюджетное общеобразовательное учреждение города Абакана «Лицей»  Секция информатики   Разработка программы для генерации кроссвордов в помощь учителю иностранного языка                         Автор: Деревягин Егор, 7 кл                                                         Руководитель:  Сакерин Виктор                                                                  Алексеевич,  учитель информатики    Абакан, 2018</dc:title>
  <dc:creator>Ученик</dc:creator>
  <cp:lastModifiedBy>Ученик</cp:lastModifiedBy>
  <cp:revision>24</cp:revision>
  <dcterms:created xsi:type="dcterms:W3CDTF">2018-03-14T06:59:55Z</dcterms:created>
  <dcterms:modified xsi:type="dcterms:W3CDTF">2018-04-03T06:44:05Z</dcterms:modified>
</cp:coreProperties>
</file>