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2"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2" r:id="rId32"/>
    <p:sldId id="293" r:id="rId33"/>
    <p:sldId id="287" r:id="rId34"/>
    <p:sldId id="294" r:id="rId35"/>
    <p:sldId id="295" r:id="rId36"/>
    <p:sldId id="289" r:id="rId37"/>
    <p:sldId id="297" r:id="rId38"/>
    <p:sldId id="298" r:id="rId39"/>
    <p:sldId id="286" r:id="rId40"/>
    <p:sldId id="290" r:id="rId41"/>
    <p:sldId id="29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31232C-70D0-6FE8-42A0-D537BDB918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59777E-DA87-5864-E029-29183A0947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C52EEB-9AF1-48A1-AAEE-B2CA4C82FB8B}" type="datetimeFigureOut">
              <a:rPr lang="en-US" smtClean="0"/>
              <a:t>11/30/2023</a:t>
            </a:fld>
            <a:endParaRPr lang="en-US"/>
          </a:p>
        </p:txBody>
      </p:sp>
      <p:sp>
        <p:nvSpPr>
          <p:cNvPr id="4" name="Footer Placeholder 3">
            <a:extLst>
              <a:ext uri="{FF2B5EF4-FFF2-40B4-BE49-F238E27FC236}">
                <a16:creationId xmlns:a16="http://schemas.microsoft.com/office/drawing/2014/main" id="{AFACCB2E-3774-AD43-EB71-DBEDC6932F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150301-AACA-EA67-1692-B255D25802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32F25C-D701-475B-B76C-BDCF2888DEB4}" type="slidenum">
              <a:rPr lang="en-US" smtClean="0"/>
              <a:t>‹#›</a:t>
            </a:fld>
            <a:endParaRPr lang="en-US"/>
          </a:p>
        </p:txBody>
      </p:sp>
    </p:spTree>
    <p:extLst>
      <p:ext uri="{BB962C8B-B14F-4D97-AF65-F5344CB8AC3E}">
        <p14:creationId xmlns:p14="http://schemas.microsoft.com/office/powerpoint/2010/main" val="415972496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7:06:06.981"/>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7:06:08.051"/>
    </inkml:context>
    <inkml:brush xml:id="br0">
      <inkml:brushProperty name="width" value="0.05" units="cm"/>
      <inkml:brushProperty name="height" value="0.05" units="cm"/>
      <inkml:brushProperty name="color" value="#AE198D"/>
      <inkml:brushProperty name="inkEffects" value="galaxy"/>
      <inkml:brushProperty name="anchorX" value="-846.66669"/>
      <inkml:brushProperty name="anchorY" value="-846.66669"/>
      <inkml:brushProperty name="scaleFactor" value="0.5"/>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B54DB-25DC-4F7D-A377-9EF8A98CFC07}"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2E1E9-5995-4296-9766-5A9924383317}" type="slidenum">
              <a:rPr lang="en-US" smtClean="0"/>
              <a:t>‹#›</a:t>
            </a:fld>
            <a:endParaRPr lang="en-US"/>
          </a:p>
        </p:txBody>
      </p:sp>
    </p:spTree>
    <p:extLst>
      <p:ext uri="{BB962C8B-B14F-4D97-AF65-F5344CB8AC3E}">
        <p14:creationId xmlns:p14="http://schemas.microsoft.com/office/powerpoint/2010/main" val="140424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1A3BBD-0DDE-4BED-AFE8-B64639969837}" type="datetimeFigureOut">
              <a:rPr lang="en-US" smtClean="0"/>
              <a:t>11/30/2023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76E2AE9-A95B-41A6-A603-35141FF466B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74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A3BBD-0DDE-4BED-AFE8-B6463996983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E2AE9-A95B-41A6-A603-35141FF466B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44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A3BBD-0DDE-4BED-AFE8-B6463996983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E2AE9-A95B-41A6-A603-35141FF466B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731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A3BBD-0DDE-4BED-AFE8-B6463996983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E2AE9-A95B-41A6-A603-35141FF466B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57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A3BBD-0DDE-4BED-AFE8-B64639969837}"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E2AE9-A95B-41A6-A603-35141FF466B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8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A3BBD-0DDE-4BED-AFE8-B64639969837}"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E2AE9-A95B-41A6-A603-35141FF466B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639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A3BBD-0DDE-4BED-AFE8-B64639969837}"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E2AE9-A95B-41A6-A603-35141FF466B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283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1A3BBD-0DDE-4BED-AFE8-B64639969837}"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E2AE9-A95B-41A6-A603-35141FF466B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781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A3BBD-0DDE-4BED-AFE8-B64639969837}"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E2AE9-A95B-41A6-A603-35141FF466B5}" type="slidenum">
              <a:rPr lang="en-US" smtClean="0"/>
              <a:t>‹#›</a:t>
            </a:fld>
            <a:endParaRPr lang="en-US"/>
          </a:p>
        </p:txBody>
      </p:sp>
    </p:spTree>
    <p:extLst>
      <p:ext uri="{BB962C8B-B14F-4D97-AF65-F5344CB8AC3E}">
        <p14:creationId xmlns:p14="http://schemas.microsoft.com/office/powerpoint/2010/main" val="28485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A3BBD-0DDE-4BED-AFE8-B64639969837}"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E2AE9-A95B-41A6-A603-35141FF466B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18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1A3BBD-0DDE-4BED-AFE8-B64639969837}" type="datetimeFigureOut">
              <a:rPr lang="en-US" smtClean="0"/>
              <a:t>11/30/2023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76E2AE9-A95B-41A6-A603-35141FF466B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779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1A3BBD-0DDE-4BED-AFE8-B64639969837}" type="datetimeFigureOut">
              <a:rPr lang="en-US" smtClean="0"/>
              <a:t>11/30/2023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6E2AE9-A95B-41A6-A603-35141FF466B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637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ard.google.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4CA8-F961-BAC2-020D-00E26022DE83}"/>
              </a:ext>
            </a:extLst>
          </p:cNvPr>
          <p:cNvSpPr>
            <a:spLocks noGrp="1"/>
          </p:cNvSpPr>
          <p:nvPr>
            <p:ph type="ctrTitle"/>
          </p:nvPr>
        </p:nvSpPr>
        <p:spPr>
          <a:xfrm>
            <a:off x="1331595" y="2233145"/>
            <a:ext cx="9528810" cy="1153278"/>
          </a:xfrm>
          <a:noFill/>
        </p:spPr>
        <p:txBody>
          <a:bodyPr>
            <a:normAutofit/>
          </a:bodyPr>
          <a:lstStyle/>
          <a:p>
            <a:pPr algn="ctr"/>
            <a:r>
              <a:rPr lang="en-US" sz="7000" b="1" cap="none">
                <a:ln w="13462">
                  <a:solidFill>
                    <a:schemeClr val="bg1"/>
                  </a:solidFill>
                  <a:prstDash val="solid"/>
                </a:ln>
                <a:solidFill>
                  <a:schemeClr val="tx1">
                    <a:lumMod val="85000"/>
                    <a:lumOff val="15000"/>
                  </a:schemeClr>
                </a:solidFill>
                <a:effectLst>
                  <a:outerShdw dist="38100" dir="2700000" algn="bl" rotWithShape="0">
                    <a:schemeClr val="accent5"/>
                  </a:outerShdw>
                </a:effectLst>
              </a:rPr>
              <a:t>CẤU TRÚC RỜI RẠC</a:t>
            </a:r>
          </a:p>
        </p:txBody>
      </p:sp>
      <p:sp>
        <p:nvSpPr>
          <p:cNvPr id="3" name="Subtitle 2">
            <a:extLst>
              <a:ext uri="{FF2B5EF4-FFF2-40B4-BE49-F238E27FC236}">
                <a16:creationId xmlns:a16="http://schemas.microsoft.com/office/drawing/2014/main" id="{F373CF8A-7404-59E5-CF11-5173E732F1B3}"/>
              </a:ext>
            </a:extLst>
          </p:cNvPr>
          <p:cNvSpPr>
            <a:spLocks noGrp="1"/>
          </p:cNvSpPr>
          <p:nvPr>
            <p:ph type="subTitle" idx="1"/>
          </p:nvPr>
        </p:nvSpPr>
        <p:spPr>
          <a:xfrm>
            <a:off x="1331595" y="3819747"/>
            <a:ext cx="6781074" cy="488378"/>
          </a:xfrm>
        </p:spPr>
        <p:txBody>
          <a:bodyPr>
            <a:noAutofit/>
          </a:bodyPr>
          <a:lstStyle/>
          <a:p>
            <a:r>
              <a:rPr lang="en-US" sz="2200" b="1"/>
              <a:t>Đề tài: Bài toán tìm đường đi ngắn nhất</a:t>
            </a:r>
          </a:p>
        </p:txBody>
      </p:sp>
      <p:sp>
        <p:nvSpPr>
          <p:cNvPr id="4" name="Subtitle 2">
            <a:extLst>
              <a:ext uri="{FF2B5EF4-FFF2-40B4-BE49-F238E27FC236}">
                <a16:creationId xmlns:a16="http://schemas.microsoft.com/office/drawing/2014/main" id="{437E8F21-F5E5-88F7-0A90-ED6724F58E2F}"/>
              </a:ext>
            </a:extLst>
          </p:cNvPr>
          <p:cNvSpPr txBox="1">
            <a:spLocks/>
          </p:cNvSpPr>
          <p:nvPr/>
        </p:nvSpPr>
        <p:spPr>
          <a:xfrm>
            <a:off x="1331595" y="600782"/>
            <a:ext cx="7121724" cy="11990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Trường đại học Công thương TP. HCM</a:t>
            </a:r>
          </a:p>
          <a:p>
            <a:r>
              <a:rPr lang="en-US" sz="3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Khoa Công nghệ Thông tin</a:t>
            </a:r>
          </a:p>
        </p:txBody>
      </p:sp>
      <p:sp>
        <p:nvSpPr>
          <p:cNvPr id="5" name="Subtitle 2">
            <a:extLst>
              <a:ext uri="{FF2B5EF4-FFF2-40B4-BE49-F238E27FC236}">
                <a16:creationId xmlns:a16="http://schemas.microsoft.com/office/drawing/2014/main" id="{62EA02CE-07C7-049C-0EC3-1895EBE05F7E}"/>
              </a:ext>
            </a:extLst>
          </p:cNvPr>
          <p:cNvSpPr txBox="1">
            <a:spLocks/>
          </p:cNvSpPr>
          <p:nvPr/>
        </p:nvSpPr>
        <p:spPr>
          <a:xfrm>
            <a:off x="8546592" y="3704398"/>
            <a:ext cx="3157728" cy="247935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u="sng"/>
              <a:t>Sinh viên:</a:t>
            </a:r>
          </a:p>
          <a:p>
            <a:pPr marL="342900" indent="-342900" algn="l">
              <a:buFont typeface="Arial" panose="020B0604020202020204" pitchFamily="34" charset="0"/>
              <a:buChar char="•"/>
            </a:pPr>
            <a:r>
              <a:rPr lang="en-US"/>
              <a:t>Vũ Đình Ân</a:t>
            </a:r>
          </a:p>
          <a:p>
            <a:pPr marL="342900" indent="-342900" algn="l">
              <a:buFont typeface="Arial" panose="020B0604020202020204" pitchFamily="34" charset="0"/>
              <a:buChar char="•"/>
            </a:pPr>
            <a:r>
              <a:rPr lang="en-US"/>
              <a:t>Trần Anh Vũ</a:t>
            </a:r>
          </a:p>
          <a:p>
            <a:pPr marL="342900" indent="-342900" algn="l">
              <a:buFont typeface="Arial" panose="020B0604020202020204" pitchFamily="34" charset="0"/>
              <a:buChar char="•"/>
            </a:pPr>
            <a:r>
              <a:rPr lang="en-US"/>
              <a:t>Nguyễn Vũ Duy</a:t>
            </a:r>
          </a:p>
          <a:p>
            <a:pPr marL="342900" indent="-342900" algn="l">
              <a:buFont typeface="Arial" panose="020B0604020202020204" pitchFamily="34" charset="0"/>
              <a:buChar char="•"/>
            </a:pPr>
            <a:r>
              <a:rPr lang="en-US"/>
              <a:t>Lê Phước Trường Duy</a:t>
            </a:r>
          </a:p>
          <a:p>
            <a:pPr marL="342900" indent="-342900" algn="l">
              <a:buFont typeface="Arial" panose="020B0604020202020204" pitchFamily="34" charset="0"/>
              <a:buChar char="•"/>
            </a:pPr>
            <a:r>
              <a:rPr lang="en-US"/>
              <a:t>Nguyễn Thanh Bình</a:t>
            </a:r>
          </a:p>
        </p:txBody>
      </p:sp>
      <p:sp>
        <p:nvSpPr>
          <p:cNvPr id="6" name="Subtitle 2">
            <a:extLst>
              <a:ext uri="{FF2B5EF4-FFF2-40B4-BE49-F238E27FC236}">
                <a16:creationId xmlns:a16="http://schemas.microsoft.com/office/drawing/2014/main" id="{74C07D6E-71C3-3C5A-3F8A-26867600E31C}"/>
              </a:ext>
            </a:extLst>
          </p:cNvPr>
          <p:cNvSpPr txBox="1">
            <a:spLocks/>
          </p:cNvSpPr>
          <p:nvPr/>
        </p:nvSpPr>
        <p:spPr>
          <a:xfrm>
            <a:off x="3425664" y="5023844"/>
            <a:ext cx="4450080" cy="48837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rgbClr val="FF0000"/>
                </a:solidFill>
              </a:rPr>
              <a:t>GVHD: Nguyễn Thị Thuỳ Trang</a:t>
            </a:r>
          </a:p>
        </p:txBody>
      </p:sp>
      <p:pic>
        <p:nvPicPr>
          <p:cNvPr id="8" name="Picture 7">
            <a:extLst>
              <a:ext uri="{FF2B5EF4-FFF2-40B4-BE49-F238E27FC236}">
                <a16:creationId xmlns:a16="http://schemas.microsoft.com/office/drawing/2014/main" id="{7F215BBC-AD2B-6292-9558-8FD193C80DBB}"/>
              </a:ext>
            </a:extLst>
          </p:cNvPr>
          <p:cNvPicPr>
            <a:picLocks noChangeAspect="1"/>
          </p:cNvPicPr>
          <p:nvPr/>
        </p:nvPicPr>
        <p:blipFill>
          <a:blip r:embed="rId2"/>
          <a:stretch>
            <a:fillRect/>
          </a:stretch>
        </p:blipFill>
        <p:spPr>
          <a:xfrm>
            <a:off x="10125456" y="438552"/>
            <a:ext cx="1371600" cy="1371600"/>
          </a:xfrm>
          <a:prstGeom prst="rect">
            <a:avLst/>
          </a:prstGeom>
        </p:spPr>
      </p:pic>
      <p:sp>
        <p:nvSpPr>
          <p:cNvPr id="10" name="Subtitle 2">
            <a:extLst>
              <a:ext uri="{FF2B5EF4-FFF2-40B4-BE49-F238E27FC236}">
                <a16:creationId xmlns:a16="http://schemas.microsoft.com/office/drawing/2014/main" id="{1D38CBAD-1AEC-783F-4C0B-14DA60FD6AAC}"/>
              </a:ext>
            </a:extLst>
          </p:cNvPr>
          <p:cNvSpPr txBox="1">
            <a:spLocks/>
          </p:cNvSpPr>
          <p:nvPr/>
        </p:nvSpPr>
        <p:spPr>
          <a:xfrm>
            <a:off x="1331595" y="5058180"/>
            <a:ext cx="1487423" cy="41970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FF0000"/>
                </a:solidFill>
              </a:rPr>
              <a:t>Nhóm 8</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1" name="Ink 10">
                <a:extLst>
                  <a:ext uri="{FF2B5EF4-FFF2-40B4-BE49-F238E27FC236}">
                    <a16:creationId xmlns:a16="http://schemas.microsoft.com/office/drawing/2014/main" id="{065ECF02-47EB-4FF7-A8E8-C330F98EB5DF}"/>
                  </a:ext>
                </a:extLst>
              </p14:cNvPr>
              <p14:cNvContentPartPr/>
              <p14:nvPr/>
            </p14:nvContentPartPr>
            <p14:xfrm>
              <a:off x="4828104" y="749592"/>
              <a:ext cx="360" cy="360"/>
            </p14:xfrm>
          </p:contentPart>
        </mc:Choice>
        <mc:Fallback xmlns="">
          <p:pic>
            <p:nvPicPr>
              <p:cNvPr id="11" name="Ink 10">
                <a:extLst>
                  <a:ext uri="{FF2B5EF4-FFF2-40B4-BE49-F238E27FC236}">
                    <a16:creationId xmlns:a16="http://schemas.microsoft.com/office/drawing/2014/main" id="{065ECF02-47EB-4FF7-A8E8-C330F98EB5DF}"/>
                  </a:ext>
                </a:extLst>
              </p:cNvPr>
              <p:cNvPicPr/>
              <p:nvPr/>
            </p:nvPicPr>
            <p:blipFill>
              <a:blip r:embed="rId4"/>
              <a:stretch>
                <a:fillRect/>
              </a:stretch>
            </p:blipFill>
            <p:spPr>
              <a:xfrm>
                <a:off x="4819104" y="740952"/>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3" name="Ink 12">
                <a:extLst>
                  <a:ext uri="{FF2B5EF4-FFF2-40B4-BE49-F238E27FC236}">
                    <a16:creationId xmlns:a16="http://schemas.microsoft.com/office/drawing/2014/main" id="{75E70B85-4C35-3042-194B-5614E35D3739}"/>
                  </a:ext>
                </a:extLst>
              </p14:cNvPr>
              <p14:cNvContentPartPr/>
              <p14:nvPr/>
            </p14:nvContentPartPr>
            <p14:xfrm>
              <a:off x="5650704" y="1124352"/>
              <a:ext cx="360" cy="360"/>
            </p14:xfrm>
          </p:contentPart>
        </mc:Choice>
        <mc:Fallback xmlns="">
          <p:pic>
            <p:nvPicPr>
              <p:cNvPr id="13" name="Ink 12">
                <a:extLst>
                  <a:ext uri="{FF2B5EF4-FFF2-40B4-BE49-F238E27FC236}">
                    <a16:creationId xmlns:a16="http://schemas.microsoft.com/office/drawing/2014/main" id="{75E70B85-4C35-3042-194B-5614E35D3739}"/>
                  </a:ext>
                </a:extLst>
              </p:cNvPr>
              <p:cNvPicPr/>
              <p:nvPr/>
            </p:nvPicPr>
            <p:blipFill>
              <a:blip r:embed="rId6"/>
              <a:stretch>
                <a:fillRect/>
              </a:stretch>
            </p:blipFill>
            <p:spPr>
              <a:xfrm>
                <a:off x="5641704" y="1115712"/>
                <a:ext cx="18000" cy="18000"/>
              </a:xfrm>
              <a:prstGeom prst="rect">
                <a:avLst/>
              </a:prstGeom>
            </p:spPr>
          </p:pic>
        </mc:Fallback>
      </mc:AlternateContent>
    </p:spTree>
    <p:extLst>
      <p:ext uri="{BB962C8B-B14F-4D97-AF65-F5344CB8AC3E}">
        <p14:creationId xmlns:p14="http://schemas.microsoft.com/office/powerpoint/2010/main" val="127481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9483-9DA8-D22F-EA97-A3B78FE37590}"/>
              </a:ext>
            </a:extLst>
          </p:cNvPr>
          <p:cNvSpPr>
            <a:spLocks noGrp="1"/>
          </p:cNvSpPr>
          <p:nvPr>
            <p:ph type="title"/>
          </p:nvPr>
        </p:nvSpPr>
        <p:spPr/>
        <p:txBody>
          <a:bodyPr anchor="ctr">
            <a:normAutofit/>
          </a:bodyPr>
          <a:lstStyle/>
          <a:p>
            <a:r>
              <a:rPr lang="en-US" sz="2900" b="1"/>
              <a:t>3. Thuật toán Dijkstra</a:t>
            </a:r>
          </a:p>
        </p:txBody>
      </p:sp>
      <p:sp>
        <p:nvSpPr>
          <p:cNvPr id="3" name="Content Placeholder 2">
            <a:extLst>
              <a:ext uri="{FF2B5EF4-FFF2-40B4-BE49-F238E27FC236}">
                <a16:creationId xmlns:a16="http://schemas.microsoft.com/office/drawing/2014/main" id="{64DF6D11-066E-1453-C62F-2A58D2F66227}"/>
              </a:ext>
            </a:extLst>
          </p:cNvPr>
          <p:cNvSpPr>
            <a:spLocks noGrp="1"/>
          </p:cNvSpPr>
          <p:nvPr>
            <p:ph idx="1"/>
          </p:nvPr>
        </p:nvSpPr>
        <p:spPr/>
        <p:txBody>
          <a:bodyPr>
            <a:normAutofit/>
          </a:bodyPr>
          <a:lstStyle/>
          <a:p>
            <a:pPr marL="0" indent="457200" algn="just">
              <a:buNone/>
            </a:pPr>
            <a:r>
              <a:rPr lang="vi-VN" sz="2200"/>
              <a:t>Gồm 3 bước:</a:t>
            </a:r>
          </a:p>
          <a:p>
            <a:pPr marL="0" indent="457200" algn="just">
              <a:buNone/>
            </a:pPr>
            <a:r>
              <a:rPr lang="vi-VN" sz="2200"/>
              <a:t>1. Tạo một mảng sptSet(shortest path tree set) rỗng chứa các đỉnh mà khoảng cách từ đỉnh đó đến đỉnh nguồn là ngắn nhất.</a:t>
            </a:r>
          </a:p>
          <a:p>
            <a:pPr marL="0" indent="457200" algn="just">
              <a:buNone/>
            </a:pPr>
            <a:r>
              <a:rPr lang="vi-VN" sz="2200"/>
              <a:t>2. Gán giá trị khoảng cách cho tất cả các đỉnh của đồ thị được nhập vào. Khởi tạo tất cả các giá trị là vô cực. Gán giá trị khoảng cách là 0 cho đỉnh nguồn vì nó được chọn đầu tiên.</a:t>
            </a:r>
            <a:endParaRPr lang="en-US" sz="2200"/>
          </a:p>
        </p:txBody>
      </p:sp>
      <p:sp>
        <p:nvSpPr>
          <p:cNvPr id="4" name="TextBox 3">
            <a:extLst>
              <a:ext uri="{FF2B5EF4-FFF2-40B4-BE49-F238E27FC236}">
                <a16:creationId xmlns:a16="http://schemas.microsoft.com/office/drawing/2014/main" id="{BBF82E4A-FEE0-2316-C80B-682C8D7B0A48}"/>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10</a:t>
            </a:r>
          </a:p>
        </p:txBody>
      </p:sp>
    </p:spTree>
    <p:extLst>
      <p:ext uri="{BB962C8B-B14F-4D97-AF65-F5344CB8AC3E}">
        <p14:creationId xmlns:p14="http://schemas.microsoft.com/office/powerpoint/2010/main" val="256035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9483-9DA8-D22F-EA97-A3B78FE37590}"/>
              </a:ext>
            </a:extLst>
          </p:cNvPr>
          <p:cNvSpPr>
            <a:spLocks noGrp="1"/>
          </p:cNvSpPr>
          <p:nvPr>
            <p:ph type="title"/>
          </p:nvPr>
        </p:nvSpPr>
        <p:spPr/>
        <p:txBody>
          <a:bodyPr anchor="ctr">
            <a:normAutofit/>
          </a:bodyPr>
          <a:lstStyle/>
          <a:p>
            <a:r>
              <a:rPr lang="en-US" sz="2900" b="1"/>
              <a:t>3. Thuật toán Dijkstra</a:t>
            </a:r>
          </a:p>
        </p:txBody>
      </p:sp>
      <p:sp>
        <p:nvSpPr>
          <p:cNvPr id="3" name="Content Placeholder 2">
            <a:extLst>
              <a:ext uri="{FF2B5EF4-FFF2-40B4-BE49-F238E27FC236}">
                <a16:creationId xmlns:a16="http://schemas.microsoft.com/office/drawing/2014/main" id="{64DF6D11-066E-1453-C62F-2A58D2F66227}"/>
              </a:ext>
            </a:extLst>
          </p:cNvPr>
          <p:cNvSpPr>
            <a:spLocks noGrp="1"/>
          </p:cNvSpPr>
          <p:nvPr>
            <p:ph idx="1"/>
          </p:nvPr>
        </p:nvSpPr>
        <p:spPr/>
        <p:txBody>
          <a:bodyPr>
            <a:normAutofit/>
          </a:bodyPr>
          <a:lstStyle/>
          <a:p>
            <a:pPr marL="0" indent="457200" algn="just">
              <a:buNone/>
            </a:pPr>
            <a:r>
              <a:rPr lang="vi-VN" sz="2200"/>
              <a:t>Gồm 3 bước:</a:t>
            </a:r>
          </a:p>
          <a:p>
            <a:pPr marL="0" indent="457200" algn="just">
              <a:buNone/>
            </a:pPr>
            <a:r>
              <a:rPr lang="vi-VN" sz="2200"/>
              <a:t>3. Trong khi mảng sptSet chưa chứa tất cả các đỉnh của đồ thị thì:</a:t>
            </a:r>
          </a:p>
          <a:p>
            <a:pPr marL="0" indent="457200" algn="just">
              <a:buNone/>
            </a:pPr>
            <a:r>
              <a:rPr lang="vi-VN" sz="2200"/>
              <a:t>- Chọn đỉnh u không thuộc mảng sptSet và có khoảng cách nhỏ nhất đến đỉnh nguồn.</a:t>
            </a:r>
          </a:p>
          <a:p>
            <a:pPr marL="0" indent="457200" algn="just">
              <a:buNone/>
            </a:pPr>
            <a:r>
              <a:rPr lang="vi-VN" sz="2200"/>
              <a:t>- Đưa u vào mảng.</a:t>
            </a:r>
          </a:p>
          <a:p>
            <a:pPr marL="0" indent="457200" algn="just">
              <a:buNone/>
            </a:pPr>
            <a:r>
              <a:rPr lang="vi-VN" sz="2200"/>
              <a:t>- Cập nhật lại giá trị của tất cả các đỉnh kề u.</a:t>
            </a:r>
            <a:endParaRPr lang="en-US" sz="2200"/>
          </a:p>
        </p:txBody>
      </p:sp>
      <p:sp>
        <p:nvSpPr>
          <p:cNvPr id="5" name="TextBox 4">
            <a:extLst>
              <a:ext uri="{FF2B5EF4-FFF2-40B4-BE49-F238E27FC236}">
                <a16:creationId xmlns:a16="http://schemas.microsoft.com/office/drawing/2014/main" id="{E2843054-3801-7C39-30D2-B9499050E62A}"/>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11</a:t>
            </a:r>
          </a:p>
        </p:txBody>
      </p:sp>
    </p:spTree>
    <p:extLst>
      <p:ext uri="{BB962C8B-B14F-4D97-AF65-F5344CB8AC3E}">
        <p14:creationId xmlns:p14="http://schemas.microsoft.com/office/powerpoint/2010/main" val="421179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9483-9DA8-D22F-EA97-A3B78FE37590}"/>
              </a:ext>
            </a:extLst>
          </p:cNvPr>
          <p:cNvSpPr>
            <a:spLocks noGrp="1"/>
          </p:cNvSpPr>
          <p:nvPr>
            <p:ph type="title"/>
          </p:nvPr>
        </p:nvSpPr>
        <p:spPr/>
        <p:txBody>
          <a:bodyPr anchor="ctr">
            <a:normAutofit/>
          </a:bodyPr>
          <a:lstStyle/>
          <a:p>
            <a:r>
              <a:rPr lang="en-US" sz="2900" b="1"/>
              <a:t>3. Thuật toán Dijkstra</a:t>
            </a:r>
          </a:p>
        </p:txBody>
      </p:sp>
      <p:sp>
        <p:nvSpPr>
          <p:cNvPr id="3" name="Content Placeholder 2">
            <a:extLst>
              <a:ext uri="{FF2B5EF4-FFF2-40B4-BE49-F238E27FC236}">
                <a16:creationId xmlns:a16="http://schemas.microsoft.com/office/drawing/2014/main" id="{64DF6D11-066E-1453-C62F-2A58D2F66227}"/>
              </a:ext>
            </a:extLst>
          </p:cNvPr>
          <p:cNvSpPr>
            <a:spLocks noGrp="1"/>
          </p:cNvSpPr>
          <p:nvPr>
            <p:ph idx="1"/>
          </p:nvPr>
        </p:nvSpPr>
        <p:spPr/>
        <p:txBody>
          <a:bodyPr>
            <a:normAutofit/>
          </a:bodyPr>
          <a:lstStyle/>
          <a:p>
            <a:pPr marL="0" indent="457200" algn="just">
              <a:buNone/>
            </a:pPr>
            <a:r>
              <a:rPr lang="en-US" sz="2200" u="sng">
                <a:latin typeface="Arial (Body)"/>
              </a:rPr>
              <a:t>Ví dụ:</a:t>
            </a:r>
          </a:p>
        </p:txBody>
      </p:sp>
      <p:pic>
        <p:nvPicPr>
          <p:cNvPr id="7" name="Picture 6">
            <a:extLst>
              <a:ext uri="{FF2B5EF4-FFF2-40B4-BE49-F238E27FC236}">
                <a16:creationId xmlns:a16="http://schemas.microsoft.com/office/drawing/2014/main" id="{06687167-EBCC-4E05-803A-B22DFD71719E}"/>
              </a:ext>
            </a:extLst>
          </p:cNvPr>
          <p:cNvPicPr>
            <a:picLocks noChangeAspect="1"/>
          </p:cNvPicPr>
          <p:nvPr/>
        </p:nvPicPr>
        <p:blipFill>
          <a:blip r:embed="rId2"/>
          <a:stretch>
            <a:fillRect/>
          </a:stretch>
        </p:blipFill>
        <p:spPr>
          <a:xfrm>
            <a:off x="2483469" y="2673929"/>
            <a:ext cx="7225061" cy="3174506"/>
          </a:xfrm>
          <a:prstGeom prst="rect">
            <a:avLst/>
          </a:prstGeom>
        </p:spPr>
      </p:pic>
      <p:sp>
        <p:nvSpPr>
          <p:cNvPr id="4" name="TextBox 3">
            <a:extLst>
              <a:ext uri="{FF2B5EF4-FFF2-40B4-BE49-F238E27FC236}">
                <a16:creationId xmlns:a16="http://schemas.microsoft.com/office/drawing/2014/main" id="{47500E14-8126-09C1-4BB1-A89D1DD40431}"/>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12</a:t>
            </a:r>
          </a:p>
        </p:txBody>
      </p:sp>
    </p:spTree>
    <p:extLst>
      <p:ext uri="{BB962C8B-B14F-4D97-AF65-F5344CB8AC3E}">
        <p14:creationId xmlns:p14="http://schemas.microsoft.com/office/powerpoint/2010/main" val="2557563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9483-9DA8-D22F-EA97-A3B78FE37590}"/>
              </a:ext>
            </a:extLst>
          </p:cNvPr>
          <p:cNvSpPr>
            <a:spLocks noGrp="1"/>
          </p:cNvSpPr>
          <p:nvPr>
            <p:ph type="title"/>
          </p:nvPr>
        </p:nvSpPr>
        <p:spPr>
          <a:xfrm>
            <a:off x="1451579" y="804519"/>
            <a:ext cx="9603275" cy="1049235"/>
          </a:xfrm>
        </p:spPr>
        <p:txBody>
          <a:bodyPr anchor="ctr">
            <a:normAutofit/>
          </a:bodyPr>
          <a:lstStyle/>
          <a:p>
            <a:r>
              <a:rPr lang="en-US" sz="2900" b="1"/>
              <a:t>3. Thuật toán Dijkstra</a:t>
            </a:r>
          </a:p>
        </p:txBody>
      </p:sp>
      <p:sp>
        <p:nvSpPr>
          <p:cNvPr id="3" name="Content Placeholder 2">
            <a:extLst>
              <a:ext uri="{FF2B5EF4-FFF2-40B4-BE49-F238E27FC236}">
                <a16:creationId xmlns:a16="http://schemas.microsoft.com/office/drawing/2014/main" id="{64DF6D11-066E-1453-C62F-2A58D2F66227}"/>
              </a:ext>
            </a:extLst>
          </p:cNvPr>
          <p:cNvSpPr>
            <a:spLocks noGrp="1"/>
          </p:cNvSpPr>
          <p:nvPr>
            <p:ph idx="1"/>
          </p:nvPr>
        </p:nvSpPr>
        <p:spPr>
          <a:xfrm>
            <a:off x="1451579" y="2015734"/>
            <a:ext cx="6195784" cy="3450613"/>
          </a:xfrm>
        </p:spPr>
        <p:txBody>
          <a:bodyPr>
            <a:normAutofit fontScale="92500"/>
          </a:bodyPr>
          <a:lstStyle/>
          <a:p>
            <a:pPr marL="0" indent="457200" algn="just">
              <a:buNone/>
            </a:pPr>
            <a:r>
              <a:rPr lang="vi-VN" sz="2400">
                <a:latin typeface="Arial (Body)"/>
              </a:rPr>
              <a:t>Mảng sptSet được khởi tạo với giá trị rỗng và khoảng cách đến các đỉnh là {0, INF, INF, INF, INF, INF, INF, INF, INF}. Chọn đỉnh có khảng cách nhỏ nhất, đỉnh 0 (nguồn) đã được chọn và đưa vào sptSet[], sptSet ={0}, sau đó cập nhật lại khoảng cách các điểm gần kề nó, đỉnh kề của 0 là 1 và 7 với giá trị khoảng cách tương ứng là 4 và 8.</a:t>
            </a:r>
            <a:endParaRPr lang="en-US" sz="2400">
              <a:latin typeface="Arial (Body)"/>
            </a:endParaRPr>
          </a:p>
        </p:txBody>
      </p:sp>
      <p:pic>
        <p:nvPicPr>
          <p:cNvPr id="24" name="Picture 23" descr="A diagram of a network&#10;&#10;Description automatically generated with medium confidence">
            <a:extLst>
              <a:ext uri="{FF2B5EF4-FFF2-40B4-BE49-F238E27FC236}">
                <a16:creationId xmlns:a16="http://schemas.microsoft.com/office/drawing/2014/main" id="{2B3D69A1-E0A1-8B0C-F72D-491AD593ECB5}"/>
              </a:ext>
            </a:extLst>
          </p:cNvPr>
          <p:cNvPicPr>
            <a:picLocks noChangeAspect="1"/>
          </p:cNvPicPr>
          <p:nvPr/>
        </p:nvPicPr>
        <p:blipFill>
          <a:blip r:embed="rId2"/>
          <a:stretch>
            <a:fillRect/>
          </a:stretch>
        </p:blipFill>
        <p:spPr>
          <a:xfrm>
            <a:off x="8378287" y="2015734"/>
            <a:ext cx="2427036" cy="3450613"/>
          </a:xfrm>
          <a:prstGeom prst="rect">
            <a:avLst/>
          </a:prstGeom>
        </p:spPr>
      </p:pic>
      <p:sp>
        <p:nvSpPr>
          <p:cNvPr id="4" name="TextBox 3">
            <a:extLst>
              <a:ext uri="{FF2B5EF4-FFF2-40B4-BE49-F238E27FC236}">
                <a16:creationId xmlns:a16="http://schemas.microsoft.com/office/drawing/2014/main" id="{61768CDA-DCA9-1C81-0432-E7E013FD8D7B}"/>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13</a:t>
            </a:r>
          </a:p>
        </p:txBody>
      </p:sp>
    </p:spTree>
    <p:extLst>
      <p:ext uri="{BB962C8B-B14F-4D97-AF65-F5344CB8AC3E}">
        <p14:creationId xmlns:p14="http://schemas.microsoft.com/office/powerpoint/2010/main" val="2236787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9483-9DA8-D22F-EA97-A3B78FE37590}"/>
              </a:ext>
            </a:extLst>
          </p:cNvPr>
          <p:cNvSpPr>
            <a:spLocks noGrp="1"/>
          </p:cNvSpPr>
          <p:nvPr>
            <p:ph type="title"/>
          </p:nvPr>
        </p:nvSpPr>
        <p:spPr>
          <a:xfrm>
            <a:off x="1451579" y="804519"/>
            <a:ext cx="9603275" cy="1049235"/>
          </a:xfrm>
        </p:spPr>
        <p:txBody>
          <a:bodyPr anchor="ctr">
            <a:normAutofit/>
          </a:bodyPr>
          <a:lstStyle/>
          <a:p>
            <a:r>
              <a:rPr lang="en-US" sz="2900" b="1"/>
              <a:t>3. Thuật toán Dijkstra</a:t>
            </a:r>
          </a:p>
        </p:txBody>
      </p:sp>
      <p:sp>
        <p:nvSpPr>
          <p:cNvPr id="3" name="Content Placeholder 2">
            <a:extLst>
              <a:ext uri="{FF2B5EF4-FFF2-40B4-BE49-F238E27FC236}">
                <a16:creationId xmlns:a16="http://schemas.microsoft.com/office/drawing/2014/main" id="{64DF6D11-066E-1453-C62F-2A58D2F66227}"/>
              </a:ext>
            </a:extLst>
          </p:cNvPr>
          <p:cNvSpPr>
            <a:spLocks noGrp="1"/>
          </p:cNvSpPr>
          <p:nvPr>
            <p:ph idx="1"/>
          </p:nvPr>
        </p:nvSpPr>
        <p:spPr>
          <a:xfrm>
            <a:off x="1451579" y="2015734"/>
            <a:ext cx="4162555" cy="3450613"/>
          </a:xfrm>
        </p:spPr>
        <p:txBody>
          <a:bodyPr>
            <a:normAutofit/>
          </a:bodyPr>
          <a:lstStyle/>
          <a:p>
            <a:pPr marL="0" indent="457200" algn="just">
              <a:buNone/>
            </a:pPr>
            <a:r>
              <a:rPr lang="vi-VN" sz="2200"/>
              <a:t>Chọn đỉnh với khoảng cách nhỏ nhất chưa được đưa vào mảng sptSet. Đỉnh số 1 được chọn và đưa vào mảng. sptSet= {0, 1}. Cập nhật các đỉnh kề 1. Khoảng cách của đỉnh 2 là 12.</a:t>
            </a:r>
            <a:endParaRPr lang="en-US" sz="2200"/>
          </a:p>
        </p:txBody>
      </p:sp>
      <p:pic>
        <p:nvPicPr>
          <p:cNvPr id="9" name="Picture 8">
            <a:extLst>
              <a:ext uri="{FF2B5EF4-FFF2-40B4-BE49-F238E27FC236}">
                <a16:creationId xmlns:a16="http://schemas.microsoft.com/office/drawing/2014/main" id="{A1CC70C3-6E7C-06BF-432E-5A3963F79E97}"/>
              </a:ext>
            </a:extLst>
          </p:cNvPr>
          <p:cNvPicPr>
            <a:picLocks noChangeAspect="1"/>
          </p:cNvPicPr>
          <p:nvPr/>
        </p:nvPicPr>
        <p:blipFill>
          <a:blip r:embed="rId2"/>
          <a:stretch>
            <a:fillRect/>
          </a:stretch>
        </p:blipFill>
        <p:spPr>
          <a:xfrm>
            <a:off x="6170024" y="2015734"/>
            <a:ext cx="4809216" cy="3450613"/>
          </a:xfrm>
          <a:prstGeom prst="rect">
            <a:avLst/>
          </a:prstGeom>
        </p:spPr>
      </p:pic>
      <p:sp>
        <p:nvSpPr>
          <p:cNvPr id="4" name="TextBox 3">
            <a:extLst>
              <a:ext uri="{FF2B5EF4-FFF2-40B4-BE49-F238E27FC236}">
                <a16:creationId xmlns:a16="http://schemas.microsoft.com/office/drawing/2014/main" id="{12F0D01F-3358-ED55-F89F-1E7098E0EF49}"/>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14</a:t>
            </a:r>
          </a:p>
        </p:txBody>
      </p:sp>
    </p:spTree>
    <p:extLst>
      <p:ext uri="{BB962C8B-B14F-4D97-AF65-F5344CB8AC3E}">
        <p14:creationId xmlns:p14="http://schemas.microsoft.com/office/powerpoint/2010/main" val="323115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47DDD4A-B10D-5424-BB83-233E280D82C0}"/>
              </a:ext>
            </a:extLst>
          </p:cNvPr>
          <p:cNvSpPr>
            <a:spLocks noGrp="1"/>
          </p:cNvSpPr>
          <p:nvPr>
            <p:ph type="title"/>
          </p:nvPr>
        </p:nvSpPr>
        <p:spPr>
          <a:xfrm>
            <a:off x="1451579" y="804519"/>
            <a:ext cx="5550357" cy="1049235"/>
          </a:xfrm>
        </p:spPr>
        <p:txBody>
          <a:bodyPr anchor="ctr">
            <a:normAutofit/>
          </a:bodyPr>
          <a:lstStyle/>
          <a:p>
            <a:r>
              <a:rPr lang="en-US" sz="2900" b="1"/>
              <a:t>3. Thuật toán Dijkstra</a:t>
            </a:r>
            <a:endParaRPr lang="en-US" sz="2900"/>
          </a:p>
        </p:txBody>
      </p:sp>
      <p:sp>
        <p:nvSpPr>
          <p:cNvPr id="29" name="Rectangle 28">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5E6336B-B048-4B75-CEC7-D76877A6FC62}"/>
              </a:ext>
            </a:extLst>
          </p:cNvPr>
          <p:cNvSpPr>
            <a:spLocks noGrp="1"/>
          </p:cNvSpPr>
          <p:nvPr>
            <p:ph idx="1"/>
          </p:nvPr>
        </p:nvSpPr>
        <p:spPr>
          <a:xfrm>
            <a:off x="1451579" y="2015732"/>
            <a:ext cx="5550357" cy="3450613"/>
          </a:xfrm>
        </p:spPr>
        <p:txBody>
          <a:bodyPr>
            <a:normAutofit/>
          </a:bodyPr>
          <a:lstStyle/>
          <a:p>
            <a:pPr marL="0" indent="457200" algn="just">
              <a:buNone/>
            </a:pPr>
            <a:r>
              <a:rPr lang="en-US" sz="2200">
                <a:latin typeface="Arial (Body)"/>
              </a:rPr>
              <a:t>Tiếp tục c</a:t>
            </a:r>
            <a:r>
              <a:rPr lang="vi-VN" sz="2200">
                <a:latin typeface="Arial (Body)"/>
              </a:rPr>
              <a:t>họn đỉnh với khoảng cách nhỏ nhất chưa được đưa vào mảng sptSet. Đỉnh số </a:t>
            </a:r>
            <a:r>
              <a:rPr lang="en-US" sz="2200">
                <a:latin typeface="Arial (Body)"/>
              </a:rPr>
              <a:t>7</a:t>
            </a:r>
            <a:r>
              <a:rPr lang="vi-VN" sz="2200">
                <a:latin typeface="Arial (Body)"/>
              </a:rPr>
              <a:t> được chọn và đưa vào mảng. sptSet= {0, </a:t>
            </a:r>
            <a:r>
              <a:rPr lang="en-US" sz="2200">
                <a:latin typeface="Arial (Body)"/>
              </a:rPr>
              <a:t>7</a:t>
            </a:r>
            <a:r>
              <a:rPr lang="vi-VN" sz="2200">
                <a:latin typeface="Arial (Body)"/>
              </a:rPr>
              <a:t>}. Cập nhật các đỉnh kề </a:t>
            </a:r>
            <a:r>
              <a:rPr lang="en-US" sz="2200">
                <a:latin typeface="Arial (Body)"/>
              </a:rPr>
              <a:t>7</a:t>
            </a:r>
            <a:r>
              <a:rPr lang="vi-VN" sz="2200">
                <a:latin typeface="Arial (Body)"/>
              </a:rPr>
              <a:t>. Khoảng cách của đỉnh</a:t>
            </a:r>
            <a:r>
              <a:rPr lang="en-US" sz="2200">
                <a:latin typeface="Arial (Body)"/>
              </a:rPr>
              <a:t> 6</a:t>
            </a:r>
            <a:r>
              <a:rPr lang="vi-VN" sz="2200">
                <a:latin typeface="Arial (Body)"/>
              </a:rPr>
              <a:t> là </a:t>
            </a:r>
            <a:r>
              <a:rPr lang="en-US" sz="2200">
                <a:latin typeface="Arial (Body)"/>
              </a:rPr>
              <a:t>9 và đỉnh 9 là 15.</a:t>
            </a:r>
          </a:p>
        </p:txBody>
      </p:sp>
      <p:pic>
        <p:nvPicPr>
          <p:cNvPr id="11" name="Picture 10">
            <a:extLst>
              <a:ext uri="{FF2B5EF4-FFF2-40B4-BE49-F238E27FC236}">
                <a16:creationId xmlns:a16="http://schemas.microsoft.com/office/drawing/2014/main" id="{C9785570-E992-2622-6DD6-A93F9023F1C5}"/>
              </a:ext>
            </a:extLst>
          </p:cNvPr>
          <p:cNvPicPr>
            <a:picLocks noChangeAspect="1"/>
          </p:cNvPicPr>
          <p:nvPr/>
        </p:nvPicPr>
        <p:blipFill>
          <a:blip r:embed="rId2"/>
          <a:stretch>
            <a:fillRect/>
          </a:stretch>
        </p:blipFill>
        <p:spPr>
          <a:xfrm>
            <a:off x="7974217" y="481109"/>
            <a:ext cx="3073590" cy="2491906"/>
          </a:xfrm>
          <a:prstGeom prst="rect">
            <a:avLst/>
          </a:prstGeom>
        </p:spPr>
      </p:pic>
      <p:pic>
        <p:nvPicPr>
          <p:cNvPr id="9" name="Picture 8">
            <a:extLst>
              <a:ext uri="{FF2B5EF4-FFF2-40B4-BE49-F238E27FC236}">
                <a16:creationId xmlns:a16="http://schemas.microsoft.com/office/drawing/2014/main" id="{BDA1AB2D-29CD-AEAD-535B-597EC00659DD}"/>
              </a:ext>
            </a:extLst>
          </p:cNvPr>
          <p:cNvPicPr>
            <a:picLocks noChangeAspect="1"/>
          </p:cNvPicPr>
          <p:nvPr/>
        </p:nvPicPr>
        <p:blipFill>
          <a:blip r:embed="rId3"/>
          <a:stretch>
            <a:fillRect/>
          </a:stretch>
        </p:blipFill>
        <p:spPr>
          <a:xfrm>
            <a:off x="7871599" y="3138486"/>
            <a:ext cx="3278825" cy="2491907"/>
          </a:xfrm>
          <a:prstGeom prst="rect">
            <a:avLst/>
          </a:prstGeom>
        </p:spPr>
      </p:pic>
      <p:pic>
        <p:nvPicPr>
          <p:cNvPr id="31" name="Picture 30">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250B43-EF8B-D9DE-9166-6DC506C383A1}"/>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15</a:t>
            </a:r>
          </a:p>
        </p:txBody>
      </p:sp>
    </p:spTree>
    <p:extLst>
      <p:ext uri="{BB962C8B-B14F-4D97-AF65-F5344CB8AC3E}">
        <p14:creationId xmlns:p14="http://schemas.microsoft.com/office/powerpoint/2010/main" val="3501191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2" name="Picture 81">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4" name="Straight Connector 83">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8" name="Rectangle 87">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FA69483-9DA8-D22F-EA97-A3B78FE37590}"/>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900" b="1"/>
              <a:t>3. Thuật toán Dijkstra</a:t>
            </a:r>
          </a:p>
        </p:txBody>
      </p:sp>
      <p:sp>
        <p:nvSpPr>
          <p:cNvPr id="3" name="Content Placeholder 2">
            <a:extLst>
              <a:ext uri="{FF2B5EF4-FFF2-40B4-BE49-F238E27FC236}">
                <a16:creationId xmlns:a16="http://schemas.microsoft.com/office/drawing/2014/main" id="{64DF6D11-066E-1453-C62F-2A58D2F66227}"/>
              </a:ext>
            </a:extLst>
          </p:cNvPr>
          <p:cNvSpPr>
            <a:spLocks noGrp="1"/>
          </p:cNvSpPr>
          <p:nvPr>
            <p:ph idx="1"/>
          </p:nvPr>
        </p:nvSpPr>
        <p:spPr>
          <a:xfrm>
            <a:off x="659302" y="3531204"/>
            <a:ext cx="2823919" cy="1610643"/>
          </a:xfrm>
        </p:spPr>
        <p:txBody>
          <a:bodyPr vert="horz" lIns="91440" tIns="91440" rIns="91440" bIns="91440" rtlCol="0">
            <a:normAutofit/>
          </a:bodyPr>
          <a:lstStyle/>
          <a:p>
            <a:pPr marL="0" indent="457200" algn="just">
              <a:buNone/>
            </a:pPr>
            <a:r>
              <a:rPr lang="en-US" sz="2200">
                <a:latin typeface="Arial (Body)"/>
              </a:rPr>
              <a:t>Lặp cho đến khi tất cả đỉnh đã được duyệt.</a:t>
            </a:r>
          </a:p>
        </p:txBody>
      </p:sp>
      <p:cxnSp>
        <p:nvCxnSpPr>
          <p:cNvPr id="92" name="Straight Connector 91">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descr="A diagram of numbers and circles&#10;&#10;Description automatically generated">
            <a:extLst>
              <a:ext uri="{FF2B5EF4-FFF2-40B4-BE49-F238E27FC236}">
                <a16:creationId xmlns:a16="http://schemas.microsoft.com/office/drawing/2014/main" id="{A035EFB6-C4ED-4890-F9CA-1E1328EA0FC6}"/>
              </a:ext>
            </a:extLst>
          </p:cNvPr>
          <p:cNvPicPr>
            <a:picLocks noChangeAspect="1"/>
          </p:cNvPicPr>
          <p:nvPr/>
        </p:nvPicPr>
        <p:blipFill>
          <a:blip r:embed="rId3"/>
          <a:stretch>
            <a:fillRect/>
          </a:stretch>
        </p:blipFill>
        <p:spPr>
          <a:xfrm>
            <a:off x="3989479" y="2026285"/>
            <a:ext cx="3693150" cy="2058931"/>
          </a:xfrm>
          <a:prstGeom prst="rect">
            <a:avLst/>
          </a:prstGeom>
        </p:spPr>
      </p:pic>
      <p:pic>
        <p:nvPicPr>
          <p:cNvPr id="25" name="Picture 24" descr="A diagram of numbers and circles&#10;&#10;Description automatically generated">
            <a:extLst>
              <a:ext uri="{FF2B5EF4-FFF2-40B4-BE49-F238E27FC236}">
                <a16:creationId xmlns:a16="http://schemas.microsoft.com/office/drawing/2014/main" id="{54FBCCB2-3109-CC23-CB14-EC1EC086266A}"/>
              </a:ext>
            </a:extLst>
          </p:cNvPr>
          <p:cNvPicPr>
            <a:picLocks noChangeAspect="1"/>
          </p:cNvPicPr>
          <p:nvPr/>
        </p:nvPicPr>
        <p:blipFill>
          <a:blip r:embed="rId4"/>
          <a:stretch>
            <a:fillRect/>
          </a:stretch>
        </p:blipFill>
        <p:spPr>
          <a:xfrm>
            <a:off x="7846354" y="906667"/>
            <a:ext cx="3687168" cy="1640789"/>
          </a:xfrm>
          <a:prstGeom prst="rect">
            <a:avLst/>
          </a:prstGeom>
        </p:spPr>
      </p:pic>
      <p:pic>
        <p:nvPicPr>
          <p:cNvPr id="75" name="Picture 74" descr="A diagram of numbers and circles&#10;&#10;Description automatically generated">
            <a:extLst>
              <a:ext uri="{FF2B5EF4-FFF2-40B4-BE49-F238E27FC236}">
                <a16:creationId xmlns:a16="http://schemas.microsoft.com/office/drawing/2014/main" id="{91BEC713-D8B1-F3FF-7531-39FCF33712B8}"/>
              </a:ext>
            </a:extLst>
          </p:cNvPr>
          <p:cNvPicPr>
            <a:picLocks noChangeAspect="1"/>
          </p:cNvPicPr>
          <p:nvPr/>
        </p:nvPicPr>
        <p:blipFill>
          <a:blip r:embed="rId5"/>
          <a:stretch>
            <a:fillRect/>
          </a:stretch>
        </p:blipFill>
        <p:spPr>
          <a:xfrm>
            <a:off x="7846051" y="3633179"/>
            <a:ext cx="3687168" cy="1502520"/>
          </a:xfrm>
          <a:prstGeom prst="rect">
            <a:avLst/>
          </a:prstGeom>
        </p:spPr>
      </p:pic>
      <p:pic>
        <p:nvPicPr>
          <p:cNvPr id="94" name="Picture 93">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6" name="Straight Connector 95">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04F8282-3EFA-F19B-B06F-5CEFDB780223}"/>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16</a:t>
            </a:r>
          </a:p>
        </p:txBody>
      </p:sp>
    </p:spTree>
    <p:extLst>
      <p:ext uri="{BB962C8B-B14F-4D97-AF65-F5344CB8AC3E}">
        <p14:creationId xmlns:p14="http://schemas.microsoft.com/office/powerpoint/2010/main" val="183268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FA69483-9DA8-D22F-EA97-A3B78FE37590}"/>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900" b="1"/>
              <a:t>3. Thuật toán Dijkstra</a:t>
            </a:r>
          </a:p>
        </p:txBody>
      </p:sp>
      <p:cxnSp>
        <p:nvCxnSpPr>
          <p:cNvPr id="27" name="Straight Connector 26">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BAFA6365-DCED-61CE-9931-CFE64F467DD4}"/>
              </a:ext>
            </a:extLst>
          </p:cNvPr>
          <p:cNvPicPr>
            <a:picLocks noChangeAspect="1"/>
          </p:cNvPicPr>
          <p:nvPr/>
        </p:nvPicPr>
        <p:blipFill>
          <a:blip r:embed="rId3"/>
          <a:stretch>
            <a:fillRect/>
          </a:stretch>
        </p:blipFill>
        <p:spPr>
          <a:xfrm>
            <a:off x="3989479" y="1772381"/>
            <a:ext cx="3693150" cy="2566739"/>
          </a:xfrm>
          <a:prstGeom prst="rect">
            <a:avLst/>
          </a:prstGeom>
        </p:spPr>
      </p:pic>
      <p:pic>
        <p:nvPicPr>
          <p:cNvPr id="7" name="Picture 6">
            <a:extLst>
              <a:ext uri="{FF2B5EF4-FFF2-40B4-BE49-F238E27FC236}">
                <a16:creationId xmlns:a16="http://schemas.microsoft.com/office/drawing/2014/main" id="{F21EA7E9-BAC9-F13C-D52E-22E05F6095A0}"/>
              </a:ext>
            </a:extLst>
          </p:cNvPr>
          <p:cNvPicPr>
            <a:picLocks noChangeAspect="1"/>
          </p:cNvPicPr>
          <p:nvPr/>
        </p:nvPicPr>
        <p:blipFill>
          <a:blip r:embed="rId4"/>
          <a:stretch>
            <a:fillRect/>
          </a:stretch>
        </p:blipFill>
        <p:spPr>
          <a:xfrm>
            <a:off x="7846354" y="777616"/>
            <a:ext cx="3687168" cy="1898890"/>
          </a:xfrm>
          <a:prstGeom prst="rect">
            <a:avLst/>
          </a:prstGeom>
        </p:spPr>
      </p:pic>
      <p:pic>
        <p:nvPicPr>
          <p:cNvPr id="10" name="Picture 9">
            <a:extLst>
              <a:ext uri="{FF2B5EF4-FFF2-40B4-BE49-F238E27FC236}">
                <a16:creationId xmlns:a16="http://schemas.microsoft.com/office/drawing/2014/main" id="{B788E5B5-F115-D5DF-17C6-C70976E4DA37}"/>
              </a:ext>
            </a:extLst>
          </p:cNvPr>
          <p:cNvPicPr>
            <a:picLocks noChangeAspect="1"/>
          </p:cNvPicPr>
          <p:nvPr/>
        </p:nvPicPr>
        <p:blipFill>
          <a:blip r:embed="rId5"/>
          <a:stretch>
            <a:fillRect/>
          </a:stretch>
        </p:blipFill>
        <p:spPr>
          <a:xfrm>
            <a:off x="7846051" y="3573263"/>
            <a:ext cx="3687168" cy="1622352"/>
          </a:xfrm>
          <a:prstGeom prst="rect">
            <a:avLst/>
          </a:prstGeom>
        </p:spPr>
      </p:pic>
      <p:pic>
        <p:nvPicPr>
          <p:cNvPr id="29" name="Picture 28">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628A305-6A15-89E6-66B9-408FD5916E99}"/>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17</a:t>
            </a:r>
          </a:p>
        </p:txBody>
      </p:sp>
    </p:spTree>
    <p:extLst>
      <p:ext uri="{BB962C8B-B14F-4D97-AF65-F5344CB8AC3E}">
        <p14:creationId xmlns:p14="http://schemas.microsoft.com/office/powerpoint/2010/main" val="259667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8" name="Picture 3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C1A3842-EC64-8FD8-EC1E-315F50FB459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900" b="1"/>
              <a:t>3. Thuật toán Dijkstra</a:t>
            </a:r>
          </a:p>
        </p:txBody>
      </p:sp>
      <p:cxnSp>
        <p:nvCxnSpPr>
          <p:cNvPr id="48" name="Straight Connector 47">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0" name="Group 49">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1" name="Rectangle 50">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94447AA9-8F14-E9A1-16A9-876479715669}"/>
              </a:ext>
            </a:extLst>
          </p:cNvPr>
          <p:cNvGraphicFramePr>
            <a:graphicFrameLocks noGrp="1"/>
          </p:cNvGraphicFramePr>
          <p:nvPr>
            <p:extLst>
              <p:ext uri="{D42A27DB-BD31-4B8C-83A1-F6EECF244321}">
                <p14:modId xmlns:p14="http://schemas.microsoft.com/office/powerpoint/2010/main" val="507598032"/>
              </p:ext>
            </p:extLst>
          </p:nvPr>
        </p:nvGraphicFramePr>
        <p:xfrm>
          <a:off x="4618374" y="1322782"/>
          <a:ext cx="6282925" cy="3453300"/>
        </p:xfrm>
        <a:graphic>
          <a:graphicData uri="http://schemas.openxmlformats.org/drawingml/2006/table">
            <a:tbl>
              <a:tblPr firstRow="1" bandRow="1">
                <a:tableStyleId>{5C22544A-7EE6-4342-B048-85BDC9FD1C3A}</a:tableStyleId>
              </a:tblPr>
              <a:tblGrid>
                <a:gridCol w="592839">
                  <a:extLst>
                    <a:ext uri="{9D8B030D-6E8A-4147-A177-3AD203B41FA5}">
                      <a16:colId xmlns:a16="http://schemas.microsoft.com/office/drawing/2014/main" val="1790443026"/>
                    </a:ext>
                  </a:extLst>
                </a:gridCol>
                <a:gridCol w="676272">
                  <a:extLst>
                    <a:ext uri="{9D8B030D-6E8A-4147-A177-3AD203B41FA5}">
                      <a16:colId xmlns:a16="http://schemas.microsoft.com/office/drawing/2014/main" val="2771820878"/>
                    </a:ext>
                  </a:extLst>
                </a:gridCol>
                <a:gridCol w="732254">
                  <a:extLst>
                    <a:ext uri="{9D8B030D-6E8A-4147-A177-3AD203B41FA5}">
                      <a16:colId xmlns:a16="http://schemas.microsoft.com/office/drawing/2014/main" val="156229748"/>
                    </a:ext>
                  </a:extLst>
                </a:gridCol>
                <a:gridCol w="732254">
                  <a:extLst>
                    <a:ext uri="{9D8B030D-6E8A-4147-A177-3AD203B41FA5}">
                      <a16:colId xmlns:a16="http://schemas.microsoft.com/office/drawing/2014/main" val="2345224846"/>
                    </a:ext>
                  </a:extLst>
                </a:gridCol>
                <a:gridCol w="732254">
                  <a:extLst>
                    <a:ext uri="{9D8B030D-6E8A-4147-A177-3AD203B41FA5}">
                      <a16:colId xmlns:a16="http://schemas.microsoft.com/office/drawing/2014/main" val="1729384637"/>
                    </a:ext>
                  </a:extLst>
                </a:gridCol>
                <a:gridCol w="732254">
                  <a:extLst>
                    <a:ext uri="{9D8B030D-6E8A-4147-A177-3AD203B41FA5}">
                      <a16:colId xmlns:a16="http://schemas.microsoft.com/office/drawing/2014/main" val="139143074"/>
                    </a:ext>
                  </a:extLst>
                </a:gridCol>
                <a:gridCol w="676272">
                  <a:extLst>
                    <a:ext uri="{9D8B030D-6E8A-4147-A177-3AD203B41FA5}">
                      <a16:colId xmlns:a16="http://schemas.microsoft.com/office/drawing/2014/main" val="3269953718"/>
                    </a:ext>
                  </a:extLst>
                </a:gridCol>
                <a:gridCol w="676272">
                  <a:extLst>
                    <a:ext uri="{9D8B030D-6E8A-4147-A177-3AD203B41FA5}">
                      <a16:colId xmlns:a16="http://schemas.microsoft.com/office/drawing/2014/main" val="825041775"/>
                    </a:ext>
                  </a:extLst>
                </a:gridCol>
                <a:gridCol w="732254">
                  <a:extLst>
                    <a:ext uri="{9D8B030D-6E8A-4147-A177-3AD203B41FA5}">
                      <a16:colId xmlns:a16="http://schemas.microsoft.com/office/drawing/2014/main" val="2289768990"/>
                    </a:ext>
                  </a:extLst>
                </a:gridCol>
              </a:tblGrid>
              <a:tr h="345330">
                <a:tc>
                  <a:txBody>
                    <a:bodyPr/>
                    <a:lstStyle/>
                    <a:p>
                      <a:pPr algn="ctr"/>
                      <a:r>
                        <a:rPr lang="en-US" sz="1500"/>
                        <a:t>0</a:t>
                      </a:r>
                    </a:p>
                  </a:txBody>
                  <a:tcPr marL="76081" marR="76081" marT="38040" marB="38040" anchor="ctr"/>
                </a:tc>
                <a:tc>
                  <a:txBody>
                    <a:bodyPr/>
                    <a:lstStyle/>
                    <a:p>
                      <a:pPr algn="ctr"/>
                      <a:r>
                        <a:rPr lang="en-US" sz="1500"/>
                        <a:t>1</a:t>
                      </a:r>
                    </a:p>
                  </a:txBody>
                  <a:tcPr marL="76081" marR="76081" marT="38040" marB="38040" anchor="ctr"/>
                </a:tc>
                <a:tc>
                  <a:txBody>
                    <a:bodyPr/>
                    <a:lstStyle/>
                    <a:p>
                      <a:pPr algn="ctr"/>
                      <a:r>
                        <a:rPr lang="en-US" sz="1500"/>
                        <a:t>2</a:t>
                      </a:r>
                    </a:p>
                  </a:txBody>
                  <a:tcPr marL="76081" marR="76081" marT="38040" marB="38040" anchor="ctr"/>
                </a:tc>
                <a:tc>
                  <a:txBody>
                    <a:bodyPr/>
                    <a:lstStyle/>
                    <a:p>
                      <a:pPr algn="ctr"/>
                      <a:r>
                        <a:rPr lang="en-US" sz="1500"/>
                        <a:t>3</a:t>
                      </a:r>
                    </a:p>
                  </a:txBody>
                  <a:tcPr marL="76081" marR="76081" marT="38040" marB="38040" anchor="ctr"/>
                </a:tc>
                <a:tc>
                  <a:txBody>
                    <a:bodyPr/>
                    <a:lstStyle/>
                    <a:p>
                      <a:pPr algn="ctr"/>
                      <a:r>
                        <a:rPr lang="en-US" sz="1500"/>
                        <a:t>4</a:t>
                      </a:r>
                    </a:p>
                  </a:txBody>
                  <a:tcPr marL="76081" marR="76081" marT="38040" marB="38040" anchor="ctr"/>
                </a:tc>
                <a:tc>
                  <a:txBody>
                    <a:bodyPr/>
                    <a:lstStyle/>
                    <a:p>
                      <a:pPr algn="ctr"/>
                      <a:r>
                        <a:rPr lang="en-US" sz="1500"/>
                        <a:t>5</a:t>
                      </a:r>
                    </a:p>
                  </a:txBody>
                  <a:tcPr marL="76081" marR="76081" marT="38040" marB="38040" anchor="ctr"/>
                </a:tc>
                <a:tc>
                  <a:txBody>
                    <a:bodyPr/>
                    <a:lstStyle/>
                    <a:p>
                      <a:pPr algn="ctr"/>
                      <a:r>
                        <a:rPr lang="en-US" sz="1500"/>
                        <a:t>6</a:t>
                      </a:r>
                    </a:p>
                  </a:txBody>
                  <a:tcPr marL="76081" marR="76081" marT="38040" marB="38040" anchor="ctr"/>
                </a:tc>
                <a:tc>
                  <a:txBody>
                    <a:bodyPr/>
                    <a:lstStyle/>
                    <a:p>
                      <a:pPr algn="ctr"/>
                      <a:r>
                        <a:rPr lang="en-US" sz="1500"/>
                        <a:t>7</a:t>
                      </a:r>
                    </a:p>
                  </a:txBody>
                  <a:tcPr marL="76081" marR="76081" marT="38040" marB="38040" anchor="ctr"/>
                </a:tc>
                <a:tc>
                  <a:txBody>
                    <a:bodyPr/>
                    <a:lstStyle/>
                    <a:p>
                      <a:pPr algn="ctr"/>
                      <a:r>
                        <a:rPr lang="en-US" sz="1500"/>
                        <a:t>8</a:t>
                      </a:r>
                    </a:p>
                  </a:txBody>
                  <a:tcPr marL="76081" marR="76081" marT="38040" marB="38040" anchor="ctr"/>
                </a:tc>
                <a:extLst>
                  <a:ext uri="{0D108BD9-81ED-4DB2-BD59-A6C34878D82A}">
                    <a16:rowId xmlns:a16="http://schemas.microsoft.com/office/drawing/2014/main" val="3977714348"/>
                  </a:ext>
                </a:extLst>
              </a:tr>
              <a:tr h="345330">
                <a:tc>
                  <a:txBody>
                    <a:bodyPr/>
                    <a:lstStyle/>
                    <a:p>
                      <a:pPr algn="ctr"/>
                      <a:r>
                        <a:rPr lang="en-US" sz="1500"/>
                        <a:t>0</a:t>
                      </a:r>
                    </a:p>
                  </a:txBody>
                  <a:tcPr marL="76081" marR="76081" marT="38040" marB="38040" anchor="ctr"/>
                </a:tc>
                <a:tc>
                  <a:txBody>
                    <a:bodyPr/>
                    <a:lstStyle/>
                    <a:p>
                      <a:pPr algn="ctr"/>
                      <a:r>
                        <a:rPr lang="en-US" sz="1500"/>
                        <a:t>(∞,-)</a:t>
                      </a:r>
                    </a:p>
                  </a:txBody>
                  <a:tcPr marL="76081" marR="76081" marT="38040" marB="380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extLst>
                  <a:ext uri="{0D108BD9-81ED-4DB2-BD59-A6C34878D82A}">
                    <a16:rowId xmlns:a16="http://schemas.microsoft.com/office/drawing/2014/main" val="1278995520"/>
                  </a:ext>
                </a:extLst>
              </a:tr>
              <a:tr h="345330">
                <a:tc>
                  <a:txBody>
                    <a:bodyPr/>
                    <a:lstStyle/>
                    <a:p>
                      <a:pPr algn="ctr"/>
                      <a:r>
                        <a:rPr lang="en-US" sz="1500"/>
                        <a:t>-</a:t>
                      </a:r>
                    </a:p>
                  </a:txBody>
                  <a:tcPr marL="76081" marR="76081" marT="38040" marB="38040" anchor="ctr"/>
                </a:tc>
                <a:tc>
                  <a:txBody>
                    <a:bodyPr/>
                    <a:lstStyle/>
                    <a:p>
                      <a:pPr algn="ctr"/>
                      <a:r>
                        <a:rPr lang="en-US" sz="1500">
                          <a:solidFill>
                            <a:srgbClr val="FF0000"/>
                          </a:solidFill>
                        </a:rPr>
                        <a:t>(4,0)</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(8,0)</a:t>
                      </a:r>
                    </a:p>
                  </a:txBody>
                  <a:tcPr marL="76081" marR="76081" marT="38040" marB="38040" anchor="ctr"/>
                </a:tc>
                <a:tc>
                  <a:txBody>
                    <a:bodyPr/>
                    <a:lstStyle/>
                    <a:p>
                      <a:pPr algn="ctr"/>
                      <a:r>
                        <a:rPr lang="en-US" sz="1500"/>
                        <a:t>(∞,-)</a:t>
                      </a:r>
                    </a:p>
                  </a:txBody>
                  <a:tcPr marL="76081" marR="76081" marT="38040" marB="38040" anchor="ctr"/>
                </a:tc>
                <a:extLst>
                  <a:ext uri="{0D108BD9-81ED-4DB2-BD59-A6C34878D82A}">
                    <a16:rowId xmlns:a16="http://schemas.microsoft.com/office/drawing/2014/main" val="3466257365"/>
                  </a:ext>
                </a:extLst>
              </a:tr>
              <a:tr h="345330">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(12,1)</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solidFill>
                            <a:srgbClr val="FF0000"/>
                          </a:solidFill>
                        </a:rPr>
                        <a:t>(8,0)</a:t>
                      </a:r>
                    </a:p>
                  </a:txBody>
                  <a:tcPr marL="76081" marR="76081" marT="38040" marB="38040" anchor="ctr"/>
                </a:tc>
                <a:tc>
                  <a:txBody>
                    <a:bodyPr/>
                    <a:lstStyle/>
                    <a:p>
                      <a:pPr algn="ctr"/>
                      <a:r>
                        <a:rPr lang="en-US" sz="1500"/>
                        <a:t>(∞,-)</a:t>
                      </a:r>
                    </a:p>
                  </a:txBody>
                  <a:tcPr marL="76081" marR="76081" marT="38040" marB="38040" anchor="ctr"/>
                </a:tc>
                <a:extLst>
                  <a:ext uri="{0D108BD9-81ED-4DB2-BD59-A6C34878D82A}">
                    <a16:rowId xmlns:a16="http://schemas.microsoft.com/office/drawing/2014/main" val="288951565"/>
                  </a:ext>
                </a:extLst>
              </a:tr>
              <a:tr h="345330">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(12,1)</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solidFill>
                            <a:srgbClr val="FF0000"/>
                          </a:solidFill>
                        </a:rPr>
                        <a:t>(9,7)</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(15,7)</a:t>
                      </a:r>
                    </a:p>
                  </a:txBody>
                  <a:tcPr marL="76081" marR="76081" marT="38040" marB="38040" anchor="ctr"/>
                </a:tc>
                <a:extLst>
                  <a:ext uri="{0D108BD9-81ED-4DB2-BD59-A6C34878D82A}">
                    <a16:rowId xmlns:a16="http://schemas.microsoft.com/office/drawing/2014/main" val="2225325749"/>
                  </a:ext>
                </a:extLst>
              </a:tr>
              <a:tr h="345330">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(12,1)</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solidFill>
                            <a:srgbClr val="FF0000"/>
                          </a:solidFill>
                        </a:rPr>
                        <a:t>(11,6)</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(15,7)</a:t>
                      </a:r>
                    </a:p>
                  </a:txBody>
                  <a:tcPr marL="76081" marR="76081" marT="38040" marB="38040" anchor="ctr"/>
                </a:tc>
                <a:extLst>
                  <a:ext uri="{0D108BD9-81ED-4DB2-BD59-A6C34878D82A}">
                    <a16:rowId xmlns:a16="http://schemas.microsoft.com/office/drawing/2014/main" val="4239825784"/>
                  </a:ext>
                </a:extLst>
              </a:tr>
              <a:tr h="345330">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solidFill>
                            <a:srgbClr val="FF0000"/>
                          </a:solidFill>
                        </a:rPr>
                        <a:t>(12,1)</a:t>
                      </a:r>
                    </a:p>
                  </a:txBody>
                  <a:tcPr marL="76081" marR="76081" marT="38040" marB="38040" anchor="ctr"/>
                </a:tc>
                <a:tc>
                  <a:txBody>
                    <a:bodyPr/>
                    <a:lstStyle/>
                    <a:p>
                      <a:pPr algn="ctr"/>
                      <a:r>
                        <a:rPr lang="en-US" sz="1500"/>
                        <a:t>(25,5)</a:t>
                      </a:r>
                    </a:p>
                  </a:txBody>
                  <a:tcPr marL="76081" marR="76081" marT="38040" marB="38040" anchor="ctr"/>
                </a:tc>
                <a:tc>
                  <a:txBody>
                    <a:bodyPr/>
                    <a:lstStyle/>
                    <a:p>
                      <a:pPr algn="ctr"/>
                      <a:r>
                        <a:rPr lang="en-US" sz="1500"/>
                        <a:t>(21,5)</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(15,7)</a:t>
                      </a:r>
                    </a:p>
                  </a:txBody>
                  <a:tcPr marL="76081" marR="76081" marT="38040" marB="38040" anchor="ctr"/>
                </a:tc>
                <a:extLst>
                  <a:ext uri="{0D108BD9-81ED-4DB2-BD59-A6C34878D82A}">
                    <a16:rowId xmlns:a16="http://schemas.microsoft.com/office/drawing/2014/main" val="1536291576"/>
                  </a:ext>
                </a:extLst>
              </a:tr>
              <a:tr h="345330">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(19,2)</a:t>
                      </a:r>
                    </a:p>
                  </a:txBody>
                  <a:tcPr marL="76081" marR="76081" marT="38040" marB="380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t>(21,5)</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solidFill>
                            <a:srgbClr val="FF0000"/>
                          </a:solidFill>
                        </a:rPr>
                        <a:t>(14,2)</a:t>
                      </a:r>
                    </a:p>
                  </a:txBody>
                  <a:tcPr marL="76081" marR="76081" marT="38040" marB="38040" anchor="ctr"/>
                </a:tc>
                <a:extLst>
                  <a:ext uri="{0D108BD9-81ED-4DB2-BD59-A6C34878D82A}">
                    <a16:rowId xmlns:a16="http://schemas.microsoft.com/office/drawing/2014/main" val="615838651"/>
                  </a:ext>
                </a:extLst>
              </a:tr>
              <a:tr h="345330">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solidFill>
                            <a:srgbClr val="FF0000"/>
                          </a:solidFill>
                        </a:rPr>
                        <a:t>(19,2)</a:t>
                      </a:r>
                    </a:p>
                  </a:txBody>
                  <a:tcPr marL="76081" marR="76081" marT="38040" marB="3804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t>(21,5)</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extLst>
                  <a:ext uri="{0D108BD9-81ED-4DB2-BD59-A6C34878D82A}">
                    <a16:rowId xmlns:a16="http://schemas.microsoft.com/office/drawing/2014/main" val="1054556320"/>
                  </a:ext>
                </a:extLst>
              </a:tr>
              <a:tr h="345330">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solidFill>
                            <a:srgbClr val="FF0000"/>
                          </a:solidFill>
                        </a:rPr>
                        <a:t>(21,5)</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tc>
                  <a:txBody>
                    <a:bodyPr/>
                    <a:lstStyle/>
                    <a:p>
                      <a:pPr algn="ctr"/>
                      <a:r>
                        <a:rPr lang="en-US" sz="1500"/>
                        <a:t>-</a:t>
                      </a:r>
                    </a:p>
                  </a:txBody>
                  <a:tcPr marL="76081" marR="76081" marT="38040" marB="38040" anchor="ctr"/>
                </a:tc>
                <a:extLst>
                  <a:ext uri="{0D108BD9-81ED-4DB2-BD59-A6C34878D82A}">
                    <a16:rowId xmlns:a16="http://schemas.microsoft.com/office/drawing/2014/main" val="1491011471"/>
                  </a:ext>
                </a:extLst>
              </a:tr>
            </a:tbl>
          </a:graphicData>
        </a:graphic>
      </p:graphicFrame>
      <p:sp>
        <p:nvSpPr>
          <p:cNvPr id="3" name="TextBox 2">
            <a:extLst>
              <a:ext uri="{FF2B5EF4-FFF2-40B4-BE49-F238E27FC236}">
                <a16:creationId xmlns:a16="http://schemas.microsoft.com/office/drawing/2014/main" id="{E3046FAC-8D58-4009-A4A1-D01396BFE223}"/>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18</a:t>
            </a:r>
          </a:p>
        </p:txBody>
      </p:sp>
    </p:spTree>
    <p:extLst>
      <p:ext uri="{BB962C8B-B14F-4D97-AF65-F5344CB8AC3E}">
        <p14:creationId xmlns:p14="http://schemas.microsoft.com/office/powerpoint/2010/main" val="3317284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47" name="Straight Connector 46">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3518C2C-77B3-42CA-668D-048576071576}"/>
              </a:ext>
            </a:extLst>
          </p:cNvPr>
          <p:cNvSpPr>
            <a:spLocks noGrp="1"/>
          </p:cNvSpPr>
          <p:nvPr>
            <p:ph type="title"/>
          </p:nvPr>
        </p:nvSpPr>
        <p:spPr>
          <a:xfrm>
            <a:off x="1451580" y="804520"/>
            <a:ext cx="5550355" cy="1049235"/>
          </a:xfrm>
        </p:spPr>
        <p:txBody>
          <a:bodyPr anchor="ctr">
            <a:normAutofit/>
          </a:bodyPr>
          <a:lstStyle/>
          <a:p>
            <a:r>
              <a:rPr lang="en-US" sz="4000" b="1"/>
              <a:t>Nội dung</a:t>
            </a:r>
          </a:p>
        </p:txBody>
      </p:sp>
      <p:sp>
        <p:nvSpPr>
          <p:cNvPr id="49" name="Rectangle 48">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458165B3-634C-59F8-C5A5-65CAC4187B06}"/>
              </a:ext>
            </a:extLst>
          </p:cNvPr>
          <p:cNvSpPr>
            <a:spLocks noGrp="1"/>
          </p:cNvSpPr>
          <p:nvPr>
            <p:ph idx="1"/>
          </p:nvPr>
        </p:nvSpPr>
        <p:spPr>
          <a:xfrm>
            <a:off x="1451580" y="2015732"/>
            <a:ext cx="5550355" cy="4037748"/>
          </a:xfrm>
        </p:spPr>
        <p:txBody>
          <a:bodyPr>
            <a:noAutofit/>
          </a:bodyPr>
          <a:lstStyle/>
          <a:p>
            <a:pPr marL="457200" indent="-457200">
              <a:buClr>
                <a:srgbClr val="A0812A"/>
              </a:buClr>
              <a:buFont typeface="+mj-lt"/>
              <a:buAutoNum type="arabicPeriod"/>
            </a:pPr>
            <a:r>
              <a:rPr lang="en-US" sz="2400" i="1"/>
              <a:t>Tổng quan đồ thị</a:t>
            </a:r>
          </a:p>
          <a:p>
            <a:pPr marL="457200" indent="-457200">
              <a:buClr>
                <a:srgbClr val="A0812A"/>
              </a:buClr>
              <a:buFont typeface="+mj-lt"/>
              <a:buAutoNum type="arabicPeriod"/>
            </a:pPr>
            <a:r>
              <a:rPr lang="en-US" sz="2400" i="1"/>
              <a:t>Một số thuật giải tìm đường đi ngắn nhất</a:t>
            </a:r>
          </a:p>
          <a:p>
            <a:pPr marL="457200" indent="-457200">
              <a:buClr>
                <a:srgbClr val="A0812A"/>
              </a:buClr>
              <a:buFont typeface="+mj-lt"/>
              <a:buAutoNum type="arabicPeriod"/>
            </a:pPr>
            <a:r>
              <a:rPr lang="en-US" sz="2400" i="1"/>
              <a:t>Thuật toán Dijkstra</a:t>
            </a:r>
          </a:p>
          <a:p>
            <a:pPr marL="457200" indent="-457200">
              <a:buClr>
                <a:srgbClr val="A0812A"/>
              </a:buClr>
              <a:buFont typeface="+mj-lt"/>
              <a:buAutoNum type="arabicPeriod"/>
            </a:pPr>
            <a:r>
              <a:rPr lang="en-US" sz="2400" i="1"/>
              <a:t>Thuật toán Floyd</a:t>
            </a:r>
          </a:p>
          <a:p>
            <a:pPr marL="457200" indent="-457200">
              <a:buClr>
                <a:srgbClr val="A0812A"/>
              </a:buClr>
              <a:buFont typeface="+mj-lt"/>
              <a:buAutoNum type="arabicPeriod"/>
            </a:pPr>
            <a:r>
              <a:rPr lang="en-US" sz="2400" i="1"/>
              <a:t>Chương trình cài đặt minh hoạ</a:t>
            </a:r>
          </a:p>
          <a:p>
            <a:pPr marL="457200" indent="-457200">
              <a:buClr>
                <a:srgbClr val="A0812A"/>
              </a:buClr>
              <a:buFont typeface="+mj-lt"/>
              <a:buAutoNum type="arabicPeriod"/>
            </a:pPr>
            <a:r>
              <a:rPr lang="en-US" sz="2400" i="1"/>
              <a:t>Tài liệu tham khảo</a:t>
            </a:r>
          </a:p>
        </p:txBody>
      </p:sp>
      <p:grpSp>
        <p:nvGrpSpPr>
          <p:cNvPr id="51" name="Group 50">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52" name="Rectangle 51">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3" name="Rectangle 52">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pic>
        <p:nvPicPr>
          <p:cNvPr id="5" name="Picture 4" descr="Rice fields in terraces">
            <a:extLst>
              <a:ext uri="{FF2B5EF4-FFF2-40B4-BE49-F238E27FC236}">
                <a16:creationId xmlns:a16="http://schemas.microsoft.com/office/drawing/2014/main" id="{CED5F4B5-FF8E-8B0C-04C4-5019D1D97FBE}"/>
              </a:ext>
            </a:extLst>
          </p:cNvPr>
          <p:cNvPicPr>
            <a:picLocks noChangeAspect="1"/>
          </p:cNvPicPr>
          <p:nvPr/>
        </p:nvPicPr>
        <p:blipFill rotWithShape="1">
          <a:blip r:embed="rId2"/>
          <a:srcRect l="16591" r="39426" b="-1"/>
          <a:stretch/>
        </p:blipFill>
        <p:spPr>
          <a:xfrm>
            <a:off x="8116373" y="1116345"/>
            <a:ext cx="2799103" cy="3866172"/>
          </a:xfrm>
          <a:prstGeom prst="rect">
            <a:avLst/>
          </a:prstGeom>
        </p:spPr>
      </p:pic>
      <p:pic>
        <p:nvPicPr>
          <p:cNvPr id="55" name="Picture 54">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7EF96E-6A87-CCD3-F839-A006C35A0079}"/>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19</a:t>
            </a:r>
          </a:p>
        </p:txBody>
      </p:sp>
    </p:spTree>
    <p:extLst>
      <p:ext uri="{BB962C8B-B14F-4D97-AF65-F5344CB8AC3E}">
        <p14:creationId xmlns:p14="http://schemas.microsoft.com/office/powerpoint/2010/main" val="2322977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0000"/>
                                      </p:to>
                                    </p:animClr>
                                    <p:animClr clrSpc="rgb" dir="cw">
                                      <p:cBhvr>
                                        <p:cTn id="7" dur="500" fill="hold"/>
                                        <p:tgtEl>
                                          <p:spTgt spid="3">
                                            <p:txEl>
                                              <p:pRg st="3" end="3"/>
                                            </p:txEl>
                                          </p:spTgt>
                                        </p:tgtEl>
                                        <p:attrNameLst>
                                          <p:attrName>fillcolor</p:attrName>
                                        </p:attrNameLst>
                                      </p:cBhvr>
                                      <p:to>
                                        <a:srgbClr val="FF0000"/>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3518C2C-77B3-42CA-668D-048576071576}"/>
              </a:ext>
            </a:extLst>
          </p:cNvPr>
          <p:cNvSpPr>
            <a:spLocks noGrp="1"/>
          </p:cNvSpPr>
          <p:nvPr>
            <p:ph type="title"/>
          </p:nvPr>
        </p:nvSpPr>
        <p:spPr>
          <a:xfrm>
            <a:off x="1451580" y="804520"/>
            <a:ext cx="5550355" cy="1049235"/>
          </a:xfrm>
        </p:spPr>
        <p:txBody>
          <a:bodyPr anchor="ctr">
            <a:normAutofit/>
          </a:bodyPr>
          <a:lstStyle/>
          <a:p>
            <a:r>
              <a:rPr lang="en-US" sz="4000" b="1"/>
              <a:t>Nội dung</a:t>
            </a:r>
          </a:p>
        </p:txBody>
      </p:sp>
      <p:sp>
        <p:nvSpPr>
          <p:cNvPr id="49" name="Rectangle 48">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458165B3-634C-59F8-C5A5-65CAC4187B06}"/>
              </a:ext>
            </a:extLst>
          </p:cNvPr>
          <p:cNvSpPr>
            <a:spLocks noGrp="1"/>
          </p:cNvSpPr>
          <p:nvPr>
            <p:ph idx="1"/>
          </p:nvPr>
        </p:nvSpPr>
        <p:spPr>
          <a:xfrm>
            <a:off x="1451580" y="2015732"/>
            <a:ext cx="5550355" cy="4037748"/>
          </a:xfrm>
        </p:spPr>
        <p:txBody>
          <a:bodyPr>
            <a:noAutofit/>
          </a:bodyPr>
          <a:lstStyle/>
          <a:p>
            <a:pPr marL="457200" indent="-457200">
              <a:buClr>
                <a:srgbClr val="A0812A"/>
              </a:buClr>
              <a:buFont typeface="+mj-lt"/>
              <a:buAutoNum type="arabicPeriod"/>
            </a:pPr>
            <a:r>
              <a:rPr lang="en-US" sz="2400" i="1"/>
              <a:t>Tổng quan đồ thị</a:t>
            </a:r>
          </a:p>
          <a:p>
            <a:pPr marL="457200" indent="-457200">
              <a:buClr>
                <a:srgbClr val="A0812A"/>
              </a:buClr>
              <a:buFont typeface="+mj-lt"/>
              <a:buAutoNum type="arabicPeriod"/>
            </a:pPr>
            <a:r>
              <a:rPr lang="en-US" sz="2400" i="1"/>
              <a:t>Một số thuật giải tìm đường đi ngắn nhất</a:t>
            </a:r>
          </a:p>
          <a:p>
            <a:pPr marL="457200" indent="-457200">
              <a:buClr>
                <a:srgbClr val="A0812A"/>
              </a:buClr>
              <a:buFont typeface="+mj-lt"/>
              <a:buAutoNum type="arabicPeriod"/>
            </a:pPr>
            <a:r>
              <a:rPr lang="en-US" sz="2400" i="1"/>
              <a:t>Thuật toán Dijkstra</a:t>
            </a:r>
          </a:p>
          <a:p>
            <a:pPr marL="457200" indent="-457200">
              <a:buClr>
                <a:srgbClr val="A0812A"/>
              </a:buClr>
              <a:buFont typeface="+mj-lt"/>
              <a:buAutoNum type="arabicPeriod"/>
            </a:pPr>
            <a:r>
              <a:rPr lang="en-US" sz="2400" i="1"/>
              <a:t>Thuật toán Floyd</a:t>
            </a:r>
          </a:p>
          <a:p>
            <a:pPr marL="457200" indent="-457200">
              <a:buClr>
                <a:srgbClr val="A0812A"/>
              </a:buClr>
              <a:buFont typeface="+mj-lt"/>
              <a:buAutoNum type="arabicPeriod"/>
            </a:pPr>
            <a:r>
              <a:rPr lang="en-US" sz="2400" i="1"/>
              <a:t>Chương trình cài đặt minh hoạ</a:t>
            </a:r>
          </a:p>
          <a:p>
            <a:pPr marL="457200" indent="-457200">
              <a:buClr>
                <a:srgbClr val="A0812A"/>
              </a:buClr>
              <a:buFont typeface="+mj-lt"/>
              <a:buAutoNum type="arabicPeriod"/>
            </a:pPr>
            <a:r>
              <a:rPr lang="en-US" sz="2400" i="1"/>
              <a:t>Tài liệu tham khảo</a:t>
            </a:r>
          </a:p>
        </p:txBody>
      </p:sp>
      <p:grpSp>
        <p:nvGrpSpPr>
          <p:cNvPr id="51" name="Group 50">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52" name="Rectangle 51">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Rice fields in terraces">
            <a:extLst>
              <a:ext uri="{FF2B5EF4-FFF2-40B4-BE49-F238E27FC236}">
                <a16:creationId xmlns:a16="http://schemas.microsoft.com/office/drawing/2014/main" id="{CED5F4B5-FF8E-8B0C-04C4-5019D1D97FBE}"/>
              </a:ext>
            </a:extLst>
          </p:cNvPr>
          <p:cNvPicPr>
            <a:picLocks noChangeAspect="1"/>
          </p:cNvPicPr>
          <p:nvPr/>
        </p:nvPicPr>
        <p:blipFill rotWithShape="1">
          <a:blip r:embed="rId2"/>
          <a:srcRect l="16591" r="39426" b="-1"/>
          <a:stretch/>
        </p:blipFill>
        <p:spPr>
          <a:xfrm>
            <a:off x="8116373" y="1116345"/>
            <a:ext cx="2799103" cy="3866172"/>
          </a:xfrm>
          <a:prstGeom prst="rect">
            <a:avLst/>
          </a:prstGeom>
        </p:spPr>
      </p:pic>
      <p:pic>
        <p:nvPicPr>
          <p:cNvPr id="55" name="Picture 54">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E73C457-6F70-2A9C-ED71-0323F2D3645B}"/>
              </a:ext>
            </a:extLst>
          </p:cNvPr>
          <p:cNvSpPr txBox="1"/>
          <p:nvPr/>
        </p:nvSpPr>
        <p:spPr>
          <a:xfrm>
            <a:off x="11851539" y="0"/>
            <a:ext cx="340158" cy="430887"/>
          </a:xfrm>
          <a:prstGeom prst="rect">
            <a:avLst/>
          </a:prstGeom>
          <a:noFill/>
        </p:spPr>
        <p:txBody>
          <a:bodyPr wrap="none" rtlCol="0" anchor="ctr">
            <a:spAutoFit/>
          </a:bodyPr>
          <a:lstStyle/>
          <a:p>
            <a:pPr algn="ctr"/>
            <a:r>
              <a:rPr lang="en-US" sz="2200" b="1">
                <a:solidFill>
                  <a:schemeClr val="bg1"/>
                </a:solidFill>
                <a:highlight>
                  <a:srgbClr val="000000"/>
                </a:highlight>
              </a:rPr>
              <a:t>2</a:t>
            </a:r>
          </a:p>
        </p:txBody>
      </p:sp>
    </p:spTree>
    <p:extLst>
      <p:ext uri="{BB962C8B-B14F-4D97-AF65-F5344CB8AC3E}">
        <p14:creationId xmlns:p14="http://schemas.microsoft.com/office/powerpoint/2010/main" val="3540622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6EAE-35D7-1557-C01D-9B465F68DC17}"/>
              </a:ext>
            </a:extLst>
          </p:cNvPr>
          <p:cNvSpPr>
            <a:spLocks noGrp="1"/>
          </p:cNvSpPr>
          <p:nvPr>
            <p:ph type="title"/>
          </p:nvPr>
        </p:nvSpPr>
        <p:spPr/>
        <p:txBody>
          <a:bodyPr anchor="ctr">
            <a:normAutofit/>
          </a:bodyPr>
          <a:lstStyle/>
          <a:p>
            <a:r>
              <a:rPr lang="en-US" sz="2900" b="1"/>
              <a:t>4. Thuật toán Floyd</a:t>
            </a:r>
          </a:p>
        </p:txBody>
      </p:sp>
      <p:sp>
        <p:nvSpPr>
          <p:cNvPr id="3" name="Content Placeholder 2">
            <a:extLst>
              <a:ext uri="{FF2B5EF4-FFF2-40B4-BE49-F238E27FC236}">
                <a16:creationId xmlns:a16="http://schemas.microsoft.com/office/drawing/2014/main" id="{76C0CB9A-8E58-096A-EDD8-5C6C958C4A25}"/>
              </a:ext>
            </a:extLst>
          </p:cNvPr>
          <p:cNvSpPr>
            <a:spLocks noGrp="1"/>
          </p:cNvSpPr>
          <p:nvPr>
            <p:ph idx="1"/>
          </p:nvPr>
        </p:nvSpPr>
        <p:spPr/>
        <p:txBody>
          <a:bodyPr>
            <a:normAutofit/>
          </a:bodyPr>
          <a:lstStyle/>
          <a:p>
            <a:pPr marL="0" indent="457200" algn="just">
              <a:buNone/>
            </a:pPr>
            <a:r>
              <a:rPr lang="vi-VN" sz="2200"/>
              <a:t>Thuật toán này cho phép chúng ta tìm đường đi ngắn nhất giữa mọi cặp đỉnh.</a:t>
            </a:r>
          </a:p>
          <a:p>
            <a:pPr marL="0" indent="457200" algn="just">
              <a:buNone/>
            </a:pPr>
            <a:r>
              <a:rPr lang="vi-VN" sz="2200"/>
              <a:t>Nếu đỉnh k nằm trên đường đi ngắn nhất từ đỉnh i tới đỉnh j thì đoạn đường từ i tới k và từ k tới j phải là đường đi ngắn nhất từ i tới k và từ k tới j tương ứng. Do đó ta sử dụng ma trận A để lưu độ dài đường đi ngắn nhất giữa mọi cặp đỉnh.</a:t>
            </a:r>
            <a:endParaRPr lang="en-US" sz="2200"/>
          </a:p>
        </p:txBody>
      </p:sp>
      <p:sp>
        <p:nvSpPr>
          <p:cNvPr id="4" name="TextBox 3">
            <a:extLst>
              <a:ext uri="{FF2B5EF4-FFF2-40B4-BE49-F238E27FC236}">
                <a16:creationId xmlns:a16="http://schemas.microsoft.com/office/drawing/2014/main" id="{737ED45E-0E91-FAD4-6478-0B18901B991B}"/>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20</a:t>
            </a:r>
          </a:p>
        </p:txBody>
      </p:sp>
    </p:spTree>
    <p:extLst>
      <p:ext uri="{BB962C8B-B14F-4D97-AF65-F5344CB8AC3E}">
        <p14:creationId xmlns:p14="http://schemas.microsoft.com/office/powerpoint/2010/main" val="1750174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6EAE-35D7-1557-C01D-9B465F68DC17}"/>
              </a:ext>
            </a:extLst>
          </p:cNvPr>
          <p:cNvSpPr>
            <a:spLocks noGrp="1"/>
          </p:cNvSpPr>
          <p:nvPr>
            <p:ph type="title"/>
          </p:nvPr>
        </p:nvSpPr>
        <p:spPr/>
        <p:txBody>
          <a:bodyPr anchor="ctr">
            <a:normAutofit/>
          </a:bodyPr>
          <a:lstStyle/>
          <a:p>
            <a:r>
              <a:rPr lang="en-US" sz="2900" b="1"/>
              <a:t>4. Thuật toán Floyd</a:t>
            </a:r>
          </a:p>
        </p:txBody>
      </p:sp>
      <p:sp>
        <p:nvSpPr>
          <p:cNvPr id="3" name="Content Placeholder 2">
            <a:extLst>
              <a:ext uri="{FF2B5EF4-FFF2-40B4-BE49-F238E27FC236}">
                <a16:creationId xmlns:a16="http://schemas.microsoft.com/office/drawing/2014/main" id="{76C0CB9A-8E58-096A-EDD8-5C6C958C4A25}"/>
              </a:ext>
            </a:extLst>
          </p:cNvPr>
          <p:cNvSpPr>
            <a:spLocks noGrp="1"/>
          </p:cNvSpPr>
          <p:nvPr>
            <p:ph idx="1"/>
          </p:nvPr>
        </p:nvSpPr>
        <p:spPr/>
        <p:txBody>
          <a:bodyPr>
            <a:normAutofit/>
          </a:bodyPr>
          <a:lstStyle/>
          <a:p>
            <a:pPr marL="0" indent="457200" algn="just">
              <a:buNone/>
            </a:pPr>
            <a:r>
              <a:rPr lang="vi-VN" sz="2200"/>
              <a:t>Ban đầu ta đặt A[i,j] = C[i,j], tức là ban đầu A chứa độ dài đường đi trực tiếp (không đi qua đỉnh nào cả).</a:t>
            </a:r>
          </a:p>
          <a:p>
            <a:pPr marL="0" indent="457200" algn="just">
              <a:buNone/>
            </a:pPr>
            <a:r>
              <a:rPr lang="vi-VN" sz="2200"/>
              <a:t>Sau đó thực hiện n lần lặp, sau lần lặp thứ k, ma trận A sẽ chứa độ dài đường đi ngắn nhất giữa mọi cặp đỉnh chỉ đi qua các đỉnh thuộc tập {1,2,..,k}. Như vậy, sau n lần lặp ta nhận được ma trận A chứa độ dài các đường đi ngắn nhất giữa mọi cặp đỉnh của đồ thị.</a:t>
            </a:r>
            <a:endParaRPr lang="en-US" sz="2200"/>
          </a:p>
        </p:txBody>
      </p:sp>
      <p:sp>
        <p:nvSpPr>
          <p:cNvPr id="4" name="TextBox 3">
            <a:extLst>
              <a:ext uri="{FF2B5EF4-FFF2-40B4-BE49-F238E27FC236}">
                <a16:creationId xmlns:a16="http://schemas.microsoft.com/office/drawing/2014/main" id="{96ACF971-3F79-65EB-E66A-57E44F953CC7}"/>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21</a:t>
            </a:r>
          </a:p>
        </p:txBody>
      </p:sp>
    </p:spTree>
    <p:extLst>
      <p:ext uri="{BB962C8B-B14F-4D97-AF65-F5344CB8AC3E}">
        <p14:creationId xmlns:p14="http://schemas.microsoft.com/office/powerpoint/2010/main" val="4081776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6EAE-35D7-1557-C01D-9B465F68DC17}"/>
              </a:ext>
            </a:extLst>
          </p:cNvPr>
          <p:cNvSpPr>
            <a:spLocks noGrp="1"/>
          </p:cNvSpPr>
          <p:nvPr>
            <p:ph type="title"/>
          </p:nvPr>
        </p:nvSpPr>
        <p:spPr/>
        <p:txBody>
          <a:bodyPr anchor="ctr">
            <a:normAutofit/>
          </a:bodyPr>
          <a:lstStyle/>
          <a:p>
            <a:r>
              <a:rPr lang="en-US" sz="2900" b="1"/>
              <a:t>4. Thuật toán Floyd</a:t>
            </a:r>
          </a:p>
        </p:txBody>
      </p:sp>
      <p:sp>
        <p:nvSpPr>
          <p:cNvPr id="3" name="Content Placeholder 2">
            <a:extLst>
              <a:ext uri="{FF2B5EF4-FFF2-40B4-BE49-F238E27FC236}">
                <a16:creationId xmlns:a16="http://schemas.microsoft.com/office/drawing/2014/main" id="{76C0CB9A-8E58-096A-EDD8-5C6C958C4A25}"/>
              </a:ext>
            </a:extLst>
          </p:cNvPr>
          <p:cNvSpPr>
            <a:spLocks noGrp="1"/>
          </p:cNvSpPr>
          <p:nvPr>
            <p:ph idx="1"/>
          </p:nvPr>
        </p:nvSpPr>
        <p:spPr/>
        <p:txBody>
          <a:bodyPr>
            <a:normAutofit/>
          </a:bodyPr>
          <a:lstStyle/>
          <a:p>
            <a:pPr marL="0" indent="457200" algn="just">
              <a:buNone/>
            </a:pPr>
            <a:r>
              <a:rPr lang="vi-VN" sz="2200"/>
              <a:t>Ký hiệu Ak là ma trận A sau lần lặp thứ k, tức là Ak[i,j] là độ dài đường đi ngắn nhất từ i đến j chỉ đi qua các đỉnh thuộc {1, 2,.., k}. Ak[i,j] được tính theo công thức như sau: Ak[i,j] = min {Ak-1[i,j], Ak-1[i,k] + Ak-1[k,j]}.</a:t>
            </a:r>
            <a:endParaRPr lang="en-US" sz="2200"/>
          </a:p>
          <a:p>
            <a:pPr marL="0" indent="457200" algn="just">
              <a:buNone/>
            </a:pPr>
            <a:r>
              <a:rPr lang="vi-VN" sz="2200"/>
              <a:t>Trong quá trình lặp ta phải lưu lại vết đường đi, tức là đường đi ngắn nhất đi qua các đỉnh nào. Khi đó ta sử dụng mảng phụ P[nxn], trong đó P[i,j] lưu đỉnh k nếu đường đi ngắn nhất từ i đến j đi qua đỉnh k. Ban đầu P[i,j]=0 với mọi i,j, vì lúc đó đường đi ngắn nhất là đường đi trực tiếp, không đi qua đỉnh nào cả.</a:t>
            </a:r>
            <a:endParaRPr lang="en-US" sz="2200"/>
          </a:p>
        </p:txBody>
      </p:sp>
      <p:sp>
        <p:nvSpPr>
          <p:cNvPr id="4" name="TextBox 3">
            <a:extLst>
              <a:ext uri="{FF2B5EF4-FFF2-40B4-BE49-F238E27FC236}">
                <a16:creationId xmlns:a16="http://schemas.microsoft.com/office/drawing/2014/main" id="{7C55A9DB-AE4A-DDCD-C6D1-2C39D4A25B4F}"/>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22</a:t>
            </a:r>
          </a:p>
        </p:txBody>
      </p:sp>
    </p:spTree>
    <p:extLst>
      <p:ext uri="{BB962C8B-B14F-4D97-AF65-F5344CB8AC3E}">
        <p14:creationId xmlns:p14="http://schemas.microsoft.com/office/powerpoint/2010/main" val="656446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6EAE-35D7-1557-C01D-9B465F68DC17}"/>
              </a:ext>
            </a:extLst>
          </p:cNvPr>
          <p:cNvSpPr>
            <a:spLocks noGrp="1"/>
          </p:cNvSpPr>
          <p:nvPr>
            <p:ph type="title"/>
          </p:nvPr>
        </p:nvSpPr>
        <p:spPr/>
        <p:txBody>
          <a:bodyPr anchor="ctr">
            <a:normAutofit/>
          </a:bodyPr>
          <a:lstStyle/>
          <a:p>
            <a:r>
              <a:rPr lang="en-US" sz="2900" b="1"/>
              <a:t>4. Thuật toán Floyd</a:t>
            </a:r>
          </a:p>
        </p:txBody>
      </p:sp>
      <p:sp>
        <p:nvSpPr>
          <p:cNvPr id="3" name="Content Placeholder 2">
            <a:extLst>
              <a:ext uri="{FF2B5EF4-FFF2-40B4-BE49-F238E27FC236}">
                <a16:creationId xmlns:a16="http://schemas.microsoft.com/office/drawing/2014/main" id="{76C0CB9A-8E58-096A-EDD8-5C6C958C4A25}"/>
              </a:ext>
            </a:extLst>
          </p:cNvPr>
          <p:cNvSpPr>
            <a:spLocks noGrp="1"/>
          </p:cNvSpPr>
          <p:nvPr>
            <p:ph idx="1"/>
          </p:nvPr>
        </p:nvSpPr>
        <p:spPr/>
        <p:txBody>
          <a:bodyPr>
            <a:normAutofit/>
          </a:bodyPr>
          <a:lstStyle/>
          <a:p>
            <a:pPr marL="0" indent="457200" algn="just">
              <a:buNone/>
            </a:pPr>
            <a:r>
              <a:rPr lang="en-US" sz="2200" u="sng">
                <a:latin typeface="Arial (Body)"/>
              </a:rPr>
              <a:t>Ví dụ:</a:t>
            </a:r>
          </a:p>
        </p:txBody>
      </p:sp>
      <p:pic>
        <p:nvPicPr>
          <p:cNvPr id="5" name="Picture 4">
            <a:extLst>
              <a:ext uri="{FF2B5EF4-FFF2-40B4-BE49-F238E27FC236}">
                <a16:creationId xmlns:a16="http://schemas.microsoft.com/office/drawing/2014/main" id="{CD81C9A6-06F8-2DA3-2E19-AABAF8A81D13}"/>
              </a:ext>
            </a:extLst>
          </p:cNvPr>
          <p:cNvPicPr>
            <a:picLocks noChangeAspect="1"/>
          </p:cNvPicPr>
          <p:nvPr/>
        </p:nvPicPr>
        <p:blipFill>
          <a:blip r:embed="rId2"/>
          <a:stretch>
            <a:fillRect/>
          </a:stretch>
        </p:blipFill>
        <p:spPr>
          <a:xfrm>
            <a:off x="3589284" y="2558803"/>
            <a:ext cx="5013431" cy="3303782"/>
          </a:xfrm>
          <a:prstGeom prst="rect">
            <a:avLst/>
          </a:prstGeom>
        </p:spPr>
      </p:pic>
      <p:sp>
        <p:nvSpPr>
          <p:cNvPr id="4" name="TextBox 3">
            <a:extLst>
              <a:ext uri="{FF2B5EF4-FFF2-40B4-BE49-F238E27FC236}">
                <a16:creationId xmlns:a16="http://schemas.microsoft.com/office/drawing/2014/main" id="{8786E6C9-BE64-E15E-2ADD-738AF9FD8B16}"/>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23</a:t>
            </a:r>
          </a:p>
        </p:txBody>
      </p:sp>
    </p:spTree>
    <p:extLst>
      <p:ext uri="{BB962C8B-B14F-4D97-AF65-F5344CB8AC3E}">
        <p14:creationId xmlns:p14="http://schemas.microsoft.com/office/powerpoint/2010/main" val="414998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6EAE-35D7-1557-C01D-9B465F68DC17}"/>
              </a:ext>
            </a:extLst>
          </p:cNvPr>
          <p:cNvSpPr>
            <a:spLocks noGrp="1"/>
          </p:cNvSpPr>
          <p:nvPr>
            <p:ph type="title"/>
          </p:nvPr>
        </p:nvSpPr>
        <p:spPr/>
        <p:txBody>
          <a:bodyPr anchor="ctr">
            <a:normAutofit/>
          </a:bodyPr>
          <a:lstStyle/>
          <a:p>
            <a:r>
              <a:rPr lang="en-US" sz="2900" b="1"/>
              <a:t>4. Thuật toán Floyd</a:t>
            </a:r>
          </a:p>
        </p:txBody>
      </p:sp>
      <p:sp>
        <p:nvSpPr>
          <p:cNvPr id="3" name="Content Placeholder 2">
            <a:extLst>
              <a:ext uri="{FF2B5EF4-FFF2-40B4-BE49-F238E27FC236}">
                <a16:creationId xmlns:a16="http://schemas.microsoft.com/office/drawing/2014/main" id="{76C0CB9A-8E58-096A-EDD8-5C6C958C4A25}"/>
              </a:ext>
            </a:extLst>
          </p:cNvPr>
          <p:cNvSpPr>
            <a:spLocks noGrp="1"/>
          </p:cNvSpPr>
          <p:nvPr>
            <p:ph idx="1"/>
          </p:nvPr>
        </p:nvSpPr>
        <p:spPr/>
        <p:txBody>
          <a:bodyPr>
            <a:normAutofit/>
          </a:bodyPr>
          <a:lstStyle/>
          <a:p>
            <a:pPr marL="0" indent="457200" algn="just">
              <a:buNone/>
            </a:pPr>
            <a:r>
              <a:rPr lang="vi-VN" sz="2200">
                <a:latin typeface="Arial (Body)"/>
              </a:rPr>
              <a:t>Khởi tạo ma trận khoảng cách ban đầu, ta được:</a:t>
            </a:r>
            <a:endParaRPr lang="en-US" sz="2200">
              <a:latin typeface="Arial (Body)"/>
            </a:endParaRPr>
          </a:p>
        </p:txBody>
      </p:sp>
      <p:graphicFrame>
        <p:nvGraphicFramePr>
          <p:cNvPr id="4" name="Table 3">
            <a:extLst>
              <a:ext uri="{FF2B5EF4-FFF2-40B4-BE49-F238E27FC236}">
                <a16:creationId xmlns:a16="http://schemas.microsoft.com/office/drawing/2014/main" id="{0EBC8D8E-69FB-E760-0D64-0FF6138517B2}"/>
              </a:ext>
            </a:extLst>
          </p:cNvPr>
          <p:cNvGraphicFramePr>
            <a:graphicFrameLocks noGrp="1"/>
          </p:cNvGraphicFramePr>
          <p:nvPr>
            <p:extLst>
              <p:ext uri="{D42A27DB-BD31-4B8C-83A1-F6EECF244321}">
                <p14:modId xmlns:p14="http://schemas.microsoft.com/office/powerpoint/2010/main" val="2126693194"/>
              </p:ext>
            </p:extLst>
          </p:nvPr>
        </p:nvGraphicFramePr>
        <p:xfrm>
          <a:off x="2031999" y="2885123"/>
          <a:ext cx="8128002" cy="2743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073178096"/>
                    </a:ext>
                  </a:extLst>
                </a:gridCol>
                <a:gridCol w="1354667">
                  <a:extLst>
                    <a:ext uri="{9D8B030D-6E8A-4147-A177-3AD203B41FA5}">
                      <a16:colId xmlns:a16="http://schemas.microsoft.com/office/drawing/2014/main" val="505511631"/>
                    </a:ext>
                  </a:extLst>
                </a:gridCol>
                <a:gridCol w="1354667">
                  <a:extLst>
                    <a:ext uri="{9D8B030D-6E8A-4147-A177-3AD203B41FA5}">
                      <a16:colId xmlns:a16="http://schemas.microsoft.com/office/drawing/2014/main" val="3870927214"/>
                    </a:ext>
                  </a:extLst>
                </a:gridCol>
                <a:gridCol w="1354667">
                  <a:extLst>
                    <a:ext uri="{9D8B030D-6E8A-4147-A177-3AD203B41FA5}">
                      <a16:colId xmlns:a16="http://schemas.microsoft.com/office/drawing/2014/main" val="1817173127"/>
                    </a:ext>
                  </a:extLst>
                </a:gridCol>
                <a:gridCol w="1354667">
                  <a:extLst>
                    <a:ext uri="{9D8B030D-6E8A-4147-A177-3AD203B41FA5}">
                      <a16:colId xmlns:a16="http://schemas.microsoft.com/office/drawing/2014/main" val="1507949110"/>
                    </a:ext>
                  </a:extLst>
                </a:gridCol>
                <a:gridCol w="1354667">
                  <a:extLst>
                    <a:ext uri="{9D8B030D-6E8A-4147-A177-3AD203B41FA5}">
                      <a16:colId xmlns:a16="http://schemas.microsoft.com/office/drawing/2014/main" val="3942160814"/>
                    </a:ext>
                  </a:extLst>
                </a:gridCol>
              </a:tblGrid>
              <a:tr h="457200">
                <a:tc>
                  <a:txBody>
                    <a:bodyPr/>
                    <a:lstStyle/>
                    <a:p>
                      <a:pPr algn="ctr"/>
                      <a:endParaRPr lang="en-US" sz="2400"/>
                    </a:p>
                  </a:txBody>
                  <a:tcPr/>
                </a:tc>
                <a:tc>
                  <a:txBody>
                    <a:bodyPr/>
                    <a:lstStyle/>
                    <a:p>
                      <a:pPr algn="ctr"/>
                      <a:r>
                        <a:rPr lang="en-US" sz="2400"/>
                        <a:t>1</a:t>
                      </a:r>
                    </a:p>
                  </a:txBody>
                  <a:tcPr/>
                </a:tc>
                <a:tc>
                  <a:txBody>
                    <a:bodyPr/>
                    <a:lstStyle/>
                    <a:p>
                      <a:pPr algn="ctr"/>
                      <a:r>
                        <a:rPr lang="en-US" sz="2400"/>
                        <a:t>2</a:t>
                      </a:r>
                    </a:p>
                  </a:txBody>
                  <a:tcPr/>
                </a:tc>
                <a:tc>
                  <a:txBody>
                    <a:bodyPr/>
                    <a:lstStyle/>
                    <a:p>
                      <a:pPr algn="ctr"/>
                      <a:r>
                        <a:rPr lang="en-US" sz="2400"/>
                        <a:t>3</a:t>
                      </a:r>
                    </a:p>
                  </a:txBody>
                  <a:tcPr/>
                </a:tc>
                <a:tc>
                  <a:txBody>
                    <a:bodyPr/>
                    <a:lstStyle/>
                    <a:p>
                      <a:pPr algn="ctr"/>
                      <a:r>
                        <a:rPr lang="en-US" sz="2400"/>
                        <a:t>4</a:t>
                      </a:r>
                    </a:p>
                  </a:txBody>
                  <a:tcPr/>
                </a:tc>
                <a:tc>
                  <a:txBody>
                    <a:bodyPr/>
                    <a:lstStyle/>
                    <a:p>
                      <a:pPr algn="ctr"/>
                      <a:r>
                        <a:rPr lang="en-US" sz="2400"/>
                        <a:t>5</a:t>
                      </a:r>
                    </a:p>
                  </a:txBody>
                  <a:tcPr/>
                </a:tc>
                <a:extLst>
                  <a:ext uri="{0D108BD9-81ED-4DB2-BD59-A6C34878D82A}">
                    <a16:rowId xmlns:a16="http://schemas.microsoft.com/office/drawing/2014/main" val="1730181392"/>
                  </a:ext>
                </a:extLst>
              </a:tr>
              <a:tr h="457200">
                <a:tc>
                  <a:txBody>
                    <a:bodyPr/>
                    <a:lstStyle/>
                    <a:p>
                      <a:pPr algn="ctr"/>
                      <a:r>
                        <a:rPr lang="en-US" sz="2400"/>
                        <a:t>1</a:t>
                      </a:r>
                    </a:p>
                  </a:txBody>
                  <a:tcPr/>
                </a:tc>
                <a:tc>
                  <a:txBody>
                    <a:bodyPr/>
                    <a:lstStyle/>
                    <a:p>
                      <a:pPr algn="ctr"/>
                      <a:r>
                        <a:rPr lang="en-US" sz="2400"/>
                        <a:t>0</a:t>
                      </a:r>
                    </a:p>
                  </a:txBody>
                  <a:tcPr/>
                </a:tc>
                <a:tc>
                  <a:txBody>
                    <a:bodyPr/>
                    <a:lstStyle/>
                    <a:p>
                      <a:pPr algn="ctr"/>
                      <a:r>
                        <a:rPr lang="en-US" sz="2400"/>
                        <a:t>5</a:t>
                      </a:r>
                    </a:p>
                  </a:txBody>
                  <a:tcPr/>
                </a:tc>
                <a:tc>
                  <a:txBody>
                    <a:bodyPr/>
                    <a:lstStyle/>
                    <a:p>
                      <a:pPr algn="ctr"/>
                      <a:r>
                        <a:rPr lang="en-US" sz="2400"/>
                        <a:t>∞</a:t>
                      </a:r>
                    </a:p>
                  </a:txBody>
                  <a:tcPr/>
                </a:tc>
                <a:tc>
                  <a:txBody>
                    <a:bodyPr/>
                    <a:lstStyle/>
                    <a:p>
                      <a:pPr algn="ctr"/>
                      <a:r>
                        <a:rPr lang="en-US" sz="2400"/>
                        <a:t>9</a:t>
                      </a:r>
                    </a:p>
                  </a:txBody>
                  <a:tcPr/>
                </a:tc>
                <a:tc>
                  <a:txBody>
                    <a:bodyPr/>
                    <a:lstStyle/>
                    <a:p>
                      <a:pPr algn="ctr"/>
                      <a:r>
                        <a:rPr lang="en-US" sz="2400"/>
                        <a:t>1</a:t>
                      </a:r>
                    </a:p>
                  </a:txBody>
                  <a:tcPr/>
                </a:tc>
                <a:extLst>
                  <a:ext uri="{0D108BD9-81ED-4DB2-BD59-A6C34878D82A}">
                    <a16:rowId xmlns:a16="http://schemas.microsoft.com/office/drawing/2014/main" val="2650957371"/>
                  </a:ext>
                </a:extLst>
              </a:tr>
              <a:tr h="457200">
                <a:tc>
                  <a:txBody>
                    <a:bodyPr/>
                    <a:lstStyle/>
                    <a:p>
                      <a:pPr algn="ctr"/>
                      <a:r>
                        <a:rPr lang="en-US" sz="2400"/>
                        <a:t>2</a:t>
                      </a:r>
                    </a:p>
                  </a:txBody>
                  <a:tcPr/>
                </a:tc>
                <a:tc>
                  <a:txBody>
                    <a:bodyPr/>
                    <a:lstStyle/>
                    <a:p>
                      <a:pPr algn="ctr"/>
                      <a:r>
                        <a:rPr lang="en-US" sz="2400"/>
                        <a:t>5</a:t>
                      </a:r>
                    </a:p>
                  </a:txBody>
                  <a:tcPr/>
                </a:tc>
                <a:tc>
                  <a:txBody>
                    <a:bodyPr/>
                    <a:lstStyle/>
                    <a:p>
                      <a:pPr algn="ctr"/>
                      <a:r>
                        <a:rPr lang="en-US" sz="2400"/>
                        <a:t>0</a:t>
                      </a:r>
                    </a:p>
                  </a:txBody>
                  <a:tcPr/>
                </a:tc>
                <a:tc>
                  <a:txBody>
                    <a:bodyPr/>
                    <a:lstStyle/>
                    <a:p>
                      <a:pPr algn="ctr"/>
                      <a:r>
                        <a:rPr lang="en-US" sz="2400"/>
                        <a:t>2</a:t>
                      </a:r>
                    </a:p>
                  </a:txBody>
                  <a:tcPr/>
                </a:tc>
                <a:tc>
                  <a:txBody>
                    <a:bodyPr/>
                    <a:lstStyle/>
                    <a:p>
                      <a:pPr algn="ctr"/>
                      <a:r>
                        <a:rPr lang="en-US" sz="2400" b="0" i="0" kern="1200">
                          <a:solidFill>
                            <a:schemeClr val="dk1"/>
                          </a:solidFill>
                          <a:effectLst/>
                          <a:latin typeface="+mn-lt"/>
                          <a:ea typeface="+mn-ea"/>
                          <a:cs typeface="+mn-cs"/>
                        </a:rPr>
                        <a:t>∞</a:t>
                      </a:r>
                      <a:endParaRPr lang="en-US" sz="2400"/>
                    </a:p>
                  </a:txBody>
                  <a:tcPr/>
                </a:tc>
                <a:tc>
                  <a:txBody>
                    <a:bodyPr/>
                    <a:lstStyle/>
                    <a:p>
                      <a:pPr algn="ctr"/>
                      <a:r>
                        <a:rPr lang="en-US" sz="2400" b="0" i="0" kern="1200">
                          <a:solidFill>
                            <a:schemeClr val="dk1"/>
                          </a:solidFill>
                          <a:effectLst/>
                          <a:latin typeface="+mn-lt"/>
                          <a:ea typeface="+mn-ea"/>
                          <a:cs typeface="+mn-cs"/>
                        </a:rPr>
                        <a:t>∞</a:t>
                      </a:r>
                      <a:endParaRPr lang="en-US" sz="2400"/>
                    </a:p>
                  </a:txBody>
                  <a:tcPr/>
                </a:tc>
                <a:extLst>
                  <a:ext uri="{0D108BD9-81ED-4DB2-BD59-A6C34878D82A}">
                    <a16:rowId xmlns:a16="http://schemas.microsoft.com/office/drawing/2014/main" val="2179571576"/>
                  </a:ext>
                </a:extLst>
              </a:tr>
              <a:tr h="457200">
                <a:tc>
                  <a:txBody>
                    <a:bodyPr/>
                    <a:lstStyle/>
                    <a:p>
                      <a:pPr algn="ctr"/>
                      <a:r>
                        <a:rPr lang="en-US" sz="2400"/>
                        <a:t>3</a:t>
                      </a:r>
                    </a:p>
                  </a:txBody>
                  <a:tcPr/>
                </a:tc>
                <a:tc>
                  <a:txBody>
                    <a:bodyPr/>
                    <a:lstStyle/>
                    <a:p>
                      <a:pPr algn="ctr"/>
                      <a:r>
                        <a:rPr lang="en-US" sz="2400" b="0" i="0" kern="1200">
                          <a:solidFill>
                            <a:schemeClr val="dk1"/>
                          </a:solidFill>
                          <a:effectLst/>
                          <a:latin typeface="+mn-lt"/>
                          <a:ea typeface="+mn-ea"/>
                          <a:cs typeface="+mn-cs"/>
                        </a:rPr>
                        <a:t>∞</a:t>
                      </a:r>
                      <a:endParaRPr lang="en-US" sz="2400"/>
                    </a:p>
                  </a:txBody>
                  <a:tcPr/>
                </a:tc>
                <a:tc>
                  <a:txBody>
                    <a:bodyPr/>
                    <a:lstStyle/>
                    <a:p>
                      <a:pPr algn="ctr"/>
                      <a:r>
                        <a:rPr lang="en-US" sz="2400"/>
                        <a:t>2</a:t>
                      </a:r>
                    </a:p>
                  </a:txBody>
                  <a:tcPr/>
                </a:tc>
                <a:tc>
                  <a:txBody>
                    <a:bodyPr/>
                    <a:lstStyle/>
                    <a:p>
                      <a:pPr algn="ctr"/>
                      <a:r>
                        <a:rPr lang="en-US" sz="2400"/>
                        <a:t>0</a:t>
                      </a:r>
                    </a:p>
                  </a:txBody>
                  <a:tcPr/>
                </a:tc>
                <a:tc>
                  <a:txBody>
                    <a:bodyPr/>
                    <a:lstStyle/>
                    <a:p>
                      <a:pPr algn="ctr"/>
                      <a:r>
                        <a:rPr lang="en-US" sz="2400"/>
                        <a:t>7</a:t>
                      </a:r>
                    </a:p>
                  </a:txBody>
                  <a:tcPr/>
                </a:tc>
                <a:tc>
                  <a:txBody>
                    <a:bodyPr/>
                    <a:lstStyle/>
                    <a:p>
                      <a:pPr algn="ctr"/>
                      <a:r>
                        <a:rPr lang="en-US" sz="2400" b="0" i="0" kern="1200">
                          <a:solidFill>
                            <a:schemeClr val="dk1"/>
                          </a:solidFill>
                          <a:effectLst/>
                          <a:latin typeface="+mn-lt"/>
                          <a:ea typeface="+mn-ea"/>
                          <a:cs typeface="+mn-cs"/>
                        </a:rPr>
                        <a:t>∞</a:t>
                      </a:r>
                      <a:endParaRPr lang="en-US" sz="2400"/>
                    </a:p>
                  </a:txBody>
                  <a:tcPr/>
                </a:tc>
                <a:extLst>
                  <a:ext uri="{0D108BD9-81ED-4DB2-BD59-A6C34878D82A}">
                    <a16:rowId xmlns:a16="http://schemas.microsoft.com/office/drawing/2014/main" val="700658458"/>
                  </a:ext>
                </a:extLst>
              </a:tr>
              <a:tr h="457200">
                <a:tc>
                  <a:txBody>
                    <a:bodyPr/>
                    <a:lstStyle/>
                    <a:p>
                      <a:pPr algn="ctr"/>
                      <a:r>
                        <a:rPr lang="en-US" sz="2400"/>
                        <a:t>4</a:t>
                      </a:r>
                    </a:p>
                  </a:txBody>
                  <a:tcPr/>
                </a:tc>
                <a:tc>
                  <a:txBody>
                    <a:bodyPr/>
                    <a:lstStyle/>
                    <a:p>
                      <a:pPr algn="ctr"/>
                      <a:r>
                        <a:rPr lang="en-US" sz="2400"/>
                        <a:t>9</a:t>
                      </a:r>
                    </a:p>
                  </a:txBody>
                  <a:tcPr/>
                </a:tc>
                <a:tc>
                  <a:txBody>
                    <a:bodyPr/>
                    <a:lstStyle/>
                    <a:p>
                      <a:pPr algn="ctr"/>
                      <a:r>
                        <a:rPr lang="en-US" sz="2400" b="0" i="0" kern="1200">
                          <a:solidFill>
                            <a:schemeClr val="dk1"/>
                          </a:solidFill>
                          <a:effectLst/>
                          <a:latin typeface="+mn-lt"/>
                          <a:ea typeface="+mn-ea"/>
                          <a:cs typeface="+mn-cs"/>
                        </a:rPr>
                        <a:t>∞</a:t>
                      </a:r>
                      <a:endParaRPr lang="en-US" sz="2400"/>
                    </a:p>
                  </a:txBody>
                  <a:tcPr/>
                </a:tc>
                <a:tc>
                  <a:txBody>
                    <a:bodyPr/>
                    <a:lstStyle/>
                    <a:p>
                      <a:pPr algn="ctr"/>
                      <a:r>
                        <a:rPr lang="en-US" sz="2400"/>
                        <a:t>7</a:t>
                      </a:r>
                    </a:p>
                  </a:txBody>
                  <a:tcPr/>
                </a:tc>
                <a:tc>
                  <a:txBody>
                    <a:bodyPr/>
                    <a:lstStyle/>
                    <a:p>
                      <a:pPr algn="ctr"/>
                      <a:r>
                        <a:rPr lang="en-US" sz="2400"/>
                        <a:t>0</a:t>
                      </a:r>
                    </a:p>
                  </a:txBody>
                  <a:tcPr/>
                </a:tc>
                <a:tc>
                  <a:txBody>
                    <a:bodyPr/>
                    <a:lstStyle/>
                    <a:p>
                      <a:pPr algn="ctr"/>
                      <a:r>
                        <a:rPr lang="en-US" sz="2400"/>
                        <a:t>2</a:t>
                      </a:r>
                    </a:p>
                  </a:txBody>
                  <a:tcPr/>
                </a:tc>
                <a:extLst>
                  <a:ext uri="{0D108BD9-81ED-4DB2-BD59-A6C34878D82A}">
                    <a16:rowId xmlns:a16="http://schemas.microsoft.com/office/drawing/2014/main" val="2521194930"/>
                  </a:ext>
                </a:extLst>
              </a:tr>
              <a:tr h="457200">
                <a:tc>
                  <a:txBody>
                    <a:bodyPr/>
                    <a:lstStyle/>
                    <a:p>
                      <a:pPr algn="ctr"/>
                      <a:r>
                        <a:rPr lang="en-US" sz="2400"/>
                        <a:t>5</a:t>
                      </a:r>
                    </a:p>
                  </a:txBody>
                  <a:tcPr/>
                </a:tc>
                <a:tc>
                  <a:txBody>
                    <a:bodyPr/>
                    <a:lstStyle/>
                    <a:p>
                      <a:pPr algn="ctr"/>
                      <a:r>
                        <a:rPr lang="en-US" sz="2400"/>
                        <a:t>1</a:t>
                      </a:r>
                    </a:p>
                  </a:txBody>
                  <a:tcPr/>
                </a:tc>
                <a:tc>
                  <a:txBody>
                    <a:bodyPr/>
                    <a:lstStyle/>
                    <a:p>
                      <a:pPr algn="ctr"/>
                      <a:r>
                        <a:rPr lang="en-US" sz="2400" b="0" i="0" kern="1200">
                          <a:solidFill>
                            <a:schemeClr val="dk1"/>
                          </a:solidFill>
                          <a:effectLst/>
                          <a:latin typeface="+mn-lt"/>
                          <a:ea typeface="+mn-ea"/>
                          <a:cs typeface="+mn-cs"/>
                        </a:rPr>
                        <a:t>∞</a:t>
                      </a:r>
                      <a:endParaRPr lang="en-US" sz="2400"/>
                    </a:p>
                  </a:txBody>
                  <a:tcPr/>
                </a:tc>
                <a:tc>
                  <a:txBody>
                    <a:bodyPr/>
                    <a:lstStyle/>
                    <a:p>
                      <a:pPr algn="ctr"/>
                      <a:r>
                        <a:rPr lang="en-US" sz="2400" b="0" i="0" kern="1200">
                          <a:solidFill>
                            <a:schemeClr val="dk1"/>
                          </a:solidFill>
                          <a:effectLst/>
                          <a:latin typeface="+mn-lt"/>
                          <a:ea typeface="+mn-ea"/>
                          <a:cs typeface="+mn-cs"/>
                        </a:rPr>
                        <a:t>∞</a:t>
                      </a:r>
                      <a:endParaRPr lang="en-US" sz="2400"/>
                    </a:p>
                  </a:txBody>
                  <a:tcPr/>
                </a:tc>
                <a:tc>
                  <a:txBody>
                    <a:bodyPr/>
                    <a:lstStyle/>
                    <a:p>
                      <a:pPr algn="ctr"/>
                      <a:r>
                        <a:rPr lang="en-US" sz="2400"/>
                        <a:t>2</a:t>
                      </a:r>
                    </a:p>
                  </a:txBody>
                  <a:tcPr/>
                </a:tc>
                <a:tc>
                  <a:txBody>
                    <a:bodyPr/>
                    <a:lstStyle/>
                    <a:p>
                      <a:pPr algn="ctr"/>
                      <a:r>
                        <a:rPr lang="en-US" sz="2400"/>
                        <a:t>0</a:t>
                      </a:r>
                    </a:p>
                  </a:txBody>
                  <a:tcPr/>
                </a:tc>
                <a:extLst>
                  <a:ext uri="{0D108BD9-81ED-4DB2-BD59-A6C34878D82A}">
                    <a16:rowId xmlns:a16="http://schemas.microsoft.com/office/drawing/2014/main" val="3279335298"/>
                  </a:ext>
                </a:extLst>
              </a:tr>
            </a:tbl>
          </a:graphicData>
        </a:graphic>
      </p:graphicFrame>
      <p:sp>
        <p:nvSpPr>
          <p:cNvPr id="5" name="TextBox 4">
            <a:extLst>
              <a:ext uri="{FF2B5EF4-FFF2-40B4-BE49-F238E27FC236}">
                <a16:creationId xmlns:a16="http://schemas.microsoft.com/office/drawing/2014/main" id="{3760AC30-5E31-A2CA-9114-FAEFED19D887}"/>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24</a:t>
            </a:r>
          </a:p>
        </p:txBody>
      </p:sp>
    </p:spTree>
    <p:extLst>
      <p:ext uri="{BB962C8B-B14F-4D97-AF65-F5344CB8AC3E}">
        <p14:creationId xmlns:p14="http://schemas.microsoft.com/office/powerpoint/2010/main" val="3965620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7825-64AC-2749-7615-078B7669DE43}"/>
              </a:ext>
            </a:extLst>
          </p:cNvPr>
          <p:cNvSpPr>
            <a:spLocks noGrp="1"/>
          </p:cNvSpPr>
          <p:nvPr>
            <p:ph type="title"/>
          </p:nvPr>
        </p:nvSpPr>
        <p:spPr/>
        <p:txBody>
          <a:bodyPr anchor="ctr">
            <a:normAutofit/>
          </a:bodyPr>
          <a:lstStyle/>
          <a:p>
            <a:r>
              <a:rPr lang="en-US" sz="2900" b="1"/>
              <a:t>4. Thuật toán Floyd</a:t>
            </a:r>
            <a:endParaRPr lang="en-US" sz="2900"/>
          </a:p>
        </p:txBody>
      </p:sp>
      <p:sp>
        <p:nvSpPr>
          <p:cNvPr id="3" name="Content Placeholder 2">
            <a:extLst>
              <a:ext uri="{FF2B5EF4-FFF2-40B4-BE49-F238E27FC236}">
                <a16:creationId xmlns:a16="http://schemas.microsoft.com/office/drawing/2014/main" id="{59111843-8C3A-F605-82B9-59CC30A0C561}"/>
              </a:ext>
            </a:extLst>
          </p:cNvPr>
          <p:cNvSpPr>
            <a:spLocks noGrp="1"/>
          </p:cNvSpPr>
          <p:nvPr>
            <p:ph idx="1"/>
          </p:nvPr>
        </p:nvSpPr>
        <p:spPr/>
        <p:txBody>
          <a:bodyPr>
            <a:normAutofit/>
          </a:bodyPr>
          <a:lstStyle/>
          <a:p>
            <a:pPr marL="0" indent="457200" algn="just">
              <a:buNone/>
            </a:pPr>
            <a:r>
              <a:rPr lang="vi-VN" sz="2200" b="0" i="0">
                <a:solidFill>
                  <a:srgbClr val="1B1B1B"/>
                </a:solidFill>
                <a:effectLst/>
              </a:rPr>
              <a:t>Đầu tiên, </a:t>
            </a:r>
            <a:r>
              <a:rPr lang="vi-VN" sz="2200" b="0" i="1">
                <a:solidFill>
                  <a:srgbClr val="1B1B1B"/>
                </a:solidFill>
                <a:effectLst/>
              </a:rPr>
              <a:t>K</a:t>
            </a:r>
            <a:r>
              <a:rPr lang="vi-VN" sz="2200" b="0">
                <a:solidFill>
                  <a:srgbClr val="1B1B1B"/>
                </a:solidFill>
                <a:effectLst/>
              </a:rPr>
              <a:t>=1</a:t>
            </a:r>
            <a:r>
              <a:rPr lang="vi-VN" sz="2200" b="0" i="0">
                <a:solidFill>
                  <a:srgbClr val="1B1B1B"/>
                </a:solidFill>
                <a:effectLst/>
              </a:rPr>
              <a:t>. Nhờ đỉnh</a:t>
            </a:r>
            <a:r>
              <a:rPr lang="en-US" sz="2200" b="0" i="0">
                <a:solidFill>
                  <a:srgbClr val="1B1B1B"/>
                </a:solidFill>
                <a:effectLst/>
              </a:rPr>
              <a:t> </a:t>
            </a:r>
            <a:r>
              <a:rPr lang="vi-VN" sz="2200" b="0">
                <a:solidFill>
                  <a:srgbClr val="1B1B1B"/>
                </a:solidFill>
                <a:effectLst/>
              </a:rPr>
              <a:t>1</a:t>
            </a:r>
            <a:r>
              <a:rPr lang="vi-VN" sz="2200" b="0" i="0">
                <a:solidFill>
                  <a:srgbClr val="1B1B1B"/>
                </a:solidFill>
                <a:effectLst/>
              </a:rPr>
              <a:t> làm trung gian, ta thấy xuất hiện đường đi từ đỉnh </a:t>
            </a:r>
            <a:r>
              <a:rPr lang="vi-VN" sz="2200" b="0">
                <a:solidFill>
                  <a:srgbClr val="1B1B1B"/>
                </a:solidFill>
                <a:effectLst/>
              </a:rPr>
              <a:t>2</a:t>
            </a:r>
            <a:r>
              <a:rPr lang="vi-VN" sz="2200" b="0" i="0">
                <a:solidFill>
                  <a:srgbClr val="1B1B1B"/>
                </a:solidFill>
                <a:effectLst/>
              </a:rPr>
              <a:t> tới đỉnh </a:t>
            </a:r>
            <a:r>
              <a:rPr lang="vi-VN" sz="2200" b="0">
                <a:solidFill>
                  <a:srgbClr val="1B1B1B"/>
                </a:solidFill>
                <a:effectLst/>
              </a:rPr>
              <a:t>4</a:t>
            </a:r>
            <a:r>
              <a:rPr lang="vi-VN" sz="2200" b="0" i="0">
                <a:solidFill>
                  <a:srgbClr val="1B1B1B"/>
                </a:solidFill>
                <a:effectLst/>
              </a:rPr>
              <a:t> (độ dài </a:t>
            </a:r>
            <a:r>
              <a:rPr lang="vi-VN" sz="2200" b="0">
                <a:solidFill>
                  <a:srgbClr val="1B1B1B"/>
                </a:solidFill>
                <a:effectLst/>
              </a:rPr>
              <a:t>14</a:t>
            </a:r>
            <a:r>
              <a:rPr lang="vi-VN" sz="2200" b="0" i="0">
                <a:solidFill>
                  <a:srgbClr val="1B1B1B"/>
                </a:solidFill>
                <a:effectLst/>
              </a:rPr>
              <a:t>), và từ đỉnh </a:t>
            </a:r>
            <a:r>
              <a:rPr lang="vi-VN" sz="2200" b="0">
                <a:solidFill>
                  <a:srgbClr val="1B1B1B"/>
                </a:solidFill>
                <a:effectLst/>
              </a:rPr>
              <a:t>2</a:t>
            </a:r>
            <a:r>
              <a:rPr lang="vi-VN" sz="2200" b="0" i="0">
                <a:solidFill>
                  <a:srgbClr val="1B1B1B"/>
                </a:solidFill>
                <a:effectLst/>
              </a:rPr>
              <a:t> tới đỉnh </a:t>
            </a:r>
            <a:r>
              <a:rPr lang="vi-VN" sz="2200" b="0">
                <a:solidFill>
                  <a:srgbClr val="1B1B1B"/>
                </a:solidFill>
                <a:effectLst/>
              </a:rPr>
              <a:t>5</a:t>
            </a:r>
            <a:r>
              <a:rPr lang="vi-VN" sz="2200" b="0" i="0">
                <a:solidFill>
                  <a:srgbClr val="1B1B1B"/>
                </a:solidFill>
                <a:effectLst/>
              </a:rPr>
              <a:t> (độ dài </a:t>
            </a:r>
            <a:r>
              <a:rPr lang="vi-VN" sz="2200" b="0">
                <a:solidFill>
                  <a:srgbClr val="1B1B1B"/>
                </a:solidFill>
                <a:effectLst/>
              </a:rPr>
              <a:t>6</a:t>
            </a:r>
            <a:r>
              <a:rPr lang="vi-VN" sz="2200" b="0" i="0">
                <a:solidFill>
                  <a:srgbClr val="1B1B1B"/>
                </a:solidFill>
                <a:effectLst/>
              </a:rPr>
              <a:t>). Đường đi trung gian qua đỉnh </a:t>
            </a:r>
            <a:r>
              <a:rPr lang="vi-VN" sz="2200" b="0">
                <a:solidFill>
                  <a:srgbClr val="1B1B1B"/>
                </a:solidFill>
                <a:effectLst/>
              </a:rPr>
              <a:t>1</a:t>
            </a:r>
            <a:r>
              <a:rPr lang="vi-VN" sz="2200" b="0" i="0">
                <a:solidFill>
                  <a:srgbClr val="1B1B1B"/>
                </a:solidFill>
                <a:effectLst/>
              </a:rPr>
              <a:t> để đi từ đỉnh </a:t>
            </a:r>
            <a:r>
              <a:rPr lang="vi-VN" sz="2200" b="0">
                <a:solidFill>
                  <a:srgbClr val="1B1B1B"/>
                </a:solidFill>
                <a:effectLst/>
              </a:rPr>
              <a:t>4</a:t>
            </a:r>
            <a:r>
              <a:rPr lang="vi-VN" sz="2200" b="0" i="0">
                <a:solidFill>
                  <a:srgbClr val="1B1B1B"/>
                </a:solidFill>
                <a:effectLst/>
              </a:rPr>
              <a:t> tới đỉnh </a:t>
            </a:r>
            <a:r>
              <a:rPr lang="vi-VN" sz="2200" b="0">
                <a:solidFill>
                  <a:srgbClr val="1B1B1B"/>
                </a:solidFill>
                <a:effectLst/>
              </a:rPr>
              <a:t>5</a:t>
            </a:r>
            <a:r>
              <a:rPr lang="vi-VN" sz="2200" b="0" i="0">
                <a:solidFill>
                  <a:srgbClr val="1B1B1B"/>
                </a:solidFill>
                <a:effectLst/>
              </a:rPr>
              <a:t> không tối ưu về chiều dài </a:t>
            </a:r>
            <a:r>
              <a:rPr lang="vi-VN" sz="2200" b="0">
                <a:solidFill>
                  <a:srgbClr val="1B1B1B"/>
                </a:solidFill>
                <a:effectLst/>
              </a:rPr>
              <a:t>(9+1&gt;2)</a:t>
            </a:r>
            <a:r>
              <a:rPr lang="vi-VN" sz="2200" b="0" i="0">
                <a:solidFill>
                  <a:srgbClr val="1B1B1B"/>
                </a:solidFill>
                <a:effectLst/>
              </a:rPr>
              <a:t> nên ta không cập nhật lại đường đi ngắn nhất giữa </a:t>
            </a:r>
            <a:r>
              <a:rPr lang="vi-VN" sz="2200" b="0">
                <a:solidFill>
                  <a:srgbClr val="1B1B1B"/>
                </a:solidFill>
                <a:effectLst/>
              </a:rPr>
              <a:t>2</a:t>
            </a:r>
            <a:r>
              <a:rPr lang="vi-VN" sz="2200" b="0" i="0">
                <a:solidFill>
                  <a:srgbClr val="1B1B1B"/>
                </a:solidFill>
                <a:effectLst/>
              </a:rPr>
              <a:t> đỉnh </a:t>
            </a:r>
            <a:r>
              <a:rPr lang="vi-VN" sz="2200" b="0">
                <a:solidFill>
                  <a:srgbClr val="1B1B1B"/>
                </a:solidFill>
                <a:effectLst/>
              </a:rPr>
              <a:t>4</a:t>
            </a:r>
            <a:r>
              <a:rPr lang="vi-VN" sz="2200" b="0" i="0">
                <a:solidFill>
                  <a:srgbClr val="1B1B1B"/>
                </a:solidFill>
                <a:effectLst/>
              </a:rPr>
              <a:t> và </a:t>
            </a:r>
            <a:r>
              <a:rPr lang="vi-VN" sz="2200" b="0">
                <a:solidFill>
                  <a:srgbClr val="1B1B1B"/>
                </a:solidFill>
                <a:effectLst/>
              </a:rPr>
              <a:t>5</a:t>
            </a:r>
            <a:r>
              <a:rPr lang="vi-VN" sz="2200" b="0" i="0">
                <a:solidFill>
                  <a:srgbClr val="1B1B1B"/>
                </a:solidFill>
                <a:effectLst/>
              </a:rPr>
              <a:t>.</a:t>
            </a:r>
            <a:endParaRPr lang="en-US" sz="2200"/>
          </a:p>
        </p:txBody>
      </p:sp>
      <p:sp>
        <p:nvSpPr>
          <p:cNvPr id="4" name="TextBox 3">
            <a:extLst>
              <a:ext uri="{FF2B5EF4-FFF2-40B4-BE49-F238E27FC236}">
                <a16:creationId xmlns:a16="http://schemas.microsoft.com/office/drawing/2014/main" id="{66091FD3-BD1D-AAD7-AAE3-8E9D052B0DCB}"/>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25</a:t>
            </a:r>
          </a:p>
        </p:txBody>
      </p:sp>
    </p:spTree>
    <p:extLst>
      <p:ext uri="{BB962C8B-B14F-4D97-AF65-F5344CB8AC3E}">
        <p14:creationId xmlns:p14="http://schemas.microsoft.com/office/powerpoint/2010/main" val="1055905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6EAE-35D7-1557-C01D-9B465F68DC17}"/>
              </a:ext>
            </a:extLst>
          </p:cNvPr>
          <p:cNvSpPr>
            <a:spLocks noGrp="1"/>
          </p:cNvSpPr>
          <p:nvPr>
            <p:ph type="title"/>
          </p:nvPr>
        </p:nvSpPr>
        <p:spPr/>
        <p:txBody>
          <a:bodyPr anchor="ctr">
            <a:normAutofit/>
          </a:bodyPr>
          <a:lstStyle/>
          <a:p>
            <a:r>
              <a:rPr lang="en-US" sz="2900" b="1"/>
              <a:t>4. Thuật toán Floyd</a:t>
            </a:r>
          </a:p>
        </p:txBody>
      </p:sp>
      <p:sp>
        <p:nvSpPr>
          <p:cNvPr id="3" name="Content Placeholder 2">
            <a:extLst>
              <a:ext uri="{FF2B5EF4-FFF2-40B4-BE49-F238E27FC236}">
                <a16:creationId xmlns:a16="http://schemas.microsoft.com/office/drawing/2014/main" id="{76C0CB9A-8E58-096A-EDD8-5C6C958C4A25}"/>
              </a:ext>
            </a:extLst>
          </p:cNvPr>
          <p:cNvSpPr>
            <a:spLocks noGrp="1"/>
          </p:cNvSpPr>
          <p:nvPr>
            <p:ph idx="1"/>
          </p:nvPr>
        </p:nvSpPr>
        <p:spPr/>
        <p:txBody>
          <a:bodyPr>
            <a:normAutofit/>
          </a:bodyPr>
          <a:lstStyle/>
          <a:p>
            <a:pPr marL="0" indent="457200" algn="just">
              <a:buNone/>
            </a:pPr>
            <a:r>
              <a:rPr lang="en-US" sz="2200">
                <a:latin typeface="Arial (Body)"/>
              </a:rPr>
              <a:t>Mảng lúc này trở thành:</a:t>
            </a:r>
          </a:p>
        </p:txBody>
      </p:sp>
      <p:graphicFrame>
        <p:nvGraphicFramePr>
          <p:cNvPr id="4" name="Table 3">
            <a:extLst>
              <a:ext uri="{FF2B5EF4-FFF2-40B4-BE49-F238E27FC236}">
                <a16:creationId xmlns:a16="http://schemas.microsoft.com/office/drawing/2014/main" id="{0EBC8D8E-69FB-E760-0D64-0FF6138517B2}"/>
              </a:ext>
            </a:extLst>
          </p:cNvPr>
          <p:cNvGraphicFramePr>
            <a:graphicFrameLocks noGrp="1"/>
          </p:cNvGraphicFramePr>
          <p:nvPr>
            <p:extLst>
              <p:ext uri="{D42A27DB-BD31-4B8C-83A1-F6EECF244321}">
                <p14:modId xmlns:p14="http://schemas.microsoft.com/office/powerpoint/2010/main" val="2299632150"/>
              </p:ext>
            </p:extLst>
          </p:nvPr>
        </p:nvGraphicFramePr>
        <p:xfrm>
          <a:off x="2031999" y="2885123"/>
          <a:ext cx="8128002" cy="2743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073178096"/>
                    </a:ext>
                  </a:extLst>
                </a:gridCol>
                <a:gridCol w="1354667">
                  <a:extLst>
                    <a:ext uri="{9D8B030D-6E8A-4147-A177-3AD203B41FA5}">
                      <a16:colId xmlns:a16="http://schemas.microsoft.com/office/drawing/2014/main" val="505511631"/>
                    </a:ext>
                  </a:extLst>
                </a:gridCol>
                <a:gridCol w="1354667">
                  <a:extLst>
                    <a:ext uri="{9D8B030D-6E8A-4147-A177-3AD203B41FA5}">
                      <a16:colId xmlns:a16="http://schemas.microsoft.com/office/drawing/2014/main" val="3870927214"/>
                    </a:ext>
                  </a:extLst>
                </a:gridCol>
                <a:gridCol w="1354667">
                  <a:extLst>
                    <a:ext uri="{9D8B030D-6E8A-4147-A177-3AD203B41FA5}">
                      <a16:colId xmlns:a16="http://schemas.microsoft.com/office/drawing/2014/main" val="1817173127"/>
                    </a:ext>
                  </a:extLst>
                </a:gridCol>
                <a:gridCol w="1354667">
                  <a:extLst>
                    <a:ext uri="{9D8B030D-6E8A-4147-A177-3AD203B41FA5}">
                      <a16:colId xmlns:a16="http://schemas.microsoft.com/office/drawing/2014/main" val="1507949110"/>
                    </a:ext>
                  </a:extLst>
                </a:gridCol>
                <a:gridCol w="1354667">
                  <a:extLst>
                    <a:ext uri="{9D8B030D-6E8A-4147-A177-3AD203B41FA5}">
                      <a16:colId xmlns:a16="http://schemas.microsoft.com/office/drawing/2014/main" val="3942160814"/>
                    </a:ext>
                  </a:extLst>
                </a:gridCol>
              </a:tblGrid>
              <a:tr h="457200">
                <a:tc>
                  <a:txBody>
                    <a:bodyPr/>
                    <a:lstStyle/>
                    <a:p>
                      <a:pPr algn="ctr"/>
                      <a:endParaRPr lang="en-US" sz="2400"/>
                    </a:p>
                  </a:txBody>
                  <a:tcPr/>
                </a:tc>
                <a:tc>
                  <a:txBody>
                    <a:bodyPr/>
                    <a:lstStyle/>
                    <a:p>
                      <a:pPr algn="ctr"/>
                      <a:r>
                        <a:rPr lang="en-US" sz="2400"/>
                        <a:t>1</a:t>
                      </a:r>
                    </a:p>
                  </a:txBody>
                  <a:tcPr/>
                </a:tc>
                <a:tc>
                  <a:txBody>
                    <a:bodyPr/>
                    <a:lstStyle/>
                    <a:p>
                      <a:pPr algn="ctr"/>
                      <a:r>
                        <a:rPr lang="en-US" sz="2400"/>
                        <a:t>2</a:t>
                      </a:r>
                    </a:p>
                  </a:txBody>
                  <a:tcPr/>
                </a:tc>
                <a:tc>
                  <a:txBody>
                    <a:bodyPr/>
                    <a:lstStyle/>
                    <a:p>
                      <a:pPr algn="ctr"/>
                      <a:r>
                        <a:rPr lang="en-US" sz="2400"/>
                        <a:t>3</a:t>
                      </a:r>
                    </a:p>
                  </a:txBody>
                  <a:tcPr/>
                </a:tc>
                <a:tc>
                  <a:txBody>
                    <a:bodyPr/>
                    <a:lstStyle/>
                    <a:p>
                      <a:pPr algn="ctr"/>
                      <a:r>
                        <a:rPr lang="en-US" sz="2400"/>
                        <a:t>4</a:t>
                      </a:r>
                    </a:p>
                  </a:txBody>
                  <a:tcPr/>
                </a:tc>
                <a:tc>
                  <a:txBody>
                    <a:bodyPr/>
                    <a:lstStyle/>
                    <a:p>
                      <a:pPr algn="ctr"/>
                      <a:r>
                        <a:rPr lang="en-US" sz="2400"/>
                        <a:t>5</a:t>
                      </a:r>
                    </a:p>
                  </a:txBody>
                  <a:tcPr/>
                </a:tc>
                <a:extLst>
                  <a:ext uri="{0D108BD9-81ED-4DB2-BD59-A6C34878D82A}">
                    <a16:rowId xmlns:a16="http://schemas.microsoft.com/office/drawing/2014/main" val="1730181392"/>
                  </a:ext>
                </a:extLst>
              </a:tr>
              <a:tr h="457200">
                <a:tc>
                  <a:txBody>
                    <a:bodyPr/>
                    <a:lstStyle/>
                    <a:p>
                      <a:pPr algn="ctr"/>
                      <a:r>
                        <a:rPr lang="en-US" sz="2400"/>
                        <a:t>1</a:t>
                      </a:r>
                    </a:p>
                  </a:txBody>
                  <a:tcPr/>
                </a:tc>
                <a:tc>
                  <a:txBody>
                    <a:bodyPr/>
                    <a:lstStyle/>
                    <a:p>
                      <a:pPr algn="ctr"/>
                      <a:r>
                        <a:rPr lang="en-US" sz="2400"/>
                        <a:t>0</a:t>
                      </a:r>
                    </a:p>
                  </a:txBody>
                  <a:tcPr/>
                </a:tc>
                <a:tc>
                  <a:txBody>
                    <a:bodyPr/>
                    <a:lstStyle/>
                    <a:p>
                      <a:pPr algn="ctr"/>
                      <a:r>
                        <a:rPr lang="en-US" sz="2400"/>
                        <a:t>5</a:t>
                      </a:r>
                    </a:p>
                  </a:txBody>
                  <a:tcPr/>
                </a:tc>
                <a:tc>
                  <a:txBody>
                    <a:bodyPr/>
                    <a:lstStyle/>
                    <a:p>
                      <a:pPr algn="ctr"/>
                      <a:r>
                        <a:rPr lang="en-US" sz="2400"/>
                        <a:t>∞</a:t>
                      </a:r>
                    </a:p>
                  </a:txBody>
                  <a:tcPr/>
                </a:tc>
                <a:tc>
                  <a:txBody>
                    <a:bodyPr/>
                    <a:lstStyle/>
                    <a:p>
                      <a:pPr algn="ctr"/>
                      <a:r>
                        <a:rPr lang="en-US" sz="2400"/>
                        <a:t>9</a:t>
                      </a:r>
                    </a:p>
                  </a:txBody>
                  <a:tcPr/>
                </a:tc>
                <a:tc>
                  <a:txBody>
                    <a:bodyPr/>
                    <a:lstStyle/>
                    <a:p>
                      <a:pPr algn="ctr"/>
                      <a:r>
                        <a:rPr lang="en-US" sz="2400"/>
                        <a:t>1</a:t>
                      </a:r>
                    </a:p>
                  </a:txBody>
                  <a:tcPr/>
                </a:tc>
                <a:extLst>
                  <a:ext uri="{0D108BD9-81ED-4DB2-BD59-A6C34878D82A}">
                    <a16:rowId xmlns:a16="http://schemas.microsoft.com/office/drawing/2014/main" val="2650957371"/>
                  </a:ext>
                </a:extLst>
              </a:tr>
              <a:tr h="457200">
                <a:tc>
                  <a:txBody>
                    <a:bodyPr/>
                    <a:lstStyle/>
                    <a:p>
                      <a:pPr algn="ctr"/>
                      <a:r>
                        <a:rPr lang="en-US" sz="2400"/>
                        <a:t>2</a:t>
                      </a:r>
                    </a:p>
                  </a:txBody>
                  <a:tcPr/>
                </a:tc>
                <a:tc>
                  <a:txBody>
                    <a:bodyPr/>
                    <a:lstStyle/>
                    <a:p>
                      <a:pPr algn="ctr"/>
                      <a:r>
                        <a:rPr lang="en-US" sz="2400"/>
                        <a:t>5</a:t>
                      </a:r>
                    </a:p>
                  </a:txBody>
                  <a:tcPr/>
                </a:tc>
                <a:tc>
                  <a:txBody>
                    <a:bodyPr/>
                    <a:lstStyle/>
                    <a:p>
                      <a:pPr algn="ctr"/>
                      <a:r>
                        <a:rPr lang="en-US" sz="2400"/>
                        <a:t>0</a:t>
                      </a:r>
                    </a:p>
                  </a:txBody>
                  <a:tcPr/>
                </a:tc>
                <a:tc>
                  <a:txBody>
                    <a:bodyPr/>
                    <a:lstStyle/>
                    <a:p>
                      <a:pPr algn="ctr"/>
                      <a:r>
                        <a:rPr lang="en-US" sz="2400"/>
                        <a:t>2</a:t>
                      </a:r>
                    </a:p>
                  </a:txBody>
                  <a:tcPr/>
                </a:tc>
                <a:tc>
                  <a:txBody>
                    <a:bodyPr/>
                    <a:lstStyle/>
                    <a:p>
                      <a:pPr algn="ctr"/>
                      <a:r>
                        <a:rPr lang="en-US" sz="2400" b="1" i="0" kern="1200">
                          <a:solidFill>
                            <a:srgbClr val="FF0000"/>
                          </a:solidFill>
                          <a:effectLst/>
                          <a:latin typeface="+mn-lt"/>
                          <a:ea typeface="+mn-ea"/>
                          <a:cs typeface="+mn-cs"/>
                        </a:rPr>
                        <a:t>14</a:t>
                      </a:r>
                      <a:endParaRPr lang="en-US" sz="2400" b="1">
                        <a:solidFill>
                          <a:srgbClr val="FF0000"/>
                        </a:solidFill>
                      </a:endParaRPr>
                    </a:p>
                  </a:txBody>
                  <a:tcPr/>
                </a:tc>
                <a:tc>
                  <a:txBody>
                    <a:bodyPr/>
                    <a:lstStyle/>
                    <a:p>
                      <a:pPr algn="ctr"/>
                      <a:r>
                        <a:rPr lang="en-US" sz="2400" b="1">
                          <a:solidFill>
                            <a:srgbClr val="FF0000"/>
                          </a:solidFill>
                        </a:rPr>
                        <a:t>6</a:t>
                      </a:r>
                    </a:p>
                  </a:txBody>
                  <a:tcPr/>
                </a:tc>
                <a:extLst>
                  <a:ext uri="{0D108BD9-81ED-4DB2-BD59-A6C34878D82A}">
                    <a16:rowId xmlns:a16="http://schemas.microsoft.com/office/drawing/2014/main" val="2179571576"/>
                  </a:ext>
                </a:extLst>
              </a:tr>
              <a:tr h="457200">
                <a:tc>
                  <a:txBody>
                    <a:bodyPr/>
                    <a:lstStyle/>
                    <a:p>
                      <a:pPr algn="ctr"/>
                      <a:r>
                        <a:rPr lang="en-US" sz="2400"/>
                        <a:t>3</a:t>
                      </a:r>
                    </a:p>
                  </a:txBody>
                  <a:tcPr/>
                </a:tc>
                <a:tc>
                  <a:txBody>
                    <a:bodyPr/>
                    <a:lstStyle/>
                    <a:p>
                      <a:pPr algn="ctr"/>
                      <a:r>
                        <a:rPr lang="en-US" sz="2400" b="0" i="0" kern="1200">
                          <a:solidFill>
                            <a:schemeClr val="dk1"/>
                          </a:solidFill>
                          <a:effectLst/>
                          <a:latin typeface="+mn-lt"/>
                          <a:ea typeface="+mn-ea"/>
                          <a:cs typeface="+mn-cs"/>
                        </a:rPr>
                        <a:t>∞</a:t>
                      </a:r>
                      <a:endParaRPr lang="en-US" sz="2400"/>
                    </a:p>
                  </a:txBody>
                  <a:tcPr/>
                </a:tc>
                <a:tc>
                  <a:txBody>
                    <a:bodyPr/>
                    <a:lstStyle/>
                    <a:p>
                      <a:pPr algn="ctr"/>
                      <a:r>
                        <a:rPr lang="en-US" sz="2400"/>
                        <a:t>2</a:t>
                      </a:r>
                    </a:p>
                  </a:txBody>
                  <a:tcPr/>
                </a:tc>
                <a:tc>
                  <a:txBody>
                    <a:bodyPr/>
                    <a:lstStyle/>
                    <a:p>
                      <a:pPr algn="ctr"/>
                      <a:r>
                        <a:rPr lang="en-US" sz="2400"/>
                        <a:t>0</a:t>
                      </a:r>
                    </a:p>
                  </a:txBody>
                  <a:tcPr/>
                </a:tc>
                <a:tc>
                  <a:txBody>
                    <a:bodyPr/>
                    <a:lstStyle/>
                    <a:p>
                      <a:pPr algn="ctr"/>
                      <a:r>
                        <a:rPr lang="en-US" sz="2400"/>
                        <a:t>7</a:t>
                      </a:r>
                    </a:p>
                  </a:txBody>
                  <a:tcPr/>
                </a:tc>
                <a:tc>
                  <a:txBody>
                    <a:bodyPr/>
                    <a:lstStyle/>
                    <a:p>
                      <a:pPr algn="ctr"/>
                      <a:r>
                        <a:rPr lang="en-US" sz="2400" b="0" i="0" kern="1200">
                          <a:solidFill>
                            <a:schemeClr val="dk1"/>
                          </a:solidFill>
                          <a:effectLst/>
                          <a:latin typeface="+mn-lt"/>
                          <a:ea typeface="+mn-ea"/>
                          <a:cs typeface="+mn-cs"/>
                        </a:rPr>
                        <a:t>∞</a:t>
                      </a:r>
                      <a:endParaRPr lang="en-US" sz="2400"/>
                    </a:p>
                  </a:txBody>
                  <a:tcPr/>
                </a:tc>
                <a:extLst>
                  <a:ext uri="{0D108BD9-81ED-4DB2-BD59-A6C34878D82A}">
                    <a16:rowId xmlns:a16="http://schemas.microsoft.com/office/drawing/2014/main" val="700658458"/>
                  </a:ext>
                </a:extLst>
              </a:tr>
              <a:tr h="457200">
                <a:tc>
                  <a:txBody>
                    <a:bodyPr/>
                    <a:lstStyle/>
                    <a:p>
                      <a:pPr algn="ctr"/>
                      <a:r>
                        <a:rPr lang="en-US" sz="2400"/>
                        <a:t>4</a:t>
                      </a:r>
                    </a:p>
                  </a:txBody>
                  <a:tcPr/>
                </a:tc>
                <a:tc>
                  <a:txBody>
                    <a:bodyPr/>
                    <a:lstStyle/>
                    <a:p>
                      <a:pPr algn="ctr"/>
                      <a:r>
                        <a:rPr lang="en-US" sz="2400"/>
                        <a:t>9</a:t>
                      </a:r>
                    </a:p>
                  </a:txBody>
                  <a:tcPr/>
                </a:tc>
                <a:tc>
                  <a:txBody>
                    <a:bodyPr/>
                    <a:lstStyle/>
                    <a:p>
                      <a:pPr algn="ctr"/>
                      <a:r>
                        <a:rPr lang="en-US" sz="2400" b="1">
                          <a:solidFill>
                            <a:srgbClr val="FF0000"/>
                          </a:solidFill>
                        </a:rPr>
                        <a:t>14</a:t>
                      </a:r>
                    </a:p>
                  </a:txBody>
                  <a:tcPr/>
                </a:tc>
                <a:tc>
                  <a:txBody>
                    <a:bodyPr/>
                    <a:lstStyle/>
                    <a:p>
                      <a:pPr algn="ctr"/>
                      <a:r>
                        <a:rPr lang="en-US" sz="2400"/>
                        <a:t>7</a:t>
                      </a:r>
                    </a:p>
                  </a:txBody>
                  <a:tcPr/>
                </a:tc>
                <a:tc>
                  <a:txBody>
                    <a:bodyPr/>
                    <a:lstStyle/>
                    <a:p>
                      <a:pPr algn="ctr"/>
                      <a:r>
                        <a:rPr lang="en-US" sz="2400"/>
                        <a:t>0</a:t>
                      </a:r>
                    </a:p>
                  </a:txBody>
                  <a:tcPr/>
                </a:tc>
                <a:tc>
                  <a:txBody>
                    <a:bodyPr/>
                    <a:lstStyle/>
                    <a:p>
                      <a:pPr algn="ctr"/>
                      <a:r>
                        <a:rPr lang="en-US" sz="2400"/>
                        <a:t>2</a:t>
                      </a:r>
                    </a:p>
                  </a:txBody>
                  <a:tcPr/>
                </a:tc>
                <a:extLst>
                  <a:ext uri="{0D108BD9-81ED-4DB2-BD59-A6C34878D82A}">
                    <a16:rowId xmlns:a16="http://schemas.microsoft.com/office/drawing/2014/main" val="2521194930"/>
                  </a:ext>
                </a:extLst>
              </a:tr>
              <a:tr h="457200">
                <a:tc>
                  <a:txBody>
                    <a:bodyPr/>
                    <a:lstStyle/>
                    <a:p>
                      <a:pPr algn="ctr"/>
                      <a:r>
                        <a:rPr lang="en-US" sz="2400"/>
                        <a:t>5</a:t>
                      </a:r>
                    </a:p>
                  </a:txBody>
                  <a:tcPr/>
                </a:tc>
                <a:tc>
                  <a:txBody>
                    <a:bodyPr/>
                    <a:lstStyle/>
                    <a:p>
                      <a:pPr algn="ctr"/>
                      <a:r>
                        <a:rPr lang="en-US" sz="2400"/>
                        <a:t>1</a:t>
                      </a:r>
                    </a:p>
                  </a:txBody>
                  <a:tcPr/>
                </a:tc>
                <a:tc>
                  <a:txBody>
                    <a:bodyPr/>
                    <a:lstStyle/>
                    <a:p>
                      <a:pPr algn="ctr"/>
                      <a:r>
                        <a:rPr lang="en-US" sz="2400" b="1" i="0" kern="1200">
                          <a:solidFill>
                            <a:srgbClr val="FF0000"/>
                          </a:solidFill>
                          <a:effectLst/>
                          <a:latin typeface="+mn-lt"/>
                          <a:ea typeface="+mn-ea"/>
                          <a:cs typeface="+mn-cs"/>
                        </a:rPr>
                        <a:t>6</a:t>
                      </a:r>
                      <a:endParaRPr lang="en-US" sz="2400" b="1">
                        <a:solidFill>
                          <a:srgbClr val="FF0000"/>
                        </a:solidFill>
                      </a:endParaRPr>
                    </a:p>
                  </a:txBody>
                  <a:tcPr/>
                </a:tc>
                <a:tc>
                  <a:txBody>
                    <a:bodyPr/>
                    <a:lstStyle/>
                    <a:p>
                      <a:pPr algn="ctr"/>
                      <a:r>
                        <a:rPr lang="en-US" sz="2400" b="0" i="0" kern="1200">
                          <a:solidFill>
                            <a:schemeClr val="dk1"/>
                          </a:solidFill>
                          <a:effectLst/>
                          <a:latin typeface="+mn-lt"/>
                          <a:ea typeface="+mn-ea"/>
                          <a:cs typeface="+mn-cs"/>
                        </a:rPr>
                        <a:t>∞</a:t>
                      </a:r>
                      <a:endParaRPr lang="en-US" sz="2400"/>
                    </a:p>
                  </a:txBody>
                  <a:tcPr/>
                </a:tc>
                <a:tc>
                  <a:txBody>
                    <a:bodyPr/>
                    <a:lstStyle/>
                    <a:p>
                      <a:pPr algn="ctr"/>
                      <a:r>
                        <a:rPr lang="en-US" sz="2400"/>
                        <a:t>2</a:t>
                      </a:r>
                    </a:p>
                  </a:txBody>
                  <a:tcPr/>
                </a:tc>
                <a:tc>
                  <a:txBody>
                    <a:bodyPr/>
                    <a:lstStyle/>
                    <a:p>
                      <a:pPr algn="ctr"/>
                      <a:r>
                        <a:rPr lang="en-US" sz="2400"/>
                        <a:t>0</a:t>
                      </a:r>
                    </a:p>
                  </a:txBody>
                  <a:tcPr/>
                </a:tc>
                <a:extLst>
                  <a:ext uri="{0D108BD9-81ED-4DB2-BD59-A6C34878D82A}">
                    <a16:rowId xmlns:a16="http://schemas.microsoft.com/office/drawing/2014/main" val="3279335298"/>
                  </a:ext>
                </a:extLst>
              </a:tr>
            </a:tbl>
          </a:graphicData>
        </a:graphic>
      </p:graphicFrame>
      <p:sp>
        <p:nvSpPr>
          <p:cNvPr id="5" name="TextBox 4">
            <a:extLst>
              <a:ext uri="{FF2B5EF4-FFF2-40B4-BE49-F238E27FC236}">
                <a16:creationId xmlns:a16="http://schemas.microsoft.com/office/drawing/2014/main" id="{FF3EDD2D-3393-D541-233E-F4E77FE40F77}"/>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26</a:t>
            </a:r>
          </a:p>
        </p:txBody>
      </p:sp>
    </p:spTree>
    <p:extLst>
      <p:ext uri="{BB962C8B-B14F-4D97-AF65-F5344CB8AC3E}">
        <p14:creationId xmlns:p14="http://schemas.microsoft.com/office/powerpoint/2010/main" val="1475851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7825-64AC-2749-7615-078B7669DE43}"/>
              </a:ext>
            </a:extLst>
          </p:cNvPr>
          <p:cNvSpPr>
            <a:spLocks noGrp="1"/>
          </p:cNvSpPr>
          <p:nvPr>
            <p:ph type="title"/>
          </p:nvPr>
        </p:nvSpPr>
        <p:spPr/>
        <p:txBody>
          <a:bodyPr anchor="ctr">
            <a:normAutofit/>
          </a:bodyPr>
          <a:lstStyle/>
          <a:p>
            <a:r>
              <a:rPr lang="en-US" sz="2900" b="1"/>
              <a:t>4. Thuật toán Floyd</a:t>
            </a:r>
            <a:endParaRPr lang="en-US" sz="2900"/>
          </a:p>
        </p:txBody>
      </p:sp>
      <p:sp>
        <p:nvSpPr>
          <p:cNvPr id="3" name="Content Placeholder 2">
            <a:extLst>
              <a:ext uri="{FF2B5EF4-FFF2-40B4-BE49-F238E27FC236}">
                <a16:creationId xmlns:a16="http://schemas.microsoft.com/office/drawing/2014/main" id="{59111843-8C3A-F605-82B9-59CC30A0C561}"/>
              </a:ext>
            </a:extLst>
          </p:cNvPr>
          <p:cNvSpPr>
            <a:spLocks noGrp="1"/>
          </p:cNvSpPr>
          <p:nvPr>
            <p:ph idx="1"/>
          </p:nvPr>
        </p:nvSpPr>
        <p:spPr/>
        <p:txBody>
          <a:bodyPr>
            <a:normAutofit/>
          </a:bodyPr>
          <a:lstStyle/>
          <a:p>
            <a:pPr marL="0" indent="457200" algn="just">
              <a:buNone/>
            </a:pPr>
            <a:r>
              <a:rPr lang="vi-VN" sz="2200" b="0" i="0">
                <a:solidFill>
                  <a:srgbClr val="1B1B1B"/>
                </a:solidFill>
                <a:effectLst/>
              </a:rPr>
              <a:t>Tiếp theo, ta duyệt tới </a:t>
            </a:r>
            <a:r>
              <a:rPr lang="vi-VN" sz="2200" b="0" i="1">
                <a:solidFill>
                  <a:srgbClr val="1B1B1B"/>
                </a:solidFill>
                <a:effectLst/>
              </a:rPr>
              <a:t>K</a:t>
            </a:r>
            <a:r>
              <a:rPr lang="vi-VN" sz="2200" b="0">
                <a:solidFill>
                  <a:srgbClr val="1B1B1B"/>
                </a:solidFill>
                <a:effectLst/>
              </a:rPr>
              <a:t>=2</a:t>
            </a:r>
            <a:r>
              <a:rPr lang="vi-VN" sz="2200" b="0" i="0">
                <a:solidFill>
                  <a:srgbClr val="1B1B1B"/>
                </a:solidFill>
                <a:effectLst/>
              </a:rPr>
              <a:t>. Đường đi từ </a:t>
            </a:r>
            <a:r>
              <a:rPr lang="vi-VN" sz="2200" b="0">
                <a:solidFill>
                  <a:srgbClr val="1B1B1B"/>
                </a:solidFill>
                <a:effectLst/>
              </a:rPr>
              <a:t>3</a:t>
            </a:r>
            <a:r>
              <a:rPr lang="vi-VN" sz="2200" b="0" i="0">
                <a:solidFill>
                  <a:srgbClr val="1B1B1B"/>
                </a:solidFill>
                <a:effectLst/>
              </a:rPr>
              <a:t> tới </a:t>
            </a:r>
            <a:r>
              <a:rPr lang="vi-VN" sz="2200" b="0">
                <a:solidFill>
                  <a:srgbClr val="1B1B1B"/>
                </a:solidFill>
                <a:effectLst/>
              </a:rPr>
              <a:t>1</a:t>
            </a:r>
            <a:r>
              <a:rPr lang="vi-VN" sz="2200" b="0" i="0">
                <a:solidFill>
                  <a:srgbClr val="1B1B1B"/>
                </a:solidFill>
                <a:effectLst/>
              </a:rPr>
              <a:t> (độ dài </a:t>
            </a:r>
            <a:r>
              <a:rPr lang="vi-VN" sz="2200" b="0">
                <a:solidFill>
                  <a:srgbClr val="1B1B1B"/>
                </a:solidFill>
                <a:effectLst/>
              </a:rPr>
              <a:t>7</a:t>
            </a:r>
            <a:r>
              <a:rPr lang="vi-VN" sz="2200" b="0" i="0">
                <a:solidFill>
                  <a:srgbClr val="1B1B1B"/>
                </a:solidFill>
                <a:effectLst/>
              </a:rPr>
              <a:t>), từ </a:t>
            </a:r>
            <a:r>
              <a:rPr lang="vi-VN" sz="2200" b="0">
                <a:solidFill>
                  <a:srgbClr val="1B1B1B"/>
                </a:solidFill>
                <a:effectLst/>
              </a:rPr>
              <a:t>3</a:t>
            </a:r>
            <a:r>
              <a:rPr lang="vi-VN" sz="2200" b="0" i="0">
                <a:solidFill>
                  <a:srgbClr val="1B1B1B"/>
                </a:solidFill>
                <a:effectLst/>
              </a:rPr>
              <a:t> tới </a:t>
            </a:r>
            <a:r>
              <a:rPr lang="vi-VN" sz="2200" b="0">
                <a:solidFill>
                  <a:srgbClr val="1B1B1B"/>
                </a:solidFill>
                <a:effectLst/>
              </a:rPr>
              <a:t>5</a:t>
            </a:r>
            <a:r>
              <a:rPr lang="vi-VN" sz="2200" b="0" i="0">
                <a:solidFill>
                  <a:srgbClr val="1B1B1B"/>
                </a:solidFill>
                <a:effectLst/>
              </a:rPr>
              <a:t> (độ dài </a:t>
            </a:r>
            <a:r>
              <a:rPr lang="vi-VN" sz="2200" b="0">
                <a:solidFill>
                  <a:srgbClr val="1B1B1B"/>
                </a:solidFill>
                <a:effectLst/>
              </a:rPr>
              <a:t>8</a:t>
            </a:r>
            <a:r>
              <a:rPr lang="vi-VN" sz="2200" b="0" i="0">
                <a:solidFill>
                  <a:srgbClr val="1B1B1B"/>
                </a:solidFill>
                <a:effectLst/>
              </a:rPr>
              <a:t>) được hình thành. Đường đi từ </a:t>
            </a:r>
            <a:r>
              <a:rPr lang="vi-VN" sz="2200" b="0">
                <a:solidFill>
                  <a:srgbClr val="1B1B1B"/>
                </a:solidFill>
                <a:effectLst/>
              </a:rPr>
              <a:t>3</a:t>
            </a:r>
            <a:r>
              <a:rPr lang="vi-VN" sz="2200" b="0" i="0">
                <a:solidFill>
                  <a:srgbClr val="1B1B1B"/>
                </a:solidFill>
                <a:effectLst/>
              </a:rPr>
              <a:t> tới </a:t>
            </a:r>
            <a:r>
              <a:rPr lang="vi-VN" sz="2200" b="0">
                <a:solidFill>
                  <a:srgbClr val="1B1B1B"/>
                </a:solidFill>
                <a:effectLst/>
              </a:rPr>
              <a:t>4</a:t>
            </a:r>
            <a:r>
              <a:rPr lang="vi-VN" sz="2200" b="0" i="0">
                <a:solidFill>
                  <a:srgbClr val="1B1B1B"/>
                </a:solidFill>
                <a:effectLst/>
              </a:rPr>
              <a:t> không cập nhật độ dài</a:t>
            </a:r>
            <a:r>
              <a:rPr lang="vi-VN" sz="2200" b="0">
                <a:solidFill>
                  <a:srgbClr val="1B1B1B"/>
                </a:solidFill>
                <a:effectLst/>
              </a:rPr>
              <a:t> (7&lt;2+5+9)</a:t>
            </a:r>
            <a:r>
              <a:rPr lang="vi-VN" sz="2200" b="0" i="0">
                <a:solidFill>
                  <a:srgbClr val="1B1B1B"/>
                </a:solidFill>
                <a:effectLst/>
              </a:rPr>
              <a:t>.</a:t>
            </a:r>
            <a:endParaRPr lang="en-US" sz="2200"/>
          </a:p>
        </p:txBody>
      </p:sp>
      <p:sp>
        <p:nvSpPr>
          <p:cNvPr id="4" name="TextBox 3">
            <a:extLst>
              <a:ext uri="{FF2B5EF4-FFF2-40B4-BE49-F238E27FC236}">
                <a16:creationId xmlns:a16="http://schemas.microsoft.com/office/drawing/2014/main" id="{CD577D73-31E9-F7B1-BBA3-ADB04AFFB36C}"/>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27</a:t>
            </a:r>
          </a:p>
        </p:txBody>
      </p:sp>
    </p:spTree>
    <p:extLst>
      <p:ext uri="{BB962C8B-B14F-4D97-AF65-F5344CB8AC3E}">
        <p14:creationId xmlns:p14="http://schemas.microsoft.com/office/powerpoint/2010/main" val="4290695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6EAE-35D7-1557-C01D-9B465F68DC17}"/>
              </a:ext>
            </a:extLst>
          </p:cNvPr>
          <p:cNvSpPr>
            <a:spLocks noGrp="1"/>
          </p:cNvSpPr>
          <p:nvPr>
            <p:ph type="title"/>
          </p:nvPr>
        </p:nvSpPr>
        <p:spPr/>
        <p:txBody>
          <a:bodyPr anchor="ctr">
            <a:normAutofit/>
          </a:bodyPr>
          <a:lstStyle/>
          <a:p>
            <a:r>
              <a:rPr lang="en-US" sz="2900" b="1"/>
              <a:t>4. Thuật toán Floyd</a:t>
            </a:r>
          </a:p>
        </p:txBody>
      </p:sp>
      <p:sp>
        <p:nvSpPr>
          <p:cNvPr id="3" name="Content Placeholder 2">
            <a:extLst>
              <a:ext uri="{FF2B5EF4-FFF2-40B4-BE49-F238E27FC236}">
                <a16:creationId xmlns:a16="http://schemas.microsoft.com/office/drawing/2014/main" id="{76C0CB9A-8E58-096A-EDD8-5C6C958C4A25}"/>
              </a:ext>
            </a:extLst>
          </p:cNvPr>
          <p:cNvSpPr>
            <a:spLocks noGrp="1"/>
          </p:cNvSpPr>
          <p:nvPr>
            <p:ph idx="1"/>
          </p:nvPr>
        </p:nvSpPr>
        <p:spPr/>
        <p:txBody>
          <a:bodyPr>
            <a:normAutofit/>
          </a:bodyPr>
          <a:lstStyle/>
          <a:p>
            <a:pPr marL="0" indent="457200" algn="just">
              <a:buNone/>
            </a:pPr>
            <a:r>
              <a:rPr lang="en-US" sz="2200">
                <a:latin typeface="Arial (Body)"/>
              </a:rPr>
              <a:t>Mảng lúc này trở thành:</a:t>
            </a:r>
          </a:p>
        </p:txBody>
      </p:sp>
      <p:graphicFrame>
        <p:nvGraphicFramePr>
          <p:cNvPr id="4" name="Table 3">
            <a:extLst>
              <a:ext uri="{FF2B5EF4-FFF2-40B4-BE49-F238E27FC236}">
                <a16:creationId xmlns:a16="http://schemas.microsoft.com/office/drawing/2014/main" id="{0EBC8D8E-69FB-E760-0D64-0FF6138517B2}"/>
              </a:ext>
            </a:extLst>
          </p:cNvPr>
          <p:cNvGraphicFramePr>
            <a:graphicFrameLocks noGrp="1"/>
          </p:cNvGraphicFramePr>
          <p:nvPr>
            <p:extLst>
              <p:ext uri="{D42A27DB-BD31-4B8C-83A1-F6EECF244321}">
                <p14:modId xmlns:p14="http://schemas.microsoft.com/office/powerpoint/2010/main" val="4260482280"/>
              </p:ext>
            </p:extLst>
          </p:nvPr>
        </p:nvGraphicFramePr>
        <p:xfrm>
          <a:off x="2031999" y="2885123"/>
          <a:ext cx="8128002" cy="2743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073178096"/>
                    </a:ext>
                  </a:extLst>
                </a:gridCol>
                <a:gridCol w="1354667">
                  <a:extLst>
                    <a:ext uri="{9D8B030D-6E8A-4147-A177-3AD203B41FA5}">
                      <a16:colId xmlns:a16="http://schemas.microsoft.com/office/drawing/2014/main" val="505511631"/>
                    </a:ext>
                  </a:extLst>
                </a:gridCol>
                <a:gridCol w="1354667">
                  <a:extLst>
                    <a:ext uri="{9D8B030D-6E8A-4147-A177-3AD203B41FA5}">
                      <a16:colId xmlns:a16="http://schemas.microsoft.com/office/drawing/2014/main" val="3870927214"/>
                    </a:ext>
                  </a:extLst>
                </a:gridCol>
                <a:gridCol w="1354667">
                  <a:extLst>
                    <a:ext uri="{9D8B030D-6E8A-4147-A177-3AD203B41FA5}">
                      <a16:colId xmlns:a16="http://schemas.microsoft.com/office/drawing/2014/main" val="1817173127"/>
                    </a:ext>
                  </a:extLst>
                </a:gridCol>
                <a:gridCol w="1354667">
                  <a:extLst>
                    <a:ext uri="{9D8B030D-6E8A-4147-A177-3AD203B41FA5}">
                      <a16:colId xmlns:a16="http://schemas.microsoft.com/office/drawing/2014/main" val="1507949110"/>
                    </a:ext>
                  </a:extLst>
                </a:gridCol>
                <a:gridCol w="1354667">
                  <a:extLst>
                    <a:ext uri="{9D8B030D-6E8A-4147-A177-3AD203B41FA5}">
                      <a16:colId xmlns:a16="http://schemas.microsoft.com/office/drawing/2014/main" val="3942160814"/>
                    </a:ext>
                  </a:extLst>
                </a:gridCol>
              </a:tblGrid>
              <a:tr h="457200">
                <a:tc>
                  <a:txBody>
                    <a:bodyPr/>
                    <a:lstStyle/>
                    <a:p>
                      <a:pPr algn="ctr"/>
                      <a:endParaRPr lang="en-US" sz="2400"/>
                    </a:p>
                  </a:txBody>
                  <a:tcPr/>
                </a:tc>
                <a:tc>
                  <a:txBody>
                    <a:bodyPr/>
                    <a:lstStyle/>
                    <a:p>
                      <a:pPr algn="ctr"/>
                      <a:r>
                        <a:rPr lang="en-US" sz="2400"/>
                        <a:t>1</a:t>
                      </a:r>
                    </a:p>
                  </a:txBody>
                  <a:tcPr/>
                </a:tc>
                <a:tc>
                  <a:txBody>
                    <a:bodyPr/>
                    <a:lstStyle/>
                    <a:p>
                      <a:pPr algn="ctr"/>
                      <a:r>
                        <a:rPr lang="en-US" sz="2400"/>
                        <a:t>2</a:t>
                      </a:r>
                    </a:p>
                  </a:txBody>
                  <a:tcPr/>
                </a:tc>
                <a:tc>
                  <a:txBody>
                    <a:bodyPr/>
                    <a:lstStyle/>
                    <a:p>
                      <a:pPr algn="ctr"/>
                      <a:r>
                        <a:rPr lang="en-US" sz="2400"/>
                        <a:t>3</a:t>
                      </a:r>
                    </a:p>
                  </a:txBody>
                  <a:tcPr/>
                </a:tc>
                <a:tc>
                  <a:txBody>
                    <a:bodyPr/>
                    <a:lstStyle/>
                    <a:p>
                      <a:pPr algn="ctr"/>
                      <a:r>
                        <a:rPr lang="en-US" sz="2400"/>
                        <a:t>4</a:t>
                      </a:r>
                    </a:p>
                  </a:txBody>
                  <a:tcPr/>
                </a:tc>
                <a:tc>
                  <a:txBody>
                    <a:bodyPr/>
                    <a:lstStyle/>
                    <a:p>
                      <a:pPr algn="ctr"/>
                      <a:r>
                        <a:rPr lang="en-US" sz="2400"/>
                        <a:t>5</a:t>
                      </a:r>
                    </a:p>
                  </a:txBody>
                  <a:tcPr/>
                </a:tc>
                <a:extLst>
                  <a:ext uri="{0D108BD9-81ED-4DB2-BD59-A6C34878D82A}">
                    <a16:rowId xmlns:a16="http://schemas.microsoft.com/office/drawing/2014/main" val="1730181392"/>
                  </a:ext>
                </a:extLst>
              </a:tr>
              <a:tr h="457200">
                <a:tc>
                  <a:txBody>
                    <a:bodyPr/>
                    <a:lstStyle/>
                    <a:p>
                      <a:pPr algn="ctr"/>
                      <a:r>
                        <a:rPr lang="en-US" sz="2400"/>
                        <a:t>1</a:t>
                      </a:r>
                    </a:p>
                  </a:txBody>
                  <a:tcPr/>
                </a:tc>
                <a:tc>
                  <a:txBody>
                    <a:bodyPr/>
                    <a:lstStyle/>
                    <a:p>
                      <a:pPr algn="ctr"/>
                      <a:r>
                        <a:rPr lang="en-US" sz="2400"/>
                        <a:t>0</a:t>
                      </a:r>
                    </a:p>
                  </a:txBody>
                  <a:tcPr/>
                </a:tc>
                <a:tc>
                  <a:txBody>
                    <a:bodyPr/>
                    <a:lstStyle/>
                    <a:p>
                      <a:pPr algn="ctr"/>
                      <a:r>
                        <a:rPr lang="en-US" sz="2400"/>
                        <a:t>5</a:t>
                      </a:r>
                    </a:p>
                  </a:txBody>
                  <a:tcPr/>
                </a:tc>
                <a:tc>
                  <a:txBody>
                    <a:bodyPr/>
                    <a:lstStyle/>
                    <a:p>
                      <a:pPr algn="ctr"/>
                      <a:r>
                        <a:rPr lang="en-US" sz="2400" b="1">
                          <a:solidFill>
                            <a:srgbClr val="FF0000"/>
                          </a:solidFill>
                        </a:rPr>
                        <a:t>7</a:t>
                      </a:r>
                    </a:p>
                  </a:txBody>
                  <a:tcPr/>
                </a:tc>
                <a:tc>
                  <a:txBody>
                    <a:bodyPr/>
                    <a:lstStyle/>
                    <a:p>
                      <a:pPr algn="ctr"/>
                      <a:r>
                        <a:rPr lang="en-US" sz="2400"/>
                        <a:t>9</a:t>
                      </a:r>
                    </a:p>
                  </a:txBody>
                  <a:tcPr/>
                </a:tc>
                <a:tc>
                  <a:txBody>
                    <a:bodyPr/>
                    <a:lstStyle/>
                    <a:p>
                      <a:pPr algn="ctr"/>
                      <a:r>
                        <a:rPr lang="en-US" sz="2400"/>
                        <a:t>1</a:t>
                      </a:r>
                    </a:p>
                  </a:txBody>
                  <a:tcPr/>
                </a:tc>
                <a:extLst>
                  <a:ext uri="{0D108BD9-81ED-4DB2-BD59-A6C34878D82A}">
                    <a16:rowId xmlns:a16="http://schemas.microsoft.com/office/drawing/2014/main" val="2650957371"/>
                  </a:ext>
                </a:extLst>
              </a:tr>
              <a:tr h="457200">
                <a:tc>
                  <a:txBody>
                    <a:bodyPr/>
                    <a:lstStyle/>
                    <a:p>
                      <a:pPr algn="ctr"/>
                      <a:r>
                        <a:rPr lang="en-US" sz="2400"/>
                        <a:t>2</a:t>
                      </a:r>
                    </a:p>
                  </a:txBody>
                  <a:tcPr/>
                </a:tc>
                <a:tc>
                  <a:txBody>
                    <a:bodyPr/>
                    <a:lstStyle/>
                    <a:p>
                      <a:pPr algn="ctr"/>
                      <a:r>
                        <a:rPr lang="en-US" sz="2400"/>
                        <a:t>5</a:t>
                      </a:r>
                    </a:p>
                  </a:txBody>
                  <a:tcPr/>
                </a:tc>
                <a:tc>
                  <a:txBody>
                    <a:bodyPr/>
                    <a:lstStyle/>
                    <a:p>
                      <a:pPr algn="ctr"/>
                      <a:r>
                        <a:rPr lang="en-US" sz="2400"/>
                        <a:t>0</a:t>
                      </a:r>
                    </a:p>
                  </a:txBody>
                  <a:tcPr/>
                </a:tc>
                <a:tc>
                  <a:txBody>
                    <a:bodyPr/>
                    <a:lstStyle/>
                    <a:p>
                      <a:pPr algn="ctr"/>
                      <a:r>
                        <a:rPr lang="en-US" sz="2400"/>
                        <a:t>2</a:t>
                      </a:r>
                    </a:p>
                  </a:txBody>
                  <a:tcPr/>
                </a:tc>
                <a:tc>
                  <a:txBody>
                    <a:bodyPr/>
                    <a:lstStyle/>
                    <a:p>
                      <a:pPr algn="ctr"/>
                      <a:r>
                        <a:rPr lang="en-US" sz="2400" b="0" i="0" kern="1200">
                          <a:solidFill>
                            <a:schemeClr val="dk1"/>
                          </a:solidFill>
                          <a:effectLst/>
                          <a:latin typeface="+mn-lt"/>
                          <a:ea typeface="+mn-ea"/>
                          <a:cs typeface="+mn-cs"/>
                        </a:rPr>
                        <a:t>14</a:t>
                      </a:r>
                      <a:endParaRPr lang="en-US" sz="2400" b="0"/>
                    </a:p>
                  </a:txBody>
                  <a:tcPr/>
                </a:tc>
                <a:tc>
                  <a:txBody>
                    <a:bodyPr/>
                    <a:lstStyle/>
                    <a:p>
                      <a:pPr algn="ctr"/>
                      <a:r>
                        <a:rPr lang="en-US" sz="2400" b="0"/>
                        <a:t>6</a:t>
                      </a:r>
                    </a:p>
                  </a:txBody>
                  <a:tcPr/>
                </a:tc>
                <a:extLst>
                  <a:ext uri="{0D108BD9-81ED-4DB2-BD59-A6C34878D82A}">
                    <a16:rowId xmlns:a16="http://schemas.microsoft.com/office/drawing/2014/main" val="2179571576"/>
                  </a:ext>
                </a:extLst>
              </a:tr>
              <a:tr h="457200">
                <a:tc>
                  <a:txBody>
                    <a:bodyPr/>
                    <a:lstStyle/>
                    <a:p>
                      <a:pPr algn="ctr"/>
                      <a:r>
                        <a:rPr lang="en-US" sz="2400"/>
                        <a:t>3</a:t>
                      </a:r>
                    </a:p>
                  </a:txBody>
                  <a:tcPr/>
                </a:tc>
                <a:tc>
                  <a:txBody>
                    <a:bodyPr/>
                    <a:lstStyle/>
                    <a:p>
                      <a:pPr algn="ctr"/>
                      <a:r>
                        <a:rPr lang="en-US" sz="2400" b="1">
                          <a:solidFill>
                            <a:srgbClr val="FF0000"/>
                          </a:solidFill>
                        </a:rPr>
                        <a:t>7</a:t>
                      </a:r>
                    </a:p>
                  </a:txBody>
                  <a:tcPr/>
                </a:tc>
                <a:tc>
                  <a:txBody>
                    <a:bodyPr/>
                    <a:lstStyle/>
                    <a:p>
                      <a:pPr algn="ctr"/>
                      <a:r>
                        <a:rPr lang="en-US" sz="2400"/>
                        <a:t>2</a:t>
                      </a:r>
                    </a:p>
                  </a:txBody>
                  <a:tcPr/>
                </a:tc>
                <a:tc>
                  <a:txBody>
                    <a:bodyPr/>
                    <a:lstStyle/>
                    <a:p>
                      <a:pPr algn="ctr"/>
                      <a:r>
                        <a:rPr lang="en-US" sz="2400"/>
                        <a:t>0</a:t>
                      </a:r>
                    </a:p>
                  </a:txBody>
                  <a:tcPr/>
                </a:tc>
                <a:tc>
                  <a:txBody>
                    <a:bodyPr/>
                    <a:lstStyle/>
                    <a:p>
                      <a:pPr algn="ctr"/>
                      <a:r>
                        <a:rPr lang="en-US" sz="2400"/>
                        <a:t>7</a:t>
                      </a:r>
                    </a:p>
                  </a:txBody>
                  <a:tcPr/>
                </a:tc>
                <a:tc>
                  <a:txBody>
                    <a:bodyPr/>
                    <a:lstStyle/>
                    <a:p>
                      <a:pPr algn="ctr"/>
                      <a:r>
                        <a:rPr lang="en-US" sz="2400" b="1">
                          <a:solidFill>
                            <a:srgbClr val="FF0000"/>
                          </a:solidFill>
                        </a:rPr>
                        <a:t>8</a:t>
                      </a:r>
                    </a:p>
                  </a:txBody>
                  <a:tcPr/>
                </a:tc>
                <a:extLst>
                  <a:ext uri="{0D108BD9-81ED-4DB2-BD59-A6C34878D82A}">
                    <a16:rowId xmlns:a16="http://schemas.microsoft.com/office/drawing/2014/main" val="700658458"/>
                  </a:ext>
                </a:extLst>
              </a:tr>
              <a:tr h="457200">
                <a:tc>
                  <a:txBody>
                    <a:bodyPr/>
                    <a:lstStyle/>
                    <a:p>
                      <a:pPr algn="ctr"/>
                      <a:r>
                        <a:rPr lang="en-US" sz="2400"/>
                        <a:t>4</a:t>
                      </a:r>
                    </a:p>
                  </a:txBody>
                  <a:tcPr/>
                </a:tc>
                <a:tc>
                  <a:txBody>
                    <a:bodyPr/>
                    <a:lstStyle/>
                    <a:p>
                      <a:pPr algn="ctr"/>
                      <a:r>
                        <a:rPr lang="en-US" sz="2400"/>
                        <a:t>9</a:t>
                      </a:r>
                    </a:p>
                  </a:txBody>
                  <a:tcPr/>
                </a:tc>
                <a:tc>
                  <a:txBody>
                    <a:bodyPr/>
                    <a:lstStyle/>
                    <a:p>
                      <a:pPr algn="ctr"/>
                      <a:r>
                        <a:rPr lang="en-US" sz="2400" b="0"/>
                        <a:t>14</a:t>
                      </a:r>
                    </a:p>
                  </a:txBody>
                  <a:tcPr/>
                </a:tc>
                <a:tc>
                  <a:txBody>
                    <a:bodyPr/>
                    <a:lstStyle/>
                    <a:p>
                      <a:pPr algn="ctr"/>
                      <a:r>
                        <a:rPr lang="en-US" sz="2400"/>
                        <a:t>7</a:t>
                      </a:r>
                    </a:p>
                  </a:txBody>
                  <a:tcPr/>
                </a:tc>
                <a:tc>
                  <a:txBody>
                    <a:bodyPr/>
                    <a:lstStyle/>
                    <a:p>
                      <a:pPr algn="ctr"/>
                      <a:r>
                        <a:rPr lang="en-US" sz="2400"/>
                        <a:t>0</a:t>
                      </a:r>
                    </a:p>
                  </a:txBody>
                  <a:tcPr/>
                </a:tc>
                <a:tc>
                  <a:txBody>
                    <a:bodyPr/>
                    <a:lstStyle/>
                    <a:p>
                      <a:pPr algn="ctr"/>
                      <a:r>
                        <a:rPr lang="en-US" sz="2400"/>
                        <a:t>2</a:t>
                      </a:r>
                    </a:p>
                  </a:txBody>
                  <a:tcPr/>
                </a:tc>
                <a:extLst>
                  <a:ext uri="{0D108BD9-81ED-4DB2-BD59-A6C34878D82A}">
                    <a16:rowId xmlns:a16="http://schemas.microsoft.com/office/drawing/2014/main" val="2521194930"/>
                  </a:ext>
                </a:extLst>
              </a:tr>
              <a:tr h="457200">
                <a:tc>
                  <a:txBody>
                    <a:bodyPr/>
                    <a:lstStyle/>
                    <a:p>
                      <a:pPr algn="ctr"/>
                      <a:r>
                        <a:rPr lang="en-US" sz="2400"/>
                        <a:t>5</a:t>
                      </a:r>
                    </a:p>
                  </a:txBody>
                  <a:tcPr/>
                </a:tc>
                <a:tc>
                  <a:txBody>
                    <a:bodyPr/>
                    <a:lstStyle/>
                    <a:p>
                      <a:pPr algn="ctr"/>
                      <a:r>
                        <a:rPr lang="en-US" sz="2400"/>
                        <a:t>1</a:t>
                      </a:r>
                    </a:p>
                  </a:txBody>
                  <a:tcPr/>
                </a:tc>
                <a:tc>
                  <a:txBody>
                    <a:bodyPr/>
                    <a:lstStyle/>
                    <a:p>
                      <a:pPr algn="ctr"/>
                      <a:r>
                        <a:rPr lang="en-US" sz="2400" b="0" i="0" kern="1200">
                          <a:solidFill>
                            <a:schemeClr val="dk1"/>
                          </a:solidFill>
                          <a:effectLst/>
                          <a:latin typeface="+mn-lt"/>
                          <a:ea typeface="+mn-ea"/>
                          <a:cs typeface="+mn-cs"/>
                        </a:rPr>
                        <a:t>6</a:t>
                      </a:r>
                      <a:endParaRPr lang="en-US" sz="2400" b="0"/>
                    </a:p>
                  </a:txBody>
                  <a:tcPr/>
                </a:tc>
                <a:tc>
                  <a:txBody>
                    <a:bodyPr/>
                    <a:lstStyle/>
                    <a:p>
                      <a:pPr algn="ctr"/>
                      <a:r>
                        <a:rPr lang="en-US" sz="2400" b="1">
                          <a:solidFill>
                            <a:srgbClr val="FF0000"/>
                          </a:solidFill>
                        </a:rPr>
                        <a:t>8</a:t>
                      </a:r>
                    </a:p>
                  </a:txBody>
                  <a:tcPr/>
                </a:tc>
                <a:tc>
                  <a:txBody>
                    <a:bodyPr/>
                    <a:lstStyle/>
                    <a:p>
                      <a:pPr algn="ctr"/>
                      <a:r>
                        <a:rPr lang="en-US" sz="2400"/>
                        <a:t>2</a:t>
                      </a:r>
                    </a:p>
                  </a:txBody>
                  <a:tcPr/>
                </a:tc>
                <a:tc>
                  <a:txBody>
                    <a:bodyPr/>
                    <a:lstStyle/>
                    <a:p>
                      <a:pPr algn="ctr"/>
                      <a:r>
                        <a:rPr lang="en-US" sz="2400"/>
                        <a:t>0</a:t>
                      </a:r>
                    </a:p>
                  </a:txBody>
                  <a:tcPr/>
                </a:tc>
                <a:extLst>
                  <a:ext uri="{0D108BD9-81ED-4DB2-BD59-A6C34878D82A}">
                    <a16:rowId xmlns:a16="http://schemas.microsoft.com/office/drawing/2014/main" val="3279335298"/>
                  </a:ext>
                </a:extLst>
              </a:tr>
            </a:tbl>
          </a:graphicData>
        </a:graphic>
      </p:graphicFrame>
      <p:sp>
        <p:nvSpPr>
          <p:cNvPr id="5" name="TextBox 4">
            <a:extLst>
              <a:ext uri="{FF2B5EF4-FFF2-40B4-BE49-F238E27FC236}">
                <a16:creationId xmlns:a16="http://schemas.microsoft.com/office/drawing/2014/main" id="{225CFCCD-7787-82A1-A5EB-4E053D2B81B3}"/>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28</a:t>
            </a:r>
          </a:p>
        </p:txBody>
      </p:sp>
    </p:spTree>
    <p:extLst>
      <p:ext uri="{BB962C8B-B14F-4D97-AF65-F5344CB8AC3E}">
        <p14:creationId xmlns:p14="http://schemas.microsoft.com/office/powerpoint/2010/main" val="1257753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7825-64AC-2749-7615-078B7669DE43}"/>
              </a:ext>
            </a:extLst>
          </p:cNvPr>
          <p:cNvSpPr>
            <a:spLocks noGrp="1"/>
          </p:cNvSpPr>
          <p:nvPr>
            <p:ph type="title"/>
          </p:nvPr>
        </p:nvSpPr>
        <p:spPr/>
        <p:txBody>
          <a:bodyPr anchor="ctr">
            <a:normAutofit/>
          </a:bodyPr>
          <a:lstStyle/>
          <a:p>
            <a:r>
              <a:rPr lang="en-US" sz="2900" b="1"/>
              <a:t>4. Thuật toán Floyd</a:t>
            </a:r>
            <a:endParaRPr lang="en-US" sz="2900"/>
          </a:p>
        </p:txBody>
      </p:sp>
      <p:sp>
        <p:nvSpPr>
          <p:cNvPr id="3" name="Content Placeholder 2">
            <a:extLst>
              <a:ext uri="{FF2B5EF4-FFF2-40B4-BE49-F238E27FC236}">
                <a16:creationId xmlns:a16="http://schemas.microsoft.com/office/drawing/2014/main" id="{59111843-8C3A-F605-82B9-59CC30A0C561}"/>
              </a:ext>
            </a:extLst>
          </p:cNvPr>
          <p:cNvSpPr>
            <a:spLocks noGrp="1"/>
          </p:cNvSpPr>
          <p:nvPr>
            <p:ph idx="1"/>
          </p:nvPr>
        </p:nvSpPr>
        <p:spPr/>
        <p:txBody>
          <a:bodyPr>
            <a:normAutofit/>
          </a:bodyPr>
          <a:lstStyle/>
          <a:p>
            <a:pPr marL="0" indent="457200" algn="just">
              <a:buNone/>
            </a:pPr>
            <a:r>
              <a:rPr lang="vi-VN" sz="2200" b="0" i="0">
                <a:solidFill>
                  <a:srgbClr val="1B1B1B"/>
                </a:solidFill>
                <a:effectLst/>
              </a:rPr>
              <a:t>Cứ tiếp tục lựa chọn </a:t>
            </a:r>
            <a:r>
              <a:rPr lang="vi-VN" sz="2200" b="0" i="1">
                <a:solidFill>
                  <a:srgbClr val="1B1B1B"/>
                </a:solidFill>
                <a:effectLst/>
              </a:rPr>
              <a:t>K</a:t>
            </a:r>
            <a:r>
              <a:rPr lang="vi-VN" sz="2200" b="0" i="0">
                <a:solidFill>
                  <a:srgbClr val="1B1B1B"/>
                </a:solidFill>
                <a:effectLst/>
              </a:rPr>
              <a:t> như vậy cho tới hết, ta sẽ thu được mảng 2D hoàn chỉnh:</a:t>
            </a:r>
            <a:endParaRPr lang="en-US" sz="2200"/>
          </a:p>
        </p:txBody>
      </p:sp>
      <p:graphicFrame>
        <p:nvGraphicFramePr>
          <p:cNvPr id="4" name="Table 3">
            <a:extLst>
              <a:ext uri="{FF2B5EF4-FFF2-40B4-BE49-F238E27FC236}">
                <a16:creationId xmlns:a16="http://schemas.microsoft.com/office/drawing/2014/main" id="{627C02CC-657D-7882-0B96-42D6B993E8FB}"/>
              </a:ext>
            </a:extLst>
          </p:cNvPr>
          <p:cNvGraphicFramePr>
            <a:graphicFrameLocks noGrp="1"/>
          </p:cNvGraphicFramePr>
          <p:nvPr>
            <p:extLst>
              <p:ext uri="{D42A27DB-BD31-4B8C-83A1-F6EECF244321}">
                <p14:modId xmlns:p14="http://schemas.microsoft.com/office/powerpoint/2010/main" val="1755152936"/>
              </p:ext>
            </p:extLst>
          </p:nvPr>
        </p:nvGraphicFramePr>
        <p:xfrm>
          <a:off x="2031999" y="2885123"/>
          <a:ext cx="8128002" cy="2743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073178096"/>
                    </a:ext>
                  </a:extLst>
                </a:gridCol>
                <a:gridCol w="1354667">
                  <a:extLst>
                    <a:ext uri="{9D8B030D-6E8A-4147-A177-3AD203B41FA5}">
                      <a16:colId xmlns:a16="http://schemas.microsoft.com/office/drawing/2014/main" val="505511631"/>
                    </a:ext>
                  </a:extLst>
                </a:gridCol>
                <a:gridCol w="1354667">
                  <a:extLst>
                    <a:ext uri="{9D8B030D-6E8A-4147-A177-3AD203B41FA5}">
                      <a16:colId xmlns:a16="http://schemas.microsoft.com/office/drawing/2014/main" val="3870927214"/>
                    </a:ext>
                  </a:extLst>
                </a:gridCol>
                <a:gridCol w="1354667">
                  <a:extLst>
                    <a:ext uri="{9D8B030D-6E8A-4147-A177-3AD203B41FA5}">
                      <a16:colId xmlns:a16="http://schemas.microsoft.com/office/drawing/2014/main" val="1817173127"/>
                    </a:ext>
                  </a:extLst>
                </a:gridCol>
                <a:gridCol w="1354667">
                  <a:extLst>
                    <a:ext uri="{9D8B030D-6E8A-4147-A177-3AD203B41FA5}">
                      <a16:colId xmlns:a16="http://schemas.microsoft.com/office/drawing/2014/main" val="1507949110"/>
                    </a:ext>
                  </a:extLst>
                </a:gridCol>
                <a:gridCol w="1354667">
                  <a:extLst>
                    <a:ext uri="{9D8B030D-6E8A-4147-A177-3AD203B41FA5}">
                      <a16:colId xmlns:a16="http://schemas.microsoft.com/office/drawing/2014/main" val="3942160814"/>
                    </a:ext>
                  </a:extLst>
                </a:gridCol>
              </a:tblGrid>
              <a:tr h="457200">
                <a:tc>
                  <a:txBody>
                    <a:bodyPr/>
                    <a:lstStyle/>
                    <a:p>
                      <a:pPr algn="ctr"/>
                      <a:endParaRPr lang="en-US" sz="2400"/>
                    </a:p>
                  </a:txBody>
                  <a:tcPr/>
                </a:tc>
                <a:tc>
                  <a:txBody>
                    <a:bodyPr/>
                    <a:lstStyle/>
                    <a:p>
                      <a:pPr algn="ctr"/>
                      <a:r>
                        <a:rPr lang="en-US" sz="2400"/>
                        <a:t>1</a:t>
                      </a:r>
                    </a:p>
                  </a:txBody>
                  <a:tcPr/>
                </a:tc>
                <a:tc>
                  <a:txBody>
                    <a:bodyPr/>
                    <a:lstStyle/>
                    <a:p>
                      <a:pPr algn="ctr"/>
                      <a:r>
                        <a:rPr lang="en-US" sz="2400"/>
                        <a:t>2</a:t>
                      </a:r>
                    </a:p>
                  </a:txBody>
                  <a:tcPr/>
                </a:tc>
                <a:tc>
                  <a:txBody>
                    <a:bodyPr/>
                    <a:lstStyle/>
                    <a:p>
                      <a:pPr algn="ctr"/>
                      <a:r>
                        <a:rPr lang="en-US" sz="2400"/>
                        <a:t>3</a:t>
                      </a:r>
                    </a:p>
                  </a:txBody>
                  <a:tcPr/>
                </a:tc>
                <a:tc>
                  <a:txBody>
                    <a:bodyPr/>
                    <a:lstStyle/>
                    <a:p>
                      <a:pPr algn="ctr"/>
                      <a:r>
                        <a:rPr lang="en-US" sz="2400"/>
                        <a:t>4</a:t>
                      </a:r>
                    </a:p>
                  </a:txBody>
                  <a:tcPr/>
                </a:tc>
                <a:tc>
                  <a:txBody>
                    <a:bodyPr/>
                    <a:lstStyle/>
                    <a:p>
                      <a:pPr algn="ctr"/>
                      <a:r>
                        <a:rPr lang="en-US" sz="2400"/>
                        <a:t>5</a:t>
                      </a:r>
                    </a:p>
                  </a:txBody>
                  <a:tcPr/>
                </a:tc>
                <a:extLst>
                  <a:ext uri="{0D108BD9-81ED-4DB2-BD59-A6C34878D82A}">
                    <a16:rowId xmlns:a16="http://schemas.microsoft.com/office/drawing/2014/main" val="1730181392"/>
                  </a:ext>
                </a:extLst>
              </a:tr>
              <a:tr h="457200">
                <a:tc>
                  <a:txBody>
                    <a:bodyPr/>
                    <a:lstStyle/>
                    <a:p>
                      <a:pPr algn="ctr"/>
                      <a:r>
                        <a:rPr lang="en-US" sz="2400"/>
                        <a:t>1</a:t>
                      </a:r>
                    </a:p>
                  </a:txBody>
                  <a:tcPr/>
                </a:tc>
                <a:tc>
                  <a:txBody>
                    <a:bodyPr/>
                    <a:lstStyle/>
                    <a:p>
                      <a:pPr algn="ctr"/>
                      <a:r>
                        <a:rPr lang="en-US" sz="2400"/>
                        <a:t>0</a:t>
                      </a:r>
                    </a:p>
                  </a:txBody>
                  <a:tcPr/>
                </a:tc>
                <a:tc>
                  <a:txBody>
                    <a:bodyPr/>
                    <a:lstStyle/>
                    <a:p>
                      <a:pPr algn="ctr"/>
                      <a:r>
                        <a:rPr lang="en-US" sz="2400"/>
                        <a:t>5</a:t>
                      </a:r>
                    </a:p>
                  </a:txBody>
                  <a:tcPr/>
                </a:tc>
                <a:tc>
                  <a:txBody>
                    <a:bodyPr/>
                    <a:lstStyle/>
                    <a:p>
                      <a:pPr algn="ctr"/>
                      <a:r>
                        <a:rPr lang="en-US" sz="2400" b="0"/>
                        <a:t>7</a:t>
                      </a:r>
                    </a:p>
                  </a:txBody>
                  <a:tcPr/>
                </a:tc>
                <a:tc>
                  <a:txBody>
                    <a:bodyPr/>
                    <a:lstStyle/>
                    <a:p>
                      <a:pPr algn="ctr"/>
                      <a:r>
                        <a:rPr lang="en-US" sz="2400"/>
                        <a:t>3</a:t>
                      </a:r>
                    </a:p>
                  </a:txBody>
                  <a:tcPr/>
                </a:tc>
                <a:tc>
                  <a:txBody>
                    <a:bodyPr/>
                    <a:lstStyle/>
                    <a:p>
                      <a:pPr algn="ctr"/>
                      <a:r>
                        <a:rPr lang="en-US" sz="2400"/>
                        <a:t>1</a:t>
                      </a:r>
                    </a:p>
                  </a:txBody>
                  <a:tcPr/>
                </a:tc>
                <a:extLst>
                  <a:ext uri="{0D108BD9-81ED-4DB2-BD59-A6C34878D82A}">
                    <a16:rowId xmlns:a16="http://schemas.microsoft.com/office/drawing/2014/main" val="2650957371"/>
                  </a:ext>
                </a:extLst>
              </a:tr>
              <a:tr h="457200">
                <a:tc>
                  <a:txBody>
                    <a:bodyPr/>
                    <a:lstStyle/>
                    <a:p>
                      <a:pPr algn="ctr"/>
                      <a:r>
                        <a:rPr lang="en-US" sz="2400"/>
                        <a:t>2</a:t>
                      </a:r>
                    </a:p>
                  </a:txBody>
                  <a:tcPr/>
                </a:tc>
                <a:tc>
                  <a:txBody>
                    <a:bodyPr/>
                    <a:lstStyle/>
                    <a:p>
                      <a:pPr algn="ctr"/>
                      <a:r>
                        <a:rPr lang="en-US" sz="2400"/>
                        <a:t>5</a:t>
                      </a:r>
                    </a:p>
                  </a:txBody>
                  <a:tcPr/>
                </a:tc>
                <a:tc>
                  <a:txBody>
                    <a:bodyPr/>
                    <a:lstStyle/>
                    <a:p>
                      <a:pPr algn="ctr"/>
                      <a:r>
                        <a:rPr lang="en-US" sz="2400"/>
                        <a:t>0</a:t>
                      </a:r>
                    </a:p>
                  </a:txBody>
                  <a:tcPr/>
                </a:tc>
                <a:tc>
                  <a:txBody>
                    <a:bodyPr/>
                    <a:lstStyle/>
                    <a:p>
                      <a:pPr algn="ctr"/>
                      <a:r>
                        <a:rPr lang="en-US" sz="2400"/>
                        <a:t>2</a:t>
                      </a:r>
                    </a:p>
                  </a:txBody>
                  <a:tcPr/>
                </a:tc>
                <a:tc>
                  <a:txBody>
                    <a:bodyPr/>
                    <a:lstStyle/>
                    <a:p>
                      <a:pPr algn="ctr"/>
                      <a:r>
                        <a:rPr lang="en-US" sz="2400" b="0" i="0" kern="1200">
                          <a:solidFill>
                            <a:schemeClr val="dk1"/>
                          </a:solidFill>
                          <a:effectLst/>
                          <a:latin typeface="+mn-lt"/>
                          <a:ea typeface="+mn-ea"/>
                          <a:cs typeface="+mn-cs"/>
                        </a:rPr>
                        <a:t>8</a:t>
                      </a:r>
                      <a:endParaRPr lang="en-US" sz="2400" b="0"/>
                    </a:p>
                  </a:txBody>
                  <a:tcPr/>
                </a:tc>
                <a:tc>
                  <a:txBody>
                    <a:bodyPr/>
                    <a:lstStyle/>
                    <a:p>
                      <a:pPr algn="ctr"/>
                      <a:r>
                        <a:rPr lang="en-US" sz="2400" b="0"/>
                        <a:t>6</a:t>
                      </a:r>
                    </a:p>
                  </a:txBody>
                  <a:tcPr/>
                </a:tc>
                <a:extLst>
                  <a:ext uri="{0D108BD9-81ED-4DB2-BD59-A6C34878D82A}">
                    <a16:rowId xmlns:a16="http://schemas.microsoft.com/office/drawing/2014/main" val="2179571576"/>
                  </a:ext>
                </a:extLst>
              </a:tr>
              <a:tr h="457200">
                <a:tc>
                  <a:txBody>
                    <a:bodyPr/>
                    <a:lstStyle/>
                    <a:p>
                      <a:pPr algn="ctr"/>
                      <a:r>
                        <a:rPr lang="en-US" sz="2400"/>
                        <a:t>3</a:t>
                      </a:r>
                    </a:p>
                  </a:txBody>
                  <a:tcPr/>
                </a:tc>
                <a:tc>
                  <a:txBody>
                    <a:bodyPr/>
                    <a:lstStyle/>
                    <a:p>
                      <a:pPr algn="ctr"/>
                      <a:r>
                        <a:rPr lang="en-US" sz="2400" b="0"/>
                        <a:t>7</a:t>
                      </a:r>
                    </a:p>
                  </a:txBody>
                  <a:tcPr/>
                </a:tc>
                <a:tc>
                  <a:txBody>
                    <a:bodyPr/>
                    <a:lstStyle/>
                    <a:p>
                      <a:pPr algn="ctr"/>
                      <a:r>
                        <a:rPr lang="en-US" sz="2400"/>
                        <a:t>2</a:t>
                      </a:r>
                    </a:p>
                  </a:txBody>
                  <a:tcPr/>
                </a:tc>
                <a:tc>
                  <a:txBody>
                    <a:bodyPr/>
                    <a:lstStyle/>
                    <a:p>
                      <a:pPr algn="ctr"/>
                      <a:r>
                        <a:rPr lang="en-US" sz="2400"/>
                        <a:t>0</a:t>
                      </a:r>
                    </a:p>
                  </a:txBody>
                  <a:tcPr/>
                </a:tc>
                <a:tc>
                  <a:txBody>
                    <a:bodyPr/>
                    <a:lstStyle/>
                    <a:p>
                      <a:pPr algn="ctr"/>
                      <a:r>
                        <a:rPr lang="en-US" sz="2400"/>
                        <a:t>7</a:t>
                      </a:r>
                    </a:p>
                  </a:txBody>
                  <a:tcPr/>
                </a:tc>
                <a:tc>
                  <a:txBody>
                    <a:bodyPr/>
                    <a:lstStyle/>
                    <a:p>
                      <a:pPr algn="ctr"/>
                      <a:r>
                        <a:rPr lang="en-US" sz="2400" b="0"/>
                        <a:t>8</a:t>
                      </a:r>
                    </a:p>
                  </a:txBody>
                  <a:tcPr/>
                </a:tc>
                <a:extLst>
                  <a:ext uri="{0D108BD9-81ED-4DB2-BD59-A6C34878D82A}">
                    <a16:rowId xmlns:a16="http://schemas.microsoft.com/office/drawing/2014/main" val="700658458"/>
                  </a:ext>
                </a:extLst>
              </a:tr>
              <a:tr h="457200">
                <a:tc>
                  <a:txBody>
                    <a:bodyPr/>
                    <a:lstStyle/>
                    <a:p>
                      <a:pPr algn="ctr"/>
                      <a:r>
                        <a:rPr lang="en-US" sz="2400"/>
                        <a:t>4</a:t>
                      </a:r>
                    </a:p>
                  </a:txBody>
                  <a:tcPr/>
                </a:tc>
                <a:tc>
                  <a:txBody>
                    <a:bodyPr/>
                    <a:lstStyle/>
                    <a:p>
                      <a:pPr algn="ctr"/>
                      <a:r>
                        <a:rPr lang="en-US" sz="2400"/>
                        <a:t>3</a:t>
                      </a:r>
                    </a:p>
                  </a:txBody>
                  <a:tcPr/>
                </a:tc>
                <a:tc>
                  <a:txBody>
                    <a:bodyPr/>
                    <a:lstStyle/>
                    <a:p>
                      <a:pPr algn="ctr"/>
                      <a:r>
                        <a:rPr lang="en-US" sz="2400" b="0"/>
                        <a:t>8</a:t>
                      </a:r>
                    </a:p>
                  </a:txBody>
                  <a:tcPr/>
                </a:tc>
                <a:tc>
                  <a:txBody>
                    <a:bodyPr/>
                    <a:lstStyle/>
                    <a:p>
                      <a:pPr algn="ctr"/>
                      <a:r>
                        <a:rPr lang="en-US" sz="2400"/>
                        <a:t>7</a:t>
                      </a:r>
                    </a:p>
                  </a:txBody>
                  <a:tcPr/>
                </a:tc>
                <a:tc>
                  <a:txBody>
                    <a:bodyPr/>
                    <a:lstStyle/>
                    <a:p>
                      <a:pPr algn="ctr"/>
                      <a:r>
                        <a:rPr lang="en-US" sz="2400"/>
                        <a:t>0</a:t>
                      </a:r>
                    </a:p>
                  </a:txBody>
                  <a:tcPr/>
                </a:tc>
                <a:tc>
                  <a:txBody>
                    <a:bodyPr/>
                    <a:lstStyle/>
                    <a:p>
                      <a:pPr algn="ctr"/>
                      <a:r>
                        <a:rPr lang="en-US" sz="2400"/>
                        <a:t>2</a:t>
                      </a:r>
                    </a:p>
                  </a:txBody>
                  <a:tcPr/>
                </a:tc>
                <a:extLst>
                  <a:ext uri="{0D108BD9-81ED-4DB2-BD59-A6C34878D82A}">
                    <a16:rowId xmlns:a16="http://schemas.microsoft.com/office/drawing/2014/main" val="2521194930"/>
                  </a:ext>
                </a:extLst>
              </a:tr>
              <a:tr h="457200">
                <a:tc>
                  <a:txBody>
                    <a:bodyPr/>
                    <a:lstStyle/>
                    <a:p>
                      <a:pPr algn="ctr"/>
                      <a:r>
                        <a:rPr lang="en-US" sz="2400"/>
                        <a:t>5</a:t>
                      </a:r>
                    </a:p>
                  </a:txBody>
                  <a:tcPr/>
                </a:tc>
                <a:tc>
                  <a:txBody>
                    <a:bodyPr/>
                    <a:lstStyle/>
                    <a:p>
                      <a:pPr algn="ctr"/>
                      <a:r>
                        <a:rPr lang="en-US" sz="2400"/>
                        <a:t>1</a:t>
                      </a:r>
                    </a:p>
                  </a:txBody>
                  <a:tcPr/>
                </a:tc>
                <a:tc>
                  <a:txBody>
                    <a:bodyPr/>
                    <a:lstStyle/>
                    <a:p>
                      <a:pPr algn="ctr"/>
                      <a:r>
                        <a:rPr lang="en-US" sz="2400" b="0" i="0" kern="1200">
                          <a:solidFill>
                            <a:schemeClr val="dk1"/>
                          </a:solidFill>
                          <a:effectLst/>
                          <a:latin typeface="+mn-lt"/>
                          <a:ea typeface="+mn-ea"/>
                          <a:cs typeface="+mn-cs"/>
                        </a:rPr>
                        <a:t>6</a:t>
                      </a:r>
                      <a:endParaRPr lang="en-US" sz="2400" b="0"/>
                    </a:p>
                  </a:txBody>
                  <a:tcPr/>
                </a:tc>
                <a:tc>
                  <a:txBody>
                    <a:bodyPr/>
                    <a:lstStyle/>
                    <a:p>
                      <a:pPr algn="ctr"/>
                      <a:r>
                        <a:rPr lang="en-US" sz="2400" b="0"/>
                        <a:t>8</a:t>
                      </a:r>
                    </a:p>
                  </a:txBody>
                  <a:tcPr/>
                </a:tc>
                <a:tc>
                  <a:txBody>
                    <a:bodyPr/>
                    <a:lstStyle/>
                    <a:p>
                      <a:pPr algn="ctr"/>
                      <a:r>
                        <a:rPr lang="en-US" sz="2400"/>
                        <a:t>2</a:t>
                      </a:r>
                    </a:p>
                  </a:txBody>
                  <a:tcPr/>
                </a:tc>
                <a:tc>
                  <a:txBody>
                    <a:bodyPr/>
                    <a:lstStyle/>
                    <a:p>
                      <a:pPr algn="ctr"/>
                      <a:r>
                        <a:rPr lang="en-US" sz="2400"/>
                        <a:t>0</a:t>
                      </a:r>
                    </a:p>
                  </a:txBody>
                  <a:tcPr/>
                </a:tc>
                <a:extLst>
                  <a:ext uri="{0D108BD9-81ED-4DB2-BD59-A6C34878D82A}">
                    <a16:rowId xmlns:a16="http://schemas.microsoft.com/office/drawing/2014/main" val="3279335298"/>
                  </a:ext>
                </a:extLst>
              </a:tr>
            </a:tbl>
          </a:graphicData>
        </a:graphic>
      </p:graphicFrame>
      <p:sp>
        <p:nvSpPr>
          <p:cNvPr id="5" name="TextBox 4">
            <a:extLst>
              <a:ext uri="{FF2B5EF4-FFF2-40B4-BE49-F238E27FC236}">
                <a16:creationId xmlns:a16="http://schemas.microsoft.com/office/drawing/2014/main" id="{369DF516-9A18-E206-D101-A8A54BDE28CD}"/>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29</a:t>
            </a:r>
          </a:p>
        </p:txBody>
      </p:sp>
    </p:spTree>
    <p:extLst>
      <p:ext uri="{BB962C8B-B14F-4D97-AF65-F5344CB8AC3E}">
        <p14:creationId xmlns:p14="http://schemas.microsoft.com/office/powerpoint/2010/main" val="4045583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8C45-8716-3587-C6D2-559643D48EE7}"/>
              </a:ext>
            </a:extLst>
          </p:cNvPr>
          <p:cNvSpPr>
            <a:spLocks noGrp="1"/>
          </p:cNvSpPr>
          <p:nvPr>
            <p:ph type="title"/>
          </p:nvPr>
        </p:nvSpPr>
        <p:spPr/>
        <p:txBody>
          <a:bodyPr anchor="ctr">
            <a:normAutofit/>
          </a:bodyPr>
          <a:lstStyle/>
          <a:p>
            <a:r>
              <a:rPr lang="en-US" sz="2900" b="1"/>
              <a:t>1. Tổng quan đồ thị (graph)</a:t>
            </a:r>
          </a:p>
        </p:txBody>
      </p:sp>
      <p:sp>
        <p:nvSpPr>
          <p:cNvPr id="3" name="Content Placeholder 2">
            <a:extLst>
              <a:ext uri="{FF2B5EF4-FFF2-40B4-BE49-F238E27FC236}">
                <a16:creationId xmlns:a16="http://schemas.microsoft.com/office/drawing/2014/main" id="{2A8CF615-D622-5BBD-7B53-50B811C8E8CA}"/>
              </a:ext>
            </a:extLst>
          </p:cNvPr>
          <p:cNvSpPr>
            <a:spLocks noGrp="1"/>
          </p:cNvSpPr>
          <p:nvPr>
            <p:ph idx="1"/>
          </p:nvPr>
        </p:nvSpPr>
        <p:spPr/>
        <p:txBody>
          <a:bodyPr>
            <a:normAutofit/>
          </a:bodyPr>
          <a:lstStyle/>
          <a:p>
            <a:pPr marL="0" indent="457200">
              <a:buNone/>
            </a:pPr>
            <a:r>
              <a:rPr lang="en-US" sz="2400"/>
              <a:t>Một Graph là một tập hợp hữu hạn các điểm (gọi là đỉnh của Graph) có các đầu mút tại các đỉnh của Graph.</a:t>
            </a:r>
          </a:p>
          <a:p>
            <a:pPr marL="0" indent="457200">
              <a:buNone/>
            </a:pPr>
            <a:r>
              <a:rPr lang="en-US" sz="2400"/>
              <a:t>Ví dụ:</a:t>
            </a:r>
          </a:p>
        </p:txBody>
      </p:sp>
      <p:sp>
        <p:nvSpPr>
          <p:cNvPr id="4" name="Oval 3">
            <a:extLst>
              <a:ext uri="{FF2B5EF4-FFF2-40B4-BE49-F238E27FC236}">
                <a16:creationId xmlns:a16="http://schemas.microsoft.com/office/drawing/2014/main" id="{A390E336-3E1B-5CD0-7145-76F1BA1B7D46}"/>
              </a:ext>
            </a:extLst>
          </p:cNvPr>
          <p:cNvSpPr/>
          <p:nvPr/>
        </p:nvSpPr>
        <p:spPr>
          <a:xfrm>
            <a:off x="1952123" y="3823271"/>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t>1</a:t>
            </a:r>
          </a:p>
        </p:txBody>
      </p:sp>
      <p:sp>
        <p:nvSpPr>
          <p:cNvPr id="5" name="Oval 4">
            <a:extLst>
              <a:ext uri="{FF2B5EF4-FFF2-40B4-BE49-F238E27FC236}">
                <a16:creationId xmlns:a16="http://schemas.microsoft.com/office/drawing/2014/main" id="{C6D81497-4940-44D3-5F93-236F65E1ACE0}"/>
              </a:ext>
            </a:extLst>
          </p:cNvPr>
          <p:cNvSpPr/>
          <p:nvPr/>
        </p:nvSpPr>
        <p:spPr>
          <a:xfrm>
            <a:off x="3644616" y="3823271"/>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4</a:t>
            </a:r>
            <a:endParaRPr lang="en-US"/>
          </a:p>
        </p:txBody>
      </p:sp>
      <p:sp>
        <p:nvSpPr>
          <p:cNvPr id="6" name="Oval 5">
            <a:extLst>
              <a:ext uri="{FF2B5EF4-FFF2-40B4-BE49-F238E27FC236}">
                <a16:creationId xmlns:a16="http://schemas.microsoft.com/office/drawing/2014/main" id="{F1A171A5-AF74-F33E-2D0E-44560F41B908}"/>
              </a:ext>
            </a:extLst>
          </p:cNvPr>
          <p:cNvSpPr/>
          <p:nvPr/>
        </p:nvSpPr>
        <p:spPr>
          <a:xfrm>
            <a:off x="1952123" y="5130863"/>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2</a:t>
            </a:r>
            <a:endParaRPr lang="en-US"/>
          </a:p>
        </p:txBody>
      </p:sp>
      <p:sp>
        <p:nvSpPr>
          <p:cNvPr id="7" name="Oval 6">
            <a:extLst>
              <a:ext uri="{FF2B5EF4-FFF2-40B4-BE49-F238E27FC236}">
                <a16:creationId xmlns:a16="http://schemas.microsoft.com/office/drawing/2014/main" id="{34A1407D-C896-1F1A-4D08-49ABBD675CA5}"/>
              </a:ext>
            </a:extLst>
          </p:cNvPr>
          <p:cNvSpPr/>
          <p:nvPr/>
        </p:nvSpPr>
        <p:spPr>
          <a:xfrm>
            <a:off x="3644616" y="5135053"/>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3</a:t>
            </a:r>
            <a:endParaRPr lang="en-US"/>
          </a:p>
        </p:txBody>
      </p:sp>
      <p:sp>
        <p:nvSpPr>
          <p:cNvPr id="8" name="Oval 7">
            <a:extLst>
              <a:ext uri="{FF2B5EF4-FFF2-40B4-BE49-F238E27FC236}">
                <a16:creationId xmlns:a16="http://schemas.microsoft.com/office/drawing/2014/main" id="{975FE39D-D9DA-536B-D6F0-22E5F15BAE46}"/>
              </a:ext>
            </a:extLst>
          </p:cNvPr>
          <p:cNvSpPr/>
          <p:nvPr/>
        </p:nvSpPr>
        <p:spPr>
          <a:xfrm>
            <a:off x="9392432" y="3694711"/>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4</a:t>
            </a:r>
            <a:endParaRPr lang="en-US"/>
          </a:p>
        </p:txBody>
      </p:sp>
      <p:sp>
        <p:nvSpPr>
          <p:cNvPr id="9" name="Oval 8">
            <a:extLst>
              <a:ext uri="{FF2B5EF4-FFF2-40B4-BE49-F238E27FC236}">
                <a16:creationId xmlns:a16="http://schemas.microsoft.com/office/drawing/2014/main" id="{5E9EFDF8-8637-D3D6-7334-0547316DE509}"/>
              </a:ext>
            </a:extLst>
          </p:cNvPr>
          <p:cNvSpPr/>
          <p:nvPr/>
        </p:nvSpPr>
        <p:spPr>
          <a:xfrm>
            <a:off x="7221567" y="3694711"/>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2</a:t>
            </a:r>
            <a:endParaRPr lang="en-US"/>
          </a:p>
        </p:txBody>
      </p:sp>
      <p:sp>
        <p:nvSpPr>
          <p:cNvPr id="10" name="Oval 9">
            <a:extLst>
              <a:ext uri="{FF2B5EF4-FFF2-40B4-BE49-F238E27FC236}">
                <a16:creationId xmlns:a16="http://schemas.microsoft.com/office/drawing/2014/main" id="{B5E6E56F-8588-8CBB-5A15-09D3CCE81D6C}"/>
              </a:ext>
            </a:extLst>
          </p:cNvPr>
          <p:cNvSpPr/>
          <p:nvPr/>
        </p:nvSpPr>
        <p:spPr>
          <a:xfrm>
            <a:off x="7221567" y="5399723"/>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1</a:t>
            </a:r>
            <a:endParaRPr lang="en-US"/>
          </a:p>
        </p:txBody>
      </p:sp>
      <p:cxnSp>
        <p:nvCxnSpPr>
          <p:cNvPr id="12" name="Straight Connector 11">
            <a:extLst>
              <a:ext uri="{FF2B5EF4-FFF2-40B4-BE49-F238E27FC236}">
                <a16:creationId xmlns:a16="http://schemas.microsoft.com/office/drawing/2014/main" id="{BCD042B0-1412-6C7F-CB18-FFF5EFC0F3A0}"/>
              </a:ext>
            </a:extLst>
          </p:cNvPr>
          <p:cNvCxnSpPr>
            <a:stCxn id="4" idx="4"/>
            <a:endCxn id="6" idx="0"/>
          </p:cNvCxnSpPr>
          <p:nvPr/>
        </p:nvCxnSpPr>
        <p:spPr>
          <a:xfrm>
            <a:off x="2180723" y="4280471"/>
            <a:ext cx="0" cy="85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D567A66-2D85-5182-0C11-DDEF657A4970}"/>
              </a:ext>
            </a:extLst>
          </p:cNvPr>
          <p:cNvCxnSpPr>
            <a:cxnSpLocks/>
            <a:stCxn id="7" idx="2"/>
            <a:endCxn id="6" idx="6"/>
          </p:cNvCxnSpPr>
          <p:nvPr/>
        </p:nvCxnSpPr>
        <p:spPr>
          <a:xfrm flipH="1" flipV="1">
            <a:off x="2409323" y="5359463"/>
            <a:ext cx="1235293" cy="4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01D1F6D-D670-7640-544A-7B1AAE7B4375}"/>
              </a:ext>
            </a:extLst>
          </p:cNvPr>
          <p:cNvCxnSpPr>
            <a:cxnSpLocks/>
            <a:stCxn id="4" idx="5"/>
            <a:endCxn id="7" idx="1"/>
          </p:cNvCxnSpPr>
          <p:nvPr/>
        </p:nvCxnSpPr>
        <p:spPr>
          <a:xfrm>
            <a:off x="2342368" y="4213516"/>
            <a:ext cx="1369203" cy="988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5194CE7-54F0-1911-03F0-8629E5825E33}"/>
              </a:ext>
            </a:extLst>
          </p:cNvPr>
          <p:cNvCxnSpPr>
            <a:cxnSpLocks/>
            <a:stCxn id="5" idx="2"/>
            <a:endCxn id="4" idx="6"/>
          </p:cNvCxnSpPr>
          <p:nvPr/>
        </p:nvCxnSpPr>
        <p:spPr>
          <a:xfrm flipH="1">
            <a:off x="2409323" y="4051871"/>
            <a:ext cx="12352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4B67EE6-3867-E93B-9892-F5ACD2FBB612}"/>
              </a:ext>
            </a:extLst>
          </p:cNvPr>
          <p:cNvSpPr/>
          <p:nvPr/>
        </p:nvSpPr>
        <p:spPr>
          <a:xfrm>
            <a:off x="8319536" y="28138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3</a:t>
            </a:r>
            <a:endParaRPr lang="en-US"/>
          </a:p>
        </p:txBody>
      </p:sp>
      <p:sp>
        <p:nvSpPr>
          <p:cNvPr id="23" name="Oval 22">
            <a:extLst>
              <a:ext uri="{FF2B5EF4-FFF2-40B4-BE49-F238E27FC236}">
                <a16:creationId xmlns:a16="http://schemas.microsoft.com/office/drawing/2014/main" id="{582890B5-C32D-A7BE-EF0B-532D5D96974A}"/>
              </a:ext>
            </a:extLst>
          </p:cNvPr>
          <p:cNvSpPr/>
          <p:nvPr/>
        </p:nvSpPr>
        <p:spPr>
          <a:xfrm>
            <a:off x="9392432" y="5399723"/>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5</a:t>
            </a:r>
            <a:endParaRPr lang="en-US"/>
          </a:p>
        </p:txBody>
      </p:sp>
      <p:cxnSp>
        <p:nvCxnSpPr>
          <p:cNvPr id="24" name="Straight Connector 23">
            <a:extLst>
              <a:ext uri="{FF2B5EF4-FFF2-40B4-BE49-F238E27FC236}">
                <a16:creationId xmlns:a16="http://schemas.microsoft.com/office/drawing/2014/main" id="{746F2DFF-1074-AC28-56D0-98A4863ACB63}"/>
              </a:ext>
            </a:extLst>
          </p:cNvPr>
          <p:cNvCxnSpPr>
            <a:cxnSpLocks/>
            <a:stCxn id="9" idx="4"/>
            <a:endCxn id="10" idx="0"/>
          </p:cNvCxnSpPr>
          <p:nvPr/>
        </p:nvCxnSpPr>
        <p:spPr>
          <a:xfrm>
            <a:off x="7450167" y="4151911"/>
            <a:ext cx="0" cy="1247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900AFB-04AF-C5CD-56C7-769D11E50C1F}"/>
              </a:ext>
            </a:extLst>
          </p:cNvPr>
          <p:cNvCxnSpPr>
            <a:cxnSpLocks/>
            <a:stCxn id="23" idx="2"/>
            <a:endCxn id="10" idx="6"/>
          </p:cNvCxnSpPr>
          <p:nvPr/>
        </p:nvCxnSpPr>
        <p:spPr>
          <a:xfrm flipH="1">
            <a:off x="7678767" y="5628323"/>
            <a:ext cx="17136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1D1A2C0-DBD4-DC0D-B0A7-0142BE186A69}"/>
              </a:ext>
            </a:extLst>
          </p:cNvPr>
          <p:cNvCxnSpPr>
            <a:cxnSpLocks/>
            <a:stCxn id="9" idx="7"/>
            <a:endCxn id="22" idx="3"/>
          </p:cNvCxnSpPr>
          <p:nvPr/>
        </p:nvCxnSpPr>
        <p:spPr>
          <a:xfrm flipV="1">
            <a:off x="7611812" y="3204084"/>
            <a:ext cx="774679" cy="55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536BF61-A784-280E-369B-6864825DBEF7}"/>
              </a:ext>
            </a:extLst>
          </p:cNvPr>
          <p:cNvCxnSpPr>
            <a:cxnSpLocks/>
            <a:stCxn id="8" idx="4"/>
            <a:endCxn id="23" idx="0"/>
          </p:cNvCxnSpPr>
          <p:nvPr/>
        </p:nvCxnSpPr>
        <p:spPr>
          <a:xfrm>
            <a:off x="9621032" y="4151911"/>
            <a:ext cx="0" cy="1247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C0171E8-E4A2-AC3C-3B68-5C03A02DDAE2}"/>
              </a:ext>
            </a:extLst>
          </p:cNvPr>
          <p:cNvCxnSpPr>
            <a:cxnSpLocks/>
            <a:stCxn id="22" idx="5"/>
            <a:endCxn id="8" idx="1"/>
          </p:cNvCxnSpPr>
          <p:nvPr/>
        </p:nvCxnSpPr>
        <p:spPr>
          <a:xfrm>
            <a:off x="8709781" y="3204084"/>
            <a:ext cx="749606" cy="557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C9DD63-295B-7621-8AC9-3106C5AA03D8}"/>
              </a:ext>
            </a:extLst>
          </p:cNvPr>
          <p:cNvCxnSpPr>
            <a:cxnSpLocks/>
            <a:stCxn id="8" idx="2"/>
            <a:endCxn id="9" idx="6"/>
          </p:cNvCxnSpPr>
          <p:nvPr/>
        </p:nvCxnSpPr>
        <p:spPr>
          <a:xfrm flipH="1">
            <a:off x="7678767" y="3923311"/>
            <a:ext cx="171366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1CA1E38F-93A2-0CF8-B839-173F57048B65}"/>
              </a:ext>
            </a:extLst>
          </p:cNvPr>
          <p:cNvSpPr/>
          <p:nvPr/>
        </p:nvSpPr>
        <p:spPr>
          <a:xfrm>
            <a:off x="8319536" y="4545103"/>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6</a:t>
            </a:r>
            <a:endParaRPr lang="en-US"/>
          </a:p>
        </p:txBody>
      </p:sp>
      <p:cxnSp>
        <p:nvCxnSpPr>
          <p:cNvPr id="43" name="Straight Connector 42">
            <a:extLst>
              <a:ext uri="{FF2B5EF4-FFF2-40B4-BE49-F238E27FC236}">
                <a16:creationId xmlns:a16="http://schemas.microsoft.com/office/drawing/2014/main" id="{986B4994-B8AB-AF73-8AB7-8264C0BE9E24}"/>
              </a:ext>
            </a:extLst>
          </p:cNvPr>
          <p:cNvCxnSpPr>
            <a:cxnSpLocks/>
            <a:stCxn id="42" idx="3"/>
            <a:endCxn id="10" idx="7"/>
          </p:cNvCxnSpPr>
          <p:nvPr/>
        </p:nvCxnSpPr>
        <p:spPr>
          <a:xfrm flipH="1">
            <a:off x="7611812" y="4935348"/>
            <a:ext cx="774679" cy="531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0C6D4BD-B539-BD23-9F47-58A3E05E5A46}"/>
              </a:ext>
            </a:extLst>
          </p:cNvPr>
          <p:cNvCxnSpPr>
            <a:cxnSpLocks/>
            <a:stCxn id="42" idx="5"/>
            <a:endCxn id="23" idx="1"/>
          </p:cNvCxnSpPr>
          <p:nvPr/>
        </p:nvCxnSpPr>
        <p:spPr>
          <a:xfrm>
            <a:off x="8709781" y="4935348"/>
            <a:ext cx="749606" cy="531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930550-8E49-3565-DCAD-F5F3EF5A7801}"/>
              </a:ext>
            </a:extLst>
          </p:cNvPr>
          <p:cNvCxnSpPr>
            <a:cxnSpLocks/>
            <a:stCxn id="42" idx="1"/>
            <a:endCxn id="9" idx="5"/>
          </p:cNvCxnSpPr>
          <p:nvPr/>
        </p:nvCxnSpPr>
        <p:spPr>
          <a:xfrm flipH="1" flipV="1">
            <a:off x="7611812" y="4084956"/>
            <a:ext cx="774679" cy="527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61133B9-4A06-5D9D-FBA8-20730BDF9BFB}"/>
              </a:ext>
            </a:extLst>
          </p:cNvPr>
          <p:cNvCxnSpPr>
            <a:cxnSpLocks/>
            <a:stCxn id="42" idx="7"/>
            <a:endCxn id="8" idx="3"/>
          </p:cNvCxnSpPr>
          <p:nvPr/>
        </p:nvCxnSpPr>
        <p:spPr>
          <a:xfrm flipV="1">
            <a:off x="8709781" y="4084956"/>
            <a:ext cx="749606" cy="52710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A14448F-1272-C305-08FA-5175DE609A78}"/>
              </a:ext>
            </a:extLst>
          </p:cNvPr>
          <p:cNvSpPr txBox="1"/>
          <p:nvPr/>
        </p:nvSpPr>
        <p:spPr>
          <a:xfrm>
            <a:off x="11851539" y="0"/>
            <a:ext cx="340158" cy="430887"/>
          </a:xfrm>
          <a:prstGeom prst="rect">
            <a:avLst/>
          </a:prstGeom>
          <a:noFill/>
        </p:spPr>
        <p:txBody>
          <a:bodyPr wrap="none" rtlCol="0" anchor="ctr">
            <a:spAutoFit/>
          </a:bodyPr>
          <a:lstStyle/>
          <a:p>
            <a:pPr algn="ctr"/>
            <a:r>
              <a:rPr lang="en-US" sz="2200" b="1">
                <a:solidFill>
                  <a:schemeClr val="bg1"/>
                </a:solidFill>
                <a:highlight>
                  <a:srgbClr val="000000"/>
                </a:highlight>
              </a:rPr>
              <a:t>3</a:t>
            </a:r>
          </a:p>
        </p:txBody>
      </p:sp>
    </p:spTree>
    <p:extLst>
      <p:ext uri="{BB962C8B-B14F-4D97-AF65-F5344CB8AC3E}">
        <p14:creationId xmlns:p14="http://schemas.microsoft.com/office/powerpoint/2010/main" val="1334539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47" name="Straight Connector 46">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3518C2C-77B3-42CA-668D-048576071576}"/>
              </a:ext>
            </a:extLst>
          </p:cNvPr>
          <p:cNvSpPr>
            <a:spLocks noGrp="1"/>
          </p:cNvSpPr>
          <p:nvPr>
            <p:ph type="title"/>
          </p:nvPr>
        </p:nvSpPr>
        <p:spPr>
          <a:xfrm>
            <a:off x="1451580" y="804520"/>
            <a:ext cx="5550355" cy="1049235"/>
          </a:xfrm>
        </p:spPr>
        <p:txBody>
          <a:bodyPr anchor="ctr">
            <a:normAutofit/>
          </a:bodyPr>
          <a:lstStyle/>
          <a:p>
            <a:r>
              <a:rPr lang="en-US" sz="4000" b="1"/>
              <a:t>Nội dung</a:t>
            </a:r>
          </a:p>
        </p:txBody>
      </p:sp>
      <p:sp>
        <p:nvSpPr>
          <p:cNvPr id="49" name="Rectangle 48">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458165B3-634C-59F8-C5A5-65CAC4187B06}"/>
              </a:ext>
            </a:extLst>
          </p:cNvPr>
          <p:cNvSpPr>
            <a:spLocks noGrp="1"/>
          </p:cNvSpPr>
          <p:nvPr>
            <p:ph idx="1"/>
          </p:nvPr>
        </p:nvSpPr>
        <p:spPr>
          <a:xfrm>
            <a:off x="1451580" y="2015732"/>
            <a:ext cx="5550355" cy="4037748"/>
          </a:xfrm>
        </p:spPr>
        <p:txBody>
          <a:bodyPr>
            <a:noAutofit/>
          </a:bodyPr>
          <a:lstStyle/>
          <a:p>
            <a:pPr marL="457200" indent="-457200">
              <a:buClr>
                <a:srgbClr val="A0812A"/>
              </a:buClr>
              <a:buFont typeface="+mj-lt"/>
              <a:buAutoNum type="arabicPeriod"/>
            </a:pPr>
            <a:r>
              <a:rPr lang="en-US" sz="2400" i="1"/>
              <a:t>Tổng quan đồ thị</a:t>
            </a:r>
          </a:p>
          <a:p>
            <a:pPr marL="457200" indent="-457200">
              <a:buClr>
                <a:srgbClr val="A0812A"/>
              </a:buClr>
              <a:buFont typeface="+mj-lt"/>
              <a:buAutoNum type="arabicPeriod"/>
            </a:pPr>
            <a:r>
              <a:rPr lang="en-US" sz="2400" i="1"/>
              <a:t>Một số thuật giải tìm đường đi ngắn nhất</a:t>
            </a:r>
          </a:p>
          <a:p>
            <a:pPr marL="457200" indent="-457200">
              <a:buClr>
                <a:srgbClr val="A0812A"/>
              </a:buClr>
              <a:buFont typeface="+mj-lt"/>
              <a:buAutoNum type="arabicPeriod"/>
            </a:pPr>
            <a:r>
              <a:rPr lang="en-US" sz="2400" i="1"/>
              <a:t>Thuật toán Dijkstra</a:t>
            </a:r>
          </a:p>
          <a:p>
            <a:pPr marL="457200" indent="-457200">
              <a:buClr>
                <a:srgbClr val="A0812A"/>
              </a:buClr>
              <a:buFont typeface="+mj-lt"/>
              <a:buAutoNum type="arabicPeriod"/>
            </a:pPr>
            <a:r>
              <a:rPr lang="en-US" sz="2400" i="1"/>
              <a:t>Thuật toán Floyd</a:t>
            </a:r>
          </a:p>
          <a:p>
            <a:pPr marL="457200" indent="-457200">
              <a:buClr>
                <a:srgbClr val="A0812A"/>
              </a:buClr>
              <a:buFont typeface="+mj-lt"/>
              <a:buAutoNum type="arabicPeriod"/>
            </a:pPr>
            <a:r>
              <a:rPr lang="en-US" sz="2400" i="1"/>
              <a:t>Chương trình cài đặt minh hoạ</a:t>
            </a:r>
          </a:p>
          <a:p>
            <a:pPr marL="457200" indent="-457200">
              <a:buClr>
                <a:srgbClr val="A0812A"/>
              </a:buClr>
              <a:buFont typeface="+mj-lt"/>
              <a:buAutoNum type="arabicPeriod"/>
            </a:pPr>
            <a:r>
              <a:rPr lang="en-US" sz="2400" i="1"/>
              <a:t>Tài liệu tham khảo</a:t>
            </a:r>
          </a:p>
        </p:txBody>
      </p:sp>
      <p:grpSp>
        <p:nvGrpSpPr>
          <p:cNvPr id="51" name="Group 50">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52" name="Rectangle 51">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3" name="Rectangle 52">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pic>
        <p:nvPicPr>
          <p:cNvPr id="5" name="Picture 4" descr="Rice fields in terraces">
            <a:extLst>
              <a:ext uri="{FF2B5EF4-FFF2-40B4-BE49-F238E27FC236}">
                <a16:creationId xmlns:a16="http://schemas.microsoft.com/office/drawing/2014/main" id="{CED5F4B5-FF8E-8B0C-04C4-5019D1D97FBE}"/>
              </a:ext>
            </a:extLst>
          </p:cNvPr>
          <p:cNvPicPr>
            <a:picLocks noChangeAspect="1"/>
          </p:cNvPicPr>
          <p:nvPr/>
        </p:nvPicPr>
        <p:blipFill rotWithShape="1">
          <a:blip r:embed="rId2"/>
          <a:srcRect l="16591" r="39426" b="-1"/>
          <a:stretch/>
        </p:blipFill>
        <p:spPr>
          <a:xfrm>
            <a:off x="8116373" y="1116345"/>
            <a:ext cx="2799103" cy="3866172"/>
          </a:xfrm>
          <a:prstGeom prst="rect">
            <a:avLst/>
          </a:prstGeom>
        </p:spPr>
      </p:pic>
      <p:pic>
        <p:nvPicPr>
          <p:cNvPr id="55" name="Picture 54">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0008841-C96D-09E2-B91B-A207BAE71E11}"/>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30</a:t>
            </a:r>
          </a:p>
        </p:txBody>
      </p:sp>
    </p:spTree>
    <p:extLst>
      <p:ext uri="{BB962C8B-B14F-4D97-AF65-F5344CB8AC3E}">
        <p14:creationId xmlns:p14="http://schemas.microsoft.com/office/powerpoint/2010/main" val="2211179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0000"/>
                                      </p:to>
                                    </p:animClr>
                                    <p:animClr clrSpc="rgb" dir="cw">
                                      <p:cBhvr>
                                        <p:cTn id="7" dur="500" fill="hold"/>
                                        <p:tgtEl>
                                          <p:spTgt spid="3">
                                            <p:txEl>
                                              <p:pRg st="4" end="4"/>
                                            </p:txEl>
                                          </p:spTgt>
                                        </p:tgtEl>
                                        <p:attrNameLst>
                                          <p:attrName>fillcolor</p:attrName>
                                        </p:attrNameLst>
                                      </p:cBhvr>
                                      <p:to>
                                        <a:srgbClr val="FF0000"/>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3973B8B-DDEE-AA7E-9A95-5F92B28782E6}"/>
              </a:ext>
            </a:extLst>
          </p:cNvPr>
          <p:cNvSpPr>
            <a:spLocks noGrp="1"/>
          </p:cNvSpPr>
          <p:nvPr>
            <p:ph type="title"/>
          </p:nvPr>
        </p:nvSpPr>
        <p:spPr>
          <a:xfrm>
            <a:off x="1060704" y="804520"/>
            <a:ext cx="3921033" cy="1049235"/>
          </a:xfrm>
        </p:spPr>
        <p:txBody>
          <a:bodyPr vert="horz" lIns="91440" tIns="45720" rIns="91440" bIns="0" rtlCol="0">
            <a:noAutofit/>
          </a:bodyPr>
          <a:lstStyle/>
          <a:p>
            <a:pPr>
              <a:buClr>
                <a:srgbClr val="A0812A"/>
              </a:buClr>
            </a:pPr>
            <a:r>
              <a:rPr lang="en-US" sz="2900" b="1"/>
              <a:t>5. Chương trình cài đặt minh hoạ</a:t>
            </a:r>
          </a:p>
        </p:txBody>
      </p:sp>
      <p:sp>
        <p:nvSpPr>
          <p:cNvPr id="28" name="Rectangle 27">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AE5F00E-601C-25B4-1082-7C0BA7B2D496}"/>
              </a:ext>
            </a:extLst>
          </p:cNvPr>
          <p:cNvSpPr>
            <a:spLocks noGrp="1"/>
          </p:cNvSpPr>
          <p:nvPr>
            <p:ph idx="1"/>
          </p:nvPr>
        </p:nvSpPr>
        <p:spPr>
          <a:xfrm>
            <a:off x="1451581" y="2015732"/>
            <a:ext cx="3526523" cy="3450613"/>
          </a:xfrm>
        </p:spPr>
        <p:txBody>
          <a:bodyPr vert="horz" lIns="91440" tIns="91440" rIns="91440" bIns="91440" rtlCol="0">
            <a:normAutofit/>
          </a:bodyPr>
          <a:lstStyle/>
          <a:p>
            <a:pPr marL="0" indent="0">
              <a:buNone/>
            </a:pPr>
            <a:r>
              <a:rPr lang="en-US" cap="all"/>
              <a:t>Dijkstra</a:t>
            </a:r>
          </a:p>
          <a:p>
            <a:pPr marL="0" indent="0">
              <a:buNone/>
            </a:pPr>
            <a:endParaRPr lang="en-US" cap="all"/>
          </a:p>
        </p:txBody>
      </p:sp>
      <p:grpSp>
        <p:nvGrpSpPr>
          <p:cNvPr id="30" name="Group 29">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1" name="Rectangle 30">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descr="A screen shot of a computer program&#10;&#10;Description automatically generated">
            <a:extLst>
              <a:ext uri="{FF2B5EF4-FFF2-40B4-BE49-F238E27FC236}">
                <a16:creationId xmlns:a16="http://schemas.microsoft.com/office/drawing/2014/main" id="{A3C463EC-31B0-DF9A-1E54-CB002764996A}"/>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r="23302" b="-1"/>
          <a:stretch/>
        </p:blipFill>
        <p:spPr>
          <a:xfrm>
            <a:off x="5724230" y="811444"/>
            <a:ext cx="5571493" cy="4467515"/>
          </a:xfrm>
          <a:prstGeom prst="rect">
            <a:avLst/>
          </a:prstGeom>
        </p:spPr>
      </p:pic>
      <p:pic>
        <p:nvPicPr>
          <p:cNvPr id="34" name="Picture 33">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6B01B6-BB80-0042-C459-13731F793579}"/>
              </a:ext>
            </a:extLst>
          </p:cNvPr>
          <p:cNvSpPr txBox="1"/>
          <p:nvPr/>
        </p:nvSpPr>
        <p:spPr>
          <a:xfrm>
            <a:off x="11773793" y="0"/>
            <a:ext cx="495650" cy="430887"/>
          </a:xfrm>
          <a:prstGeom prst="rect">
            <a:avLst/>
          </a:prstGeom>
          <a:noFill/>
        </p:spPr>
        <p:txBody>
          <a:bodyPr wrap="none" rtlCol="0" anchor="ctr">
            <a:spAutoFit/>
          </a:bodyPr>
          <a:lstStyle/>
          <a:p>
            <a:pPr algn="ctr">
              <a:spcAft>
                <a:spcPts val="600"/>
              </a:spcAft>
            </a:pPr>
            <a:r>
              <a:rPr lang="en-US" sz="2200" b="1">
                <a:solidFill>
                  <a:schemeClr val="bg1"/>
                </a:solidFill>
                <a:highlight>
                  <a:srgbClr val="000000"/>
                </a:highlight>
              </a:rPr>
              <a:t>31</a:t>
            </a:r>
          </a:p>
        </p:txBody>
      </p:sp>
    </p:spTree>
    <p:extLst>
      <p:ext uri="{BB962C8B-B14F-4D97-AF65-F5344CB8AC3E}">
        <p14:creationId xmlns:p14="http://schemas.microsoft.com/office/powerpoint/2010/main" val="1491189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3973B8B-DDEE-AA7E-9A95-5F92B28782E6}"/>
              </a:ext>
            </a:extLst>
          </p:cNvPr>
          <p:cNvSpPr>
            <a:spLocks noGrp="1"/>
          </p:cNvSpPr>
          <p:nvPr>
            <p:ph type="title"/>
          </p:nvPr>
        </p:nvSpPr>
        <p:spPr>
          <a:xfrm>
            <a:off x="1451580" y="804520"/>
            <a:ext cx="4176511" cy="1049235"/>
          </a:xfrm>
        </p:spPr>
        <p:txBody>
          <a:bodyPr vert="horz" lIns="91440" tIns="45720" rIns="91440" bIns="0" rtlCol="0">
            <a:normAutofit/>
          </a:bodyPr>
          <a:lstStyle/>
          <a:p>
            <a:pPr>
              <a:buClr>
                <a:srgbClr val="A0812A"/>
              </a:buClr>
            </a:pPr>
            <a:r>
              <a:rPr lang="en-US" sz="2900" b="1"/>
              <a:t>5. Chương trình cài đặt minh hoạ</a:t>
            </a:r>
          </a:p>
        </p:txBody>
      </p:sp>
      <p:sp>
        <p:nvSpPr>
          <p:cNvPr id="28" name="Rectangle 2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AE5F00E-601C-25B4-1082-7C0BA7B2D496}"/>
              </a:ext>
            </a:extLst>
          </p:cNvPr>
          <p:cNvSpPr>
            <a:spLocks noGrp="1"/>
          </p:cNvSpPr>
          <p:nvPr>
            <p:ph idx="1"/>
          </p:nvPr>
        </p:nvSpPr>
        <p:spPr>
          <a:xfrm>
            <a:off x="1451581" y="2015732"/>
            <a:ext cx="4172212" cy="3450613"/>
          </a:xfrm>
        </p:spPr>
        <p:txBody>
          <a:bodyPr vert="horz" lIns="91440" tIns="91440" rIns="91440" bIns="91440" rtlCol="0">
            <a:normAutofit/>
          </a:bodyPr>
          <a:lstStyle/>
          <a:p>
            <a:pPr marL="0" indent="0">
              <a:buNone/>
            </a:pPr>
            <a:r>
              <a:rPr lang="en-US" cap="all"/>
              <a:t>Dijkstra</a:t>
            </a:r>
          </a:p>
          <a:p>
            <a:pPr marL="0" indent="0">
              <a:buNone/>
            </a:pPr>
            <a:endParaRPr lang="en-US" cap="all"/>
          </a:p>
        </p:txBody>
      </p:sp>
      <p:pic>
        <p:nvPicPr>
          <p:cNvPr id="5" name="Picture 4" descr="A computer screen shot of a program code&#10;&#10;Description automatically generated">
            <a:extLst>
              <a:ext uri="{FF2B5EF4-FFF2-40B4-BE49-F238E27FC236}">
                <a16:creationId xmlns:a16="http://schemas.microsoft.com/office/drawing/2014/main" id="{D861FB79-AE8A-9F56-303A-2BE25F5449E7}"/>
              </a:ext>
            </a:extLst>
          </p:cNvPr>
          <p:cNvPicPr>
            <a:picLocks noChangeAspect="1"/>
          </p:cNvPicPr>
          <p:nvPr/>
        </p:nvPicPr>
        <p:blipFill>
          <a:blip r:embed="rId2"/>
          <a:stretch>
            <a:fillRect/>
          </a:stretch>
        </p:blipFill>
        <p:spPr>
          <a:xfrm>
            <a:off x="5684283" y="357439"/>
            <a:ext cx="6089510" cy="5391963"/>
          </a:xfrm>
          <a:prstGeom prst="rect">
            <a:avLst/>
          </a:prstGeom>
        </p:spPr>
      </p:pic>
      <p:pic>
        <p:nvPicPr>
          <p:cNvPr id="30" name="Picture 2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6B01B6-BB80-0042-C459-13731F793579}"/>
              </a:ext>
            </a:extLst>
          </p:cNvPr>
          <p:cNvSpPr txBox="1"/>
          <p:nvPr/>
        </p:nvSpPr>
        <p:spPr>
          <a:xfrm>
            <a:off x="11773793" y="0"/>
            <a:ext cx="495650" cy="430887"/>
          </a:xfrm>
          <a:prstGeom prst="rect">
            <a:avLst/>
          </a:prstGeom>
          <a:noFill/>
        </p:spPr>
        <p:txBody>
          <a:bodyPr wrap="none" rtlCol="0" anchor="ctr">
            <a:spAutoFit/>
          </a:bodyPr>
          <a:lstStyle/>
          <a:p>
            <a:pPr algn="ctr">
              <a:spcAft>
                <a:spcPts val="600"/>
              </a:spcAft>
            </a:pPr>
            <a:r>
              <a:rPr lang="en-US" sz="2200" b="1">
                <a:solidFill>
                  <a:schemeClr val="bg1"/>
                </a:solidFill>
                <a:highlight>
                  <a:srgbClr val="000000"/>
                </a:highlight>
              </a:rPr>
              <a:t>32</a:t>
            </a:r>
          </a:p>
        </p:txBody>
      </p:sp>
    </p:spTree>
    <p:extLst>
      <p:ext uri="{BB962C8B-B14F-4D97-AF65-F5344CB8AC3E}">
        <p14:creationId xmlns:p14="http://schemas.microsoft.com/office/powerpoint/2010/main" val="2017498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3973B8B-DDEE-AA7E-9A95-5F92B28782E6}"/>
              </a:ext>
            </a:extLst>
          </p:cNvPr>
          <p:cNvSpPr>
            <a:spLocks noGrp="1"/>
          </p:cNvSpPr>
          <p:nvPr>
            <p:ph type="title"/>
          </p:nvPr>
        </p:nvSpPr>
        <p:spPr>
          <a:xfrm>
            <a:off x="1776424" y="4460798"/>
            <a:ext cx="8637073" cy="558063"/>
          </a:xfrm>
        </p:spPr>
        <p:txBody>
          <a:bodyPr vert="horz" lIns="91440" tIns="45720" rIns="91440" bIns="0" rtlCol="0" anchor="b">
            <a:normAutofit/>
          </a:bodyPr>
          <a:lstStyle/>
          <a:p>
            <a:pPr>
              <a:buClr>
                <a:srgbClr val="A0812A"/>
              </a:buClr>
            </a:pPr>
            <a:r>
              <a:rPr lang="en-US" sz="2900" b="1"/>
              <a:t>5. Chương trình cài đặt minh hoạ</a:t>
            </a:r>
          </a:p>
        </p:txBody>
      </p:sp>
      <p:sp>
        <p:nvSpPr>
          <p:cNvPr id="3" name="Content Placeholder 2">
            <a:extLst>
              <a:ext uri="{FF2B5EF4-FFF2-40B4-BE49-F238E27FC236}">
                <a16:creationId xmlns:a16="http://schemas.microsoft.com/office/drawing/2014/main" id="{1AE5F00E-601C-25B4-1082-7C0BA7B2D496}"/>
              </a:ext>
            </a:extLst>
          </p:cNvPr>
          <p:cNvSpPr>
            <a:spLocks noGrp="1"/>
          </p:cNvSpPr>
          <p:nvPr>
            <p:ph idx="1"/>
          </p:nvPr>
        </p:nvSpPr>
        <p:spPr>
          <a:xfrm>
            <a:off x="1776425" y="5029495"/>
            <a:ext cx="8637072" cy="429072"/>
          </a:xfrm>
        </p:spPr>
        <p:txBody>
          <a:bodyPr vert="horz" lIns="91440" tIns="91440" rIns="91440" bIns="91440" rtlCol="0">
            <a:normAutofit lnSpcReduction="10000"/>
          </a:bodyPr>
          <a:lstStyle/>
          <a:p>
            <a:pPr marL="0" indent="0" algn="ctr">
              <a:lnSpc>
                <a:spcPct val="110000"/>
              </a:lnSpc>
              <a:buNone/>
            </a:pPr>
            <a:r>
              <a:rPr lang="en-US" sz="1500" cap="all"/>
              <a:t>Dijkstra</a:t>
            </a:r>
          </a:p>
          <a:p>
            <a:pPr marL="0" indent="0" algn="ctr">
              <a:lnSpc>
                <a:spcPct val="110000"/>
              </a:lnSpc>
              <a:buNone/>
            </a:pPr>
            <a:endParaRPr lang="en-US" sz="1500" cap="all"/>
          </a:p>
        </p:txBody>
      </p:sp>
      <p:pic>
        <p:nvPicPr>
          <p:cNvPr id="11" name="Picture 10" descr="A computer screen shot of a program code&#10;&#10;Description automatically generated">
            <a:extLst>
              <a:ext uri="{FF2B5EF4-FFF2-40B4-BE49-F238E27FC236}">
                <a16:creationId xmlns:a16="http://schemas.microsoft.com/office/drawing/2014/main" id="{F9326028-2EA7-85E7-2842-053BA6310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303" y="1862"/>
            <a:ext cx="6095697" cy="4068877"/>
          </a:xfrm>
          <a:prstGeom prst="rect">
            <a:avLst/>
          </a:prstGeom>
        </p:spPr>
      </p:pic>
      <p:pic>
        <p:nvPicPr>
          <p:cNvPr id="9" name="Picture 8" descr="A computer screen with many colorful text&#10;&#10;Description automatically generated with medium confidence">
            <a:extLst>
              <a:ext uri="{FF2B5EF4-FFF2-40B4-BE49-F238E27FC236}">
                <a16:creationId xmlns:a16="http://schemas.microsoft.com/office/drawing/2014/main" id="{63DB6048-216B-9ED1-7189-3EAEC2E118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 y="0"/>
            <a:ext cx="6095697" cy="4068877"/>
          </a:xfrm>
          <a:prstGeom prst="rect">
            <a:avLst/>
          </a:prstGeom>
        </p:spPr>
      </p:pic>
      <p:cxnSp>
        <p:nvCxnSpPr>
          <p:cNvPr id="28" name="Straight Connector 27">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6B01B6-BB80-0042-C459-13731F793579}"/>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33</a:t>
            </a:r>
          </a:p>
        </p:txBody>
      </p:sp>
    </p:spTree>
    <p:extLst>
      <p:ext uri="{BB962C8B-B14F-4D97-AF65-F5344CB8AC3E}">
        <p14:creationId xmlns:p14="http://schemas.microsoft.com/office/powerpoint/2010/main" val="1978925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8" name="Picture 17">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6" name="Rectangle 25">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3973B8B-DDEE-AA7E-9A95-5F92B28782E6}"/>
              </a:ext>
            </a:extLst>
          </p:cNvPr>
          <p:cNvSpPr>
            <a:spLocks noGrp="1"/>
          </p:cNvSpPr>
          <p:nvPr>
            <p:ph type="title"/>
          </p:nvPr>
        </p:nvSpPr>
        <p:spPr>
          <a:xfrm>
            <a:off x="1776424" y="4460798"/>
            <a:ext cx="8637073" cy="558063"/>
          </a:xfrm>
        </p:spPr>
        <p:txBody>
          <a:bodyPr vert="horz" lIns="91440" tIns="45720" rIns="91440" bIns="0" rtlCol="0" anchor="b">
            <a:normAutofit/>
          </a:bodyPr>
          <a:lstStyle/>
          <a:p>
            <a:pPr>
              <a:buClr>
                <a:srgbClr val="A0812A"/>
              </a:buClr>
            </a:pPr>
            <a:r>
              <a:rPr lang="en-US" sz="2900" b="1"/>
              <a:t>5. Chương trình cài đặt minh hoạ</a:t>
            </a:r>
          </a:p>
        </p:txBody>
      </p:sp>
      <p:sp>
        <p:nvSpPr>
          <p:cNvPr id="3" name="Content Placeholder 2">
            <a:extLst>
              <a:ext uri="{FF2B5EF4-FFF2-40B4-BE49-F238E27FC236}">
                <a16:creationId xmlns:a16="http://schemas.microsoft.com/office/drawing/2014/main" id="{1AE5F00E-601C-25B4-1082-7C0BA7B2D496}"/>
              </a:ext>
            </a:extLst>
          </p:cNvPr>
          <p:cNvSpPr>
            <a:spLocks noGrp="1"/>
          </p:cNvSpPr>
          <p:nvPr>
            <p:ph idx="1"/>
          </p:nvPr>
        </p:nvSpPr>
        <p:spPr>
          <a:xfrm>
            <a:off x="1776425" y="5029495"/>
            <a:ext cx="8637072" cy="429072"/>
          </a:xfrm>
        </p:spPr>
        <p:txBody>
          <a:bodyPr vert="horz" lIns="91440" tIns="91440" rIns="91440" bIns="91440" rtlCol="0">
            <a:normAutofit/>
          </a:bodyPr>
          <a:lstStyle/>
          <a:p>
            <a:pPr marL="0" indent="0" algn="ctr">
              <a:lnSpc>
                <a:spcPct val="110000"/>
              </a:lnSpc>
              <a:buNone/>
            </a:pPr>
            <a:r>
              <a:rPr lang="en-US" sz="1500" cap="all"/>
              <a:t>Dijkstra</a:t>
            </a:r>
          </a:p>
        </p:txBody>
      </p:sp>
      <p:cxnSp>
        <p:nvCxnSpPr>
          <p:cNvPr id="28" name="Straight Connector 27">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45D4692-EBF4-72A8-EC74-6649C08A8F90}"/>
              </a:ext>
            </a:extLst>
          </p:cNvPr>
          <p:cNvPicPr>
            <a:picLocks noChangeAspect="1"/>
          </p:cNvPicPr>
          <p:nvPr/>
        </p:nvPicPr>
        <p:blipFill>
          <a:blip r:embed="rId3"/>
          <a:stretch>
            <a:fillRect/>
          </a:stretch>
        </p:blipFill>
        <p:spPr>
          <a:xfrm>
            <a:off x="-6241" y="0"/>
            <a:ext cx="6108062" cy="4070128"/>
          </a:xfrm>
          <a:prstGeom prst="rect">
            <a:avLst/>
          </a:prstGeom>
        </p:spPr>
      </p:pic>
      <p:pic>
        <p:nvPicPr>
          <p:cNvPr id="8" name="Picture 7">
            <a:extLst>
              <a:ext uri="{FF2B5EF4-FFF2-40B4-BE49-F238E27FC236}">
                <a16:creationId xmlns:a16="http://schemas.microsoft.com/office/drawing/2014/main" id="{857E3C1C-32B9-7D07-D4E2-1799414552E5}"/>
              </a:ext>
            </a:extLst>
          </p:cNvPr>
          <p:cNvPicPr>
            <a:picLocks noChangeAspect="1"/>
          </p:cNvPicPr>
          <p:nvPr/>
        </p:nvPicPr>
        <p:blipFill>
          <a:blip r:embed="rId4"/>
          <a:stretch>
            <a:fillRect/>
          </a:stretch>
        </p:blipFill>
        <p:spPr>
          <a:xfrm>
            <a:off x="6089455" y="0"/>
            <a:ext cx="6102242" cy="4070130"/>
          </a:xfrm>
          <a:prstGeom prst="rect">
            <a:avLst/>
          </a:prstGeom>
        </p:spPr>
      </p:pic>
      <p:sp>
        <p:nvSpPr>
          <p:cNvPr id="9" name="TextBox 8">
            <a:extLst>
              <a:ext uri="{FF2B5EF4-FFF2-40B4-BE49-F238E27FC236}">
                <a16:creationId xmlns:a16="http://schemas.microsoft.com/office/drawing/2014/main" id="{E6F75B6A-F2FE-9A22-4B63-B824725F8137}"/>
              </a:ext>
            </a:extLst>
          </p:cNvPr>
          <p:cNvSpPr txBox="1"/>
          <p:nvPr/>
        </p:nvSpPr>
        <p:spPr>
          <a:xfrm>
            <a:off x="11773793" y="0"/>
            <a:ext cx="495650" cy="430887"/>
          </a:xfrm>
          <a:prstGeom prst="rect">
            <a:avLst/>
          </a:prstGeom>
          <a:noFill/>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prstClr val="white"/>
                </a:solidFill>
                <a:effectLst/>
                <a:highlight>
                  <a:srgbClr val="000000"/>
                </a:highlight>
                <a:uLnTx/>
                <a:uFillTx/>
                <a:latin typeface="Gill Sans MT" panose="020B0502020104020203"/>
                <a:ea typeface="+mn-ea"/>
                <a:cs typeface="+mn-cs"/>
              </a:rPr>
              <a:t>34</a:t>
            </a:r>
          </a:p>
        </p:txBody>
      </p:sp>
    </p:spTree>
    <p:extLst>
      <p:ext uri="{BB962C8B-B14F-4D97-AF65-F5344CB8AC3E}">
        <p14:creationId xmlns:p14="http://schemas.microsoft.com/office/powerpoint/2010/main" val="3912613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8" name="Picture 17">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6" name="Rectangle 25">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3973B8B-DDEE-AA7E-9A95-5F92B28782E6}"/>
              </a:ext>
            </a:extLst>
          </p:cNvPr>
          <p:cNvSpPr>
            <a:spLocks noGrp="1"/>
          </p:cNvSpPr>
          <p:nvPr>
            <p:ph type="title"/>
          </p:nvPr>
        </p:nvSpPr>
        <p:spPr>
          <a:xfrm>
            <a:off x="1776424" y="4460798"/>
            <a:ext cx="8637073" cy="558063"/>
          </a:xfrm>
        </p:spPr>
        <p:txBody>
          <a:bodyPr vert="horz" lIns="91440" tIns="45720" rIns="91440" bIns="0" rtlCol="0" anchor="b">
            <a:normAutofit/>
          </a:bodyPr>
          <a:lstStyle/>
          <a:p>
            <a:pPr>
              <a:buClr>
                <a:srgbClr val="A0812A"/>
              </a:buClr>
            </a:pPr>
            <a:r>
              <a:rPr lang="en-US" sz="2900" b="1"/>
              <a:t>5. Chương trình cài đặt minh hoạ</a:t>
            </a:r>
          </a:p>
        </p:txBody>
      </p:sp>
      <p:sp>
        <p:nvSpPr>
          <p:cNvPr id="3" name="Content Placeholder 2">
            <a:extLst>
              <a:ext uri="{FF2B5EF4-FFF2-40B4-BE49-F238E27FC236}">
                <a16:creationId xmlns:a16="http://schemas.microsoft.com/office/drawing/2014/main" id="{1AE5F00E-601C-25B4-1082-7C0BA7B2D496}"/>
              </a:ext>
            </a:extLst>
          </p:cNvPr>
          <p:cNvSpPr>
            <a:spLocks noGrp="1"/>
          </p:cNvSpPr>
          <p:nvPr>
            <p:ph idx="1"/>
          </p:nvPr>
        </p:nvSpPr>
        <p:spPr>
          <a:xfrm>
            <a:off x="1776425" y="5029495"/>
            <a:ext cx="8637072" cy="429072"/>
          </a:xfrm>
        </p:spPr>
        <p:txBody>
          <a:bodyPr vert="horz" lIns="91440" tIns="91440" rIns="91440" bIns="91440" rtlCol="0">
            <a:normAutofit/>
          </a:bodyPr>
          <a:lstStyle/>
          <a:p>
            <a:pPr marL="0" indent="0" algn="ctr">
              <a:lnSpc>
                <a:spcPct val="110000"/>
              </a:lnSpc>
              <a:buNone/>
            </a:pPr>
            <a:r>
              <a:rPr lang="en-US" sz="1500" cap="all"/>
              <a:t>Dijkstra</a:t>
            </a:r>
          </a:p>
        </p:txBody>
      </p:sp>
      <p:cxnSp>
        <p:nvCxnSpPr>
          <p:cNvPr id="28" name="Straight Connector 27">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F75B6A-F2FE-9A22-4B63-B824725F8137}"/>
              </a:ext>
            </a:extLst>
          </p:cNvPr>
          <p:cNvSpPr txBox="1"/>
          <p:nvPr/>
        </p:nvSpPr>
        <p:spPr>
          <a:xfrm>
            <a:off x="11773793" y="0"/>
            <a:ext cx="495650" cy="430887"/>
          </a:xfrm>
          <a:prstGeom prst="rect">
            <a:avLst/>
          </a:prstGeom>
          <a:noFill/>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prstClr val="white"/>
                </a:solidFill>
                <a:effectLst/>
                <a:highlight>
                  <a:srgbClr val="000000"/>
                </a:highlight>
                <a:uLnTx/>
                <a:uFillTx/>
                <a:latin typeface="Gill Sans MT" panose="020B0502020104020203"/>
                <a:ea typeface="+mn-ea"/>
                <a:cs typeface="+mn-cs"/>
              </a:rPr>
              <a:t>35</a:t>
            </a:r>
          </a:p>
        </p:txBody>
      </p:sp>
      <p:pic>
        <p:nvPicPr>
          <p:cNvPr id="5" name="Picture 4">
            <a:extLst>
              <a:ext uri="{FF2B5EF4-FFF2-40B4-BE49-F238E27FC236}">
                <a16:creationId xmlns:a16="http://schemas.microsoft.com/office/drawing/2014/main" id="{01574E38-7AEA-9861-603D-235F9286025E}"/>
              </a:ext>
            </a:extLst>
          </p:cNvPr>
          <p:cNvPicPr>
            <a:picLocks noChangeAspect="1"/>
          </p:cNvPicPr>
          <p:nvPr/>
        </p:nvPicPr>
        <p:blipFill>
          <a:blip r:embed="rId3"/>
          <a:stretch>
            <a:fillRect/>
          </a:stretch>
        </p:blipFill>
        <p:spPr>
          <a:xfrm>
            <a:off x="56395" y="1939953"/>
            <a:ext cx="12077130" cy="1447029"/>
          </a:xfrm>
          <a:prstGeom prst="rect">
            <a:avLst/>
          </a:prstGeom>
        </p:spPr>
      </p:pic>
    </p:spTree>
    <p:extLst>
      <p:ext uri="{BB962C8B-B14F-4D97-AF65-F5344CB8AC3E}">
        <p14:creationId xmlns:p14="http://schemas.microsoft.com/office/powerpoint/2010/main" val="549271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8" name="Picture 17">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6" name="Rectangle 25">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3973B8B-DDEE-AA7E-9A95-5F92B28782E6}"/>
              </a:ext>
            </a:extLst>
          </p:cNvPr>
          <p:cNvSpPr>
            <a:spLocks noGrp="1"/>
          </p:cNvSpPr>
          <p:nvPr>
            <p:ph type="title"/>
          </p:nvPr>
        </p:nvSpPr>
        <p:spPr>
          <a:xfrm>
            <a:off x="1776424" y="4460798"/>
            <a:ext cx="8637073" cy="558063"/>
          </a:xfrm>
        </p:spPr>
        <p:txBody>
          <a:bodyPr vert="horz" lIns="91440" tIns="45720" rIns="91440" bIns="0" rtlCol="0" anchor="b">
            <a:normAutofit/>
          </a:bodyPr>
          <a:lstStyle/>
          <a:p>
            <a:pPr>
              <a:buClr>
                <a:srgbClr val="A0812A"/>
              </a:buClr>
            </a:pPr>
            <a:r>
              <a:rPr lang="en-US" sz="2900" b="1"/>
              <a:t>5. Chương trình cài đặt minh hoạ</a:t>
            </a:r>
          </a:p>
        </p:txBody>
      </p:sp>
      <p:sp>
        <p:nvSpPr>
          <p:cNvPr id="3" name="Content Placeholder 2">
            <a:extLst>
              <a:ext uri="{FF2B5EF4-FFF2-40B4-BE49-F238E27FC236}">
                <a16:creationId xmlns:a16="http://schemas.microsoft.com/office/drawing/2014/main" id="{1AE5F00E-601C-25B4-1082-7C0BA7B2D496}"/>
              </a:ext>
            </a:extLst>
          </p:cNvPr>
          <p:cNvSpPr>
            <a:spLocks noGrp="1"/>
          </p:cNvSpPr>
          <p:nvPr>
            <p:ph idx="1"/>
          </p:nvPr>
        </p:nvSpPr>
        <p:spPr>
          <a:xfrm>
            <a:off x="1776425" y="5029495"/>
            <a:ext cx="8637072" cy="429072"/>
          </a:xfrm>
        </p:spPr>
        <p:txBody>
          <a:bodyPr vert="horz" lIns="91440" tIns="91440" rIns="91440" bIns="91440" rtlCol="0">
            <a:normAutofit/>
          </a:bodyPr>
          <a:lstStyle/>
          <a:p>
            <a:pPr marL="0" indent="0" algn="ctr">
              <a:lnSpc>
                <a:spcPct val="110000"/>
              </a:lnSpc>
              <a:buNone/>
            </a:pPr>
            <a:r>
              <a:rPr lang="en-US" sz="1500" cap="all"/>
              <a:t>floyd</a:t>
            </a:r>
          </a:p>
        </p:txBody>
      </p:sp>
      <p:cxnSp>
        <p:nvCxnSpPr>
          <p:cNvPr id="28" name="Straight Connector 27">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1F5A11F-0E11-6840-D2ED-893D7B46EA08}"/>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36</a:t>
            </a:r>
          </a:p>
        </p:txBody>
      </p:sp>
      <p:pic>
        <p:nvPicPr>
          <p:cNvPr id="6" name="Picture 5">
            <a:extLst>
              <a:ext uri="{FF2B5EF4-FFF2-40B4-BE49-F238E27FC236}">
                <a16:creationId xmlns:a16="http://schemas.microsoft.com/office/drawing/2014/main" id="{F75A5B75-62D8-261D-527D-5E6A54ED70EA}"/>
              </a:ext>
            </a:extLst>
          </p:cNvPr>
          <p:cNvPicPr>
            <a:picLocks noChangeAspect="1"/>
          </p:cNvPicPr>
          <p:nvPr/>
        </p:nvPicPr>
        <p:blipFill>
          <a:blip r:embed="rId3"/>
          <a:stretch>
            <a:fillRect/>
          </a:stretch>
        </p:blipFill>
        <p:spPr>
          <a:xfrm>
            <a:off x="1825165" y="796573"/>
            <a:ext cx="8541670" cy="3201257"/>
          </a:xfrm>
          <a:prstGeom prst="rect">
            <a:avLst/>
          </a:prstGeom>
        </p:spPr>
      </p:pic>
    </p:spTree>
    <p:extLst>
      <p:ext uri="{BB962C8B-B14F-4D97-AF65-F5344CB8AC3E}">
        <p14:creationId xmlns:p14="http://schemas.microsoft.com/office/powerpoint/2010/main" val="2323838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26" name="Straight Connector 2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3973B8B-DDEE-AA7E-9A95-5F92B28782E6}"/>
              </a:ext>
            </a:extLst>
          </p:cNvPr>
          <p:cNvSpPr>
            <a:spLocks noGrp="1"/>
          </p:cNvSpPr>
          <p:nvPr>
            <p:ph type="title"/>
          </p:nvPr>
        </p:nvSpPr>
        <p:spPr>
          <a:xfrm>
            <a:off x="1451580" y="804520"/>
            <a:ext cx="4176511" cy="1049235"/>
          </a:xfrm>
        </p:spPr>
        <p:txBody>
          <a:bodyPr vert="horz" lIns="91440" tIns="45720" rIns="91440" bIns="0" rtlCol="0">
            <a:normAutofit/>
          </a:bodyPr>
          <a:lstStyle/>
          <a:p>
            <a:pPr>
              <a:buClr>
                <a:srgbClr val="A0812A"/>
              </a:buClr>
            </a:pPr>
            <a:r>
              <a:rPr lang="en-US" sz="2900" b="1"/>
              <a:t>5. Chương trình cài đặt minh hoạ</a:t>
            </a:r>
          </a:p>
        </p:txBody>
      </p:sp>
      <p:sp>
        <p:nvSpPr>
          <p:cNvPr id="28" name="Rectangle 2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1AE5F00E-601C-25B4-1082-7C0BA7B2D496}"/>
              </a:ext>
            </a:extLst>
          </p:cNvPr>
          <p:cNvSpPr>
            <a:spLocks noGrp="1"/>
          </p:cNvSpPr>
          <p:nvPr>
            <p:ph idx="1"/>
          </p:nvPr>
        </p:nvSpPr>
        <p:spPr>
          <a:xfrm>
            <a:off x="1451581" y="2015732"/>
            <a:ext cx="4172212" cy="3450613"/>
          </a:xfrm>
        </p:spPr>
        <p:txBody>
          <a:bodyPr vert="horz" lIns="91440" tIns="91440" rIns="91440" bIns="91440" rtlCol="0">
            <a:normAutofit/>
          </a:bodyPr>
          <a:lstStyle/>
          <a:p>
            <a:pPr marL="0" indent="0">
              <a:buNone/>
            </a:pPr>
            <a:r>
              <a:rPr lang="en-US" cap="all"/>
              <a:t>floyd</a:t>
            </a:r>
          </a:p>
          <a:p>
            <a:pPr marL="0" indent="0">
              <a:buNone/>
            </a:pPr>
            <a:endParaRPr lang="en-US" cap="all"/>
          </a:p>
        </p:txBody>
      </p:sp>
      <p:pic>
        <p:nvPicPr>
          <p:cNvPr id="30" name="Picture 2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6B01B6-BB80-0042-C459-13731F793579}"/>
              </a:ext>
            </a:extLst>
          </p:cNvPr>
          <p:cNvSpPr txBox="1"/>
          <p:nvPr/>
        </p:nvSpPr>
        <p:spPr>
          <a:xfrm>
            <a:off x="11773793" y="0"/>
            <a:ext cx="495650" cy="430887"/>
          </a:xfrm>
          <a:prstGeom prst="rect">
            <a:avLst/>
          </a:prstGeom>
          <a:noFill/>
        </p:spPr>
        <p:txBody>
          <a:bodyPr wrap="none" rtlCol="0" anchor="ctr">
            <a:sp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2200" b="1" i="0" u="none" strike="noStrike" kern="1200" cap="none" spc="0" normalizeH="0" baseline="0" noProof="0">
                <a:ln>
                  <a:noFill/>
                </a:ln>
                <a:solidFill>
                  <a:prstClr val="white"/>
                </a:solidFill>
                <a:effectLst/>
                <a:highlight>
                  <a:srgbClr val="000000"/>
                </a:highlight>
                <a:uLnTx/>
                <a:uFillTx/>
                <a:latin typeface="Gill Sans MT" panose="020B0502020104020203"/>
                <a:ea typeface="+mn-ea"/>
                <a:cs typeface="+mn-cs"/>
              </a:rPr>
              <a:t>37</a:t>
            </a:r>
          </a:p>
        </p:txBody>
      </p:sp>
      <p:pic>
        <p:nvPicPr>
          <p:cNvPr id="4" name="Picture 3">
            <a:extLst>
              <a:ext uri="{FF2B5EF4-FFF2-40B4-BE49-F238E27FC236}">
                <a16:creationId xmlns:a16="http://schemas.microsoft.com/office/drawing/2014/main" id="{D051F36F-8EF1-2780-1902-6D903A7D746E}"/>
              </a:ext>
            </a:extLst>
          </p:cNvPr>
          <p:cNvPicPr>
            <a:picLocks noChangeAspect="1"/>
          </p:cNvPicPr>
          <p:nvPr/>
        </p:nvPicPr>
        <p:blipFill>
          <a:blip r:embed="rId3"/>
          <a:stretch>
            <a:fillRect/>
          </a:stretch>
        </p:blipFill>
        <p:spPr>
          <a:xfrm>
            <a:off x="5951717" y="430887"/>
            <a:ext cx="5822075" cy="5338974"/>
          </a:xfrm>
          <a:prstGeom prst="rect">
            <a:avLst/>
          </a:prstGeom>
        </p:spPr>
      </p:pic>
    </p:spTree>
    <p:extLst>
      <p:ext uri="{BB962C8B-B14F-4D97-AF65-F5344CB8AC3E}">
        <p14:creationId xmlns:p14="http://schemas.microsoft.com/office/powerpoint/2010/main" val="9663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26" name="Straight Connector 2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3973B8B-DDEE-AA7E-9A95-5F92B28782E6}"/>
              </a:ext>
            </a:extLst>
          </p:cNvPr>
          <p:cNvSpPr>
            <a:spLocks noGrp="1"/>
          </p:cNvSpPr>
          <p:nvPr>
            <p:ph type="title"/>
          </p:nvPr>
        </p:nvSpPr>
        <p:spPr>
          <a:xfrm>
            <a:off x="1451580" y="804520"/>
            <a:ext cx="4176511" cy="1049235"/>
          </a:xfrm>
        </p:spPr>
        <p:txBody>
          <a:bodyPr vert="horz" lIns="91440" tIns="45720" rIns="91440" bIns="0" rtlCol="0">
            <a:normAutofit/>
          </a:bodyPr>
          <a:lstStyle/>
          <a:p>
            <a:pPr>
              <a:buClr>
                <a:srgbClr val="A0812A"/>
              </a:buClr>
            </a:pPr>
            <a:r>
              <a:rPr lang="en-US" sz="2900" b="1"/>
              <a:t>5. Chương trình cài đặt minh hoạ</a:t>
            </a:r>
          </a:p>
        </p:txBody>
      </p:sp>
      <p:sp>
        <p:nvSpPr>
          <p:cNvPr id="28" name="Rectangle 2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1AE5F00E-601C-25B4-1082-7C0BA7B2D496}"/>
              </a:ext>
            </a:extLst>
          </p:cNvPr>
          <p:cNvSpPr>
            <a:spLocks noGrp="1"/>
          </p:cNvSpPr>
          <p:nvPr>
            <p:ph idx="1"/>
          </p:nvPr>
        </p:nvSpPr>
        <p:spPr>
          <a:xfrm>
            <a:off x="1451581" y="2015732"/>
            <a:ext cx="4172212" cy="3450613"/>
          </a:xfrm>
        </p:spPr>
        <p:txBody>
          <a:bodyPr vert="horz" lIns="91440" tIns="91440" rIns="91440" bIns="91440" rtlCol="0">
            <a:normAutofit/>
          </a:bodyPr>
          <a:lstStyle/>
          <a:p>
            <a:pPr marL="0" indent="0">
              <a:buNone/>
            </a:pPr>
            <a:r>
              <a:rPr lang="en-US" cap="all"/>
              <a:t>floyd</a:t>
            </a:r>
          </a:p>
          <a:p>
            <a:pPr marL="0" indent="0">
              <a:buNone/>
            </a:pPr>
            <a:endParaRPr lang="en-US" cap="all"/>
          </a:p>
        </p:txBody>
      </p:sp>
      <p:pic>
        <p:nvPicPr>
          <p:cNvPr id="30" name="Picture 2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6B01B6-BB80-0042-C459-13731F793579}"/>
              </a:ext>
            </a:extLst>
          </p:cNvPr>
          <p:cNvSpPr txBox="1"/>
          <p:nvPr/>
        </p:nvSpPr>
        <p:spPr>
          <a:xfrm>
            <a:off x="11773793" y="0"/>
            <a:ext cx="495650" cy="430887"/>
          </a:xfrm>
          <a:prstGeom prst="rect">
            <a:avLst/>
          </a:prstGeom>
          <a:noFill/>
        </p:spPr>
        <p:txBody>
          <a:bodyPr wrap="none" rtlCol="0" anchor="ctr">
            <a:spAutoFit/>
          </a:bodyPr>
          <a:lstStyle/>
          <a:p>
            <a:pPr marL="0" marR="0" lvl="0" indent="0" algn="ctr" defTabSz="457200" rtl="0" eaLnBrk="1" fontAlgn="auto" latinLnBrk="0" hangingPunct="1">
              <a:lnSpc>
                <a:spcPct val="100000"/>
              </a:lnSpc>
              <a:spcBef>
                <a:spcPts val="0"/>
              </a:spcBef>
              <a:spcAft>
                <a:spcPts val="600"/>
              </a:spcAft>
              <a:buClrTx/>
              <a:buSzTx/>
              <a:buFontTx/>
              <a:buNone/>
              <a:tabLst/>
              <a:defRPr/>
            </a:pPr>
            <a:r>
              <a:rPr kumimoji="0" lang="en-US" sz="2200" b="1" i="0" u="none" strike="noStrike" kern="1200" cap="none" spc="0" normalizeH="0" baseline="0" noProof="0">
                <a:ln>
                  <a:noFill/>
                </a:ln>
                <a:solidFill>
                  <a:prstClr val="white"/>
                </a:solidFill>
                <a:effectLst/>
                <a:highlight>
                  <a:srgbClr val="000000"/>
                </a:highlight>
                <a:uLnTx/>
                <a:uFillTx/>
                <a:latin typeface="Gill Sans MT" panose="020B0502020104020203"/>
                <a:ea typeface="+mn-ea"/>
                <a:cs typeface="+mn-cs"/>
              </a:rPr>
              <a:t>38</a:t>
            </a:r>
          </a:p>
        </p:txBody>
      </p:sp>
      <p:pic>
        <p:nvPicPr>
          <p:cNvPr id="7" name="Picture 6">
            <a:extLst>
              <a:ext uri="{FF2B5EF4-FFF2-40B4-BE49-F238E27FC236}">
                <a16:creationId xmlns:a16="http://schemas.microsoft.com/office/drawing/2014/main" id="{99AAA48A-EC1A-65D7-05DB-05964757326D}"/>
              </a:ext>
            </a:extLst>
          </p:cNvPr>
          <p:cNvPicPr>
            <a:picLocks noChangeAspect="1"/>
          </p:cNvPicPr>
          <p:nvPr/>
        </p:nvPicPr>
        <p:blipFill>
          <a:blip r:embed="rId3"/>
          <a:stretch>
            <a:fillRect/>
          </a:stretch>
        </p:blipFill>
        <p:spPr>
          <a:xfrm>
            <a:off x="5824729" y="430886"/>
            <a:ext cx="5949064" cy="5293257"/>
          </a:xfrm>
          <a:prstGeom prst="rect">
            <a:avLst/>
          </a:prstGeom>
        </p:spPr>
      </p:pic>
    </p:spTree>
    <p:extLst>
      <p:ext uri="{BB962C8B-B14F-4D97-AF65-F5344CB8AC3E}">
        <p14:creationId xmlns:p14="http://schemas.microsoft.com/office/powerpoint/2010/main" val="633895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47" name="Straight Connector 46">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3518C2C-77B3-42CA-668D-048576071576}"/>
              </a:ext>
            </a:extLst>
          </p:cNvPr>
          <p:cNvSpPr>
            <a:spLocks noGrp="1"/>
          </p:cNvSpPr>
          <p:nvPr>
            <p:ph type="title"/>
          </p:nvPr>
        </p:nvSpPr>
        <p:spPr>
          <a:xfrm>
            <a:off x="1451580" y="804520"/>
            <a:ext cx="5550355" cy="1049235"/>
          </a:xfrm>
        </p:spPr>
        <p:txBody>
          <a:bodyPr anchor="ctr">
            <a:normAutofit/>
          </a:bodyPr>
          <a:lstStyle/>
          <a:p>
            <a:r>
              <a:rPr lang="en-US" sz="4000" b="1"/>
              <a:t>Nội dung</a:t>
            </a:r>
          </a:p>
        </p:txBody>
      </p:sp>
      <p:sp>
        <p:nvSpPr>
          <p:cNvPr id="49" name="Rectangle 48">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458165B3-634C-59F8-C5A5-65CAC4187B06}"/>
              </a:ext>
            </a:extLst>
          </p:cNvPr>
          <p:cNvSpPr>
            <a:spLocks noGrp="1"/>
          </p:cNvSpPr>
          <p:nvPr>
            <p:ph idx="1"/>
          </p:nvPr>
        </p:nvSpPr>
        <p:spPr>
          <a:xfrm>
            <a:off x="1451580" y="2015732"/>
            <a:ext cx="5550355" cy="4037748"/>
          </a:xfrm>
        </p:spPr>
        <p:txBody>
          <a:bodyPr>
            <a:noAutofit/>
          </a:bodyPr>
          <a:lstStyle/>
          <a:p>
            <a:pPr marL="457200" indent="-457200">
              <a:buClr>
                <a:srgbClr val="A0812A"/>
              </a:buClr>
              <a:buFont typeface="+mj-lt"/>
              <a:buAutoNum type="arabicPeriod"/>
            </a:pPr>
            <a:r>
              <a:rPr lang="en-US" sz="2400" i="1"/>
              <a:t>Tổng quan đồ thị</a:t>
            </a:r>
          </a:p>
          <a:p>
            <a:pPr marL="457200" indent="-457200">
              <a:buClr>
                <a:srgbClr val="A0812A"/>
              </a:buClr>
              <a:buFont typeface="+mj-lt"/>
              <a:buAutoNum type="arabicPeriod"/>
            </a:pPr>
            <a:r>
              <a:rPr lang="en-US" sz="2400" i="1"/>
              <a:t>Một số thuật giải tìm đường đi ngắn nhất</a:t>
            </a:r>
          </a:p>
          <a:p>
            <a:pPr marL="457200" indent="-457200">
              <a:buClr>
                <a:srgbClr val="A0812A"/>
              </a:buClr>
              <a:buFont typeface="+mj-lt"/>
              <a:buAutoNum type="arabicPeriod"/>
            </a:pPr>
            <a:r>
              <a:rPr lang="en-US" sz="2400" i="1"/>
              <a:t>Thuật toán Dijkstra</a:t>
            </a:r>
          </a:p>
          <a:p>
            <a:pPr marL="457200" indent="-457200">
              <a:buClr>
                <a:srgbClr val="A0812A"/>
              </a:buClr>
              <a:buFont typeface="+mj-lt"/>
              <a:buAutoNum type="arabicPeriod"/>
            </a:pPr>
            <a:r>
              <a:rPr lang="en-US" sz="2400" i="1"/>
              <a:t>Thuật toán Floyd</a:t>
            </a:r>
          </a:p>
          <a:p>
            <a:pPr marL="457200" indent="-457200">
              <a:buClr>
                <a:srgbClr val="A0812A"/>
              </a:buClr>
              <a:buFont typeface="+mj-lt"/>
              <a:buAutoNum type="arabicPeriod"/>
            </a:pPr>
            <a:r>
              <a:rPr lang="en-US" sz="2400" i="1"/>
              <a:t>Chương trình cài đặt minh hoạ</a:t>
            </a:r>
          </a:p>
          <a:p>
            <a:pPr marL="457200" indent="-457200">
              <a:buClr>
                <a:srgbClr val="A0812A"/>
              </a:buClr>
              <a:buFont typeface="+mj-lt"/>
              <a:buAutoNum type="arabicPeriod"/>
            </a:pPr>
            <a:r>
              <a:rPr lang="en-US" sz="2400" i="1"/>
              <a:t>Tài liệu tham khảo</a:t>
            </a:r>
          </a:p>
        </p:txBody>
      </p:sp>
      <p:grpSp>
        <p:nvGrpSpPr>
          <p:cNvPr id="51" name="Group 50">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52" name="Rectangle 51">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3" name="Rectangle 52">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pic>
        <p:nvPicPr>
          <p:cNvPr id="5" name="Picture 4" descr="Rice fields in terraces">
            <a:extLst>
              <a:ext uri="{FF2B5EF4-FFF2-40B4-BE49-F238E27FC236}">
                <a16:creationId xmlns:a16="http://schemas.microsoft.com/office/drawing/2014/main" id="{CED5F4B5-FF8E-8B0C-04C4-5019D1D97FBE}"/>
              </a:ext>
            </a:extLst>
          </p:cNvPr>
          <p:cNvPicPr>
            <a:picLocks noChangeAspect="1"/>
          </p:cNvPicPr>
          <p:nvPr/>
        </p:nvPicPr>
        <p:blipFill rotWithShape="1">
          <a:blip r:embed="rId2"/>
          <a:srcRect l="16591" r="39426" b="-1"/>
          <a:stretch/>
        </p:blipFill>
        <p:spPr>
          <a:xfrm>
            <a:off x="8116373" y="1116345"/>
            <a:ext cx="2799103" cy="3866172"/>
          </a:xfrm>
          <a:prstGeom prst="rect">
            <a:avLst/>
          </a:prstGeom>
        </p:spPr>
      </p:pic>
      <p:pic>
        <p:nvPicPr>
          <p:cNvPr id="55" name="Picture 54">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99E30DA-7DF3-C9B3-2F1E-E05EFAF3FC2B}"/>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39</a:t>
            </a:r>
          </a:p>
        </p:txBody>
      </p:sp>
    </p:spTree>
    <p:extLst>
      <p:ext uri="{BB962C8B-B14F-4D97-AF65-F5344CB8AC3E}">
        <p14:creationId xmlns:p14="http://schemas.microsoft.com/office/powerpoint/2010/main" val="3617221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FF0000"/>
                                      </p:to>
                                    </p:animClr>
                                    <p:animClr clrSpc="rgb" dir="cw">
                                      <p:cBhvr>
                                        <p:cTn id="7" dur="500" fill="hold"/>
                                        <p:tgtEl>
                                          <p:spTgt spid="3">
                                            <p:txEl>
                                              <p:pRg st="5" end="5"/>
                                            </p:txEl>
                                          </p:spTgt>
                                        </p:tgtEl>
                                        <p:attrNameLst>
                                          <p:attrName>fillcolor</p:attrName>
                                        </p:attrNameLst>
                                      </p:cBhvr>
                                      <p:to>
                                        <a:srgbClr val="FF0000"/>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38E2F15-4575-F9F4-D1F6-26721A4FB350}"/>
              </a:ext>
            </a:extLst>
          </p:cNvPr>
          <p:cNvSpPr>
            <a:spLocks noGrp="1"/>
          </p:cNvSpPr>
          <p:nvPr>
            <p:ph type="title"/>
          </p:nvPr>
        </p:nvSpPr>
        <p:spPr>
          <a:xfrm>
            <a:off x="682374" y="1138228"/>
            <a:ext cx="3971923" cy="3858767"/>
          </a:xfrm>
        </p:spPr>
        <p:txBody>
          <a:bodyPr anchor="ctr">
            <a:normAutofit/>
          </a:bodyPr>
          <a:lstStyle/>
          <a:p>
            <a:r>
              <a:rPr lang="en-US" sz="3600" b="1"/>
              <a:t>1. Tổng quan đồ thị (graph)</a:t>
            </a:r>
            <a:endParaRPr lang="en-US" sz="3600"/>
          </a:p>
        </p:txBody>
      </p:sp>
      <p:grpSp>
        <p:nvGrpSpPr>
          <p:cNvPr id="29" name="Group 28">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30" name="Rectangle 29">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29D5D-DDC4-2117-C965-D9AB4AE6869C}"/>
              </a:ext>
            </a:extLst>
          </p:cNvPr>
          <p:cNvSpPr>
            <a:spLocks noGrp="1"/>
          </p:cNvSpPr>
          <p:nvPr>
            <p:ph idx="1"/>
          </p:nvPr>
        </p:nvSpPr>
        <p:spPr>
          <a:xfrm>
            <a:off x="5584483" y="1138228"/>
            <a:ext cx="5440680" cy="3858768"/>
          </a:xfrm>
        </p:spPr>
        <p:txBody>
          <a:bodyPr anchor="ctr">
            <a:normAutofit fontScale="92500" lnSpcReduction="10000"/>
          </a:bodyPr>
          <a:lstStyle/>
          <a:p>
            <a:pPr marL="0" indent="457200">
              <a:buNone/>
            </a:pPr>
            <a:r>
              <a:rPr lang="vi-VN" sz="2400">
                <a:solidFill>
                  <a:srgbClr val="000000"/>
                </a:solidFill>
              </a:rPr>
              <a:t>Trong nhiều tình huống, ta thường vẽ những sơ đồ, gồm những điểm biểu thị các đối tượng được xem xét ( người, tổ chức, đội bóng, thành phố,...) và nối một số điểm với nhau bằng một số đoạn cong hoặc thẳng cho mối quan hệ nào đó giữa các đối tượng. Các sơ đồ như vậy được dùng ở khắp nơi: Sơ đồ mạng điện, sơ đồ tổ chức, sơ đồ giao thông,... Đó là những ví dụ về graph.</a:t>
            </a:r>
            <a:endParaRPr lang="en-US" sz="2400">
              <a:solidFill>
                <a:srgbClr val="000000"/>
              </a:solidFill>
            </a:endParaRPr>
          </a:p>
        </p:txBody>
      </p:sp>
      <p:pic>
        <p:nvPicPr>
          <p:cNvPr id="35" name="Picture 34">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B07B9E6-7747-1329-80C8-DB1853D183A3}"/>
              </a:ext>
            </a:extLst>
          </p:cNvPr>
          <p:cNvSpPr txBox="1"/>
          <p:nvPr/>
        </p:nvSpPr>
        <p:spPr>
          <a:xfrm>
            <a:off x="11851539" y="0"/>
            <a:ext cx="340158" cy="430887"/>
          </a:xfrm>
          <a:prstGeom prst="rect">
            <a:avLst/>
          </a:prstGeom>
          <a:noFill/>
        </p:spPr>
        <p:txBody>
          <a:bodyPr wrap="none" rtlCol="0" anchor="ctr">
            <a:spAutoFit/>
          </a:bodyPr>
          <a:lstStyle/>
          <a:p>
            <a:pPr algn="ctr"/>
            <a:r>
              <a:rPr lang="en-US" sz="2200" b="1">
                <a:solidFill>
                  <a:schemeClr val="bg1"/>
                </a:solidFill>
                <a:highlight>
                  <a:srgbClr val="000000"/>
                </a:highlight>
              </a:rPr>
              <a:t>4</a:t>
            </a:r>
          </a:p>
        </p:txBody>
      </p:sp>
    </p:spTree>
    <p:extLst>
      <p:ext uri="{BB962C8B-B14F-4D97-AF65-F5344CB8AC3E}">
        <p14:creationId xmlns:p14="http://schemas.microsoft.com/office/powerpoint/2010/main" val="2282118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22B6-1D27-6200-AA6A-115CB62D2797}"/>
              </a:ext>
            </a:extLst>
          </p:cNvPr>
          <p:cNvSpPr>
            <a:spLocks noGrp="1"/>
          </p:cNvSpPr>
          <p:nvPr>
            <p:ph type="title"/>
          </p:nvPr>
        </p:nvSpPr>
        <p:spPr/>
        <p:txBody>
          <a:bodyPr anchor="ctr">
            <a:normAutofit/>
          </a:bodyPr>
          <a:lstStyle/>
          <a:p>
            <a:r>
              <a:rPr lang="en-US" sz="2900" b="1" i="1"/>
              <a:t>6. Tài liệu tham khảo</a:t>
            </a:r>
            <a:endParaRPr lang="en-US" sz="2900" b="1"/>
          </a:p>
        </p:txBody>
      </p:sp>
      <p:sp>
        <p:nvSpPr>
          <p:cNvPr id="3" name="Content Placeholder 2">
            <a:extLst>
              <a:ext uri="{FF2B5EF4-FFF2-40B4-BE49-F238E27FC236}">
                <a16:creationId xmlns:a16="http://schemas.microsoft.com/office/drawing/2014/main" id="{13FAF86D-4D55-DC58-C5B9-590C0CCE2F13}"/>
              </a:ext>
            </a:extLst>
          </p:cNvPr>
          <p:cNvSpPr>
            <a:spLocks noGrp="1"/>
          </p:cNvSpPr>
          <p:nvPr>
            <p:ph idx="1"/>
          </p:nvPr>
        </p:nvSpPr>
        <p:spPr/>
        <p:txBody>
          <a:bodyPr>
            <a:normAutofit/>
          </a:bodyPr>
          <a:lstStyle/>
          <a:p>
            <a:r>
              <a:rPr lang="en-US" sz="2200" dirty="0">
                <a:solidFill>
                  <a:srgbClr val="0070C0"/>
                </a:solidFill>
                <a:hlinkClick r:id="rId2">
                  <a:extLst>
                    <a:ext uri="{A12FA001-AC4F-418D-AE19-62706E023703}">
                      <ahyp:hlinkClr xmlns:ahyp="http://schemas.microsoft.com/office/drawing/2018/hyperlinkcolor" val="tx"/>
                    </a:ext>
                  </a:extLst>
                </a:hlinkClick>
              </a:rPr>
              <a:t>Bard AI</a:t>
            </a:r>
            <a:endParaRPr lang="en-US" sz="2200" dirty="0">
              <a:solidFill>
                <a:srgbClr val="0070C0"/>
              </a:solidFill>
            </a:endParaRPr>
          </a:p>
          <a:p>
            <a:r>
              <a:rPr lang="vi-VN" sz="2200" dirty="0">
                <a:solidFill>
                  <a:srgbClr val="0070C0"/>
                </a:solidFill>
              </a:rPr>
              <a:t>Tài liệu Cấu trúc rời tạc – </a:t>
            </a:r>
            <a:r>
              <a:rPr lang="vi-VN" sz="2200" dirty="0" err="1">
                <a:solidFill>
                  <a:srgbClr val="0070C0"/>
                </a:solidFill>
              </a:rPr>
              <a:t>HUFI</a:t>
            </a:r>
            <a:endParaRPr lang="vi-VN" sz="2200" dirty="0">
              <a:solidFill>
                <a:srgbClr val="0070C0"/>
              </a:solidFill>
            </a:endParaRPr>
          </a:p>
          <a:p>
            <a:r>
              <a:rPr lang="vi-VN" sz="2200" dirty="0" err="1">
                <a:solidFill>
                  <a:srgbClr val="0070C0"/>
                </a:solidFill>
              </a:rPr>
              <a:t>Web</a:t>
            </a:r>
            <a:r>
              <a:rPr lang="vi-VN" sz="2200" dirty="0">
                <a:solidFill>
                  <a:srgbClr val="0070C0"/>
                </a:solidFill>
              </a:rPr>
              <a:t>: </a:t>
            </a:r>
            <a:r>
              <a:rPr lang="vi-VN" sz="2200" dirty="0" err="1">
                <a:solidFill>
                  <a:srgbClr val="0070C0"/>
                </a:solidFill>
              </a:rPr>
              <a:t>Github.com</a:t>
            </a:r>
            <a:endParaRPr lang="en-US" sz="2200" dirty="0">
              <a:solidFill>
                <a:srgbClr val="0070C0"/>
              </a:solidFill>
            </a:endParaRPr>
          </a:p>
        </p:txBody>
      </p:sp>
      <p:sp>
        <p:nvSpPr>
          <p:cNvPr id="4" name="TextBox 3">
            <a:extLst>
              <a:ext uri="{FF2B5EF4-FFF2-40B4-BE49-F238E27FC236}">
                <a16:creationId xmlns:a16="http://schemas.microsoft.com/office/drawing/2014/main" id="{788F89D8-2A5A-B2D8-C1FF-562E9DAD6D27}"/>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40</a:t>
            </a:r>
          </a:p>
        </p:txBody>
      </p:sp>
    </p:spTree>
    <p:extLst>
      <p:ext uri="{BB962C8B-B14F-4D97-AF65-F5344CB8AC3E}">
        <p14:creationId xmlns:p14="http://schemas.microsoft.com/office/powerpoint/2010/main" val="656168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67806-1695-EE45-6AD1-2A74D041B9DC}"/>
              </a:ext>
            </a:extLst>
          </p:cNvPr>
          <p:cNvSpPr txBox="1"/>
          <p:nvPr/>
        </p:nvSpPr>
        <p:spPr>
          <a:xfrm>
            <a:off x="578271" y="2721114"/>
            <a:ext cx="11035457" cy="707886"/>
          </a:xfrm>
          <a:prstGeom prst="rect">
            <a:avLst/>
          </a:prstGeom>
          <a:noFill/>
        </p:spPr>
        <p:txBody>
          <a:bodyPr wrap="none" rtlCol="0" anchor="ctr">
            <a:spAutoFit/>
          </a:bodyPr>
          <a:lstStyle/>
          <a:p>
            <a:pPr algn="ctr"/>
            <a:r>
              <a:rPr lang="en-US" sz="4000" b="1">
                <a:latin typeface="Times New Roman" panose="02020603050405020304" pitchFamily="18" charset="0"/>
                <a:cs typeface="Times New Roman" panose="02020603050405020304" pitchFamily="18" charset="0"/>
              </a:rPr>
              <a:t>CẢM ƠN CÔ VÀ CÁC BẠN ĐÃ LẮNG NGHE</a:t>
            </a:r>
          </a:p>
        </p:txBody>
      </p:sp>
      <p:sp>
        <p:nvSpPr>
          <p:cNvPr id="3" name="TextBox 2">
            <a:extLst>
              <a:ext uri="{FF2B5EF4-FFF2-40B4-BE49-F238E27FC236}">
                <a16:creationId xmlns:a16="http://schemas.microsoft.com/office/drawing/2014/main" id="{E4DA1F0F-72BB-F8E3-174E-E773D53F521D}"/>
              </a:ext>
            </a:extLst>
          </p:cNvPr>
          <p:cNvSpPr txBox="1"/>
          <p:nvPr/>
        </p:nvSpPr>
        <p:spPr>
          <a:xfrm>
            <a:off x="11773793" y="0"/>
            <a:ext cx="495650" cy="430887"/>
          </a:xfrm>
          <a:prstGeom prst="rect">
            <a:avLst/>
          </a:prstGeom>
          <a:noFill/>
        </p:spPr>
        <p:txBody>
          <a:bodyPr wrap="none" rtlCol="0" anchor="ctr">
            <a:spAutoFit/>
          </a:bodyPr>
          <a:lstStyle/>
          <a:p>
            <a:pPr algn="ctr"/>
            <a:r>
              <a:rPr lang="en-US" sz="2200" b="1">
                <a:solidFill>
                  <a:schemeClr val="bg1"/>
                </a:solidFill>
                <a:highlight>
                  <a:srgbClr val="000000"/>
                </a:highlight>
              </a:rPr>
              <a:t>41</a:t>
            </a:r>
          </a:p>
        </p:txBody>
      </p:sp>
    </p:spTree>
    <p:extLst>
      <p:ext uri="{BB962C8B-B14F-4D97-AF65-F5344CB8AC3E}">
        <p14:creationId xmlns:p14="http://schemas.microsoft.com/office/powerpoint/2010/main" val="86832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47" name="Straight Connector 46">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3518C2C-77B3-42CA-668D-048576071576}"/>
              </a:ext>
            </a:extLst>
          </p:cNvPr>
          <p:cNvSpPr>
            <a:spLocks noGrp="1"/>
          </p:cNvSpPr>
          <p:nvPr>
            <p:ph type="title"/>
          </p:nvPr>
        </p:nvSpPr>
        <p:spPr>
          <a:xfrm>
            <a:off x="1451580" y="804520"/>
            <a:ext cx="5550355" cy="1049235"/>
          </a:xfrm>
        </p:spPr>
        <p:txBody>
          <a:bodyPr anchor="ctr">
            <a:normAutofit/>
          </a:bodyPr>
          <a:lstStyle/>
          <a:p>
            <a:r>
              <a:rPr lang="en-US" sz="4000" b="1"/>
              <a:t>Nội dung</a:t>
            </a:r>
          </a:p>
        </p:txBody>
      </p:sp>
      <p:sp>
        <p:nvSpPr>
          <p:cNvPr id="49" name="Rectangle 48">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458165B3-634C-59F8-C5A5-65CAC4187B06}"/>
              </a:ext>
            </a:extLst>
          </p:cNvPr>
          <p:cNvSpPr>
            <a:spLocks noGrp="1"/>
          </p:cNvSpPr>
          <p:nvPr>
            <p:ph idx="1"/>
          </p:nvPr>
        </p:nvSpPr>
        <p:spPr>
          <a:xfrm>
            <a:off x="1451580" y="2015732"/>
            <a:ext cx="5550355" cy="4037748"/>
          </a:xfrm>
        </p:spPr>
        <p:txBody>
          <a:bodyPr>
            <a:noAutofit/>
          </a:bodyPr>
          <a:lstStyle/>
          <a:p>
            <a:pPr marL="457200" indent="-457200">
              <a:buClr>
                <a:srgbClr val="A0812A"/>
              </a:buClr>
              <a:buFont typeface="+mj-lt"/>
              <a:buAutoNum type="arabicPeriod"/>
            </a:pPr>
            <a:r>
              <a:rPr lang="en-US" sz="2400" i="1"/>
              <a:t>Tổng quan đồ thị</a:t>
            </a:r>
          </a:p>
          <a:p>
            <a:pPr marL="457200" indent="-457200">
              <a:buClr>
                <a:srgbClr val="A0812A"/>
              </a:buClr>
              <a:buFont typeface="+mj-lt"/>
              <a:buAutoNum type="arabicPeriod"/>
            </a:pPr>
            <a:r>
              <a:rPr lang="en-US" sz="2400" i="1"/>
              <a:t>Một số thuật giải tìm đường đi ngắn nhất</a:t>
            </a:r>
          </a:p>
          <a:p>
            <a:pPr marL="457200" indent="-457200">
              <a:buClr>
                <a:srgbClr val="A0812A"/>
              </a:buClr>
              <a:buFont typeface="+mj-lt"/>
              <a:buAutoNum type="arabicPeriod"/>
            </a:pPr>
            <a:r>
              <a:rPr lang="en-US" sz="2400" i="1"/>
              <a:t>Thuật toán Dijkstra</a:t>
            </a:r>
          </a:p>
          <a:p>
            <a:pPr marL="457200" indent="-457200">
              <a:buClr>
                <a:srgbClr val="A0812A"/>
              </a:buClr>
              <a:buFont typeface="+mj-lt"/>
              <a:buAutoNum type="arabicPeriod"/>
            </a:pPr>
            <a:r>
              <a:rPr lang="en-US" sz="2400" i="1"/>
              <a:t>Thuật toán Floyd</a:t>
            </a:r>
          </a:p>
          <a:p>
            <a:pPr marL="457200" indent="-457200">
              <a:buClr>
                <a:srgbClr val="A0812A"/>
              </a:buClr>
              <a:buFont typeface="+mj-lt"/>
              <a:buAutoNum type="arabicPeriod"/>
            </a:pPr>
            <a:r>
              <a:rPr lang="en-US" sz="2400" i="1"/>
              <a:t>Chương trình cài đặt minh hoạ</a:t>
            </a:r>
          </a:p>
          <a:p>
            <a:pPr marL="457200" indent="-457200">
              <a:buClr>
                <a:srgbClr val="A0812A"/>
              </a:buClr>
              <a:buFont typeface="+mj-lt"/>
              <a:buAutoNum type="arabicPeriod"/>
            </a:pPr>
            <a:r>
              <a:rPr lang="en-US" sz="2400" i="1"/>
              <a:t>Tài liệu tham khảo</a:t>
            </a:r>
          </a:p>
        </p:txBody>
      </p:sp>
      <p:grpSp>
        <p:nvGrpSpPr>
          <p:cNvPr id="51" name="Group 50">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52" name="Rectangle 51">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3" name="Rectangle 52">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pic>
        <p:nvPicPr>
          <p:cNvPr id="5" name="Picture 4" descr="Rice fields in terraces">
            <a:extLst>
              <a:ext uri="{FF2B5EF4-FFF2-40B4-BE49-F238E27FC236}">
                <a16:creationId xmlns:a16="http://schemas.microsoft.com/office/drawing/2014/main" id="{CED5F4B5-FF8E-8B0C-04C4-5019D1D97FBE}"/>
              </a:ext>
            </a:extLst>
          </p:cNvPr>
          <p:cNvPicPr>
            <a:picLocks noChangeAspect="1"/>
          </p:cNvPicPr>
          <p:nvPr/>
        </p:nvPicPr>
        <p:blipFill rotWithShape="1">
          <a:blip r:embed="rId2"/>
          <a:srcRect l="16591" r="39426" b="-1"/>
          <a:stretch/>
        </p:blipFill>
        <p:spPr>
          <a:xfrm>
            <a:off x="8116373" y="1116345"/>
            <a:ext cx="2799103" cy="3866172"/>
          </a:xfrm>
          <a:prstGeom prst="rect">
            <a:avLst/>
          </a:prstGeom>
        </p:spPr>
      </p:pic>
      <p:pic>
        <p:nvPicPr>
          <p:cNvPr id="55" name="Picture 54">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2D39D08-4F3D-AB6C-79FA-47DCFD9DBD21}"/>
              </a:ext>
            </a:extLst>
          </p:cNvPr>
          <p:cNvSpPr txBox="1"/>
          <p:nvPr/>
        </p:nvSpPr>
        <p:spPr>
          <a:xfrm>
            <a:off x="11851539" y="0"/>
            <a:ext cx="340158" cy="430887"/>
          </a:xfrm>
          <a:prstGeom prst="rect">
            <a:avLst/>
          </a:prstGeom>
          <a:noFill/>
        </p:spPr>
        <p:txBody>
          <a:bodyPr wrap="none" rtlCol="0" anchor="ctr">
            <a:spAutoFit/>
          </a:bodyPr>
          <a:lstStyle/>
          <a:p>
            <a:pPr algn="ctr"/>
            <a:r>
              <a:rPr lang="en-US" sz="2200" b="1">
                <a:solidFill>
                  <a:schemeClr val="bg1"/>
                </a:solidFill>
                <a:highlight>
                  <a:srgbClr val="000000"/>
                </a:highlight>
              </a:rPr>
              <a:t>5</a:t>
            </a:r>
          </a:p>
        </p:txBody>
      </p:sp>
    </p:spTree>
    <p:extLst>
      <p:ext uri="{BB962C8B-B14F-4D97-AF65-F5344CB8AC3E}">
        <p14:creationId xmlns:p14="http://schemas.microsoft.com/office/powerpoint/2010/main" val="361247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0000"/>
                                      </p:to>
                                    </p:animClr>
                                    <p:animClr clrSpc="rgb" dir="cw">
                                      <p:cBhvr>
                                        <p:cTn id="7" dur="500" fill="hold"/>
                                        <p:tgtEl>
                                          <p:spTgt spid="3">
                                            <p:txEl>
                                              <p:pRg st="1" end="1"/>
                                            </p:txEl>
                                          </p:spTgt>
                                        </p:tgtEl>
                                        <p:attrNameLst>
                                          <p:attrName>fillcolor</p:attrName>
                                        </p:attrNameLst>
                                      </p:cBhvr>
                                      <p:to>
                                        <a:srgbClr val="FF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9016-64E5-7DDA-C91D-074EFA0C543E}"/>
              </a:ext>
            </a:extLst>
          </p:cNvPr>
          <p:cNvSpPr>
            <a:spLocks noGrp="1"/>
          </p:cNvSpPr>
          <p:nvPr>
            <p:ph type="title"/>
          </p:nvPr>
        </p:nvSpPr>
        <p:spPr/>
        <p:txBody>
          <a:bodyPr anchor="ctr">
            <a:normAutofit/>
          </a:bodyPr>
          <a:lstStyle/>
          <a:p>
            <a:r>
              <a:rPr lang="en-US" sz="2900" b="1">
                <a:latin typeface="Gill Sans MT (Headings)"/>
              </a:rPr>
              <a:t>2. </a:t>
            </a:r>
            <a:r>
              <a:rPr lang="vi-VN" sz="2900" b="1">
                <a:latin typeface="Gill Sans MT (Headings)"/>
              </a:rPr>
              <a:t>Một số thuật giải tìm đường đi ngắn nhất</a:t>
            </a:r>
            <a:endParaRPr lang="en-US" sz="2900" b="1">
              <a:latin typeface="Gill Sans MT (Headings)"/>
            </a:endParaRPr>
          </a:p>
        </p:txBody>
      </p:sp>
      <p:sp>
        <p:nvSpPr>
          <p:cNvPr id="3" name="Content Placeholder 2">
            <a:extLst>
              <a:ext uri="{FF2B5EF4-FFF2-40B4-BE49-F238E27FC236}">
                <a16:creationId xmlns:a16="http://schemas.microsoft.com/office/drawing/2014/main" id="{447DD1DD-463D-4767-7F5F-0F546AB4F937}"/>
              </a:ext>
            </a:extLst>
          </p:cNvPr>
          <p:cNvSpPr>
            <a:spLocks noGrp="1"/>
          </p:cNvSpPr>
          <p:nvPr>
            <p:ph idx="1"/>
          </p:nvPr>
        </p:nvSpPr>
        <p:spPr/>
        <p:txBody>
          <a:bodyPr>
            <a:normAutofit fontScale="92500" lnSpcReduction="10000"/>
          </a:bodyPr>
          <a:lstStyle/>
          <a:p>
            <a:pPr marL="0" indent="457200" algn="just">
              <a:buNone/>
            </a:pPr>
            <a:r>
              <a:rPr lang="vi-VN" sz="2400"/>
              <a:t>Bài toán đường đi ngắn nhất nguồn đơn là bài toán tìm một đường đi giữa hai đỉnh sao cho tổng các trọng số của các cạnh tạo nên đường đi đó là nhỏ nhất. Hay nói một cách toán học là:</a:t>
            </a:r>
          </a:p>
          <a:p>
            <a:pPr marL="0" indent="457200" algn="just">
              <a:buNone/>
            </a:pPr>
            <a:r>
              <a:rPr lang="vi-VN" sz="2400"/>
              <a:t>Cho đơn đồ thị liên thông, có trọng số G=(V,E). Tìm khoảng cách d(a,b) từ một đỉnh a cho trước đến một đỉnh b bất kỳ của G và tìm đường đi ngắn nhất từ a đến b.</a:t>
            </a:r>
          </a:p>
          <a:p>
            <a:pPr marL="0" indent="457200" algn="just">
              <a:buNone/>
            </a:pPr>
            <a:r>
              <a:rPr lang="vi-VN" sz="2400"/>
              <a:t>Chúng ta sẽ tìm hiểu 2 thuật toán để giải quyết bằng cách sử dụng mà trận kề cảu đồ thị (chú ý ta xét trọng số của đồ thị là không âm).</a:t>
            </a:r>
            <a:endParaRPr lang="en-US" sz="2400"/>
          </a:p>
        </p:txBody>
      </p:sp>
      <p:sp>
        <p:nvSpPr>
          <p:cNvPr id="4" name="TextBox 3">
            <a:extLst>
              <a:ext uri="{FF2B5EF4-FFF2-40B4-BE49-F238E27FC236}">
                <a16:creationId xmlns:a16="http://schemas.microsoft.com/office/drawing/2014/main" id="{214A097F-FE49-63A6-DF50-D4F2783FB8EE}"/>
              </a:ext>
            </a:extLst>
          </p:cNvPr>
          <p:cNvSpPr txBox="1"/>
          <p:nvPr/>
        </p:nvSpPr>
        <p:spPr>
          <a:xfrm>
            <a:off x="11851539" y="0"/>
            <a:ext cx="340158" cy="430887"/>
          </a:xfrm>
          <a:prstGeom prst="rect">
            <a:avLst/>
          </a:prstGeom>
          <a:noFill/>
        </p:spPr>
        <p:txBody>
          <a:bodyPr wrap="none" rtlCol="0" anchor="ctr">
            <a:spAutoFit/>
          </a:bodyPr>
          <a:lstStyle/>
          <a:p>
            <a:pPr algn="ctr"/>
            <a:r>
              <a:rPr lang="en-US" sz="2200" b="1">
                <a:solidFill>
                  <a:schemeClr val="bg1"/>
                </a:solidFill>
                <a:highlight>
                  <a:srgbClr val="000000"/>
                </a:highlight>
              </a:rPr>
              <a:t>6</a:t>
            </a:r>
          </a:p>
        </p:txBody>
      </p:sp>
    </p:spTree>
    <p:extLst>
      <p:ext uri="{BB962C8B-B14F-4D97-AF65-F5344CB8AC3E}">
        <p14:creationId xmlns:p14="http://schemas.microsoft.com/office/powerpoint/2010/main" val="72770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9016-64E5-7DDA-C91D-074EFA0C543E}"/>
              </a:ext>
            </a:extLst>
          </p:cNvPr>
          <p:cNvSpPr>
            <a:spLocks noGrp="1"/>
          </p:cNvSpPr>
          <p:nvPr>
            <p:ph type="title"/>
          </p:nvPr>
        </p:nvSpPr>
        <p:spPr/>
        <p:txBody>
          <a:bodyPr anchor="ctr">
            <a:normAutofit/>
          </a:bodyPr>
          <a:lstStyle/>
          <a:p>
            <a:r>
              <a:rPr lang="en-US" sz="2900" b="1">
                <a:latin typeface="Gill Sans MT (Headings)"/>
              </a:rPr>
              <a:t>2. </a:t>
            </a:r>
            <a:r>
              <a:rPr lang="vi-VN" sz="2900" b="1">
                <a:latin typeface="Gill Sans MT (Headings)"/>
              </a:rPr>
              <a:t>Một số thuật giải tìm đường đi ngắn nhất</a:t>
            </a:r>
            <a:endParaRPr lang="en-US" sz="2900" b="1">
              <a:latin typeface="Gill Sans MT (Headings)"/>
            </a:endParaRPr>
          </a:p>
        </p:txBody>
      </p:sp>
      <p:sp>
        <p:nvSpPr>
          <p:cNvPr id="3" name="Content Placeholder 2">
            <a:extLst>
              <a:ext uri="{FF2B5EF4-FFF2-40B4-BE49-F238E27FC236}">
                <a16:creationId xmlns:a16="http://schemas.microsoft.com/office/drawing/2014/main" id="{447DD1DD-463D-4767-7F5F-0F546AB4F937}"/>
              </a:ext>
            </a:extLst>
          </p:cNvPr>
          <p:cNvSpPr>
            <a:spLocks noGrp="1"/>
          </p:cNvSpPr>
          <p:nvPr>
            <p:ph idx="1"/>
          </p:nvPr>
        </p:nvSpPr>
        <p:spPr/>
        <p:txBody>
          <a:bodyPr>
            <a:normAutofit/>
          </a:bodyPr>
          <a:lstStyle/>
          <a:p>
            <a:pPr marL="0" indent="457200" algn="just">
              <a:buNone/>
            </a:pPr>
            <a:r>
              <a:rPr lang="vi-VN" sz="2200"/>
              <a:t>Ma trận kề của đồ thị có n đỉnh là ma trận vuông G có số hàng số cột là n. G[i][j] là độ dài đường đi từ đỉnh i tới đỉnh ị. Nếu xét đồ thị vô hướng thì G[i][j] = G[j][i]. Độ dài từ một đỉnh tới chính nó luôn là 0 (G[i][i] = 0). Nếu giữa 2 cạnh i và j của đồ thị không tồn tại đường đi thì G[i][j] = vô cùng (∞). Tuy nhiên khi biểu diễn trong máy tính thì giá trị ∞ được đặt là 1 hằng số rất lớn hoặc là tổng các giá trị trong ma trận (tổng độ dài các cạnh).</a:t>
            </a:r>
            <a:endParaRPr lang="en-US" sz="2200"/>
          </a:p>
        </p:txBody>
      </p:sp>
      <p:sp>
        <p:nvSpPr>
          <p:cNvPr id="4" name="TextBox 3">
            <a:extLst>
              <a:ext uri="{FF2B5EF4-FFF2-40B4-BE49-F238E27FC236}">
                <a16:creationId xmlns:a16="http://schemas.microsoft.com/office/drawing/2014/main" id="{8E71D844-B38B-BC04-3E3B-038A282A7BEE}"/>
              </a:ext>
            </a:extLst>
          </p:cNvPr>
          <p:cNvSpPr txBox="1"/>
          <p:nvPr/>
        </p:nvSpPr>
        <p:spPr>
          <a:xfrm>
            <a:off x="11851539" y="0"/>
            <a:ext cx="340158" cy="430887"/>
          </a:xfrm>
          <a:prstGeom prst="rect">
            <a:avLst/>
          </a:prstGeom>
          <a:noFill/>
        </p:spPr>
        <p:txBody>
          <a:bodyPr wrap="none" rtlCol="0" anchor="ctr">
            <a:spAutoFit/>
          </a:bodyPr>
          <a:lstStyle/>
          <a:p>
            <a:pPr algn="ctr"/>
            <a:r>
              <a:rPr lang="en-US" sz="2200" b="1">
                <a:solidFill>
                  <a:schemeClr val="bg1"/>
                </a:solidFill>
                <a:highlight>
                  <a:srgbClr val="000000"/>
                </a:highlight>
              </a:rPr>
              <a:t>7</a:t>
            </a:r>
          </a:p>
        </p:txBody>
      </p:sp>
    </p:spTree>
    <p:extLst>
      <p:ext uri="{BB962C8B-B14F-4D97-AF65-F5344CB8AC3E}">
        <p14:creationId xmlns:p14="http://schemas.microsoft.com/office/powerpoint/2010/main" val="1579161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0419CA0-BFB4-4390-AB8F-5DBFCA45D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47" name="Straight Connector 46">
            <a:extLst>
              <a:ext uri="{FF2B5EF4-FFF2-40B4-BE49-F238E27FC236}">
                <a16:creationId xmlns:a16="http://schemas.microsoft.com/office/drawing/2014/main" id="{5CF4C623-16D7-4722-8EFB-A5B0E3BC0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3518C2C-77B3-42CA-668D-048576071576}"/>
              </a:ext>
            </a:extLst>
          </p:cNvPr>
          <p:cNvSpPr>
            <a:spLocks noGrp="1"/>
          </p:cNvSpPr>
          <p:nvPr>
            <p:ph type="title"/>
          </p:nvPr>
        </p:nvSpPr>
        <p:spPr>
          <a:xfrm>
            <a:off x="1451580" y="804520"/>
            <a:ext cx="5550355" cy="1049235"/>
          </a:xfrm>
        </p:spPr>
        <p:txBody>
          <a:bodyPr anchor="ctr">
            <a:normAutofit/>
          </a:bodyPr>
          <a:lstStyle/>
          <a:p>
            <a:r>
              <a:rPr lang="en-US" sz="4000" b="1"/>
              <a:t>Nội dung</a:t>
            </a:r>
          </a:p>
        </p:txBody>
      </p:sp>
      <p:sp>
        <p:nvSpPr>
          <p:cNvPr id="49" name="Rectangle 48">
            <a:extLst>
              <a:ext uri="{FF2B5EF4-FFF2-40B4-BE49-F238E27FC236}">
                <a16:creationId xmlns:a16="http://schemas.microsoft.com/office/drawing/2014/main" id="{596E9C81-ACBE-459E-A7D5-2BB824B68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458165B3-634C-59F8-C5A5-65CAC4187B06}"/>
              </a:ext>
            </a:extLst>
          </p:cNvPr>
          <p:cNvSpPr>
            <a:spLocks noGrp="1"/>
          </p:cNvSpPr>
          <p:nvPr>
            <p:ph idx="1"/>
          </p:nvPr>
        </p:nvSpPr>
        <p:spPr>
          <a:xfrm>
            <a:off x="1451580" y="2015732"/>
            <a:ext cx="5550355" cy="4037748"/>
          </a:xfrm>
        </p:spPr>
        <p:txBody>
          <a:bodyPr>
            <a:noAutofit/>
          </a:bodyPr>
          <a:lstStyle/>
          <a:p>
            <a:pPr marL="457200" indent="-457200">
              <a:buClr>
                <a:srgbClr val="A0812A"/>
              </a:buClr>
              <a:buFont typeface="+mj-lt"/>
              <a:buAutoNum type="arabicPeriod"/>
            </a:pPr>
            <a:r>
              <a:rPr lang="en-US" sz="2400" i="1"/>
              <a:t>Tổng quan đồ thị</a:t>
            </a:r>
          </a:p>
          <a:p>
            <a:pPr marL="457200" indent="-457200">
              <a:buClr>
                <a:srgbClr val="A0812A"/>
              </a:buClr>
              <a:buFont typeface="+mj-lt"/>
              <a:buAutoNum type="arabicPeriod"/>
            </a:pPr>
            <a:r>
              <a:rPr lang="en-US" sz="2400" i="1"/>
              <a:t>Một số thuật giải tìm đường đi ngắn nhất</a:t>
            </a:r>
          </a:p>
          <a:p>
            <a:pPr marL="457200" indent="-457200">
              <a:buClr>
                <a:srgbClr val="A0812A"/>
              </a:buClr>
              <a:buFont typeface="+mj-lt"/>
              <a:buAutoNum type="arabicPeriod"/>
            </a:pPr>
            <a:r>
              <a:rPr lang="en-US" sz="2400" i="1"/>
              <a:t>Thuật toán Dijkstra</a:t>
            </a:r>
          </a:p>
          <a:p>
            <a:pPr marL="457200" indent="-457200">
              <a:buClr>
                <a:srgbClr val="A0812A"/>
              </a:buClr>
              <a:buFont typeface="+mj-lt"/>
              <a:buAutoNum type="arabicPeriod"/>
            </a:pPr>
            <a:r>
              <a:rPr lang="en-US" sz="2400" i="1"/>
              <a:t>Thuật toán Floyd</a:t>
            </a:r>
          </a:p>
          <a:p>
            <a:pPr marL="457200" indent="-457200">
              <a:buClr>
                <a:srgbClr val="A0812A"/>
              </a:buClr>
              <a:buFont typeface="+mj-lt"/>
              <a:buAutoNum type="arabicPeriod"/>
            </a:pPr>
            <a:r>
              <a:rPr lang="en-US" sz="2400" i="1"/>
              <a:t>Chương trình cài đặt minh hoạ</a:t>
            </a:r>
          </a:p>
          <a:p>
            <a:pPr marL="457200" indent="-457200">
              <a:buClr>
                <a:srgbClr val="A0812A"/>
              </a:buClr>
              <a:buFont typeface="+mj-lt"/>
              <a:buAutoNum type="arabicPeriod"/>
            </a:pPr>
            <a:r>
              <a:rPr lang="en-US" sz="2400" i="1"/>
              <a:t>Tài liệu tham khảo</a:t>
            </a:r>
          </a:p>
        </p:txBody>
      </p:sp>
      <p:grpSp>
        <p:nvGrpSpPr>
          <p:cNvPr id="51" name="Group 50">
            <a:extLst>
              <a:ext uri="{FF2B5EF4-FFF2-40B4-BE49-F238E27FC236}">
                <a16:creationId xmlns:a16="http://schemas.microsoft.com/office/drawing/2014/main" id="{CEBDCB18-ABE5-43B0-8B68-89FEDAECB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52" name="Rectangle 51">
              <a:extLst>
                <a:ext uri="{FF2B5EF4-FFF2-40B4-BE49-F238E27FC236}">
                  <a16:creationId xmlns:a16="http://schemas.microsoft.com/office/drawing/2014/main" id="{483C65C6-7268-490D-B4A8-927D45FAB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3" name="Rectangle 52">
              <a:extLst>
                <a:ext uri="{FF2B5EF4-FFF2-40B4-BE49-F238E27FC236}">
                  <a16:creationId xmlns:a16="http://schemas.microsoft.com/office/drawing/2014/main" id="{6133D4A5-82E5-43A0-9FF0-81B7AC16C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pic>
        <p:nvPicPr>
          <p:cNvPr id="5" name="Picture 4" descr="Rice fields in terraces">
            <a:extLst>
              <a:ext uri="{FF2B5EF4-FFF2-40B4-BE49-F238E27FC236}">
                <a16:creationId xmlns:a16="http://schemas.microsoft.com/office/drawing/2014/main" id="{CED5F4B5-FF8E-8B0C-04C4-5019D1D97FBE}"/>
              </a:ext>
            </a:extLst>
          </p:cNvPr>
          <p:cNvPicPr>
            <a:picLocks noChangeAspect="1"/>
          </p:cNvPicPr>
          <p:nvPr/>
        </p:nvPicPr>
        <p:blipFill rotWithShape="1">
          <a:blip r:embed="rId2"/>
          <a:srcRect l="16591" r="39426" b="-1"/>
          <a:stretch/>
        </p:blipFill>
        <p:spPr>
          <a:xfrm>
            <a:off x="8116373" y="1116345"/>
            <a:ext cx="2799103" cy="3866172"/>
          </a:xfrm>
          <a:prstGeom prst="rect">
            <a:avLst/>
          </a:prstGeom>
        </p:spPr>
      </p:pic>
      <p:pic>
        <p:nvPicPr>
          <p:cNvPr id="55" name="Picture 54">
            <a:extLst>
              <a:ext uri="{FF2B5EF4-FFF2-40B4-BE49-F238E27FC236}">
                <a16:creationId xmlns:a16="http://schemas.microsoft.com/office/drawing/2014/main" id="{08EC5C75-E28F-4899-9C2E-39431B82B7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46AAE0A1-60AD-4190-B85D-2DD8148369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038C8BE-104D-7A2B-B947-3FFBD870412B}"/>
              </a:ext>
            </a:extLst>
          </p:cNvPr>
          <p:cNvSpPr txBox="1"/>
          <p:nvPr/>
        </p:nvSpPr>
        <p:spPr>
          <a:xfrm>
            <a:off x="11851539" y="0"/>
            <a:ext cx="340158" cy="430887"/>
          </a:xfrm>
          <a:prstGeom prst="rect">
            <a:avLst/>
          </a:prstGeom>
          <a:noFill/>
        </p:spPr>
        <p:txBody>
          <a:bodyPr wrap="none" rtlCol="0" anchor="ctr">
            <a:spAutoFit/>
          </a:bodyPr>
          <a:lstStyle/>
          <a:p>
            <a:pPr algn="ctr"/>
            <a:r>
              <a:rPr lang="en-US" sz="2200" b="1">
                <a:solidFill>
                  <a:schemeClr val="bg1"/>
                </a:solidFill>
                <a:highlight>
                  <a:srgbClr val="000000"/>
                </a:highlight>
              </a:rPr>
              <a:t>8</a:t>
            </a:r>
          </a:p>
        </p:txBody>
      </p:sp>
    </p:spTree>
    <p:extLst>
      <p:ext uri="{BB962C8B-B14F-4D97-AF65-F5344CB8AC3E}">
        <p14:creationId xmlns:p14="http://schemas.microsoft.com/office/powerpoint/2010/main" val="105278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0000"/>
                                      </p:to>
                                    </p:animClr>
                                    <p:animClr clrSpc="rgb" dir="cw">
                                      <p:cBhvr>
                                        <p:cTn id="7" dur="500" fill="hold"/>
                                        <p:tgtEl>
                                          <p:spTgt spid="3">
                                            <p:txEl>
                                              <p:pRg st="2" end="2"/>
                                            </p:txEl>
                                          </p:spTgt>
                                        </p:tgtEl>
                                        <p:attrNameLst>
                                          <p:attrName>fillcolor</p:attrName>
                                        </p:attrNameLst>
                                      </p:cBhvr>
                                      <p:to>
                                        <a:srgbClr val="FF0000"/>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9483-9DA8-D22F-EA97-A3B78FE37590}"/>
              </a:ext>
            </a:extLst>
          </p:cNvPr>
          <p:cNvSpPr>
            <a:spLocks noGrp="1"/>
          </p:cNvSpPr>
          <p:nvPr>
            <p:ph type="title"/>
          </p:nvPr>
        </p:nvSpPr>
        <p:spPr/>
        <p:txBody>
          <a:bodyPr anchor="ctr">
            <a:normAutofit/>
          </a:bodyPr>
          <a:lstStyle/>
          <a:p>
            <a:r>
              <a:rPr lang="en-US" sz="2900" b="1"/>
              <a:t>3. Thuật toán Dijkstra</a:t>
            </a:r>
          </a:p>
        </p:txBody>
      </p:sp>
      <p:sp>
        <p:nvSpPr>
          <p:cNvPr id="3" name="Content Placeholder 2">
            <a:extLst>
              <a:ext uri="{FF2B5EF4-FFF2-40B4-BE49-F238E27FC236}">
                <a16:creationId xmlns:a16="http://schemas.microsoft.com/office/drawing/2014/main" id="{64DF6D11-066E-1453-C62F-2A58D2F66227}"/>
              </a:ext>
            </a:extLst>
          </p:cNvPr>
          <p:cNvSpPr>
            <a:spLocks noGrp="1"/>
          </p:cNvSpPr>
          <p:nvPr>
            <p:ph idx="1"/>
          </p:nvPr>
        </p:nvSpPr>
        <p:spPr/>
        <p:txBody>
          <a:bodyPr>
            <a:normAutofit fontScale="92500" lnSpcReduction="10000"/>
          </a:bodyPr>
          <a:lstStyle/>
          <a:p>
            <a:pPr marL="0" indent="457200" algn="just">
              <a:buNone/>
            </a:pPr>
            <a:r>
              <a:rPr lang="vi-VN" sz="2400" u="sng"/>
              <a:t>Bài toán:</a:t>
            </a:r>
          </a:p>
          <a:p>
            <a:pPr marL="0" indent="457200" algn="just">
              <a:buNone/>
            </a:pPr>
            <a:r>
              <a:rPr lang="vi-VN" sz="2400"/>
              <a:t>Cho một đồ thị và một đỉnh nguồn trong đồ thị, tìm đường đi ngắn nhất từ đỉnh nguồn đến tất cả đỉnh còn lại.</a:t>
            </a:r>
          </a:p>
          <a:p>
            <a:pPr marL="0" indent="457200" algn="just">
              <a:buNone/>
            </a:pPr>
            <a:r>
              <a:rPr lang="vi-VN" sz="2400"/>
              <a:t>Chúng ta có 2 mảng: một mảng chứa các đỉnh trong đường đi ngắn nhất, một mảng khác chứa các đỉnh chưa có trong đường đi ngắn nhất.</a:t>
            </a:r>
          </a:p>
          <a:p>
            <a:pPr marL="0" indent="457200" algn="just">
              <a:buNone/>
            </a:pPr>
            <a:r>
              <a:rPr lang="vi-VN" sz="2400"/>
              <a:t>Tại mỗi bước của thuật toán, chúng ta sẽ tìm được một đỉnh trong mảng chưa nằm trong đường đi ngắn nhất và có khoảng cách nhỏ nhất từ đỉnh nguồn đến nó.</a:t>
            </a:r>
            <a:endParaRPr lang="en-US" sz="2400"/>
          </a:p>
        </p:txBody>
      </p:sp>
      <p:sp>
        <p:nvSpPr>
          <p:cNvPr id="4" name="TextBox 3">
            <a:extLst>
              <a:ext uri="{FF2B5EF4-FFF2-40B4-BE49-F238E27FC236}">
                <a16:creationId xmlns:a16="http://schemas.microsoft.com/office/drawing/2014/main" id="{CAFBDF49-05FB-134B-35EA-380467B7C870}"/>
              </a:ext>
            </a:extLst>
          </p:cNvPr>
          <p:cNvSpPr txBox="1"/>
          <p:nvPr/>
        </p:nvSpPr>
        <p:spPr>
          <a:xfrm>
            <a:off x="11851539" y="0"/>
            <a:ext cx="340158" cy="430887"/>
          </a:xfrm>
          <a:prstGeom prst="rect">
            <a:avLst/>
          </a:prstGeom>
          <a:noFill/>
        </p:spPr>
        <p:txBody>
          <a:bodyPr wrap="none" rtlCol="0" anchor="ctr">
            <a:spAutoFit/>
          </a:bodyPr>
          <a:lstStyle/>
          <a:p>
            <a:pPr algn="ctr"/>
            <a:r>
              <a:rPr lang="en-US" sz="2200" b="1">
                <a:solidFill>
                  <a:schemeClr val="bg1"/>
                </a:solidFill>
                <a:highlight>
                  <a:srgbClr val="000000"/>
                </a:highlight>
              </a:rPr>
              <a:t>9</a:t>
            </a:r>
          </a:p>
        </p:txBody>
      </p:sp>
    </p:spTree>
    <p:extLst>
      <p:ext uri="{BB962C8B-B14F-4D97-AF65-F5344CB8AC3E}">
        <p14:creationId xmlns:p14="http://schemas.microsoft.com/office/powerpoint/2010/main" val="2389987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545</TotalTime>
  <Words>2242</Words>
  <Application>Microsoft Office PowerPoint</Application>
  <PresentationFormat>Widescreen</PresentationFormat>
  <Paragraphs>416</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(Body)</vt:lpstr>
      <vt:lpstr>Calibri</vt:lpstr>
      <vt:lpstr>Gill Sans MT</vt:lpstr>
      <vt:lpstr>Gill Sans MT (Headings)</vt:lpstr>
      <vt:lpstr>Times New Roman</vt:lpstr>
      <vt:lpstr>Gallery</vt:lpstr>
      <vt:lpstr>CẤU TRÚC RỜI RẠC</vt:lpstr>
      <vt:lpstr>Nội dung</vt:lpstr>
      <vt:lpstr>1. Tổng quan đồ thị (graph)</vt:lpstr>
      <vt:lpstr>1. Tổng quan đồ thị (graph)</vt:lpstr>
      <vt:lpstr>Nội dung</vt:lpstr>
      <vt:lpstr>2. Một số thuật giải tìm đường đi ngắn nhất</vt:lpstr>
      <vt:lpstr>2. Một số thuật giải tìm đường đi ngắn nhất</vt:lpstr>
      <vt:lpstr>Nội dung</vt:lpstr>
      <vt:lpstr>3. Thuật toán Dijkstra</vt:lpstr>
      <vt:lpstr>3. Thuật toán Dijkstra</vt:lpstr>
      <vt:lpstr>3. Thuật toán Dijkstra</vt:lpstr>
      <vt:lpstr>3. Thuật toán Dijkstra</vt:lpstr>
      <vt:lpstr>3. Thuật toán Dijkstra</vt:lpstr>
      <vt:lpstr>3. Thuật toán Dijkstra</vt:lpstr>
      <vt:lpstr>3. Thuật toán Dijkstra</vt:lpstr>
      <vt:lpstr>3. Thuật toán Dijkstra</vt:lpstr>
      <vt:lpstr>3. Thuật toán Dijkstra</vt:lpstr>
      <vt:lpstr>3. Thuật toán Dijkstra</vt:lpstr>
      <vt:lpstr>Nội dung</vt:lpstr>
      <vt:lpstr>4. Thuật toán Floyd</vt:lpstr>
      <vt:lpstr>4. Thuật toán Floyd</vt:lpstr>
      <vt:lpstr>4. Thuật toán Floyd</vt:lpstr>
      <vt:lpstr>4. Thuật toán Floyd</vt:lpstr>
      <vt:lpstr>4. Thuật toán Floyd</vt:lpstr>
      <vt:lpstr>4. Thuật toán Floyd</vt:lpstr>
      <vt:lpstr>4. Thuật toán Floyd</vt:lpstr>
      <vt:lpstr>4. Thuật toán Floyd</vt:lpstr>
      <vt:lpstr>4. Thuật toán Floyd</vt:lpstr>
      <vt:lpstr>4. Thuật toán Floyd</vt:lpstr>
      <vt:lpstr>Nội dung</vt:lpstr>
      <vt:lpstr>5. Chương trình cài đặt minh hoạ</vt:lpstr>
      <vt:lpstr>5. Chương trình cài đặt minh hoạ</vt:lpstr>
      <vt:lpstr>5. Chương trình cài đặt minh hoạ</vt:lpstr>
      <vt:lpstr>5. Chương trình cài đặt minh hoạ</vt:lpstr>
      <vt:lpstr>5. Chương trình cài đặt minh hoạ</vt:lpstr>
      <vt:lpstr>5. Chương trình cài đặt minh hoạ</vt:lpstr>
      <vt:lpstr>5. Chương trình cài đặt minh hoạ</vt:lpstr>
      <vt:lpstr>5. Chương trình cài đặt minh hoạ</vt:lpstr>
      <vt:lpstr>Nội dung</vt:lpstr>
      <vt:lpstr>6. 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RỜI RẠC</dc:title>
  <dc:creator>DELL</dc:creator>
  <cp:lastModifiedBy>Ân Đình</cp:lastModifiedBy>
  <cp:revision>78</cp:revision>
  <dcterms:created xsi:type="dcterms:W3CDTF">2023-11-22T06:47:03Z</dcterms:created>
  <dcterms:modified xsi:type="dcterms:W3CDTF">2023-11-30T03:51:47Z</dcterms:modified>
</cp:coreProperties>
</file>