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91" r:id="rId5"/>
    <p:sldId id="259" r:id="rId6"/>
    <p:sldId id="260" r:id="rId7"/>
    <p:sldId id="262" r:id="rId8"/>
    <p:sldId id="263" r:id="rId9"/>
    <p:sldId id="264" r:id="rId10"/>
    <p:sldId id="277" r:id="rId11"/>
    <p:sldId id="265" r:id="rId12"/>
    <p:sldId id="290" r:id="rId13"/>
    <p:sldId id="266" r:id="rId14"/>
    <p:sldId id="267" r:id="rId15"/>
    <p:sldId id="269" r:id="rId16"/>
    <p:sldId id="271" r:id="rId17"/>
    <p:sldId id="273" r:id="rId18"/>
    <p:sldId id="289" r:id="rId19"/>
    <p:sldId id="274" r:id="rId20"/>
    <p:sldId id="276" r:id="rId21"/>
    <p:sldId id="292" r:id="rId22"/>
    <p:sldId id="280" r:id="rId23"/>
    <p:sldId id="281" r:id="rId24"/>
    <p:sldId id="282" r:id="rId25"/>
    <p:sldId id="283" r:id="rId26"/>
    <p:sldId id="294" r:id="rId27"/>
    <p:sldId id="285" r:id="rId28"/>
    <p:sldId id="288" r:id="rId2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Orta Stil 1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Orta Stil 1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36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6"/>
          <p:cNvGrpSpPr>
            <a:grpSpLocks/>
          </p:cNvGrpSpPr>
          <p:nvPr/>
        </p:nvGrpSpPr>
        <p:grpSpPr bwMode="auto">
          <a:xfrm>
            <a:off x="752475" y="744538"/>
            <a:ext cx="10674350" cy="5349875"/>
            <a:chOff x="752858" y="744469"/>
            <a:chExt cx="10674117" cy="5349671"/>
          </a:xfrm>
        </p:grpSpPr>
        <p:sp>
          <p:nvSpPr>
            <p:cNvPr id="5" name="Freeform 6"/>
            <p:cNvSpPr>
              <a:spLocks/>
            </p:cNvSpPr>
            <p:nvPr/>
          </p:nvSpPr>
          <p:spPr bwMode="auto">
            <a:xfrm>
              <a:off x="8151962" y="1685652"/>
              <a:ext cx="3275013" cy="4408488"/>
            </a:xfrm>
            <a:custGeom>
              <a:avLst/>
              <a:gdLst/>
              <a:ahLst/>
              <a:cxnLst>
                <a:cxn ang="0">
                  <a:pos x="8761" y="0"/>
                </a:cxn>
                <a:cxn ang="0">
                  <a:pos x="10000" y="0"/>
                </a:cxn>
                <a:cxn ang="0">
                  <a:pos x="10000" y="10000"/>
                </a:cxn>
                <a:cxn ang="0">
                  <a:pos x="0" y="10000"/>
                </a:cxn>
                <a:cxn ang="0">
                  <a:pos x="0" y="9126"/>
                </a:cxn>
                <a:cxn ang="0">
                  <a:pos x="8761" y="9127"/>
                </a:cxn>
                <a:cxn ang="0">
                  <a:pos x="8761" y="0"/>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6" name="Freeform 6"/>
            <p:cNvSpPr>
              <a:spLocks/>
            </p:cNvSpPr>
            <p:nvPr/>
          </p:nvSpPr>
          <p:spPr bwMode="auto">
            <a:xfrm flipH="1" flipV="1">
              <a:off x="752858" y="744469"/>
              <a:ext cx="3275668" cy="4408488"/>
            </a:xfrm>
            <a:custGeom>
              <a:avLst/>
              <a:gdLst/>
              <a:ahLst/>
              <a:cxnLst>
                <a:cxn ang="0">
                  <a:pos x="8763" y="0"/>
                </a:cxn>
                <a:cxn ang="0">
                  <a:pos x="10002" y="0"/>
                </a:cxn>
                <a:cxn ang="0">
                  <a:pos x="10002" y="10000"/>
                </a:cxn>
                <a:cxn ang="0">
                  <a:pos x="2" y="10000"/>
                </a:cxn>
                <a:cxn ang="0">
                  <a:pos x="0" y="9125"/>
                </a:cxn>
                <a:cxn ang="0">
                  <a:pos x="8763" y="9128"/>
                </a:cxn>
                <a:cxn ang="0">
                  <a:pos x="8763" y="0"/>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3"/>
          <p:cNvSpPr>
            <a:spLocks noGrp="1"/>
          </p:cNvSpPr>
          <p:nvPr>
            <p:ph type="dt" sz="half" idx="10"/>
          </p:nvPr>
        </p:nvSpPr>
        <p:spPr>
          <a:xfrm>
            <a:off x="752475" y="6453188"/>
            <a:ext cx="1608138" cy="404812"/>
          </a:xfrm>
        </p:spPr>
        <p:txBody>
          <a:bodyPr/>
          <a:lstStyle>
            <a:lvl1pPr>
              <a:defRPr baseline="0" smtClean="0">
                <a:solidFill>
                  <a:schemeClr val="tx2"/>
                </a:solidFill>
              </a:defRPr>
            </a:lvl1pPr>
          </a:lstStyle>
          <a:p>
            <a:pPr>
              <a:defRPr/>
            </a:pPr>
            <a:fld id="{FB998725-D095-4681-B858-DEDBEDE8BEAE}" type="datetimeFigureOut">
              <a:rPr lang="tr-TR"/>
              <a:pPr>
                <a:defRPr/>
              </a:pPr>
              <a:t>26.10.2023</a:t>
            </a:fld>
            <a:endParaRPr lang="tr-TR"/>
          </a:p>
        </p:txBody>
      </p:sp>
      <p:sp>
        <p:nvSpPr>
          <p:cNvPr id="8" name="Footer Placeholder 4"/>
          <p:cNvSpPr>
            <a:spLocks noGrp="1"/>
          </p:cNvSpPr>
          <p:nvPr>
            <p:ph type="ftr" sz="quarter" idx="11"/>
          </p:nvPr>
        </p:nvSpPr>
        <p:spPr>
          <a:xfrm>
            <a:off x="2584450" y="6453188"/>
            <a:ext cx="7023100" cy="404812"/>
          </a:xfrm>
        </p:spPr>
        <p:txBody>
          <a:bodyPr/>
          <a:lstStyle>
            <a:lvl1pPr algn="ctr">
              <a:defRPr baseline="0">
                <a:solidFill>
                  <a:schemeClr val="tx2"/>
                </a:solidFill>
              </a:defRPr>
            </a:lvl1pPr>
          </a:lstStyle>
          <a:p>
            <a:pPr>
              <a:defRPr/>
            </a:pPr>
            <a:endParaRPr lang="tr-TR"/>
          </a:p>
        </p:txBody>
      </p:sp>
      <p:sp>
        <p:nvSpPr>
          <p:cNvPr id="9" name="Slide Number Placeholder 5"/>
          <p:cNvSpPr>
            <a:spLocks noGrp="1"/>
          </p:cNvSpPr>
          <p:nvPr>
            <p:ph type="sldNum" sz="quarter" idx="12"/>
          </p:nvPr>
        </p:nvSpPr>
        <p:spPr>
          <a:xfrm>
            <a:off x="9831388" y="6453188"/>
            <a:ext cx="1595437" cy="404812"/>
          </a:xfrm>
        </p:spPr>
        <p:txBody>
          <a:bodyPr/>
          <a:lstStyle>
            <a:lvl1pPr>
              <a:defRPr baseline="0" smtClean="0">
                <a:solidFill>
                  <a:schemeClr val="tx2"/>
                </a:solidFill>
              </a:defRPr>
            </a:lvl1pPr>
          </a:lstStyle>
          <a:p>
            <a:pPr>
              <a:defRPr/>
            </a:pPr>
            <a:fld id="{35BB4A14-2D1B-472C-81EF-7E60E287A3B0}" type="slidenum">
              <a:rPr lang="tr-TR"/>
              <a:pPr>
                <a:defRPr/>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FA5FFEDA-2FAE-40FD-9A30-8B1ECAC9093B}" type="datetimeFigureOut">
              <a:rPr lang="tr-TR"/>
              <a:pPr>
                <a:defRPr/>
              </a:pPr>
              <a:t>26.10.2023</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8ED977C7-0E3B-48BB-A5D1-F62DB72B2934}"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E96BCA44-79F8-4967-AF8E-F50548189E04}" type="datetimeFigureOut">
              <a:rPr lang="tr-TR"/>
              <a:pPr>
                <a:defRPr/>
              </a:pPr>
              <a:t>26.10.2023</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81DB5AD1-1FD7-4708-920D-8A3D6787E311}"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lvl1pPr>
              <a:defRPr/>
            </a:lvl1pPr>
          </a:lstStyle>
          <a:p>
            <a:pPr>
              <a:defRPr/>
            </a:pPr>
            <a:fld id="{B7D746AE-3433-45DC-8ED3-8CEA2463F419}" type="datetimeFigureOut">
              <a:rPr lang="tr-TR"/>
              <a:pPr>
                <a:defRPr/>
              </a:pPr>
              <a:t>26.10.2023</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455B0144-635C-4F8F-B9D7-31DF3E0E2D4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4" name="Freeform 6"/>
          <p:cNvSpPr>
            <a:spLocks/>
          </p:cNvSpPr>
          <p:nvPr/>
        </p:nvSpPr>
        <p:spPr bwMode="auto">
          <a:xfrm>
            <a:off x="8151813" y="1685925"/>
            <a:ext cx="3275012" cy="4408488"/>
          </a:xfrm>
          <a:custGeom>
            <a:avLst/>
            <a:gdLst>
              <a:gd name="T0" fmla="*/ 0 w 4125"/>
              <a:gd name="T1" fmla="*/ 0 h 5554"/>
              <a:gd name="T2" fmla="*/ 4125 w 4125"/>
              <a:gd name="T3" fmla="*/ 5554 h 5554"/>
            </a:gdLst>
            <a:ahLst/>
            <a:cxnLst>
              <a:cxn ang="0">
                <a:pos x="3614" y="0"/>
              </a:cxn>
              <a:cxn ang="0">
                <a:pos x="4125" y="0"/>
              </a:cxn>
              <a:cxn ang="0">
                <a:pos x="4125" y="5554"/>
              </a:cxn>
              <a:cxn ang="0">
                <a:pos x="0" y="5554"/>
              </a:cxn>
              <a:cxn ang="0">
                <a:pos x="0" y="5074"/>
              </a:cxn>
              <a:cxn ang="0">
                <a:pos x="3614" y="5074"/>
              </a:cxn>
              <a:cxn ang="0">
                <a:pos x="3614" y="0"/>
              </a:cxn>
            </a:cxnLst>
            <a:rect l="T0" t="T1" r="T2" b="T3"/>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txBody>
          <a:bodyPr/>
          <a:lstStyle/>
          <a:p>
            <a:endParaRPr lang="tr-TR"/>
          </a:p>
        </p:txBody>
      </p:sp>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5" name="Date Placeholder 3"/>
          <p:cNvSpPr>
            <a:spLocks noGrp="1"/>
          </p:cNvSpPr>
          <p:nvPr>
            <p:ph type="dt" sz="half" idx="10"/>
          </p:nvPr>
        </p:nvSpPr>
        <p:spPr>
          <a:xfrm>
            <a:off x="738188" y="6453188"/>
            <a:ext cx="1622425" cy="404812"/>
          </a:xfrm>
        </p:spPr>
        <p:txBody>
          <a:bodyPr/>
          <a:lstStyle>
            <a:lvl1pPr>
              <a:defRPr smtClean="0">
                <a:solidFill>
                  <a:schemeClr val="tx2"/>
                </a:solidFill>
              </a:defRPr>
            </a:lvl1pPr>
          </a:lstStyle>
          <a:p>
            <a:pPr>
              <a:defRPr/>
            </a:pPr>
            <a:fld id="{B45D78B5-D573-4AC9-8208-43AE1E4DCF19}" type="datetimeFigureOut">
              <a:rPr lang="tr-TR"/>
              <a:pPr>
                <a:defRPr/>
              </a:pPr>
              <a:t>26.10.2023</a:t>
            </a:fld>
            <a:endParaRPr lang="tr-TR"/>
          </a:p>
        </p:txBody>
      </p:sp>
      <p:sp>
        <p:nvSpPr>
          <p:cNvPr id="6" name="Footer Placeholder 4"/>
          <p:cNvSpPr>
            <a:spLocks noGrp="1"/>
          </p:cNvSpPr>
          <p:nvPr>
            <p:ph type="ftr" sz="quarter" idx="11"/>
          </p:nvPr>
        </p:nvSpPr>
        <p:spPr>
          <a:xfrm>
            <a:off x="2584450" y="6453188"/>
            <a:ext cx="7023100" cy="404812"/>
          </a:xfrm>
        </p:spPr>
        <p:txBody>
          <a:bodyPr/>
          <a:lstStyle>
            <a:lvl1pPr algn="ctr">
              <a:defRPr>
                <a:solidFill>
                  <a:schemeClr val="tx2"/>
                </a:solidFill>
              </a:defRPr>
            </a:lvl1pPr>
          </a:lstStyle>
          <a:p>
            <a:pPr>
              <a:defRPr/>
            </a:pPr>
            <a:endParaRPr lang="tr-TR"/>
          </a:p>
        </p:txBody>
      </p:sp>
      <p:sp>
        <p:nvSpPr>
          <p:cNvPr id="7" name="Slide Number Placeholder 5"/>
          <p:cNvSpPr>
            <a:spLocks noGrp="1"/>
          </p:cNvSpPr>
          <p:nvPr>
            <p:ph type="sldNum" sz="quarter" idx="12"/>
          </p:nvPr>
        </p:nvSpPr>
        <p:spPr>
          <a:xfrm>
            <a:off x="9831388" y="6453188"/>
            <a:ext cx="1595437" cy="404812"/>
          </a:xfrm>
        </p:spPr>
        <p:txBody>
          <a:bodyPr/>
          <a:lstStyle>
            <a:lvl1pPr>
              <a:defRPr smtClean="0">
                <a:solidFill>
                  <a:schemeClr val="tx2"/>
                </a:solidFill>
              </a:defRPr>
            </a:lvl1pPr>
          </a:lstStyle>
          <a:p>
            <a:pPr>
              <a:defRPr/>
            </a:pPr>
            <a:fld id="{071A2115-2F31-4824-92A6-3665F72756F1}" type="slidenum">
              <a:rPr lang="tr-TR"/>
              <a:pPr>
                <a:defRPr/>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3"/>
          <p:cNvSpPr>
            <a:spLocks noGrp="1"/>
          </p:cNvSpPr>
          <p:nvPr>
            <p:ph type="dt" sz="half" idx="10"/>
          </p:nvPr>
        </p:nvSpPr>
        <p:spPr/>
        <p:txBody>
          <a:bodyPr/>
          <a:lstStyle>
            <a:lvl1pPr>
              <a:defRPr/>
            </a:lvl1pPr>
          </a:lstStyle>
          <a:p>
            <a:pPr>
              <a:defRPr/>
            </a:pPr>
            <a:fld id="{B5CB8AD8-F7BC-40F8-B90B-AD04BEEB1CFD}" type="datetimeFigureOut">
              <a:rPr lang="tr-TR"/>
              <a:pPr>
                <a:defRPr/>
              </a:pPr>
              <a:t>26.10.2023</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9DC79E6B-2265-4232-B629-4F70067DDD7A}"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lvl1pPr>
              <a:defRPr/>
            </a:lvl1pPr>
          </a:lstStyle>
          <a:p>
            <a:pPr>
              <a:defRPr/>
            </a:pPr>
            <a:fld id="{1191561F-E344-495E-8109-EF33E628810C}" type="datetimeFigureOut">
              <a:rPr lang="tr-TR"/>
              <a:pPr>
                <a:defRPr/>
              </a:pPr>
              <a:t>26.10.2023</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259E7D83-B96D-4A5D-8A3E-D3363F186C4A}"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3"/>
          <p:cNvSpPr>
            <a:spLocks noGrp="1"/>
          </p:cNvSpPr>
          <p:nvPr>
            <p:ph type="dt" sz="half" idx="10"/>
          </p:nvPr>
        </p:nvSpPr>
        <p:spPr/>
        <p:txBody>
          <a:bodyPr/>
          <a:lstStyle>
            <a:lvl1pPr>
              <a:defRPr/>
            </a:lvl1pPr>
          </a:lstStyle>
          <a:p>
            <a:pPr>
              <a:defRPr/>
            </a:pPr>
            <a:fld id="{5A8ADF4D-7870-4DCE-B9C3-B27035798B9D}" type="datetimeFigureOut">
              <a:rPr lang="tr-TR"/>
              <a:pPr>
                <a:defRPr/>
              </a:pPr>
              <a:t>26.10.2023</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D53FBE8F-DBCF-4251-BFB5-BBF6FACB1D31}"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3B94FD-E07D-403C-8461-705F56DBC77D}" type="datetimeFigureOut">
              <a:rPr lang="tr-TR"/>
              <a:pPr>
                <a:defRPr/>
              </a:pPr>
              <a:t>26.10.2023</a:t>
            </a:fld>
            <a:endParaRPr lang="tr-TR"/>
          </a:p>
        </p:txBody>
      </p:sp>
      <p:sp>
        <p:nvSpPr>
          <p:cNvPr id="3" name="Footer Placeholder 4"/>
          <p:cNvSpPr>
            <a:spLocks noGrp="1"/>
          </p:cNvSpPr>
          <p:nvPr>
            <p:ph type="ftr" sz="quarter" idx="11"/>
          </p:nvPr>
        </p:nvSpPr>
        <p:spPr/>
        <p:txBody>
          <a:bodyPr/>
          <a:lstStyle>
            <a:lvl1pPr>
              <a:defRPr/>
            </a:lvl1pPr>
          </a:lstStyle>
          <a:p>
            <a:pPr>
              <a:defRPr/>
            </a:pPr>
            <a:endParaRPr lang="tr-TR"/>
          </a:p>
        </p:txBody>
      </p:sp>
      <p:sp>
        <p:nvSpPr>
          <p:cNvPr id="4" name="Slide Number Placeholder 5"/>
          <p:cNvSpPr>
            <a:spLocks noGrp="1"/>
          </p:cNvSpPr>
          <p:nvPr>
            <p:ph type="sldNum" sz="quarter" idx="12"/>
          </p:nvPr>
        </p:nvSpPr>
        <p:spPr/>
        <p:txBody>
          <a:bodyPr/>
          <a:lstStyle>
            <a:lvl1pPr>
              <a:defRPr/>
            </a:lvl1pPr>
          </a:lstStyle>
          <a:p>
            <a:pPr>
              <a:defRPr/>
            </a:pPr>
            <a:fld id="{BB35EEB5-25E3-432F-98A2-69406E18F411}"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5" name="Rectangle 7"/>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7" name="Date Placeholder 4"/>
          <p:cNvSpPr>
            <a:spLocks noGrp="1"/>
          </p:cNvSpPr>
          <p:nvPr>
            <p:ph type="dt" sz="half" idx="10"/>
          </p:nvPr>
        </p:nvSpPr>
        <p:spPr>
          <a:xfrm>
            <a:off x="723900" y="6453188"/>
            <a:ext cx="1204913" cy="404812"/>
          </a:xfrm>
        </p:spPr>
        <p:txBody>
          <a:bodyPr/>
          <a:lstStyle>
            <a:lvl1pPr>
              <a:defRPr smtClean="0">
                <a:solidFill>
                  <a:schemeClr val="tx2"/>
                </a:solidFill>
              </a:defRPr>
            </a:lvl1pPr>
          </a:lstStyle>
          <a:p>
            <a:pPr>
              <a:defRPr/>
            </a:pPr>
            <a:fld id="{D21A80E2-41D7-4483-9831-F498D52E6E15}" type="datetimeFigureOut">
              <a:rPr lang="tr-TR"/>
              <a:pPr>
                <a:defRPr/>
              </a:pPr>
              <a:t>26.10.2023</a:t>
            </a:fld>
            <a:endParaRPr lang="tr-TR"/>
          </a:p>
        </p:txBody>
      </p:sp>
      <p:sp>
        <p:nvSpPr>
          <p:cNvPr id="8" name="Footer Placeholder 5"/>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tr-TR"/>
          </a:p>
        </p:txBody>
      </p:sp>
      <p:sp>
        <p:nvSpPr>
          <p:cNvPr id="9" name="Slide Number Placeholder 6"/>
          <p:cNvSpPr>
            <a:spLocks noGrp="1"/>
          </p:cNvSpPr>
          <p:nvPr>
            <p:ph type="sldNum" sz="quarter" idx="12"/>
          </p:nvPr>
        </p:nvSpPr>
        <p:spPr>
          <a:xfrm>
            <a:off x="9883775" y="6453188"/>
            <a:ext cx="1595438" cy="404812"/>
          </a:xfrm>
        </p:spPr>
        <p:txBody>
          <a:bodyPr/>
          <a:lstStyle>
            <a:lvl1pPr>
              <a:defRPr smtClean="0">
                <a:solidFill>
                  <a:schemeClr val="tx2"/>
                </a:solidFill>
              </a:defRPr>
            </a:lvl1pPr>
          </a:lstStyle>
          <a:p>
            <a:pPr>
              <a:defRPr/>
            </a:pPr>
            <a:fld id="{03F03C99-8A05-4FAE-BD0F-E6B17589EB37}"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Rectangle 7"/>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rtlCol="0">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a:t>Resim eklemek için simgeye tıklayın</a:t>
            </a:r>
            <a:endParaRPr lang="en-US" noProof="0"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7" name="Date Placeholder 4"/>
          <p:cNvSpPr>
            <a:spLocks noGrp="1"/>
          </p:cNvSpPr>
          <p:nvPr>
            <p:ph type="dt" sz="half" idx="10"/>
          </p:nvPr>
        </p:nvSpPr>
        <p:spPr>
          <a:xfrm>
            <a:off x="723900" y="6453188"/>
            <a:ext cx="1204913" cy="404812"/>
          </a:xfrm>
        </p:spPr>
        <p:txBody>
          <a:bodyPr/>
          <a:lstStyle>
            <a:lvl1pPr>
              <a:defRPr smtClean="0">
                <a:solidFill>
                  <a:schemeClr val="tx2"/>
                </a:solidFill>
              </a:defRPr>
            </a:lvl1pPr>
          </a:lstStyle>
          <a:p>
            <a:pPr>
              <a:defRPr/>
            </a:pPr>
            <a:fld id="{967D0239-B7DC-475A-818F-8086DD789D02}" type="datetimeFigureOut">
              <a:rPr lang="tr-TR"/>
              <a:pPr>
                <a:defRPr/>
              </a:pPr>
              <a:t>26.10.2023</a:t>
            </a:fld>
            <a:endParaRPr lang="tr-TR"/>
          </a:p>
        </p:txBody>
      </p:sp>
      <p:sp>
        <p:nvSpPr>
          <p:cNvPr id="8" name="Footer Placeholder 5"/>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tr-TR"/>
          </a:p>
        </p:txBody>
      </p:sp>
      <p:sp>
        <p:nvSpPr>
          <p:cNvPr id="9" name="Slide Number Placeholder 6"/>
          <p:cNvSpPr>
            <a:spLocks noGrp="1"/>
          </p:cNvSpPr>
          <p:nvPr>
            <p:ph type="sldNum" sz="quarter" idx="12"/>
          </p:nvPr>
        </p:nvSpPr>
        <p:spPr>
          <a:xfrm>
            <a:off x="9883775" y="6453188"/>
            <a:ext cx="1595438" cy="404812"/>
          </a:xfrm>
        </p:spPr>
        <p:txBody>
          <a:bodyPr/>
          <a:lstStyle>
            <a:lvl1pPr>
              <a:defRPr smtClean="0">
                <a:solidFill>
                  <a:schemeClr val="tx2"/>
                </a:solidFill>
              </a:defRPr>
            </a:lvl1pPr>
          </a:lstStyle>
          <a:p>
            <a:pPr>
              <a:defRPr/>
            </a:pPr>
            <a:fld id="{04D92269-FC4A-4B7A-B289-FD75560AB8BE}"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1600" y="685800"/>
            <a:ext cx="9601200" cy="148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başlık stilini düzenlemek için tıklayın</a:t>
            </a:r>
            <a:endParaRPr lang="en-US" smtClean="0"/>
          </a:p>
        </p:txBody>
      </p:sp>
      <p:sp>
        <p:nvSpPr>
          <p:cNvPr id="1027" name="Text Placeholder 2"/>
          <p:cNvSpPr>
            <a:spLocks noGrp="1"/>
          </p:cNvSpPr>
          <p:nvPr>
            <p:ph type="body" idx="1"/>
          </p:nvPr>
        </p:nvSpPr>
        <p:spPr bwMode="auto">
          <a:xfrm>
            <a:off x="1371600" y="2286000"/>
            <a:ext cx="9601200" cy="3581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tıklayın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4" name="Date Placeholder 3"/>
          <p:cNvSpPr>
            <a:spLocks noGrp="1"/>
          </p:cNvSpPr>
          <p:nvPr>
            <p:ph type="dt" sz="half" idx="2"/>
          </p:nvPr>
        </p:nvSpPr>
        <p:spPr>
          <a:xfrm>
            <a:off x="1390650" y="6453188"/>
            <a:ext cx="1204913" cy="404812"/>
          </a:xfrm>
          <a:prstGeom prst="rect">
            <a:avLst/>
          </a:prstGeom>
        </p:spPr>
        <p:txBody>
          <a:bodyPr vert="horz" lIns="91440" tIns="45720" rIns="91440" bIns="45720" rtlCol="0" anchor="ctr"/>
          <a:lstStyle>
            <a:lvl1pPr algn="l" fontAlgn="auto">
              <a:spcBef>
                <a:spcPts val="0"/>
              </a:spcBef>
              <a:spcAft>
                <a:spcPts val="0"/>
              </a:spcAft>
              <a:defRPr sz="1200" baseline="0" smtClean="0">
                <a:solidFill>
                  <a:schemeClr val="tx2"/>
                </a:solidFill>
                <a:latin typeface="+mn-lt"/>
                <a:cs typeface="+mn-cs"/>
              </a:defRPr>
            </a:lvl1pPr>
          </a:lstStyle>
          <a:p>
            <a:pPr>
              <a:defRPr/>
            </a:pPr>
            <a:fld id="{9797CC21-671B-4DF2-9E8D-803D6F3369F1}" type="datetimeFigureOut">
              <a:rPr lang="tr-TR"/>
              <a:pPr>
                <a:defRPr/>
              </a:pPr>
              <a:t>26.10.2023</a:t>
            </a:fld>
            <a:endParaRPr lang="tr-TR"/>
          </a:p>
        </p:txBody>
      </p:sp>
      <p:sp>
        <p:nvSpPr>
          <p:cNvPr id="5" name="Footer Placeholder 4"/>
          <p:cNvSpPr>
            <a:spLocks noGrp="1"/>
          </p:cNvSpPr>
          <p:nvPr>
            <p:ph type="ftr" sz="quarter" idx="3"/>
          </p:nvPr>
        </p:nvSpPr>
        <p:spPr>
          <a:xfrm>
            <a:off x="2894013" y="6453188"/>
            <a:ext cx="6280150" cy="404812"/>
          </a:xfrm>
          <a:prstGeom prst="rect">
            <a:avLst/>
          </a:prstGeom>
        </p:spPr>
        <p:txBody>
          <a:bodyPr vert="horz" lIns="91440" tIns="45720" rIns="91440" bIns="45720" rtlCol="0" anchor="ctr"/>
          <a:lstStyle>
            <a:lvl1pPr algn="l" fontAlgn="auto">
              <a:spcBef>
                <a:spcPts val="0"/>
              </a:spcBef>
              <a:spcAft>
                <a:spcPts val="0"/>
              </a:spcAft>
              <a:defRPr sz="1200" baseline="0">
                <a:solidFill>
                  <a:schemeClr val="tx2"/>
                </a:solidFill>
                <a:latin typeface="+mn-lt"/>
                <a:cs typeface="+mn-cs"/>
              </a:defRPr>
            </a:lvl1pPr>
          </a:lstStyle>
          <a:p>
            <a:pPr>
              <a:defRPr/>
            </a:pPr>
            <a:endParaRPr lang="tr-TR"/>
          </a:p>
        </p:txBody>
      </p:sp>
      <p:sp>
        <p:nvSpPr>
          <p:cNvPr id="6" name="Slide Number Placeholder 5"/>
          <p:cNvSpPr>
            <a:spLocks noGrp="1"/>
          </p:cNvSpPr>
          <p:nvPr>
            <p:ph type="sldNum" sz="quarter" idx="4"/>
          </p:nvPr>
        </p:nvSpPr>
        <p:spPr>
          <a:xfrm>
            <a:off x="9472613" y="6453188"/>
            <a:ext cx="1597025" cy="404812"/>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tx2"/>
                </a:solidFill>
                <a:latin typeface="+mn-lt"/>
                <a:cs typeface="+mn-cs"/>
              </a:defRPr>
            </a:lvl1pPr>
          </a:lstStyle>
          <a:p>
            <a:pPr>
              <a:defRPr/>
            </a:pPr>
            <a:fld id="{32310069-79B2-4746-BCF8-2BA5F3F4D1B2}" type="slidenum">
              <a:rPr lang="tr-TR"/>
              <a:pPr>
                <a:defRPr/>
              </a:pPr>
              <a:t>‹#›</a:t>
            </a:fld>
            <a:endParaRPr lang="tr-TR"/>
          </a:p>
        </p:txBody>
      </p:sp>
      <p:sp>
        <p:nvSpPr>
          <p:cNvPr id="9" name="Rectangle 8"/>
          <p:cNvSpPr/>
          <p:nvPr/>
        </p:nvSpPr>
        <p:spPr>
          <a:xfrm>
            <a:off x="477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91" r:id="rId1"/>
    <p:sldLayoutId id="2147483684" r:id="rId2"/>
    <p:sldLayoutId id="2147483692" r:id="rId3"/>
    <p:sldLayoutId id="2147483685" r:id="rId4"/>
    <p:sldLayoutId id="2147483686" r:id="rId5"/>
    <p:sldLayoutId id="2147483687" r:id="rId6"/>
    <p:sldLayoutId id="2147483688" r:id="rId7"/>
    <p:sldLayoutId id="2147483693" r:id="rId8"/>
    <p:sldLayoutId id="2147483694" r:id="rId9"/>
    <p:sldLayoutId id="2147483689" r:id="rId10"/>
    <p:sldLayoutId id="2147483690" r:id="rId11"/>
  </p:sldLayoutIdLst>
  <p:txStyles>
    <p:title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itchFamily="34" charset="0"/>
        </a:defRPr>
      </a:lvl2pPr>
      <a:lvl3pPr algn="l" rtl="0" fontAlgn="base">
        <a:lnSpc>
          <a:spcPct val="89000"/>
        </a:lnSpc>
        <a:spcBef>
          <a:spcPct val="0"/>
        </a:spcBef>
        <a:spcAft>
          <a:spcPct val="0"/>
        </a:spcAft>
        <a:defRPr sz="4400">
          <a:solidFill>
            <a:schemeClr val="tx2"/>
          </a:solidFill>
          <a:latin typeface="Franklin Gothic Book" pitchFamily="34" charset="0"/>
        </a:defRPr>
      </a:lvl3pPr>
      <a:lvl4pPr algn="l" rtl="0" fontAlgn="base">
        <a:lnSpc>
          <a:spcPct val="89000"/>
        </a:lnSpc>
        <a:spcBef>
          <a:spcPct val="0"/>
        </a:spcBef>
        <a:spcAft>
          <a:spcPct val="0"/>
        </a:spcAft>
        <a:defRPr sz="4400">
          <a:solidFill>
            <a:schemeClr val="tx2"/>
          </a:solidFill>
          <a:latin typeface="Franklin Gothic Book" pitchFamily="34" charset="0"/>
        </a:defRPr>
      </a:lvl4pPr>
      <a:lvl5pPr algn="l" rtl="0" fontAlgn="base">
        <a:lnSpc>
          <a:spcPct val="89000"/>
        </a:lnSpc>
        <a:spcBef>
          <a:spcPct val="0"/>
        </a:spcBef>
        <a:spcAft>
          <a:spcPct val="0"/>
        </a:spcAft>
        <a:defRPr sz="4400">
          <a:solidFill>
            <a:schemeClr val="tx2"/>
          </a:solidFill>
          <a:latin typeface="Franklin Gothic Book" pitchFamily="34" charset="0"/>
        </a:defRPr>
      </a:lvl5pPr>
      <a:lvl6pPr marL="457200" algn="l" rtl="0" fontAlgn="base">
        <a:lnSpc>
          <a:spcPct val="89000"/>
        </a:lnSpc>
        <a:spcBef>
          <a:spcPct val="0"/>
        </a:spcBef>
        <a:spcAft>
          <a:spcPct val="0"/>
        </a:spcAft>
        <a:defRPr sz="4400">
          <a:solidFill>
            <a:schemeClr val="tx2"/>
          </a:solidFill>
          <a:latin typeface="Franklin Gothic Book" pitchFamily="34" charset="0"/>
        </a:defRPr>
      </a:lvl6pPr>
      <a:lvl7pPr marL="914400" algn="l" rtl="0" fontAlgn="base">
        <a:lnSpc>
          <a:spcPct val="89000"/>
        </a:lnSpc>
        <a:spcBef>
          <a:spcPct val="0"/>
        </a:spcBef>
        <a:spcAft>
          <a:spcPct val="0"/>
        </a:spcAft>
        <a:defRPr sz="4400">
          <a:solidFill>
            <a:schemeClr val="tx2"/>
          </a:solidFill>
          <a:latin typeface="Franklin Gothic Book" pitchFamily="34" charset="0"/>
        </a:defRPr>
      </a:lvl7pPr>
      <a:lvl8pPr marL="1371600" algn="l" rtl="0" fontAlgn="base">
        <a:lnSpc>
          <a:spcPct val="89000"/>
        </a:lnSpc>
        <a:spcBef>
          <a:spcPct val="0"/>
        </a:spcBef>
        <a:spcAft>
          <a:spcPct val="0"/>
        </a:spcAft>
        <a:defRPr sz="4400">
          <a:solidFill>
            <a:schemeClr val="tx2"/>
          </a:solidFill>
          <a:latin typeface="Franklin Gothic Book" pitchFamily="34" charset="0"/>
        </a:defRPr>
      </a:lvl8pPr>
      <a:lvl9pPr marL="1828800" algn="l" rtl="0" fontAlgn="base">
        <a:lnSpc>
          <a:spcPct val="89000"/>
        </a:lnSpc>
        <a:spcBef>
          <a:spcPct val="0"/>
        </a:spcBef>
        <a:spcAft>
          <a:spcPct val="0"/>
        </a:spcAft>
        <a:defRPr sz="4400">
          <a:solidFill>
            <a:schemeClr val="tx2"/>
          </a:solidFill>
          <a:latin typeface="Franklin Gothic Book" pitchFamily="34" charset="0"/>
        </a:defRPr>
      </a:lvl9pPr>
    </p:titleStyle>
    <p:bodyStyle>
      <a:lvl1pPr marL="382588" indent="-382588" algn="l" rtl="0" fontAlgn="base">
        <a:lnSpc>
          <a:spcPct val="94000"/>
        </a:lnSpc>
        <a:spcBef>
          <a:spcPts val="1000"/>
        </a:spcBef>
        <a:spcAft>
          <a:spcPts val="200"/>
        </a:spcAft>
        <a:buFont typeface="Franklin Gothic Book" pitchFamily="34" charset="0"/>
        <a:buChar char="■"/>
        <a:defRPr sz="2000" kern="1200">
          <a:solidFill>
            <a:schemeClr val="tx2"/>
          </a:solidFill>
          <a:latin typeface="+mn-lt"/>
          <a:ea typeface="+mn-ea"/>
          <a:cs typeface="+mn-cs"/>
        </a:defRPr>
      </a:lvl1pPr>
      <a:lvl2pPr marL="914400" indent="-382588" algn="l" rtl="0" fontAlgn="base">
        <a:lnSpc>
          <a:spcPct val="94000"/>
        </a:lnSpc>
        <a:spcBef>
          <a:spcPts val="500"/>
        </a:spcBef>
        <a:spcAft>
          <a:spcPts val="200"/>
        </a:spcAft>
        <a:buFont typeface="Franklin Gothic Book" pitchFamily="34" charset="0"/>
        <a:buChar char="–"/>
        <a:defRPr sz="2000" i="1" kern="1200">
          <a:solidFill>
            <a:schemeClr val="tx2"/>
          </a:solidFill>
          <a:latin typeface="+mn-lt"/>
          <a:ea typeface="+mn-ea"/>
          <a:cs typeface="+mn-cs"/>
        </a:defRPr>
      </a:lvl2pPr>
      <a:lvl3pPr marL="1371600" indent="-382588" algn="l" rtl="0" fontAlgn="base">
        <a:lnSpc>
          <a:spcPct val="94000"/>
        </a:lnSpc>
        <a:spcBef>
          <a:spcPts val="500"/>
        </a:spcBef>
        <a:spcAft>
          <a:spcPts val="200"/>
        </a:spcAft>
        <a:buFont typeface="Franklin Gothic Book" pitchFamily="34" charset="0"/>
        <a:buChar char="■"/>
        <a:defRPr kern="1200">
          <a:solidFill>
            <a:schemeClr val="tx2"/>
          </a:solidFill>
          <a:latin typeface="+mn-lt"/>
          <a:ea typeface="+mn-ea"/>
          <a:cs typeface="+mn-cs"/>
        </a:defRPr>
      </a:lvl3pPr>
      <a:lvl4pPr marL="1828800" indent="-382588" algn="l" rtl="0" fontAlgn="base">
        <a:lnSpc>
          <a:spcPct val="94000"/>
        </a:lnSpc>
        <a:spcBef>
          <a:spcPts val="500"/>
        </a:spcBef>
        <a:spcAft>
          <a:spcPts val="200"/>
        </a:spcAft>
        <a:buFont typeface="Franklin Gothic Book" pitchFamily="34" charset="0"/>
        <a:buChar char="–"/>
        <a:defRPr i="1" kern="1200">
          <a:solidFill>
            <a:schemeClr val="tx2"/>
          </a:solidFill>
          <a:latin typeface="+mn-lt"/>
          <a:ea typeface="+mn-ea"/>
          <a:cs typeface="+mn-cs"/>
        </a:defRPr>
      </a:lvl4pPr>
      <a:lvl5pPr marL="2286000" indent="-382588" algn="l" rtl="0" fontAlgn="base">
        <a:lnSpc>
          <a:spcPct val="94000"/>
        </a:lnSpc>
        <a:spcBef>
          <a:spcPts val="500"/>
        </a:spcBef>
        <a:spcAft>
          <a:spcPts val="200"/>
        </a:spcAft>
        <a:buFont typeface="Franklin Gothic Book" pitchFamily="34" charset="0"/>
        <a:buChar char="■"/>
        <a:defRPr sz="1600" kern="120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surucukurslari.com/haber/jaguar-markasi-tarihi-ve-tarihsel-gelisimi" TargetMode="External"/><Relationship Id="rId2" Type="http://schemas.openxmlformats.org/officeDocument/2006/relationships/hyperlink" Target="https://www.dogusotomotiv.com.tr/tr/surdurulebilirlik/isimiz-ve-ekonomik-kalkinma/musteri-iliskileri-yonetimi" TargetMode="External"/><Relationship Id="rId1" Type="http://schemas.openxmlformats.org/officeDocument/2006/relationships/slideLayout" Target="../slideLayouts/slideLayout2.xml"/><Relationship Id="rId6" Type="http://schemas.openxmlformats.org/officeDocument/2006/relationships/hyperlink" Target="https://www.marketing91.com/swot-analysis-jaguar/" TargetMode="External"/><Relationship Id="rId5" Type="http://schemas.openxmlformats.org/officeDocument/2006/relationships/hyperlink" Target="http://arabamkacyakar.com/jaguar/1" TargetMode="External"/><Relationship Id="rId4" Type="http://schemas.openxmlformats.org/officeDocument/2006/relationships/hyperlink" Target="https://tr.wikipedia.org/wiki/Jaguar_Ca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extLst>
          </p:cNvPr>
          <p:cNvSpPr>
            <a:spLocks noGrp="1"/>
          </p:cNvSpPr>
          <p:nvPr>
            <p:ph type="ctrTitle"/>
          </p:nvPr>
        </p:nvSpPr>
        <p:spPr>
          <a:xfrm>
            <a:off x="439738" y="742950"/>
            <a:ext cx="9845675" cy="3189288"/>
          </a:xfrm>
        </p:spPr>
        <p:txBody>
          <a:bodyPr rtlCol="0">
            <a:normAutofit/>
          </a:bodyPr>
          <a:lstStyle/>
          <a:p>
            <a:pPr fontAlgn="auto">
              <a:spcAft>
                <a:spcPts val="0"/>
              </a:spcAft>
              <a:defRPr/>
            </a:pPr>
            <a:r>
              <a:rPr lang="tr-TR" dirty="0">
                <a:solidFill>
                  <a:schemeClr val="tx1"/>
                </a:solidFill>
                <a:latin typeface="Stencil" panose="040409050D0802020404" pitchFamily="82" charset="0"/>
                <a:cs typeface="Times New Roman" panose="02020603050405020304" pitchFamily="18" charset="0"/>
              </a:rPr>
              <a:t>     </a:t>
            </a:r>
            <a:endParaRPr lang="tr-TR" sz="8000" dirty="0">
              <a:solidFill>
                <a:schemeClr val="tx1"/>
              </a:solidFill>
              <a:latin typeface="Stencil" panose="040409050D0802020404" pitchFamily="82" charset="0"/>
              <a:cs typeface="Times New Roman" panose="02020603050405020304" pitchFamily="18" charset="0"/>
            </a:endParaRPr>
          </a:p>
        </p:txBody>
      </p:sp>
      <p:pic>
        <p:nvPicPr>
          <p:cNvPr id="7" name="Resim 6">
            <a:extLst>
              <a:ext uri="{FF2B5EF4-FFF2-40B4-BE49-F238E27FC236}"/>
            </a:extLst>
          </p:cNvPr>
          <p:cNvPicPr>
            <a:picLocks noChangeAspect="1"/>
          </p:cNvPicPr>
          <p:nvPr/>
        </p:nvPicPr>
        <p:blipFill>
          <a:blip r:embed="rId2">
            <a:extLst>
              <a:ext uri="{28A0092B-C50C-407E-A947-70E740481C1C}"/>
            </a:extLst>
          </a:blip>
          <a:stretch>
            <a:fillRect/>
          </a:stretch>
        </p:blipFill>
        <p:spPr>
          <a:xfrm>
            <a:off x="4367650" y="2338118"/>
            <a:ext cx="3456699" cy="19416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Alt Başlık 2">
            <a:extLst>
              <a:ext uri="{FF2B5EF4-FFF2-40B4-BE49-F238E27FC236}"/>
            </a:extLst>
          </p:cNvPr>
          <p:cNvSpPr>
            <a:spLocks noGrp="1"/>
          </p:cNvSpPr>
          <p:nvPr>
            <p:ph type="subTitle" idx="1"/>
          </p:nvPr>
        </p:nvSpPr>
        <p:spPr>
          <a:xfrm>
            <a:off x="8137525" y="5102225"/>
            <a:ext cx="2862263" cy="569913"/>
          </a:xfrm>
        </p:spPr>
        <p:txBody>
          <a:bodyPr/>
          <a:lstStyle/>
          <a:p>
            <a:pPr>
              <a:spcBef>
                <a:spcPct val="0"/>
              </a:spcBef>
              <a:spcAft>
                <a:spcPct val="0"/>
              </a:spcAft>
            </a:pPr>
            <a:r>
              <a:rPr lang="tr-TR" sz="1400" b="1" smtClean="0">
                <a:solidFill>
                  <a:schemeClr val="tx1"/>
                </a:solidFill>
                <a:latin typeface="Adobe Caslon Pro" pitchFamily="18" charset="-94"/>
              </a:rPr>
              <a:t>TUNAHAN DOĞAN</a:t>
            </a:r>
            <a:br>
              <a:rPr lang="tr-TR" sz="1400" b="1" smtClean="0">
                <a:solidFill>
                  <a:schemeClr val="tx1"/>
                </a:solidFill>
                <a:latin typeface="Adobe Caslon Pro" pitchFamily="18" charset="-94"/>
              </a:rPr>
            </a:br>
            <a:endParaRPr lang="tr-TR" sz="1400" b="1"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22530" name="Metin kutusu 8"/>
          <p:cNvSpPr txBox="1">
            <a:spLocks noChangeArrowheads="1"/>
          </p:cNvSpPr>
          <p:nvPr/>
        </p:nvSpPr>
        <p:spPr bwMode="auto">
          <a:xfrm>
            <a:off x="862013" y="1535113"/>
            <a:ext cx="10812462" cy="3571875"/>
          </a:xfrm>
          <a:prstGeom prst="rect">
            <a:avLst/>
          </a:prstGeom>
          <a:noFill/>
          <a:ln w="9525">
            <a:noFill/>
            <a:miter lim="800000"/>
            <a:headEnd/>
            <a:tailEnd/>
          </a:ln>
        </p:spPr>
        <p:txBody>
          <a:bodyPr>
            <a:spAutoFit/>
          </a:bodyPr>
          <a:lstStyle/>
          <a:p>
            <a:pPr algn="just">
              <a:lnSpc>
                <a:spcPct val="115000"/>
              </a:lnSpc>
            </a:pPr>
            <a:r>
              <a:rPr lang="tr-TR">
                <a:latin typeface="Times New Roman" pitchFamily="18" charset="0"/>
                <a:cs typeface="Times New Roman" pitchFamily="18" charset="0"/>
              </a:rPr>
              <a:t>1945 yılına gelindiğinde Swallow Sidecar Company Jaguar ismiyle otomotiv sektöründeki varlığına devam etti. Bu gelişmeden yaklaşık 3 sene sonra, 1948 yılında Jaguar Mark V isimli model piyasaya sürüldü. Üstü açık versiyonu da bulunan Mark V dönemin klasik arabalarından biri oldu ancak üretimine 1951 yılında son verildi. Yine 1948 yılında Jaguar XK120 modeli ile 1940 yılında üretilen SS 100 modelinden sonra ilk spor aracını piyasaya sürüldü. Üretimine 1954 yılında son verilen üstü açık araç bu süre zarfında yaklaşık olarak 12 bin adet üretildi. 1950-1956 yılları arasında Jaguar Mark VII modeli üretildi. 6 yıl içinde yaklaşık olarak 30 bin adet satıldı. XK120 modelinin oldukça beğenilmesinin ardından bu aracın devamı niteliğinde olan XK140 Spider 1954 yılında üretilip 1955 yılında piyasaya sürüldü. 1957 yılında üretimi sonlandırıldı. 1961 yılında yine bir spor araç piyasaya süren Jaguar bu araca Jaguar E-type adını verdi. Oldukça hızlı bir araç olan E-type 240 kilometre azami hıza ulaşırken üretimine 1975 yılına kadar devam edildi. 1968 yılına gelindiğinde Jaguar XJR aracı piyasaya sürüldü. 4 kapılı, klasik bir araç olan XJR’nin üretimine günümüzde hala devam edilmektedir.</a:t>
            </a:r>
          </a:p>
        </p:txBody>
      </p:sp>
      <p:sp>
        <p:nvSpPr>
          <p:cNvPr id="22531" name="Metin kutusu 9"/>
          <p:cNvSpPr txBox="1">
            <a:spLocks noChangeArrowheads="1"/>
          </p:cNvSpPr>
          <p:nvPr/>
        </p:nvSpPr>
        <p:spPr bwMode="auto">
          <a:xfrm>
            <a:off x="862013" y="476250"/>
            <a:ext cx="5421312" cy="584200"/>
          </a:xfrm>
          <a:prstGeom prst="rect">
            <a:avLst/>
          </a:prstGeom>
          <a:noFill/>
          <a:ln w="9525">
            <a:noFill/>
            <a:miter lim="800000"/>
            <a:headEnd/>
            <a:tailEnd/>
          </a:ln>
        </p:spPr>
        <p:txBody>
          <a:bodyPr>
            <a:spAutoFit/>
          </a:bodyPr>
          <a:lstStyle/>
          <a:p>
            <a:r>
              <a:rPr lang="tr-TR" sz="3200">
                <a:latin typeface="Times New Roman" pitchFamily="18" charset="0"/>
                <a:ea typeface="Calibri" pitchFamily="34" charset="0"/>
                <a:cs typeface="Times New Roman" pitchFamily="18" charset="0"/>
              </a:rPr>
              <a:t>JAGUAR</a:t>
            </a:r>
            <a:endParaRPr lang="tr-TR" sz="3200">
              <a:latin typeface="Franklin Gothic Book" pitchFamily="34" charset="0"/>
              <a:ea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23554" name="Metin kutusu 8"/>
          <p:cNvSpPr txBox="1">
            <a:spLocks noChangeArrowheads="1"/>
          </p:cNvSpPr>
          <p:nvPr/>
        </p:nvSpPr>
        <p:spPr bwMode="auto">
          <a:xfrm>
            <a:off x="981075" y="1443038"/>
            <a:ext cx="9705975" cy="2303462"/>
          </a:xfrm>
          <a:prstGeom prst="rect">
            <a:avLst/>
          </a:prstGeom>
          <a:noFill/>
          <a:ln w="9525">
            <a:noFill/>
            <a:miter lim="800000"/>
            <a:headEnd/>
            <a:tailEnd/>
          </a:ln>
        </p:spPr>
        <p:txBody>
          <a:bodyPr>
            <a:spAutoFit/>
          </a:bodyPr>
          <a:lstStyle/>
          <a:p>
            <a:pPr algn="just">
              <a:lnSpc>
                <a:spcPct val="115000"/>
              </a:lnSpc>
              <a:spcAft>
                <a:spcPts val="800"/>
              </a:spcAft>
            </a:pPr>
            <a:r>
              <a:rPr lang="tr-TR">
                <a:latin typeface="Franklin Gothic Book" pitchFamily="34" charset="0"/>
              </a:rPr>
              <a:t>1990 yılına kadar farklı tür ve modellerde araç üretimlerine devam eden Jaguar İngiltere’nin önde gelen otomotiv firmalarından biri olarak dikkat çekti. Jaguar aynı yıl ünlü otomotiv şirketi </a:t>
            </a:r>
            <a:r>
              <a:rPr lang="tr-TR" b="1">
                <a:latin typeface="Franklin Gothic Book" pitchFamily="34" charset="0"/>
              </a:rPr>
              <a:t>Ford</a:t>
            </a:r>
            <a:r>
              <a:rPr lang="tr-TR">
                <a:latin typeface="Franklin Gothic Book" pitchFamily="34" charset="0"/>
              </a:rPr>
              <a:t> tarafından satın alındı. 2008 yılına kadar Ford ile çalışan Jaguar ardından ünlü Hint firması </a:t>
            </a:r>
            <a:r>
              <a:rPr lang="tr-TR" b="1">
                <a:latin typeface="Franklin Gothic Book" pitchFamily="34" charset="0"/>
              </a:rPr>
              <a:t>Tata</a:t>
            </a:r>
            <a:r>
              <a:rPr lang="tr-TR">
                <a:latin typeface="Franklin Gothic Book" pitchFamily="34" charset="0"/>
              </a:rPr>
              <a:t> tarafından satın alındı. Jaguar günümüzde F-Pace, E-Pace, I-Pace, XE, XF, XJ modellerini piyasaya sürerken 90 yıldır çalıştığı özenle, performans, şıklık ve güvenlikten ödün vermeden, kurulduğu ilk gün misyon edindiği dürüstlük, anlayış ve sorumluluk ilkelerini çiğnemeden tüketicisine hizmet vermektedir.</a:t>
            </a:r>
            <a:endParaRPr lang="tr-TR" sz="1600">
              <a:latin typeface="Calibri" pitchFamily="34" charset="0"/>
              <a:ea typeface="Calibri" pitchFamily="34" charset="0"/>
              <a:cs typeface="Times New Roman" pitchFamily="18" charset="0"/>
            </a:endParaRPr>
          </a:p>
        </p:txBody>
      </p:sp>
      <p:sp>
        <p:nvSpPr>
          <p:cNvPr id="23555" name="Metin kutusu 10"/>
          <p:cNvSpPr txBox="1">
            <a:spLocks noChangeArrowheads="1"/>
          </p:cNvSpPr>
          <p:nvPr/>
        </p:nvSpPr>
        <p:spPr bwMode="auto">
          <a:xfrm>
            <a:off x="981075" y="481013"/>
            <a:ext cx="5364163" cy="584200"/>
          </a:xfrm>
          <a:prstGeom prst="rect">
            <a:avLst/>
          </a:prstGeom>
          <a:noFill/>
          <a:ln w="9525">
            <a:noFill/>
            <a:miter lim="800000"/>
            <a:headEnd/>
            <a:tailEnd/>
          </a:ln>
        </p:spPr>
        <p:txBody>
          <a:bodyPr>
            <a:spAutoFit/>
          </a:bodyPr>
          <a:lstStyle/>
          <a:p>
            <a:r>
              <a:rPr lang="tr-TR" sz="3200">
                <a:latin typeface="Times New Roman" pitchFamily="18" charset="0"/>
                <a:ea typeface="Calibri" pitchFamily="34" charset="0"/>
                <a:cs typeface="Times New Roman" pitchFamily="18" charset="0"/>
              </a:rPr>
              <a:t>JAGUAR</a:t>
            </a:r>
            <a:endParaRPr lang="tr-TR" sz="3200">
              <a:latin typeface="Franklin Gothic Book" pitchFamily="34" charset="0"/>
              <a:ea typeface="Calibri" pitchFamily="34" charset="0"/>
            </a:endParaRPr>
          </a:p>
        </p:txBody>
      </p:sp>
      <p:pic>
        <p:nvPicPr>
          <p:cNvPr id="23556" name="Resim 2"/>
          <p:cNvPicPr>
            <a:picLocks noChangeAspect="1"/>
          </p:cNvPicPr>
          <p:nvPr/>
        </p:nvPicPr>
        <p:blipFill>
          <a:blip r:embed="rId2"/>
          <a:srcRect/>
          <a:stretch>
            <a:fillRect/>
          </a:stretch>
        </p:blipFill>
        <p:spPr bwMode="auto">
          <a:xfrm>
            <a:off x="2822575" y="4016375"/>
            <a:ext cx="5764213" cy="2841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extLst>
          </p:cNvPr>
          <p:cNvSpPr>
            <a:spLocks noGrp="1"/>
          </p:cNvSpPr>
          <p:nvPr>
            <p:ph type="title"/>
          </p:nvPr>
        </p:nvSpPr>
        <p:spPr>
          <a:xfrm>
            <a:off x="846138" y="292100"/>
            <a:ext cx="10044112" cy="1150938"/>
          </a:xfrm>
        </p:spPr>
        <p:txBody>
          <a:bodyPr rtlCol="0">
            <a:normAutofit fontScale="90000"/>
          </a:bodyPr>
          <a:lstStyle/>
          <a:p>
            <a:pPr algn="ctr" fontAlgn="auto">
              <a:spcAft>
                <a:spcPts val="0"/>
              </a:spcAft>
              <a:defRPr/>
            </a:pPr>
            <a:r>
              <a:rPr lang="tr-TR" sz="5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JAGUAR SWOT ANALİZİ</a:t>
            </a:r>
            <a:r>
              <a:rPr lang="tr-TR" sz="5400" b="1" dirty="0"/>
              <a:t/>
            </a:r>
            <a:br>
              <a:rPr lang="tr-TR" sz="5400" b="1" dirty="0"/>
            </a:br>
            <a:endParaRPr lang="tr-TR" dirty="0"/>
          </a:p>
        </p:txBody>
      </p:sp>
      <p:pic>
        <p:nvPicPr>
          <p:cNvPr id="24578" name="Resim 4"/>
          <p:cNvPicPr>
            <a:picLocks noChangeAspect="1"/>
          </p:cNvPicPr>
          <p:nvPr/>
        </p:nvPicPr>
        <p:blipFill>
          <a:blip r:embed="rId2"/>
          <a:srcRect/>
          <a:stretch>
            <a:fillRect/>
          </a:stretch>
        </p:blipFill>
        <p:spPr bwMode="auto">
          <a:xfrm>
            <a:off x="-474663" y="1808163"/>
            <a:ext cx="12160251" cy="4479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graphicFrame>
        <p:nvGraphicFramePr>
          <p:cNvPr id="2" name="Tablo 1">
            <a:extLst>
              <a:ext uri="{FF2B5EF4-FFF2-40B4-BE49-F238E27FC236}"/>
            </a:extLst>
          </p:cNvPr>
          <p:cNvGraphicFramePr>
            <a:graphicFrameLocks noGrp="1"/>
          </p:cNvGraphicFramePr>
          <p:nvPr/>
        </p:nvGraphicFramePr>
        <p:xfrm>
          <a:off x="966788" y="1416050"/>
          <a:ext cx="10244137" cy="4197350"/>
        </p:xfrm>
        <a:graphic>
          <a:graphicData uri="http://schemas.openxmlformats.org/drawingml/2006/table">
            <a:tbl>
              <a:tblPr firstRow="1" firstCol="1" bandRow="1">
                <a:tableStyleId>{5C22544A-7EE6-4342-B048-85BDC9FD1C3A}</a:tableStyleId>
              </a:tblPr>
              <a:tblGrid>
                <a:gridCol w="5261419">
                  <a:extLst>
                    <a:ext uri="{9D8B030D-6E8A-4147-A177-3AD203B41FA5}"/>
                  </a:extLst>
                </a:gridCol>
                <a:gridCol w="4982511">
                  <a:extLst>
                    <a:ext uri="{9D8B030D-6E8A-4147-A177-3AD203B41FA5}"/>
                  </a:extLst>
                </a:gridCol>
              </a:tblGrid>
              <a:tr h="611470">
                <a:tc>
                  <a:txBody>
                    <a:bodyPr/>
                    <a:lstStyle/>
                    <a:p>
                      <a:pPr algn="l">
                        <a:lnSpc>
                          <a:spcPct val="107000"/>
                        </a:lnSpc>
                        <a:spcAft>
                          <a:spcPts val="1800"/>
                        </a:spcAft>
                      </a:pPr>
                      <a:r>
                        <a:rPr lang="tr-TR" sz="1400">
                          <a:effectLst/>
                          <a:latin typeface="Times New Roman" panose="02020603050405020304" pitchFamily="18" charset="0"/>
                          <a:cs typeface="Times New Roman" panose="02020603050405020304" pitchFamily="18" charset="0"/>
                        </a:rPr>
                        <a:t>ŞİRKET İSMİ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tc>
                  <a:txBody>
                    <a:bodyPr/>
                    <a:lstStyle/>
                    <a:p>
                      <a:pPr algn="l">
                        <a:lnSpc>
                          <a:spcPct val="107000"/>
                        </a:lnSpc>
                        <a:spcAft>
                          <a:spcPts val="1800"/>
                        </a:spcAft>
                      </a:pPr>
                      <a:r>
                        <a:rPr lang="tr-TR" sz="1400" dirty="0">
                          <a:effectLst/>
                          <a:latin typeface="Times New Roman" panose="02020603050405020304" pitchFamily="18" charset="0"/>
                          <a:cs typeface="Times New Roman" panose="02020603050405020304" pitchFamily="18" charset="0"/>
                        </a:rPr>
                        <a:t>JAGUAR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extLst>
                  <a:ext uri="{0D108BD9-81ED-4DB2-BD59-A6C34878D82A}"/>
                </a:extLst>
              </a:tr>
              <a:tr h="722354">
                <a:tc>
                  <a:txBody>
                    <a:bodyPr/>
                    <a:lstStyle/>
                    <a:p>
                      <a:pPr algn="l">
                        <a:lnSpc>
                          <a:spcPct val="107000"/>
                        </a:lnSpc>
                        <a:spcAft>
                          <a:spcPts val="1800"/>
                        </a:spcAft>
                      </a:pPr>
                      <a:r>
                        <a:rPr lang="tr-TR" sz="1400">
                          <a:effectLst/>
                          <a:latin typeface="Times New Roman" panose="02020603050405020304" pitchFamily="18" charset="0"/>
                          <a:cs typeface="Times New Roman" panose="02020603050405020304" pitchFamily="18" charset="0"/>
                        </a:rPr>
                        <a:t>KURULUŞ</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tc>
                  <a:txBody>
                    <a:bodyPr/>
                    <a:lstStyle/>
                    <a:p>
                      <a:pPr algn="l">
                        <a:lnSpc>
                          <a:spcPct val="107000"/>
                        </a:lnSpc>
                        <a:spcAft>
                          <a:spcPts val="1800"/>
                        </a:spcAft>
                      </a:pPr>
                      <a:r>
                        <a:rPr lang="tr-TR" sz="1800" b="0" i="0" kern="1200" dirty="0">
                          <a:solidFill>
                            <a:schemeClr val="dk1"/>
                          </a:solidFill>
                          <a:effectLst/>
                          <a:latin typeface="+mn-lt"/>
                          <a:ea typeface="+mn-ea"/>
                          <a:cs typeface="+mn-cs"/>
                        </a:rPr>
                        <a:t>4 Eylül 1922</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extLst>
                  <a:ext uri="{0D108BD9-81ED-4DB2-BD59-A6C34878D82A}"/>
                </a:extLst>
              </a:tr>
              <a:tr h="611470">
                <a:tc>
                  <a:txBody>
                    <a:bodyPr/>
                    <a:lstStyle/>
                    <a:p>
                      <a:pPr algn="l">
                        <a:lnSpc>
                          <a:spcPct val="107000"/>
                        </a:lnSpc>
                        <a:spcAft>
                          <a:spcPts val="1800"/>
                        </a:spcAft>
                      </a:pPr>
                      <a:r>
                        <a:rPr lang="tr-TR" sz="1400">
                          <a:effectLst/>
                          <a:latin typeface="Times New Roman" panose="02020603050405020304" pitchFamily="18" charset="0"/>
                          <a:cs typeface="Times New Roman" panose="02020603050405020304" pitchFamily="18" charset="0"/>
                        </a:rPr>
                        <a:t>SEKTÖR</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tc>
                  <a:txBody>
                    <a:bodyPr/>
                    <a:lstStyle/>
                    <a:p>
                      <a:pPr algn="l">
                        <a:lnSpc>
                          <a:spcPct val="107000"/>
                        </a:lnSpc>
                        <a:spcAft>
                          <a:spcPts val="1800"/>
                        </a:spcAft>
                      </a:pPr>
                      <a:r>
                        <a:rPr lang="tr-TR" sz="1400" dirty="0">
                          <a:effectLst/>
                          <a:latin typeface="Times New Roman" panose="02020603050405020304" pitchFamily="18" charset="0"/>
                          <a:cs typeface="Times New Roman" panose="02020603050405020304" pitchFamily="18" charset="0"/>
                        </a:rPr>
                        <a:t>OTOMOTİV</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extLst>
                  <a:ext uri="{0D108BD9-81ED-4DB2-BD59-A6C34878D82A}"/>
                </a:extLst>
              </a:tr>
              <a:tr h="611470">
                <a:tc>
                  <a:txBody>
                    <a:bodyPr/>
                    <a:lstStyle/>
                    <a:p>
                      <a:pPr algn="l">
                        <a:lnSpc>
                          <a:spcPct val="107000"/>
                        </a:lnSpc>
                        <a:spcAft>
                          <a:spcPts val="1800"/>
                        </a:spcAft>
                      </a:pPr>
                      <a:r>
                        <a:rPr lang="tr-TR" sz="1400">
                          <a:effectLst/>
                          <a:latin typeface="Times New Roman" panose="02020603050405020304" pitchFamily="18" charset="0"/>
                          <a:cs typeface="Times New Roman" panose="02020603050405020304" pitchFamily="18" charset="0"/>
                        </a:rPr>
                        <a:t>MERKEZ</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tc>
                  <a:txBody>
                    <a:bodyPr/>
                    <a:lstStyle/>
                    <a:p>
                      <a:pPr algn="l">
                        <a:lnSpc>
                          <a:spcPct val="107000"/>
                        </a:lnSpc>
                        <a:spcAft>
                          <a:spcPts val="1800"/>
                        </a:spcAft>
                      </a:pPr>
                      <a:r>
                        <a:rPr lang="tr-TR" sz="1400" dirty="0" err="1">
                          <a:effectLst/>
                          <a:latin typeface="Times New Roman" panose="02020603050405020304" pitchFamily="18" charset="0"/>
                          <a:cs typeface="Times New Roman" panose="02020603050405020304" pitchFamily="18" charset="0"/>
                        </a:rPr>
                        <a:t>Coventry</a:t>
                      </a:r>
                      <a:r>
                        <a:rPr lang="tr-TR" sz="1400" dirty="0">
                          <a:effectLst/>
                          <a:latin typeface="Times New Roman" panose="02020603050405020304" pitchFamily="18" charset="0"/>
                          <a:cs typeface="Times New Roman" panose="02020603050405020304" pitchFamily="18" charset="0"/>
                        </a:rPr>
                        <a:t>, Birleşik Krallık</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extLst>
                  <a:ext uri="{0D108BD9-81ED-4DB2-BD59-A6C34878D82A}"/>
                </a:extLst>
              </a:tr>
              <a:tr h="611470">
                <a:tc>
                  <a:txBody>
                    <a:bodyPr/>
                    <a:lstStyle/>
                    <a:p>
                      <a:pPr algn="l">
                        <a:lnSpc>
                          <a:spcPct val="107000"/>
                        </a:lnSpc>
                        <a:spcAft>
                          <a:spcPts val="1800"/>
                        </a:spcAft>
                      </a:pPr>
                      <a:r>
                        <a:rPr lang="tr-TR" sz="1400">
                          <a:effectLst/>
                          <a:latin typeface="Times New Roman" panose="02020603050405020304" pitchFamily="18" charset="0"/>
                          <a:cs typeface="Times New Roman" panose="02020603050405020304" pitchFamily="18" charset="0"/>
                        </a:rPr>
                        <a:t>CEO.</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tc>
                  <a:txBody>
                    <a:bodyPr/>
                    <a:lstStyle/>
                    <a:p>
                      <a:pPr algn="l">
                        <a:lnSpc>
                          <a:spcPct val="107000"/>
                        </a:lnSpc>
                        <a:spcAft>
                          <a:spcPts val="1800"/>
                        </a:spcAft>
                      </a:pPr>
                      <a:r>
                        <a:rPr lang="tr-TR" sz="1400" dirty="0" err="1">
                          <a:effectLst/>
                          <a:latin typeface="Times New Roman" panose="02020603050405020304" pitchFamily="18" charset="0"/>
                          <a:cs typeface="Times New Roman" panose="02020603050405020304" pitchFamily="18" charset="0"/>
                        </a:rPr>
                        <a:t>Ralf</a:t>
                      </a:r>
                      <a:r>
                        <a:rPr lang="tr-TR" sz="1400" dirty="0">
                          <a:effectLst/>
                          <a:latin typeface="Times New Roman" panose="02020603050405020304" pitchFamily="18" charset="0"/>
                          <a:cs typeface="Times New Roman" panose="02020603050405020304" pitchFamily="18" charset="0"/>
                        </a:rPr>
                        <a:t> </a:t>
                      </a:r>
                      <a:r>
                        <a:rPr lang="tr-TR" sz="1400" dirty="0" err="1">
                          <a:effectLst/>
                          <a:latin typeface="Times New Roman" panose="02020603050405020304" pitchFamily="18" charset="0"/>
                          <a:cs typeface="Times New Roman" panose="02020603050405020304" pitchFamily="18" charset="0"/>
                        </a:rPr>
                        <a:t>Speth</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extLst>
                  <a:ext uri="{0D108BD9-81ED-4DB2-BD59-A6C34878D82A}"/>
                </a:extLst>
              </a:tr>
              <a:tr h="1029320">
                <a:tc>
                  <a:txBody>
                    <a:bodyPr/>
                    <a:lstStyle/>
                    <a:p>
                      <a:pPr algn="l">
                        <a:lnSpc>
                          <a:spcPct val="107000"/>
                        </a:lnSpc>
                        <a:spcAft>
                          <a:spcPts val="1800"/>
                        </a:spcAft>
                      </a:pPr>
                      <a:r>
                        <a:rPr lang="tr-TR" sz="1400" dirty="0">
                          <a:effectLst/>
                          <a:latin typeface="Times New Roman" panose="02020603050405020304" pitchFamily="18" charset="0"/>
                          <a:cs typeface="Times New Roman" panose="02020603050405020304" pitchFamily="18" charset="0"/>
                        </a:rPr>
                        <a:t>Rakipler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tc>
                  <a:txBody>
                    <a:bodyPr/>
                    <a:lstStyle/>
                    <a:p>
                      <a:pPr algn="l">
                        <a:lnSpc>
                          <a:spcPct val="107000"/>
                        </a:lnSpc>
                        <a:spcAft>
                          <a:spcPts val="1800"/>
                        </a:spcAft>
                      </a:pPr>
                      <a:r>
                        <a:rPr lang="tr-TR" sz="1400" dirty="0">
                          <a:effectLst/>
                          <a:latin typeface="Times New Roman" panose="02020603050405020304" pitchFamily="18" charset="0"/>
                          <a:cs typeface="Times New Roman" panose="02020603050405020304" pitchFamily="18" charset="0"/>
                        </a:rPr>
                        <a:t>Ford, Honda, Toyota, BMW, </a:t>
                      </a:r>
                      <a:r>
                        <a:rPr lang="tr-TR" sz="1400" dirty="0" err="1">
                          <a:effectLst/>
                          <a:latin typeface="Times New Roman" panose="02020603050405020304" pitchFamily="18" charset="0"/>
                          <a:cs typeface="Times New Roman" panose="02020603050405020304" pitchFamily="18" charset="0"/>
                        </a:rPr>
                        <a:t>Chevrolet</a:t>
                      </a:r>
                      <a:r>
                        <a:rPr lang="tr-TR" sz="1400" dirty="0">
                          <a:effectLst/>
                          <a:latin typeface="Times New Roman" panose="02020603050405020304" pitchFamily="18" charset="0"/>
                          <a:cs typeface="Times New Roman" panose="02020603050405020304" pitchFamily="18" charset="0"/>
                        </a:rPr>
                        <a:t>, Hyundai, </a:t>
                      </a:r>
                      <a:r>
                        <a:rPr lang="tr-TR" sz="1400" dirty="0" err="1">
                          <a:effectLst/>
                          <a:latin typeface="Times New Roman" panose="02020603050405020304" pitchFamily="18" charset="0"/>
                          <a:cs typeface="Times New Roman" panose="02020603050405020304" pitchFamily="18" charset="0"/>
                        </a:rPr>
                        <a:t>Tesla</a:t>
                      </a:r>
                      <a:r>
                        <a:rPr lang="tr-TR" sz="1400" dirty="0">
                          <a:effectLst/>
                          <a:latin typeface="Times New Roman" panose="02020603050405020304" pitchFamily="18" charset="0"/>
                          <a:cs typeface="Times New Roman" panose="02020603050405020304" pitchFamily="18" charset="0"/>
                        </a:rPr>
                        <a:t>,.</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542" marR="60542" marT="60542" marB="60542" anchor="ctr"/>
                </a:tc>
                <a:extLst>
                  <a:ext uri="{0D108BD9-81ED-4DB2-BD59-A6C34878D82A}"/>
                </a:extLst>
              </a:tr>
            </a:tbl>
          </a:graphicData>
        </a:graphic>
      </p:graphicFrame>
      <p:sp>
        <p:nvSpPr>
          <p:cNvPr id="25625" name="Metin kutusu 8"/>
          <p:cNvSpPr txBox="1">
            <a:spLocks noChangeArrowheads="1"/>
          </p:cNvSpPr>
          <p:nvPr/>
        </p:nvSpPr>
        <p:spPr bwMode="auto">
          <a:xfrm>
            <a:off x="966788" y="455613"/>
            <a:ext cx="10115550" cy="522287"/>
          </a:xfrm>
          <a:prstGeom prst="rect">
            <a:avLst/>
          </a:prstGeom>
          <a:noFill/>
          <a:ln w="9525">
            <a:noFill/>
            <a:miter lim="800000"/>
            <a:headEnd/>
            <a:tailEnd/>
          </a:ln>
        </p:spPr>
        <p:txBody>
          <a:bodyPr>
            <a:spAutoFit/>
          </a:bodyPr>
          <a:lstStyle/>
          <a:p>
            <a:pPr algn="ctr"/>
            <a:r>
              <a:rPr lang="tr-TR" sz="2800" b="1">
                <a:latin typeface="Times New Roman" pitchFamily="18" charset="0"/>
                <a:ea typeface="Calibri" pitchFamily="34" charset="0"/>
                <a:cs typeface="Times New Roman" pitchFamily="18" charset="0"/>
              </a:rPr>
              <a:t>JAGUAR</a:t>
            </a:r>
            <a:endParaRPr lang="tr-TR" sz="2800" b="1">
              <a:latin typeface="Franklin Gothic Book" pitchFamily="34" charset="0"/>
              <a:ea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26626" name="Metin kutusu 8"/>
          <p:cNvSpPr txBox="1">
            <a:spLocks noChangeArrowheads="1"/>
          </p:cNvSpPr>
          <p:nvPr/>
        </p:nvSpPr>
        <p:spPr bwMode="auto">
          <a:xfrm>
            <a:off x="1006475" y="1203325"/>
            <a:ext cx="10499725" cy="5141913"/>
          </a:xfrm>
          <a:prstGeom prst="rect">
            <a:avLst/>
          </a:prstGeom>
          <a:noFill/>
          <a:ln w="9525">
            <a:noFill/>
            <a:miter lim="800000"/>
            <a:headEnd/>
            <a:tailEnd/>
          </a:ln>
        </p:spPr>
        <p:txBody>
          <a:bodyPr>
            <a:spAutoFit/>
          </a:bodyPr>
          <a:lstStyle/>
          <a:p>
            <a:pPr algn="just">
              <a:lnSpc>
                <a:spcPct val="115000"/>
              </a:lnSpc>
              <a:spcAft>
                <a:spcPts val="800"/>
              </a:spcAft>
            </a:pPr>
            <a:r>
              <a:rPr lang="tr-TR" b="1">
                <a:solidFill>
                  <a:srgbClr val="FF0000"/>
                </a:solidFill>
                <a:latin typeface="Times New Roman" pitchFamily="18" charset="0"/>
                <a:ea typeface="Calibri" pitchFamily="34" charset="0"/>
                <a:cs typeface="Times New Roman" pitchFamily="18" charset="0"/>
              </a:rPr>
              <a:t>GÜÇLÜ YÖNLERİ</a:t>
            </a:r>
          </a:p>
          <a:p>
            <a:pPr algn="just">
              <a:lnSpc>
                <a:spcPct val="115000"/>
              </a:lnSpc>
              <a:spcAft>
                <a:spcPts val="800"/>
              </a:spcAft>
            </a:pPr>
            <a:r>
              <a:rPr lang="tr-TR" b="1">
                <a:solidFill>
                  <a:srgbClr val="FF0000"/>
                </a:solidFill>
                <a:latin typeface="Times New Roman" pitchFamily="18" charset="0"/>
                <a:ea typeface="Calibri" pitchFamily="34" charset="0"/>
                <a:cs typeface="Times New Roman" pitchFamily="18" charset="0"/>
              </a:rPr>
              <a:t>Popülerlik</a:t>
            </a:r>
            <a:r>
              <a:rPr lang="tr-TR" b="1">
                <a:latin typeface="Times New Roman" pitchFamily="18" charset="0"/>
                <a:ea typeface="Calibri" pitchFamily="34" charset="0"/>
                <a:cs typeface="Times New Roman" pitchFamily="18" charset="0"/>
              </a:rPr>
              <a:t>: Jaguar, lüks otomobil üreticileri arasında popüler bir markadır. </a:t>
            </a:r>
          </a:p>
          <a:p>
            <a:pPr algn="just">
              <a:lnSpc>
                <a:spcPct val="115000"/>
              </a:lnSpc>
              <a:spcAft>
                <a:spcPts val="800"/>
              </a:spcAft>
            </a:pPr>
            <a:r>
              <a:rPr lang="tr-TR" b="1">
                <a:latin typeface="Times New Roman" pitchFamily="18" charset="0"/>
                <a:ea typeface="Calibri" pitchFamily="34" charset="0"/>
                <a:cs typeface="Times New Roman" pitchFamily="18" charset="0"/>
              </a:rPr>
              <a:t>Sektördeki skandallardan uzak durmayı başarmışlar ve kendilerine iyi bir marka imajı oluşturmuşlardır.</a:t>
            </a:r>
          </a:p>
          <a:p>
            <a:pPr algn="just">
              <a:lnSpc>
                <a:spcPct val="115000"/>
              </a:lnSpc>
              <a:spcAft>
                <a:spcPts val="800"/>
              </a:spcAft>
            </a:pPr>
            <a:r>
              <a:rPr lang="tr-TR" b="1">
                <a:solidFill>
                  <a:srgbClr val="FF0000"/>
                </a:solidFill>
                <a:latin typeface="Times New Roman" pitchFamily="18" charset="0"/>
                <a:ea typeface="Calibri" pitchFamily="34" charset="0"/>
                <a:cs typeface="Times New Roman" pitchFamily="18" charset="0"/>
              </a:rPr>
              <a:t>İşgücü</a:t>
            </a:r>
            <a:r>
              <a:rPr lang="tr-TR" b="1">
                <a:latin typeface="Times New Roman" pitchFamily="18" charset="0"/>
                <a:ea typeface="Calibri" pitchFamily="34" charset="0"/>
                <a:cs typeface="Times New Roman" pitchFamily="18" charset="0"/>
              </a:rPr>
              <a:t>: Çok yetenekli bir iş gücüne sahipler. Jaguar için kalite birinci derecede önemlidir. Bu nedenle, müşterilerine güzel arabalar sunmak için çalışan yetenekli yeteneklere sahipler. Uzmanlıklarıyla tanınırlar.</a:t>
            </a:r>
          </a:p>
          <a:p>
            <a:pPr algn="just">
              <a:lnSpc>
                <a:spcPct val="115000"/>
              </a:lnSpc>
              <a:spcAft>
                <a:spcPts val="800"/>
              </a:spcAft>
            </a:pPr>
            <a:r>
              <a:rPr lang="tr-TR" b="1">
                <a:solidFill>
                  <a:srgbClr val="FF0000"/>
                </a:solidFill>
                <a:latin typeface="Times New Roman" pitchFamily="18" charset="0"/>
                <a:ea typeface="Calibri" pitchFamily="34" charset="0"/>
                <a:cs typeface="Times New Roman" pitchFamily="18" charset="0"/>
              </a:rPr>
              <a:t>Mülkiyet</a:t>
            </a:r>
            <a:r>
              <a:rPr lang="tr-TR" b="1">
                <a:latin typeface="Times New Roman" pitchFamily="18" charset="0"/>
                <a:ea typeface="Calibri" pitchFamily="34" charset="0"/>
                <a:cs typeface="Times New Roman" pitchFamily="18" charset="0"/>
              </a:rPr>
              <a:t>: Tata'nın mülkiyeti, markaya bağlı büyük bir gurur ve yılların mirası ile birlikte gelir. Bu nedenle, marka, tüm Tata şirketlerine veya sahip oldukları şirketlere akan ek bir güven faktörü ve güvenilirlik bonusu alır.</a:t>
            </a:r>
          </a:p>
          <a:p>
            <a:pPr algn="just">
              <a:lnSpc>
                <a:spcPct val="115000"/>
              </a:lnSpc>
              <a:spcAft>
                <a:spcPts val="800"/>
              </a:spcAft>
            </a:pPr>
            <a:r>
              <a:rPr lang="tr-TR" b="1">
                <a:solidFill>
                  <a:srgbClr val="FF0000"/>
                </a:solidFill>
                <a:latin typeface="Times New Roman" pitchFamily="18" charset="0"/>
                <a:ea typeface="Calibri" pitchFamily="34" charset="0"/>
                <a:cs typeface="Times New Roman" pitchFamily="18" charset="0"/>
              </a:rPr>
              <a:t>Marka Değeri</a:t>
            </a:r>
            <a:r>
              <a:rPr lang="tr-TR" b="1">
                <a:latin typeface="Times New Roman" pitchFamily="18" charset="0"/>
                <a:ea typeface="Calibri" pitchFamily="34" charset="0"/>
                <a:cs typeface="Times New Roman" pitchFamily="18" charset="0"/>
              </a:rPr>
              <a:t>: Yaratıcı konumlandırma ve promosyonları sayesinde yüksek marka hatırlana bilirliğine sahiptir. Bu da kendisine yüksek bir değer yaratmıştır. 2015'te 57'den tırmanarak 2016'nın auto 100 sıralamasında 55'inci sırada yer alıyor. Şu anda İngiltere'nin 2016'nın ilk 150 markası arasında 70'inci sırada yer alıyor. Bu onların bu segmentteki üstünlüğünü açıkça gösteriyor.</a:t>
            </a:r>
          </a:p>
          <a:p>
            <a:pPr algn="just">
              <a:lnSpc>
                <a:spcPct val="115000"/>
              </a:lnSpc>
              <a:spcAft>
                <a:spcPts val="800"/>
              </a:spcAft>
            </a:pPr>
            <a:endParaRPr lang="tr-TR" b="1">
              <a:latin typeface="Times New Roman" pitchFamily="18" charset="0"/>
              <a:ea typeface="Calibri" pitchFamily="34" charset="0"/>
              <a:cs typeface="Times New Roman" pitchFamily="18" charset="0"/>
            </a:endParaRPr>
          </a:p>
        </p:txBody>
      </p:sp>
      <p:sp>
        <p:nvSpPr>
          <p:cNvPr id="26627" name="Metin kutusu 9"/>
          <p:cNvSpPr txBox="1">
            <a:spLocks noChangeArrowheads="1"/>
          </p:cNvSpPr>
          <p:nvPr/>
        </p:nvSpPr>
        <p:spPr bwMode="auto">
          <a:xfrm>
            <a:off x="782638" y="598488"/>
            <a:ext cx="10723562" cy="368300"/>
          </a:xfrm>
          <a:prstGeom prst="rect">
            <a:avLst/>
          </a:prstGeom>
          <a:noFill/>
          <a:ln w="9525">
            <a:noFill/>
            <a:miter lim="800000"/>
            <a:headEnd/>
            <a:tailEnd/>
          </a:ln>
        </p:spPr>
        <p:txBody>
          <a:bodyPr>
            <a:spAutoFit/>
          </a:bodyPr>
          <a:lstStyle/>
          <a:p>
            <a:pPr algn="ctr"/>
            <a:r>
              <a:rPr lang="tr-TR" b="1">
                <a:latin typeface="Times New Roman" pitchFamily="18" charset="0"/>
                <a:ea typeface="Calibri" pitchFamily="34" charset="0"/>
                <a:cs typeface="Times New Roman" pitchFamily="18" charset="0"/>
              </a:rPr>
              <a:t>JAGUAR SWOT ANALİZİ</a:t>
            </a:r>
            <a:endParaRPr lang="tr-TR" b="1">
              <a:latin typeface="Franklin Gothic Book" pitchFamily="34" charset="0"/>
              <a:ea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967231"/>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27650" name="Metin kutusu 4"/>
          <p:cNvSpPr txBox="1">
            <a:spLocks noChangeArrowheads="1"/>
          </p:cNvSpPr>
          <p:nvPr/>
        </p:nvSpPr>
        <p:spPr bwMode="auto">
          <a:xfrm>
            <a:off x="693738" y="474663"/>
            <a:ext cx="10812462" cy="369887"/>
          </a:xfrm>
          <a:prstGeom prst="rect">
            <a:avLst/>
          </a:prstGeom>
          <a:noFill/>
          <a:ln w="9525">
            <a:noFill/>
            <a:miter lim="800000"/>
            <a:headEnd/>
            <a:tailEnd/>
          </a:ln>
        </p:spPr>
        <p:txBody>
          <a:bodyPr>
            <a:spAutoFit/>
          </a:bodyPr>
          <a:lstStyle/>
          <a:p>
            <a:pPr algn="ctr"/>
            <a:r>
              <a:rPr lang="tr-TR" b="1">
                <a:latin typeface="Times New Roman" pitchFamily="18" charset="0"/>
                <a:ea typeface="Calibri" pitchFamily="34" charset="0"/>
                <a:cs typeface="Times New Roman" pitchFamily="18" charset="0"/>
              </a:rPr>
              <a:t>            JAGUAR SWOT ANALİZİ</a:t>
            </a:r>
            <a:endParaRPr lang="tr-TR" b="1">
              <a:latin typeface="Franklin Gothic Book" pitchFamily="34" charset="0"/>
              <a:ea typeface="Calibri" pitchFamily="34" charset="0"/>
            </a:endParaRPr>
          </a:p>
        </p:txBody>
      </p:sp>
      <p:sp>
        <p:nvSpPr>
          <p:cNvPr id="27651" name="Metin kutusu 8"/>
          <p:cNvSpPr txBox="1">
            <a:spLocks noChangeArrowheads="1"/>
          </p:cNvSpPr>
          <p:nvPr/>
        </p:nvSpPr>
        <p:spPr bwMode="auto">
          <a:xfrm>
            <a:off x="966788" y="1508125"/>
            <a:ext cx="10539412" cy="368300"/>
          </a:xfrm>
          <a:prstGeom prst="rect">
            <a:avLst/>
          </a:prstGeom>
          <a:noFill/>
          <a:ln w="9525">
            <a:noFill/>
            <a:miter lim="800000"/>
            <a:headEnd/>
            <a:tailEnd/>
          </a:ln>
        </p:spPr>
        <p:txBody>
          <a:bodyPr>
            <a:spAutoFit/>
          </a:bodyPr>
          <a:lstStyle/>
          <a:p>
            <a:r>
              <a:rPr lang="tr-TR" b="1">
                <a:solidFill>
                  <a:srgbClr val="FF0000"/>
                </a:solidFill>
                <a:latin typeface="Times New Roman" pitchFamily="18" charset="0"/>
                <a:cs typeface="Calibri" pitchFamily="34" charset="0"/>
              </a:rPr>
              <a:t>Zayıf yönler</a:t>
            </a:r>
            <a:endParaRPr lang="tr-TR">
              <a:solidFill>
                <a:srgbClr val="FF0000"/>
              </a:solidFill>
              <a:latin typeface="Franklin Gothic Book" pitchFamily="34" charset="0"/>
            </a:endParaRPr>
          </a:p>
        </p:txBody>
      </p:sp>
      <p:sp>
        <p:nvSpPr>
          <p:cNvPr id="27652" name="Metin kutusu 9"/>
          <p:cNvSpPr txBox="1">
            <a:spLocks noChangeArrowheads="1"/>
          </p:cNvSpPr>
          <p:nvPr/>
        </p:nvSpPr>
        <p:spPr bwMode="auto">
          <a:xfrm>
            <a:off x="788988" y="1909763"/>
            <a:ext cx="10812462" cy="4162425"/>
          </a:xfrm>
          <a:prstGeom prst="rect">
            <a:avLst/>
          </a:prstGeom>
          <a:noFill/>
          <a:ln w="9525">
            <a:noFill/>
            <a:miter lim="800000"/>
            <a:headEnd/>
            <a:tailEnd/>
          </a:ln>
        </p:spPr>
        <p:txBody>
          <a:bodyPr>
            <a:spAutoFit/>
          </a:bodyPr>
          <a:lstStyle/>
          <a:p>
            <a:pPr algn="just">
              <a:lnSpc>
                <a:spcPct val="115000"/>
              </a:lnSpc>
              <a:spcAft>
                <a:spcPts val="800"/>
              </a:spcAft>
            </a:pPr>
            <a:r>
              <a:rPr lang="tr-TR" sz="2000" b="1">
                <a:solidFill>
                  <a:srgbClr val="FF0000"/>
                </a:solidFill>
                <a:latin typeface="Times New Roman" pitchFamily="18" charset="0"/>
                <a:ea typeface="Calibri" pitchFamily="34" charset="0"/>
                <a:cs typeface="Times New Roman" pitchFamily="18" charset="0"/>
              </a:rPr>
              <a:t>Ürün Yelpazesi</a:t>
            </a:r>
            <a:r>
              <a:rPr lang="tr-TR" sz="2000" b="1">
                <a:latin typeface="Times New Roman" pitchFamily="18" charset="0"/>
                <a:ea typeface="Calibri" pitchFamily="34" charset="0"/>
                <a:cs typeface="Times New Roman" pitchFamily="18" charset="0"/>
              </a:rPr>
              <a:t>: Müşterilerin aralarından seçim yapabileceği iyi ürünlere sahiptirler. Ama yine de rakiplerine göre sayıca yetersizler. Potansiyel müşterileri cezbetmek için ürün sayılarını artırmaları ve yeni varyantlar sunmaları gerekiyor.</a:t>
            </a:r>
          </a:p>
          <a:p>
            <a:pPr algn="just">
              <a:lnSpc>
                <a:spcPct val="115000"/>
              </a:lnSpc>
              <a:spcAft>
                <a:spcPts val="800"/>
              </a:spcAft>
            </a:pPr>
            <a:r>
              <a:rPr lang="tr-TR" sz="2000" b="1">
                <a:solidFill>
                  <a:srgbClr val="FF0000"/>
                </a:solidFill>
                <a:latin typeface="Times New Roman" pitchFamily="18" charset="0"/>
                <a:ea typeface="Calibri" pitchFamily="34" charset="0"/>
                <a:cs typeface="Times New Roman" pitchFamily="18" charset="0"/>
              </a:rPr>
              <a:t>Popülarite</a:t>
            </a:r>
            <a:r>
              <a:rPr lang="tr-TR" sz="2000" b="1">
                <a:latin typeface="Times New Roman" pitchFamily="18" charset="0"/>
                <a:ea typeface="Calibri" pitchFamily="34" charset="0"/>
                <a:cs typeface="Times New Roman" pitchFamily="18" charset="0"/>
              </a:rPr>
              <a:t>: İngiltere pazarlarında çok popüler olmalarına ve tercih edilen seçim olmalarına rağmen, diğer büyük pazarlar için aynı şey söylenemez. Alman ve Japon pazarlarında çok popüler değiller. Hindistan ve Çin pazarlarında popülariteleri artsa da hala yapılması gereken çok şey var. Birkaç modele bağımlılık: Az sayıda model, şirket için potansiyel müşterilerin kaybı anlamına gelir. Tasarımları hiçbir zaman çok popüler olmadı ve hatta bazen eleştirildi.</a:t>
            </a:r>
          </a:p>
          <a:p>
            <a:pPr algn="just">
              <a:lnSpc>
                <a:spcPct val="115000"/>
              </a:lnSpc>
              <a:spcAft>
                <a:spcPts val="800"/>
              </a:spcAft>
            </a:pPr>
            <a:r>
              <a:rPr lang="tr-TR" sz="2000" b="1">
                <a:solidFill>
                  <a:srgbClr val="FF0000"/>
                </a:solidFill>
                <a:latin typeface="Times New Roman" pitchFamily="18" charset="0"/>
                <a:ea typeface="Calibri" pitchFamily="34" charset="0"/>
                <a:cs typeface="Times New Roman" pitchFamily="18" charset="0"/>
              </a:rPr>
              <a:t>Geçmişteki sorunlar</a:t>
            </a:r>
            <a:r>
              <a:rPr lang="tr-TR" sz="2000" b="1">
                <a:latin typeface="Times New Roman" pitchFamily="18" charset="0"/>
                <a:ea typeface="Calibri" pitchFamily="34" charset="0"/>
                <a:cs typeface="Times New Roman" pitchFamily="18" charset="0"/>
              </a:rPr>
              <a:t>: Kalitesiyle bilinmesine rağmen, geçmişte İngiliz otomobil üreticisiyle ilgili çok az sorun yaşandı. Bir zamanlar arka koltuklarda emniyet kemeri sorunu vardı ve arabaların geri çağrılması gerekiyordu. Bir zamanlar korozyon korumasıyla ilgili bir sorun vardı.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797459"/>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28674" name="Metin kutusu 8"/>
          <p:cNvSpPr txBox="1">
            <a:spLocks noChangeArrowheads="1"/>
          </p:cNvSpPr>
          <p:nvPr/>
        </p:nvSpPr>
        <p:spPr bwMode="auto">
          <a:xfrm>
            <a:off x="896938" y="1863725"/>
            <a:ext cx="10609262" cy="3986213"/>
          </a:xfrm>
          <a:prstGeom prst="rect">
            <a:avLst/>
          </a:prstGeom>
          <a:noFill/>
          <a:ln w="9525">
            <a:noFill/>
            <a:miter lim="800000"/>
            <a:headEnd/>
            <a:tailEnd/>
          </a:ln>
        </p:spPr>
        <p:txBody>
          <a:bodyPr>
            <a:spAutoFit/>
          </a:bodyPr>
          <a:lstStyle/>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Yeni Pazarları Hedefleyin</a:t>
            </a:r>
            <a:r>
              <a:rPr lang="tr-TR" sz="1600">
                <a:latin typeface="Calibri" pitchFamily="34" charset="0"/>
                <a:ea typeface="Calibri" pitchFamily="34" charset="0"/>
                <a:cs typeface="Times New Roman" pitchFamily="18" charset="0"/>
              </a:rPr>
              <a:t>: Müşterilerin kullanılmayan potansiyelini elde etmek için Hindistan ve Çin gibi gelişmekte olan pazarları hedefleyin.</a:t>
            </a:r>
          </a:p>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Yeni Teknoloji</a:t>
            </a:r>
            <a:r>
              <a:rPr lang="tr-TR" sz="1600">
                <a:latin typeface="Calibri" pitchFamily="34" charset="0"/>
                <a:ea typeface="Calibri" pitchFamily="34" charset="0"/>
                <a:cs typeface="Times New Roman" pitchFamily="18" charset="0"/>
              </a:rPr>
              <a:t>: Hibrit teknoloji yeni gelecek. Birçok otomobil üreticisi bu alana odaklanmaya başladı ve Jaguar'ın mümkün olan en kısa sürede başlaması gerekiyor.</a:t>
            </a:r>
          </a:p>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Çevre dostu</a:t>
            </a:r>
            <a:r>
              <a:rPr lang="tr-TR" sz="1600">
                <a:latin typeface="Calibri" pitchFamily="34" charset="0"/>
                <a:ea typeface="Calibri" pitchFamily="34" charset="0"/>
                <a:cs typeface="Times New Roman" pitchFamily="18" charset="0"/>
              </a:rPr>
              <a:t>: Jaguar'ın iyi niyet göstermek için CO2 ve diğer partikül emisyonlarını azaltması gerekir. Gelecek buna odaklanacak ve hükümetler yeni emisyon politikaları sunma yolundalar. Jaguar'ın gelecekteki değişikliklere hazır olması için buna devam etmesi gerekiyor.</a:t>
            </a:r>
          </a:p>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Satın Almalar</a:t>
            </a:r>
            <a:r>
              <a:rPr lang="tr-TR" sz="1600">
                <a:latin typeface="Calibri" pitchFamily="34" charset="0"/>
                <a:ea typeface="Calibri" pitchFamily="34" charset="0"/>
                <a:cs typeface="Times New Roman" pitchFamily="18" charset="0"/>
              </a:rPr>
              <a:t>: Jaguar, yeni müşteri tabanını hedeflemek için yeni satın almalara bakabilir. Müşteri tabanını artırmak ve daha yüksek satış ve kar elde etmek için ticaret yapmaları gerekiyor.</a:t>
            </a:r>
          </a:p>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Talep</a:t>
            </a:r>
            <a:r>
              <a:rPr lang="tr-TR" sz="1600">
                <a:latin typeface="Calibri" pitchFamily="34" charset="0"/>
                <a:ea typeface="Calibri" pitchFamily="34" charset="0"/>
                <a:cs typeface="Times New Roman" pitchFamily="18" charset="0"/>
              </a:rPr>
              <a:t>: İnsanların elden çıkarma gelirlerindeki artış nedeniyle daha fazla lükse harcıyorlar. Jaguar'ın satışlarını artırması ve daha fazla kar etmesi için iyi bir zaman.</a:t>
            </a:r>
          </a:p>
          <a:p>
            <a:pPr algn="just">
              <a:lnSpc>
                <a:spcPct val="115000"/>
              </a:lnSpc>
              <a:spcAft>
                <a:spcPts val="800"/>
              </a:spcAft>
            </a:pPr>
            <a:endParaRPr lang="tr-TR" sz="1600">
              <a:latin typeface="Calibri" pitchFamily="34" charset="0"/>
              <a:ea typeface="Calibri" pitchFamily="34" charset="0"/>
              <a:cs typeface="Times New Roman" pitchFamily="18" charset="0"/>
            </a:endParaRPr>
          </a:p>
        </p:txBody>
      </p:sp>
      <p:sp>
        <p:nvSpPr>
          <p:cNvPr id="28675" name="Metin kutusu 9"/>
          <p:cNvSpPr txBox="1">
            <a:spLocks noChangeArrowheads="1"/>
          </p:cNvSpPr>
          <p:nvPr/>
        </p:nvSpPr>
        <p:spPr bwMode="auto">
          <a:xfrm>
            <a:off x="896938" y="419100"/>
            <a:ext cx="10609262" cy="369888"/>
          </a:xfrm>
          <a:prstGeom prst="rect">
            <a:avLst/>
          </a:prstGeom>
          <a:noFill/>
          <a:ln w="9525">
            <a:noFill/>
            <a:miter lim="800000"/>
            <a:headEnd/>
            <a:tailEnd/>
          </a:ln>
        </p:spPr>
        <p:txBody>
          <a:bodyPr>
            <a:spAutoFit/>
          </a:bodyPr>
          <a:lstStyle/>
          <a:p>
            <a:pPr algn="ctr"/>
            <a:r>
              <a:rPr lang="tr-TR" b="1">
                <a:latin typeface="Times New Roman" pitchFamily="18" charset="0"/>
                <a:ea typeface="Calibri" pitchFamily="34" charset="0"/>
                <a:cs typeface="Times New Roman" pitchFamily="18" charset="0"/>
              </a:rPr>
              <a:t>JAGUAR SWOT ANALİZİ</a:t>
            </a:r>
            <a:endParaRPr lang="tr-TR" b="1">
              <a:latin typeface="Franklin Gothic Book" pitchFamily="34" charset="0"/>
              <a:ea typeface="Calibri" pitchFamily="34" charset="0"/>
            </a:endParaRPr>
          </a:p>
        </p:txBody>
      </p:sp>
      <p:sp>
        <p:nvSpPr>
          <p:cNvPr id="28676" name="Metin kutusu 10"/>
          <p:cNvSpPr txBox="1">
            <a:spLocks noChangeArrowheads="1"/>
          </p:cNvSpPr>
          <p:nvPr/>
        </p:nvSpPr>
        <p:spPr bwMode="auto">
          <a:xfrm>
            <a:off x="896938" y="1089025"/>
            <a:ext cx="5448300" cy="368300"/>
          </a:xfrm>
          <a:prstGeom prst="rect">
            <a:avLst/>
          </a:prstGeom>
          <a:noFill/>
          <a:ln w="9525">
            <a:noFill/>
            <a:miter lim="800000"/>
            <a:headEnd/>
            <a:tailEnd/>
          </a:ln>
        </p:spPr>
        <p:txBody>
          <a:bodyPr>
            <a:spAutoFit/>
          </a:bodyPr>
          <a:lstStyle/>
          <a:p>
            <a:r>
              <a:rPr lang="tr-TR" b="1">
                <a:solidFill>
                  <a:srgbClr val="FF0000"/>
                </a:solidFill>
                <a:latin typeface="Times New Roman" pitchFamily="18" charset="0"/>
                <a:cs typeface="Times New Roman" pitchFamily="18" charset="0"/>
              </a:rPr>
              <a:t>Fırsatlar</a:t>
            </a:r>
            <a:endParaRPr lang="tr-TR" b="1">
              <a:solidFill>
                <a:srgbClr val="FF0000"/>
              </a:solidFill>
              <a:latin typeface="Franklin Gothic Book"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29698" name="Metin kutusu 8"/>
          <p:cNvSpPr txBox="1">
            <a:spLocks noChangeArrowheads="1"/>
          </p:cNvSpPr>
          <p:nvPr/>
        </p:nvSpPr>
        <p:spPr bwMode="auto">
          <a:xfrm>
            <a:off x="755650" y="1308100"/>
            <a:ext cx="6135688" cy="369888"/>
          </a:xfrm>
          <a:prstGeom prst="rect">
            <a:avLst/>
          </a:prstGeom>
          <a:noFill/>
          <a:ln w="9525">
            <a:noFill/>
            <a:miter lim="800000"/>
            <a:headEnd/>
            <a:tailEnd/>
          </a:ln>
        </p:spPr>
        <p:txBody>
          <a:bodyPr>
            <a:spAutoFit/>
          </a:bodyPr>
          <a:lstStyle/>
          <a:p>
            <a:r>
              <a:rPr lang="tr-TR" b="1">
                <a:solidFill>
                  <a:srgbClr val="FF0000"/>
                </a:solidFill>
                <a:latin typeface="Times New Roman" pitchFamily="18" charset="0"/>
                <a:cs typeface="Calibri" pitchFamily="34" charset="0"/>
              </a:rPr>
              <a:t>Tehditler ((T)hreats) </a:t>
            </a:r>
            <a:endParaRPr lang="tr-TR">
              <a:solidFill>
                <a:srgbClr val="FF0000"/>
              </a:solidFill>
              <a:latin typeface="Franklin Gothic Book" pitchFamily="34" charset="0"/>
            </a:endParaRPr>
          </a:p>
        </p:txBody>
      </p:sp>
      <p:sp>
        <p:nvSpPr>
          <p:cNvPr id="29699" name="Metin kutusu 9"/>
          <p:cNvSpPr txBox="1">
            <a:spLocks noChangeArrowheads="1"/>
          </p:cNvSpPr>
          <p:nvPr/>
        </p:nvSpPr>
        <p:spPr bwMode="auto">
          <a:xfrm>
            <a:off x="755650" y="1677988"/>
            <a:ext cx="9647238" cy="3498850"/>
          </a:xfrm>
          <a:prstGeom prst="rect">
            <a:avLst/>
          </a:prstGeom>
          <a:noFill/>
          <a:ln w="9525">
            <a:noFill/>
            <a:miter lim="800000"/>
            <a:headEnd/>
            <a:tailEnd/>
          </a:ln>
        </p:spPr>
        <p:txBody>
          <a:bodyPr>
            <a:spAutoFit/>
          </a:bodyPr>
          <a:lstStyle/>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Rekabet</a:t>
            </a:r>
            <a:r>
              <a:rPr lang="tr-TR" sz="1600">
                <a:latin typeface="Calibri" pitchFamily="34" charset="0"/>
                <a:ea typeface="Calibri" pitchFamily="34" charset="0"/>
                <a:cs typeface="Times New Roman" pitchFamily="18" charset="0"/>
              </a:rPr>
              <a:t>: Jaguar, Porsche, Bently, Aston Martin, Mercedes, Audi vb. ile güçlü bir rekabete sahiptir. Bunların tümü, aynı hedef kitleye sahip, pazarda iyi oturmuş oyunculardır. Hepsi harika arabalara sahipler ve bu nedenle bu segmentte rekabet sert.</a:t>
            </a:r>
          </a:p>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Değişen Hükümet ve çevre politikaları</a:t>
            </a:r>
            <a:r>
              <a:rPr lang="tr-TR" sz="1600">
                <a:latin typeface="Calibri" pitchFamily="34" charset="0"/>
                <a:ea typeface="Calibri" pitchFamily="34" charset="0"/>
                <a:cs typeface="Times New Roman" pitchFamily="18" charset="0"/>
              </a:rPr>
              <a:t>: Dünya şimdi daha fazla yakıt verimli teknolojiye odaklanıyor ve hükümet de aynı şekilde çevre politikalarını değiştirmeyi planlıyor. Bu fikre uyum sağlamazlarsa, bu şirketin geleceği için bir tehdit olabilir.</a:t>
            </a:r>
          </a:p>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Piyasadaki finansal istikrarsızlık</a:t>
            </a:r>
            <a:r>
              <a:rPr lang="tr-TR" sz="1600">
                <a:latin typeface="Calibri" pitchFamily="34" charset="0"/>
                <a:ea typeface="Calibri" pitchFamily="34" charset="0"/>
                <a:cs typeface="Times New Roman" pitchFamily="18" charset="0"/>
              </a:rPr>
              <a:t>: Durgunluk veya enflasyon gibi finansal istikrarsızlıklar insanların daha az harcama yapmasına neden olur. Önce lüksü kestiler. Bu, markayı satışlarında oldukça zorlayabilir. Ayrıca, dış satışlara da bağlıdırlar, dolayısıyla herhangi bir ülkenin para birimindeki istikrarsızlıktan kaynaklanan herhangi bir dalgalanma, şirketin satışlarını doğrudan etkiler.</a:t>
            </a:r>
          </a:p>
          <a:p>
            <a:pPr algn="just">
              <a:lnSpc>
                <a:spcPct val="115000"/>
              </a:lnSpc>
              <a:spcAft>
                <a:spcPts val="800"/>
              </a:spcAft>
            </a:pPr>
            <a:r>
              <a:rPr lang="tr-TR" sz="1600">
                <a:solidFill>
                  <a:srgbClr val="FF0000"/>
                </a:solidFill>
                <a:latin typeface="Calibri" pitchFamily="34" charset="0"/>
                <a:ea typeface="Calibri" pitchFamily="34" charset="0"/>
                <a:cs typeface="Times New Roman" pitchFamily="18" charset="0"/>
              </a:rPr>
              <a:t>Hammadde maliyetindeki artış</a:t>
            </a:r>
            <a:r>
              <a:rPr lang="tr-TR" sz="1600">
                <a:latin typeface="Calibri" pitchFamily="34" charset="0"/>
                <a:ea typeface="Calibri" pitchFamily="34" charset="0"/>
                <a:cs typeface="Times New Roman" pitchFamily="18" charset="0"/>
              </a:rPr>
              <a:t>: Hammaddelerin pahalılaşması şirketin üretim maliyetini doğrudan etkileyebilir.</a:t>
            </a:r>
          </a:p>
        </p:txBody>
      </p:sp>
      <p:sp>
        <p:nvSpPr>
          <p:cNvPr id="29700" name="Metin kutusu 10"/>
          <p:cNvSpPr txBox="1">
            <a:spLocks noChangeArrowheads="1"/>
          </p:cNvSpPr>
          <p:nvPr/>
        </p:nvSpPr>
        <p:spPr bwMode="auto">
          <a:xfrm>
            <a:off x="862013" y="569913"/>
            <a:ext cx="10644187" cy="369887"/>
          </a:xfrm>
          <a:prstGeom prst="rect">
            <a:avLst/>
          </a:prstGeom>
          <a:noFill/>
          <a:ln w="9525">
            <a:noFill/>
            <a:miter lim="800000"/>
            <a:headEnd/>
            <a:tailEnd/>
          </a:ln>
        </p:spPr>
        <p:txBody>
          <a:bodyPr>
            <a:spAutoFit/>
          </a:bodyPr>
          <a:lstStyle/>
          <a:p>
            <a:pPr algn="ctr"/>
            <a:r>
              <a:rPr lang="tr-TR" b="1">
                <a:latin typeface="Times New Roman" pitchFamily="18" charset="0"/>
                <a:ea typeface="Calibri" pitchFamily="34" charset="0"/>
                <a:cs typeface="Times New Roman" pitchFamily="18" charset="0"/>
              </a:rPr>
              <a:t>JAGUAR SWOT ANALİZİ</a:t>
            </a:r>
            <a:endParaRPr lang="tr-TR" b="1">
              <a:latin typeface="Franklin Gothic Book" pitchFamily="34" charset="0"/>
              <a:ea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extLst>
          </p:cNvPr>
          <p:cNvSpPr>
            <a:spLocks noGrp="1"/>
          </p:cNvSpPr>
          <p:nvPr>
            <p:ph type="title"/>
          </p:nvPr>
        </p:nvSpPr>
        <p:spPr/>
        <p:txBody>
          <a:bodyPr rtlCol="0">
            <a:normAutofit fontScale="90000"/>
          </a:bodyPr>
          <a:lstStyle/>
          <a:p>
            <a:pPr algn="ctr" fontAlgn="auto">
              <a:spcAft>
                <a:spcPts val="0"/>
              </a:spcAft>
              <a:defRPr/>
            </a:pPr>
            <a:r>
              <a:rPr lang="tr-TR" sz="5400" b="1" dirty="0">
                <a:latin typeface="Times New Roman" panose="02020603050405020304" pitchFamily="18" charset="0"/>
                <a:ea typeface="Calibri" panose="020F0502020204030204" pitchFamily="34" charset="0"/>
                <a:cs typeface="Times New Roman" panose="02020603050405020304" pitchFamily="18" charset="0"/>
              </a:rPr>
              <a:t>JAGUAR MÜŞTERİ İLİŞKİLERİ POLİTİKALARI</a:t>
            </a:r>
            <a:r>
              <a:rPr lang="tr-TR" sz="2400" b="1" dirty="0">
                <a:latin typeface="Calibri" panose="020F0502020204030204" pitchFamily="34" charset="0"/>
                <a:ea typeface="Calibri" panose="020F0502020204030204" pitchFamily="34" charset="0"/>
                <a:cs typeface="Times New Roman" panose="02020603050405020304" pitchFamily="18" charset="0"/>
              </a:rPr>
              <a:t/>
            </a:r>
            <a:br>
              <a:rPr lang="tr-TR" sz="2400" b="1"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pic>
        <p:nvPicPr>
          <p:cNvPr id="30722" name="Resim 3"/>
          <p:cNvPicPr>
            <a:picLocks noChangeAspect="1"/>
          </p:cNvPicPr>
          <p:nvPr/>
        </p:nvPicPr>
        <p:blipFill>
          <a:blip r:embed="rId2"/>
          <a:srcRect/>
          <a:stretch>
            <a:fillRect/>
          </a:stretch>
        </p:blipFill>
        <p:spPr bwMode="auto">
          <a:xfrm>
            <a:off x="4970463" y="2608263"/>
            <a:ext cx="3524250" cy="2771775"/>
          </a:xfrm>
          <a:prstGeom prst="rect">
            <a:avLst/>
          </a:prstGeom>
          <a:noFill/>
          <a:ln w="9525">
            <a:noFill/>
            <a:miter lim="800000"/>
            <a:headEnd/>
            <a:tailEnd/>
          </a:ln>
        </p:spPr>
      </p:pic>
      <p:sp>
        <p:nvSpPr>
          <p:cNvPr id="6" name="Yıldız: 5 Nokta 5">
            <a:extLst>
              <a:ext uri="{FF2B5EF4-FFF2-40B4-BE49-F238E27FC236}"/>
            </a:extLst>
          </p:cNvPr>
          <p:cNvSpPr/>
          <p:nvPr/>
        </p:nvSpPr>
        <p:spPr>
          <a:xfrm>
            <a:off x="2041525" y="2608263"/>
            <a:ext cx="2093913" cy="230663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149873" y="970639"/>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31746" name="Metin kutusu 8"/>
          <p:cNvSpPr txBox="1">
            <a:spLocks noChangeArrowheads="1"/>
          </p:cNvSpPr>
          <p:nvPr/>
        </p:nvSpPr>
        <p:spPr bwMode="auto">
          <a:xfrm>
            <a:off x="1046163" y="282575"/>
            <a:ext cx="10496550" cy="557213"/>
          </a:xfrm>
          <a:prstGeom prst="rect">
            <a:avLst/>
          </a:prstGeom>
          <a:noFill/>
          <a:ln w="9525">
            <a:noFill/>
            <a:miter lim="800000"/>
            <a:headEnd/>
            <a:tailEnd/>
          </a:ln>
        </p:spPr>
        <p:txBody>
          <a:bodyPr>
            <a:spAutoFit/>
          </a:bodyPr>
          <a:lstStyle/>
          <a:p>
            <a:pPr algn="ctr">
              <a:lnSpc>
                <a:spcPct val="115000"/>
              </a:lnSpc>
              <a:spcAft>
                <a:spcPts val="800"/>
              </a:spcAft>
            </a:pPr>
            <a:r>
              <a:rPr lang="tr-TR" sz="2800" b="1">
                <a:latin typeface="Times New Roman" pitchFamily="18" charset="0"/>
                <a:ea typeface="Calibri" pitchFamily="34" charset="0"/>
                <a:cs typeface="Times New Roman" pitchFamily="18" charset="0"/>
              </a:rPr>
              <a:t>JAGUAR MÜŞTERİ İLİŞKİLERİ POLİTİKALARI</a:t>
            </a:r>
            <a:endParaRPr lang="tr-TR" sz="1100" b="1">
              <a:latin typeface="Calibri" pitchFamily="34" charset="0"/>
              <a:ea typeface="Calibri" pitchFamily="34" charset="0"/>
              <a:cs typeface="Times New Roman" pitchFamily="18" charset="0"/>
            </a:endParaRPr>
          </a:p>
        </p:txBody>
      </p:sp>
      <p:sp>
        <p:nvSpPr>
          <p:cNvPr id="31747" name="Metin kutusu 9"/>
          <p:cNvSpPr txBox="1">
            <a:spLocks noChangeArrowheads="1"/>
          </p:cNvSpPr>
          <p:nvPr/>
        </p:nvSpPr>
        <p:spPr bwMode="auto">
          <a:xfrm>
            <a:off x="887413" y="1284288"/>
            <a:ext cx="10812462" cy="3416300"/>
          </a:xfrm>
          <a:prstGeom prst="rect">
            <a:avLst/>
          </a:prstGeom>
          <a:noFill/>
          <a:ln w="9525">
            <a:noFill/>
            <a:miter lim="800000"/>
            <a:headEnd/>
            <a:tailEnd/>
          </a:ln>
        </p:spPr>
        <p:txBody>
          <a:bodyPr>
            <a:spAutoFit/>
          </a:bodyPr>
          <a:lstStyle/>
          <a:p>
            <a:pPr marL="285750" indent="-285750">
              <a:buFont typeface="Arial" charset="0"/>
              <a:buChar char="•"/>
            </a:pPr>
            <a:r>
              <a:rPr lang="tr-TR">
                <a:latin typeface="Franklin Gothic Book" pitchFamily="34" charset="0"/>
              </a:rPr>
              <a:t>Müşterilerinin taleplerini satış uygulamaları çerçevesinde planlanan yer, zaman, miktar ve kalitede karşılamayı,</a:t>
            </a:r>
          </a:p>
          <a:p>
            <a:pPr marL="285750" indent="-285750">
              <a:buFont typeface="Arial" charset="0"/>
              <a:buChar char="•"/>
            </a:pPr>
            <a:r>
              <a:rPr lang="tr-TR">
                <a:latin typeface="Franklin Gothic Book" pitchFamily="34" charset="0"/>
              </a:rPr>
              <a:t>Müşterilerine karşı dürüst, güvenilir ve adil olmayı,</a:t>
            </a:r>
          </a:p>
          <a:p>
            <a:pPr marL="285750" indent="-285750">
              <a:buFont typeface="Arial" charset="0"/>
              <a:buChar char="•"/>
            </a:pPr>
            <a:r>
              <a:rPr lang="tr-TR">
                <a:latin typeface="Franklin Gothic Book" pitchFamily="34" charset="0"/>
              </a:rPr>
              <a:t>Müşterilerinin beklentilerini en yüksek düzeyde karşılamak için tüm süreçlerinde sürekli iyileştirme sağlamayı,</a:t>
            </a:r>
          </a:p>
          <a:p>
            <a:pPr marL="285750" indent="-285750">
              <a:buFont typeface="Arial" charset="0"/>
              <a:buChar char="•"/>
            </a:pPr>
            <a:r>
              <a:rPr lang="tr-TR">
                <a:latin typeface="Franklin Gothic Book" pitchFamily="34" charset="0"/>
              </a:rPr>
              <a:t>Müşterilerine tüm iletişim kanallarından kolay erişebilirlik sağlayarak açık, şeffaf ve çift yönlü bir iletişim kurmayı,</a:t>
            </a:r>
          </a:p>
          <a:p>
            <a:pPr marL="285750" indent="-285750">
              <a:buFont typeface="Arial" charset="0"/>
              <a:buChar char="•"/>
            </a:pPr>
            <a:r>
              <a:rPr lang="tr-TR">
                <a:latin typeface="Franklin Gothic Book" pitchFamily="34" charset="0"/>
              </a:rPr>
              <a:t>Müşterilerinin talep, şikâyet, öneri ve isteklerini tarafsız olarak kayıt altına almayı, değerlendirmeyi ve sonuçları hakkında tüm gerekçeleri ile birlikte bilgilendirmeyi,</a:t>
            </a:r>
          </a:p>
          <a:p>
            <a:pPr marL="285750" indent="-285750">
              <a:buFont typeface="Arial" charset="0"/>
              <a:buChar char="•"/>
            </a:pPr>
            <a:r>
              <a:rPr lang="tr-TR">
                <a:latin typeface="Franklin Gothic Book" pitchFamily="34" charset="0"/>
              </a:rPr>
              <a:t>Müşterilerine ait bilgileri gizlilik ilkesini esas alarak güvence altında tutmayı,</a:t>
            </a:r>
          </a:p>
          <a:p>
            <a:pPr marL="285750" indent="-285750">
              <a:buFont typeface="Arial" charset="0"/>
              <a:buChar char="•"/>
            </a:pPr>
            <a:r>
              <a:rPr lang="tr-TR">
                <a:latin typeface="Franklin Gothic Book" pitchFamily="34" charset="0"/>
              </a:rPr>
              <a:t>Müşterilerinin memnuniyetini sağlayacak şekilde hızlı ve etkin çözümler üretmeyi,</a:t>
            </a:r>
          </a:p>
          <a:p>
            <a:pPr marL="285750" indent="-285750">
              <a:buFont typeface="Arial" charset="0"/>
              <a:buChar char="•"/>
            </a:pPr>
            <a:r>
              <a:rPr lang="tr-TR">
                <a:latin typeface="Franklin Gothic Book" pitchFamily="34" charset="0"/>
              </a:rPr>
              <a:t>taahhüt eder.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816;p31">
            <a:extLst>
              <a:ext uri="{FF2B5EF4-FFF2-40B4-BE49-F238E27FC236}"/>
            </a:extLst>
          </p:cNvPr>
          <p:cNvGrpSpPr/>
          <p:nvPr/>
        </p:nvGrpSpPr>
        <p:grpSpPr>
          <a:xfrm>
            <a:off x="768626" y="1170912"/>
            <a:ext cx="10855020" cy="234905"/>
            <a:chOff x="1016713" y="2447546"/>
            <a:chExt cx="7110575" cy="918300"/>
          </a:xfrm>
          <a:solidFill>
            <a:srgbClr val="002060"/>
          </a:solidFill>
        </p:grpSpPr>
        <p:sp>
          <p:nvSpPr>
            <p:cNvPr id="5"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6"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14338" name="Metin kutusu 9"/>
          <p:cNvSpPr txBox="1">
            <a:spLocks noChangeArrowheads="1"/>
          </p:cNvSpPr>
          <p:nvPr/>
        </p:nvSpPr>
        <p:spPr bwMode="auto">
          <a:xfrm>
            <a:off x="1152525" y="1747838"/>
            <a:ext cx="9229725" cy="1938337"/>
          </a:xfrm>
          <a:prstGeom prst="rect">
            <a:avLst/>
          </a:prstGeom>
          <a:noFill/>
          <a:ln w="9525">
            <a:noFill/>
            <a:miter lim="800000"/>
            <a:headEnd/>
            <a:tailEnd/>
          </a:ln>
        </p:spPr>
        <p:txBody>
          <a:bodyPr>
            <a:spAutoFit/>
          </a:bodyPr>
          <a:lstStyle/>
          <a:p>
            <a:pPr algn="just"/>
            <a:r>
              <a:rPr lang="en-US" sz="2400" b="1">
                <a:latin typeface="Times New Roman" pitchFamily="18" charset="0"/>
                <a:cs typeface="Times New Roman" pitchFamily="18" charset="0"/>
              </a:rPr>
              <a:t>Dünya otomotiv üretimi 2018 yılındaki 97 milyondan, 2019'da gerilediği 92,5 milyona ve oradan da pandemi etkisiyle 78 milyona indi. Avrupa'da 2019 yılında 18,4 milyon olan üretim, 2020 sonunda 17 milyona geriledi. ABD pazarı da 2019 yılındaki 17 milyon adetlerden %15 küçülerek 2020 yılında 14,4 milyon adete küçüldü</a:t>
            </a:r>
            <a:r>
              <a:rPr lang="tr-TR" sz="2400" b="1">
                <a:latin typeface="Times New Roman" pitchFamily="18" charset="0"/>
                <a:cs typeface="Times New Roman" pitchFamily="18" charset="0"/>
              </a:rPr>
              <a:t>.</a:t>
            </a:r>
            <a:endParaRPr lang="en-US" sz="2400" b="1">
              <a:latin typeface="Times New Roman" pitchFamily="18" charset="0"/>
              <a:cs typeface="Times New Roman" pitchFamily="18" charset="0"/>
            </a:endParaRPr>
          </a:p>
        </p:txBody>
      </p:sp>
      <p:sp>
        <p:nvSpPr>
          <p:cNvPr id="14339" name="Metin kutusu 13"/>
          <p:cNvSpPr txBox="1">
            <a:spLocks noChangeArrowheads="1"/>
          </p:cNvSpPr>
          <p:nvPr/>
        </p:nvSpPr>
        <p:spPr bwMode="auto">
          <a:xfrm>
            <a:off x="914400" y="585788"/>
            <a:ext cx="8839200" cy="585787"/>
          </a:xfrm>
          <a:prstGeom prst="rect">
            <a:avLst/>
          </a:prstGeom>
          <a:noFill/>
          <a:ln w="9525">
            <a:noFill/>
            <a:miter lim="800000"/>
            <a:headEnd/>
            <a:tailEnd/>
          </a:ln>
        </p:spPr>
        <p:txBody>
          <a:bodyPr>
            <a:spAutoFit/>
          </a:bodyPr>
          <a:lstStyle/>
          <a:p>
            <a:r>
              <a:rPr lang="tr-TR" sz="3200" b="1">
                <a:latin typeface="Gill Sans Ultra Bold" pitchFamily="34" charset="0"/>
                <a:cs typeface="Times New Roman" pitchFamily="18" charset="0"/>
              </a:rPr>
              <a:t>DÜNYA </a:t>
            </a:r>
            <a:r>
              <a:rPr lang="en-US" sz="3200" b="1">
                <a:latin typeface="Gill Sans Ultra Bold" pitchFamily="34" charset="0"/>
                <a:cs typeface="Times New Roman" pitchFamily="18" charset="0"/>
              </a:rPr>
              <a:t>OTOMOTIV SEKTÖRÜ </a:t>
            </a:r>
            <a:endParaRPr lang="tr-TR" sz="3200" b="1">
              <a:latin typeface="Gill Sans Ultra Bold" pitchFamily="34" charset="0"/>
            </a:endParaRPr>
          </a:p>
        </p:txBody>
      </p:sp>
      <p:pic>
        <p:nvPicPr>
          <p:cNvPr id="14340" name="Resim 2"/>
          <p:cNvPicPr>
            <a:picLocks noChangeAspect="1"/>
          </p:cNvPicPr>
          <p:nvPr/>
        </p:nvPicPr>
        <p:blipFill>
          <a:blip r:embed="rId2"/>
          <a:srcRect/>
          <a:stretch>
            <a:fillRect/>
          </a:stretch>
        </p:blipFill>
        <p:spPr bwMode="auto">
          <a:xfrm>
            <a:off x="2490788" y="3876675"/>
            <a:ext cx="5619750" cy="29813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98846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32770" name="Metin kutusu 8"/>
          <p:cNvSpPr txBox="1">
            <a:spLocks noChangeArrowheads="1"/>
          </p:cNvSpPr>
          <p:nvPr/>
        </p:nvSpPr>
        <p:spPr bwMode="auto">
          <a:xfrm>
            <a:off x="941388" y="1527175"/>
            <a:ext cx="5503862" cy="2551113"/>
          </a:xfrm>
          <a:prstGeom prst="rect">
            <a:avLst/>
          </a:prstGeom>
          <a:noFill/>
          <a:ln w="9525">
            <a:noFill/>
            <a:miter lim="800000"/>
            <a:headEnd/>
            <a:tailEnd/>
          </a:ln>
        </p:spPr>
        <p:txBody>
          <a:bodyPr>
            <a:spAutoFit/>
          </a:bodyPr>
          <a:lstStyle/>
          <a:p>
            <a:pPr algn="just">
              <a:lnSpc>
                <a:spcPct val="107000"/>
              </a:lnSpc>
              <a:spcAft>
                <a:spcPts val="800"/>
              </a:spcAft>
            </a:pPr>
            <a:r>
              <a:rPr lang="tr-TR" b="1">
                <a:solidFill>
                  <a:srgbClr val="000000"/>
                </a:solidFill>
                <a:latin typeface="Times New Roman" pitchFamily="18" charset="0"/>
                <a:cs typeface="Times New Roman" pitchFamily="18" charset="0"/>
              </a:rPr>
              <a:t>Yol yardımı</a:t>
            </a:r>
            <a:endParaRPr lang="tr-TR" sz="1600">
              <a:latin typeface="Calibri" pitchFamily="34" charset="0"/>
              <a:ea typeface="Calibri" pitchFamily="34" charset="0"/>
              <a:cs typeface="Times New Roman" pitchFamily="18" charset="0"/>
            </a:endParaRPr>
          </a:p>
          <a:p>
            <a:pPr algn="just">
              <a:lnSpc>
                <a:spcPct val="107000"/>
              </a:lnSpc>
              <a:spcAft>
                <a:spcPts val="800"/>
              </a:spcAft>
            </a:pPr>
            <a:r>
              <a:rPr lang="tr-TR">
                <a:solidFill>
                  <a:srgbClr val="000000"/>
                </a:solidFill>
                <a:latin typeface="Times New Roman" pitchFamily="18" charset="0"/>
                <a:cs typeface="Times New Roman" pitchFamily="18" charset="0"/>
              </a:rPr>
              <a:t>Ekonomik olarak mümkünse, bu özellik açıkça bir seçenek olarak belirtilmeli veya ödünç veren şartları ve diğer hususlar açıkça belirtilerek araç garantisinin ayrılmaz bir parçası haline getirilmelidir. Bu hükmün, müşteri rahatsızlığına dayalı ödünç veren hükmü ile birlikte, standart olarak dahil edilen JAGUAR garanti kapsamına halihazırda mevcut olduğu unutulmamalıdır.</a:t>
            </a:r>
            <a:endParaRPr lang="tr-TR" sz="1600">
              <a:latin typeface="Calibri" pitchFamily="34" charset="0"/>
              <a:cs typeface="Calibri" pitchFamily="34" charset="0"/>
            </a:endParaRPr>
          </a:p>
        </p:txBody>
      </p:sp>
      <p:sp>
        <p:nvSpPr>
          <p:cNvPr id="10" name="Metin kutusu 9">
            <a:extLst>
              <a:ext uri="{FF2B5EF4-FFF2-40B4-BE49-F238E27FC236}"/>
            </a:extLst>
          </p:cNvPr>
          <p:cNvSpPr txBox="1"/>
          <p:nvPr/>
        </p:nvSpPr>
        <p:spPr>
          <a:xfrm>
            <a:off x="941388" y="439738"/>
            <a:ext cx="8689975" cy="461962"/>
          </a:xfrm>
          <a:prstGeom prst="rect">
            <a:avLst/>
          </a:prstGeom>
          <a:noFill/>
        </p:spPr>
        <p:txBody>
          <a:bodyPr>
            <a:spAutoFit/>
          </a:bodyPr>
          <a:lstStyle/>
          <a:p>
            <a:pPr fontAlgn="auto">
              <a:spcBef>
                <a:spcPts val="0"/>
              </a:spcBef>
              <a:spcAft>
                <a:spcPts val="0"/>
              </a:spcAft>
              <a:defRPr/>
            </a:pPr>
            <a:r>
              <a:rPr lang="tr-TR" sz="2400" b="1" dirty="0">
                <a:latin typeface="Times New Roman" panose="02020603050405020304" pitchFamily="18" charset="0"/>
                <a:ea typeface="Calibri" panose="020F0502020204030204" pitchFamily="34" charset="0"/>
                <a:cs typeface="Times New Roman" panose="02020603050405020304" pitchFamily="18" charset="0"/>
              </a:rPr>
              <a:t>JAGUAR MÜŞTERİ İLİŞKİLERİ POLİTİKALARI</a:t>
            </a:r>
            <a:endParaRPr lang="tr-TR" sz="1050"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2772" name="Resim 4"/>
          <p:cNvPicPr>
            <a:picLocks noChangeAspect="1"/>
          </p:cNvPicPr>
          <p:nvPr/>
        </p:nvPicPr>
        <p:blipFill>
          <a:blip r:embed="rId2"/>
          <a:srcRect/>
          <a:stretch>
            <a:fillRect/>
          </a:stretch>
        </p:blipFill>
        <p:spPr bwMode="auto">
          <a:xfrm>
            <a:off x="6096000" y="1265238"/>
            <a:ext cx="5805488" cy="48355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extLst>
          </p:cNvPr>
          <p:cNvSpPr>
            <a:spLocks noGrp="1"/>
          </p:cNvSpPr>
          <p:nvPr>
            <p:ph type="title"/>
          </p:nvPr>
        </p:nvSpPr>
        <p:spPr/>
        <p:txBody>
          <a:bodyPr rtlCol="0">
            <a:normAutofit fontScale="90000"/>
          </a:bodyPr>
          <a:lstStyle/>
          <a:p>
            <a:pPr algn="ctr" fontAlgn="auto">
              <a:spcAft>
                <a:spcPts val="0"/>
              </a:spcAft>
              <a:defRPr/>
            </a:pPr>
            <a:r>
              <a:rPr lang="tr-TR" sz="5400" b="1" dirty="0">
                <a:latin typeface="Times New Roman" panose="02020603050405020304" pitchFamily="18" charset="0"/>
                <a:ea typeface="Calibri" panose="020F0502020204030204" pitchFamily="34" charset="0"/>
                <a:cs typeface="Times New Roman" panose="02020603050405020304" pitchFamily="18" charset="0"/>
              </a:rPr>
              <a:t>JAGUAR MÜŞTERİ MEMNUNİYET </a:t>
            </a:r>
            <a:r>
              <a:rPr lang="tr-TR" sz="5400" b="1" dirty="0">
                <a:latin typeface="Calibri" panose="020F0502020204030204" pitchFamily="34" charset="0"/>
                <a:ea typeface="Calibri" panose="020F0502020204030204" pitchFamily="34" charset="0"/>
                <a:cs typeface="Times New Roman" panose="02020603050405020304" pitchFamily="18" charset="0"/>
              </a:rPr>
              <a:t/>
            </a:r>
            <a:br>
              <a:rPr lang="tr-TR" sz="5400" b="1"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pic>
        <p:nvPicPr>
          <p:cNvPr id="33794" name="Resim 3"/>
          <p:cNvPicPr>
            <a:picLocks noChangeAspect="1"/>
          </p:cNvPicPr>
          <p:nvPr/>
        </p:nvPicPr>
        <p:blipFill>
          <a:blip r:embed="rId2"/>
          <a:srcRect/>
          <a:stretch>
            <a:fillRect/>
          </a:stretch>
        </p:blipFill>
        <p:spPr bwMode="auto">
          <a:xfrm>
            <a:off x="3222625" y="2952750"/>
            <a:ext cx="6172200" cy="34671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149873" y="970639"/>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34818" name="Metin kutusu 10"/>
          <p:cNvSpPr txBox="1">
            <a:spLocks noChangeArrowheads="1"/>
          </p:cNvSpPr>
          <p:nvPr/>
        </p:nvSpPr>
        <p:spPr bwMode="auto">
          <a:xfrm>
            <a:off x="847725" y="439738"/>
            <a:ext cx="10496550" cy="530225"/>
          </a:xfrm>
          <a:prstGeom prst="rect">
            <a:avLst/>
          </a:prstGeom>
          <a:noFill/>
          <a:ln w="9525">
            <a:noFill/>
            <a:miter lim="800000"/>
            <a:headEnd/>
            <a:tailEnd/>
          </a:ln>
        </p:spPr>
        <p:txBody>
          <a:bodyPr>
            <a:spAutoFit/>
          </a:bodyPr>
          <a:lstStyle/>
          <a:p>
            <a:pPr algn="ctr">
              <a:lnSpc>
                <a:spcPct val="107000"/>
              </a:lnSpc>
              <a:spcAft>
                <a:spcPts val="800"/>
              </a:spcAft>
            </a:pPr>
            <a:r>
              <a:rPr lang="tr-TR" sz="2800" b="1">
                <a:latin typeface="Times New Roman" pitchFamily="18" charset="0"/>
                <a:ea typeface="Calibri" pitchFamily="34" charset="0"/>
                <a:cs typeface="Times New Roman" pitchFamily="18" charset="0"/>
              </a:rPr>
              <a:t>JAGUAR MÜŞTERİ MEMNUNİYET </a:t>
            </a:r>
            <a:endParaRPr lang="tr-TR" sz="2800" b="1">
              <a:latin typeface="Calibri" pitchFamily="34" charset="0"/>
              <a:ea typeface="Calibri" pitchFamily="34" charset="0"/>
              <a:cs typeface="Times New Roman" pitchFamily="18" charset="0"/>
            </a:endParaRPr>
          </a:p>
        </p:txBody>
      </p:sp>
      <p:pic>
        <p:nvPicPr>
          <p:cNvPr id="34819" name="Resim 2"/>
          <p:cNvPicPr>
            <a:picLocks noChangeAspect="1"/>
          </p:cNvPicPr>
          <p:nvPr/>
        </p:nvPicPr>
        <p:blipFill>
          <a:blip r:embed="rId2"/>
          <a:srcRect/>
          <a:stretch>
            <a:fillRect/>
          </a:stretch>
        </p:blipFill>
        <p:spPr bwMode="auto">
          <a:xfrm rot="-1129423">
            <a:off x="952500" y="1816100"/>
            <a:ext cx="4981575" cy="1828800"/>
          </a:xfrm>
          <a:prstGeom prst="rect">
            <a:avLst/>
          </a:prstGeom>
          <a:noFill/>
          <a:ln w="9525">
            <a:noFill/>
            <a:miter lim="800000"/>
            <a:headEnd/>
            <a:tailEnd/>
          </a:ln>
        </p:spPr>
      </p:pic>
      <p:pic>
        <p:nvPicPr>
          <p:cNvPr id="34820" name="Resim 8"/>
          <p:cNvPicPr>
            <a:picLocks noChangeAspect="1"/>
          </p:cNvPicPr>
          <p:nvPr/>
        </p:nvPicPr>
        <p:blipFill>
          <a:blip r:embed="rId3"/>
          <a:srcRect/>
          <a:stretch>
            <a:fillRect/>
          </a:stretch>
        </p:blipFill>
        <p:spPr bwMode="auto">
          <a:xfrm rot="1305131">
            <a:off x="6824663" y="2246313"/>
            <a:ext cx="5449887" cy="1524000"/>
          </a:xfrm>
          <a:prstGeom prst="rect">
            <a:avLst/>
          </a:prstGeom>
          <a:noFill/>
          <a:ln w="9525">
            <a:noFill/>
            <a:miter lim="800000"/>
            <a:headEnd/>
            <a:tailEnd/>
          </a:ln>
        </p:spPr>
      </p:pic>
      <p:pic>
        <p:nvPicPr>
          <p:cNvPr id="34821" name="Resim 12"/>
          <p:cNvPicPr>
            <a:picLocks noChangeAspect="1"/>
          </p:cNvPicPr>
          <p:nvPr/>
        </p:nvPicPr>
        <p:blipFill>
          <a:blip r:embed="rId4"/>
          <a:srcRect/>
          <a:stretch>
            <a:fillRect/>
          </a:stretch>
        </p:blipFill>
        <p:spPr bwMode="auto">
          <a:xfrm>
            <a:off x="1089025" y="4889500"/>
            <a:ext cx="5006975" cy="1712913"/>
          </a:xfrm>
          <a:prstGeom prst="rect">
            <a:avLst/>
          </a:prstGeom>
          <a:noFill/>
          <a:ln w="9525">
            <a:noFill/>
            <a:miter lim="800000"/>
            <a:headEnd/>
            <a:tailEnd/>
          </a:ln>
        </p:spPr>
      </p:pic>
      <p:pic>
        <p:nvPicPr>
          <p:cNvPr id="34822" name="Resim 14"/>
          <p:cNvPicPr>
            <a:picLocks noChangeAspect="1"/>
          </p:cNvPicPr>
          <p:nvPr/>
        </p:nvPicPr>
        <p:blipFill>
          <a:blip r:embed="rId5"/>
          <a:srcRect/>
          <a:stretch>
            <a:fillRect/>
          </a:stretch>
        </p:blipFill>
        <p:spPr bwMode="auto">
          <a:xfrm>
            <a:off x="4313238" y="3514725"/>
            <a:ext cx="4440237" cy="1017588"/>
          </a:xfrm>
          <a:prstGeom prst="rect">
            <a:avLst/>
          </a:prstGeom>
          <a:noFill/>
          <a:ln w="9525">
            <a:noFill/>
            <a:miter lim="800000"/>
            <a:headEnd/>
            <a:tailEnd/>
          </a:ln>
        </p:spPr>
      </p:pic>
      <p:pic>
        <p:nvPicPr>
          <p:cNvPr id="34823" name="Resim 16"/>
          <p:cNvPicPr>
            <a:picLocks noChangeAspect="1"/>
          </p:cNvPicPr>
          <p:nvPr/>
        </p:nvPicPr>
        <p:blipFill>
          <a:blip r:embed="rId6"/>
          <a:srcRect/>
          <a:stretch>
            <a:fillRect/>
          </a:stretch>
        </p:blipFill>
        <p:spPr bwMode="auto">
          <a:xfrm>
            <a:off x="6532563" y="4991100"/>
            <a:ext cx="5803900" cy="18669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149873" y="970639"/>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35842" name="Metin kutusu 10"/>
          <p:cNvSpPr txBox="1">
            <a:spLocks noChangeArrowheads="1"/>
          </p:cNvSpPr>
          <p:nvPr/>
        </p:nvSpPr>
        <p:spPr bwMode="auto">
          <a:xfrm>
            <a:off x="782638" y="439738"/>
            <a:ext cx="10179050" cy="530225"/>
          </a:xfrm>
          <a:prstGeom prst="rect">
            <a:avLst/>
          </a:prstGeom>
          <a:noFill/>
          <a:ln w="9525">
            <a:noFill/>
            <a:miter lim="800000"/>
            <a:headEnd/>
            <a:tailEnd/>
          </a:ln>
        </p:spPr>
        <p:txBody>
          <a:bodyPr>
            <a:spAutoFit/>
          </a:bodyPr>
          <a:lstStyle/>
          <a:p>
            <a:pPr algn="ctr">
              <a:lnSpc>
                <a:spcPct val="107000"/>
              </a:lnSpc>
              <a:spcAft>
                <a:spcPts val="800"/>
              </a:spcAft>
            </a:pPr>
            <a:r>
              <a:rPr lang="tr-TR" sz="2800" b="1">
                <a:latin typeface="Times New Roman" pitchFamily="18" charset="0"/>
                <a:ea typeface="Calibri" pitchFamily="34" charset="0"/>
                <a:cs typeface="Times New Roman" pitchFamily="18" charset="0"/>
              </a:rPr>
              <a:t>JAGUAR MÜŞTERİ MEMNUNİYET </a:t>
            </a:r>
            <a:endParaRPr lang="tr-TR" sz="2800" b="1">
              <a:latin typeface="Calibri" pitchFamily="34" charset="0"/>
              <a:ea typeface="Calibri" pitchFamily="34" charset="0"/>
              <a:cs typeface="Times New Roman" pitchFamily="18" charset="0"/>
            </a:endParaRPr>
          </a:p>
        </p:txBody>
      </p:sp>
      <p:sp>
        <p:nvSpPr>
          <p:cNvPr id="35843" name="Metin kutusu 11"/>
          <p:cNvSpPr txBox="1">
            <a:spLocks noChangeArrowheads="1"/>
          </p:cNvSpPr>
          <p:nvPr/>
        </p:nvSpPr>
        <p:spPr bwMode="auto">
          <a:xfrm>
            <a:off x="914400" y="1230313"/>
            <a:ext cx="10533063" cy="1476375"/>
          </a:xfrm>
          <a:prstGeom prst="rect">
            <a:avLst/>
          </a:prstGeom>
          <a:noFill/>
          <a:ln w="9525">
            <a:noFill/>
            <a:miter lim="800000"/>
            <a:headEnd/>
            <a:tailEnd/>
          </a:ln>
        </p:spPr>
        <p:txBody>
          <a:bodyPr>
            <a:spAutoFit/>
          </a:bodyPr>
          <a:lstStyle/>
          <a:p>
            <a:r>
              <a:rPr lang="tr-TR" b="1">
                <a:latin typeface="Franklin Gothic Book" pitchFamily="34" charset="0"/>
              </a:rPr>
              <a:t>JAGUAR DESTEĞİ</a:t>
            </a:r>
          </a:p>
          <a:p>
            <a:r>
              <a:rPr lang="tr-TR">
                <a:latin typeface="Franklin Gothic Book" pitchFamily="34" charset="0"/>
              </a:rPr>
              <a:t>Jaguar Assistance özellikle Jaguar sürücüleri için tasarlanmış, içinizin rahat olmasını sağlayacak kapsamlı bir destek programıdır. Program, arıza veya kaza nedeniyle yolda kalmadan delinmeler gibi küçük ölçekli durumlara kadar ulaşımla ilgili tüm acil durumlarda, eksiksiz ve sınıfının en iyisi desteği sağlar. Jaguar Desteğinin avantajlarından Üretici Garantisi dönemi boyunca, 3 yıl süreyle yararlanabilirsiniz.</a:t>
            </a:r>
          </a:p>
        </p:txBody>
      </p:sp>
      <p:pic>
        <p:nvPicPr>
          <p:cNvPr id="35844" name="Resim 2"/>
          <p:cNvPicPr>
            <a:picLocks noChangeAspect="1"/>
          </p:cNvPicPr>
          <p:nvPr/>
        </p:nvPicPr>
        <p:blipFill>
          <a:blip r:embed="rId2"/>
          <a:srcRect/>
          <a:stretch>
            <a:fillRect/>
          </a:stretch>
        </p:blipFill>
        <p:spPr bwMode="auto">
          <a:xfrm>
            <a:off x="1219200" y="2911475"/>
            <a:ext cx="9753600" cy="39465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149873" y="970639"/>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36866" name="Metin kutusu 10"/>
          <p:cNvSpPr txBox="1">
            <a:spLocks noChangeArrowheads="1"/>
          </p:cNvSpPr>
          <p:nvPr/>
        </p:nvSpPr>
        <p:spPr bwMode="auto">
          <a:xfrm>
            <a:off x="927100" y="1374775"/>
            <a:ext cx="8870950" cy="2297113"/>
          </a:xfrm>
          <a:prstGeom prst="rect">
            <a:avLst/>
          </a:prstGeom>
          <a:noFill/>
          <a:ln w="9525">
            <a:noFill/>
            <a:miter lim="800000"/>
            <a:headEnd/>
            <a:tailEnd/>
          </a:ln>
        </p:spPr>
        <p:txBody>
          <a:bodyPr>
            <a:spAutoFit/>
          </a:bodyPr>
          <a:lstStyle/>
          <a:p>
            <a:r>
              <a:rPr lang="tr-TR" b="1">
                <a:latin typeface="Franklin Gothic Book" pitchFamily="34" charset="0"/>
              </a:rPr>
              <a:t>ÜRETİCİ GARANTİSİ – KAPSAMLI KORUMA</a:t>
            </a:r>
          </a:p>
          <a:p>
            <a:r>
              <a:rPr lang="tr-TR">
                <a:latin typeface="Franklin Gothic Book" pitchFamily="34" charset="0"/>
              </a:rPr>
              <a:t>Jaguar’ınız mühendislik, tasarım ve gelişimi bir araya getirir. İlk üç yıl içinde bir üretim hatası nedeniyle onarım veya değişim gerekmesi halinde, çalışma herhangi bir Onaylı Yetkili Satıcı veya Servis Merkezi tarafından, ücretsiz gerçekleştirilecektir. Tüm onarımlar, Onaylı Teknisyenler tarafından ve yalnızca Jaguar Orijinal Parçaları takılarak gerçekleştirilir. Aynı şekilde bu uzmanlık ve koruma, otomobilinizin her zaman yetkin ellerde olduğu konusunda garanti verir.</a:t>
            </a:r>
          </a:p>
          <a:p>
            <a:pPr algn="just">
              <a:lnSpc>
                <a:spcPct val="115000"/>
              </a:lnSpc>
              <a:spcAft>
                <a:spcPts val="800"/>
              </a:spcAft>
            </a:pPr>
            <a:endParaRPr lang="tr-TR" sz="1600">
              <a:latin typeface="Calibri" pitchFamily="34" charset="0"/>
              <a:ea typeface="Calibri" pitchFamily="34" charset="0"/>
              <a:cs typeface="Times New Roman" pitchFamily="18" charset="0"/>
            </a:endParaRPr>
          </a:p>
        </p:txBody>
      </p:sp>
      <p:sp>
        <p:nvSpPr>
          <p:cNvPr id="36867" name="Metin kutusu 13"/>
          <p:cNvSpPr txBox="1">
            <a:spLocks noChangeArrowheads="1"/>
          </p:cNvSpPr>
          <p:nvPr/>
        </p:nvSpPr>
        <p:spPr bwMode="auto">
          <a:xfrm>
            <a:off x="927100" y="439738"/>
            <a:ext cx="10034588" cy="530225"/>
          </a:xfrm>
          <a:prstGeom prst="rect">
            <a:avLst/>
          </a:prstGeom>
          <a:noFill/>
          <a:ln w="9525">
            <a:noFill/>
            <a:miter lim="800000"/>
            <a:headEnd/>
            <a:tailEnd/>
          </a:ln>
        </p:spPr>
        <p:txBody>
          <a:bodyPr>
            <a:spAutoFit/>
          </a:bodyPr>
          <a:lstStyle/>
          <a:p>
            <a:pPr algn="ctr">
              <a:lnSpc>
                <a:spcPct val="107000"/>
              </a:lnSpc>
              <a:spcAft>
                <a:spcPts val="800"/>
              </a:spcAft>
            </a:pPr>
            <a:r>
              <a:rPr lang="tr-TR" sz="2800" b="1">
                <a:latin typeface="Times New Roman" pitchFamily="18" charset="0"/>
                <a:ea typeface="Calibri" pitchFamily="34" charset="0"/>
                <a:cs typeface="Times New Roman" pitchFamily="18" charset="0"/>
              </a:rPr>
              <a:t>JAGUAR MÜŞTERİ MEMNUNİYET </a:t>
            </a:r>
            <a:endParaRPr lang="tr-TR" sz="2800" b="1">
              <a:latin typeface="Calibri" pitchFamily="34" charset="0"/>
              <a:ea typeface="Calibri" pitchFamily="34" charset="0"/>
              <a:cs typeface="Times New Roman" pitchFamily="18" charset="0"/>
            </a:endParaRPr>
          </a:p>
        </p:txBody>
      </p:sp>
      <p:pic>
        <p:nvPicPr>
          <p:cNvPr id="36868" name="Resim 2"/>
          <p:cNvPicPr>
            <a:picLocks noChangeAspect="1"/>
          </p:cNvPicPr>
          <p:nvPr/>
        </p:nvPicPr>
        <p:blipFill>
          <a:blip r:embed="rId2"/>
          <a:srcRect/>
          <a:stretch>
            <a:fillRect/>
          </a:stretch>
        </p:blipFill>
        <p:spPr bwMode="auto">
          <a:xfrm>
            <a:off x="4478338" y="4494213"/>
            <a:ext cx="2933700" cy="15525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149873" y="970639"/>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37890" name="Metin kutusu 10"/>
          <p:cNvSpPr txBox="1">
            <a:spLocks noChangeArrowheads="1"/>
          </p:cNvSpPr>
          <p:nvPr/>
        </p:nvSpPr>
        <p:spPr bwMode="auto">
          <a:xfrm>
            <a:off x="917575" y="1441450"/>
            <a:ext cx="9985375" cy="1341438"/>
          </a:xfrm>
          <a:prstGeom prst="rect">
            <a:avLst/>
          </a:prstGeom>
          <a:noFill/>
          <a:ln w="9525">
            <a:noFill/>
            <a:miter lim="800000"/>
            <a:headEnd/>
            <a:tailEnd/>
          </a:ln>
        </p:spPr>
        <p:txBody>
          <a:bodyPr>
            <a:spAutoFit/>
          </a:bodyPr>
          <a:lstStyle/>
          <a:p>
            <a:pPr algn="just">
              <a:lnSpc>
                <a:spcPct val="115000"/>
              </a:lnSpc>
              <a:spcAft>
                <a:spcPts val="800"/>
              </a:spcAft>
            </a:pPr>
            <a:r>
              <a:rPr lang="tr-TR">
                <a:latin typeface="Times New Roman" pitchFamily="18" charset="0"/>
                <a:ea typeface="Calibri" pitchFamily="34" charset="0"/>
                <a:cs typeface="Times New Roman" pitchFamily="18" charset="0"/>
              </a:rPr>
              <a:t>Jaguar markası dünyanın bir çok yerinde pazara açılmış olsa da satış sonrası ilişkilerinden pek başarılı olamamıştır. Çoğu ülkede ve ülkemizde yetkili servis yetersizliği elinde olan müşteriye ters bir izlenim vermiştir. Potansiyel müşteriye ön yargıyla ulaşan Jaguar firması gerek tasarımıyla gerekse gerekse araba özellikleriyle çokça dikkat çekmektedir.</a:t>
            </a:r>
            <a:endParaRPr lang="tr-TR">
              <a:latin typeface="Franklin Gothic Book" pitchFamily="34" charset="0"/>
              <a:ea typeface="Calibri" pitchFamily="34" charset="0"/>
            </a:endParaRPr>
          </a:p>
        </p:txBody>
      </p:sp>
      <p:sp>
        <p:nvSpPr>
          <p:cNvPr id="37891" name="Metin kutusu 11"/>
          <p:cNvSpPr txBox="1">
            <a:spLocks noChangeArrowheads="1"/>
          </p:cNvSpPr>
          <p:nvPr/>
        </p:nvSpPr>
        <p:spPr bwMode="auto">
          <a:xfrm>
            <a:off x="901700" y="350838"/>
            <a:ext cx="10001250" cy="461962"/>
          </a:xfrm>
          <a:prstGeom prst="rect">
            <a:avLst/>
          </a:prstGeom>
          <a:noFill/>
          <a:ln w="9525">
            <a:noFill/>
            <a:miter lim="800000"/>
            <a:headEnd/>
            <a:tailEnd/>
          </a:ln>
        </p:spPr>
        <p:txBody>
          <a:bodyPr>
            <a:spAutoFit/>
          </a:bodyPr>
          <a:lstStyle/>
          <a:p>
            <a:pPr algn="ctr"/>
            <a:r>
              <a:rPr lang="tr-TR" sz="2400" b="1">
                <a:latin typeface="Times New Roman" pitchFamily="18" charset="0"/>
                <a:cs typeface="Calibri" pitchFamily="34" charset="0"/>
              </a:rPr>
              <a:t>JAGUAR MÜŞTERİ İLİŞKİLERİ GENEL DEĞERLENDİRME</a:t>
            </a:r>
            <a:endParaRPr lang="tr-TR" sz="2400" b="1">
              <a:latin typeface="Franklin Gothic Book" pitchFamily="34" charset="0"/>
            </a:endParaRPr>
          </a:p>
        </p:txBody>
      </p:sp>
      <p:pic>
        <p:nvPicPr>
          <p:cNvPr id="37892" name="Resim 2"/>
          <p:cNvPicPr>
            <a:picLocks noChangeAspect="1"/>
          </p:cNvPicPr>
          <p:nvPr/>
        </p:nvPicPr>
        <p:blipFill>
          <a:blip r:embed="rId2"/>
          <a:srcRect/>
          <a:stretch>
            <a:fillRect/>
          </a:stretch>
        </p:blipFill>
        <p:spPr bwMode="auto">
          <a:xfrm>
            <a:off x="1346200" y="3163888"/>
            <a:ext cx="9499600" cy="36036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Başlık 1"/>
          <p:cNvSpPr>
            <a:spLocks noGrp="1"/>
          </p:cNvSpPr>
          <p:nvPr>
            <p:ph type="title"/>
          </p:nvPr>
        </p:nvSpPr>
        <p:spPr>
          <a:xfrm>
            <a:off x="619125" y="333375"/>
            <a:ext cx="10396538" cy="1152525"/>
          </a:xfrm>
        </p:spPr>
        <p:txBody>
          <a:bodyPr/>
          <a:lstStyle/>
          <a:p>
            <a:pPr algn="ctr"/>
            <a:r>
              <a:rPr lang="tr-TR" sz="5400" b="1" smtClean="0"/>
              <a:t>TAVSİYELERİMİZ</a:t>
            </a:r>
            <a:endParaRPr lang="tr-TR" smtClean="0"/>
          </a:p>
        </p:txBody>
      </p:sp>
      <p:pic>
        <p:nvPicPr>
          <p:cNvPr id="38914" name="Resim 3"/>
          <p:cNvPicPr>
            <a:picLocks noChangeAspect="1"/>
          </p:cNvPicPr>
          <p:nvPr/>
        </p:nvPicPr>
        <p:blipFill>
          <a:blip r:embed="rId2"/>
          <a:srcRect/>
          <a:stretch>
            <a:fillRect/>
          </a:stretch>
        </p:blipFill>
        <p:spPr bwMode="auto">
          <a:xfrm>
            <a:off x="3273425" y="2290763"/>
            <a:ext cx="5459413" cy="35671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149873" y="970639"/>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39938" name="Metin kutusu 11"/>
          <p:cNvSpPr txBox="1">
            <a:spLocks noChangeArrowheads="1"/>
          </p:cNvSpPr>
          <p:nvPr/>
        </p:nvSpPr>
        <p:spPr bwMode="auto">
          <a:xfrm>
            <a:off x="900113" y="350838"/>
            <a:ext cx="10002837" cy="461962"/>
          </a:xfrm>
          <a:prstGeom prst="rect">
            <a:avLst/>
          </a:prstGeom>
          <a:noFill/>
          <a:ln w="9525">
            <a:noFill/>
            <a:miter lim="800000"/>
            <a:headEnd/>
            <a:tailEnd/>
          </a:ln>
        </p:spPr>
        <p:txBody>
          <a:bodyPr>
            <a:spAutoFit/>
          </a:bodyPr>
          <a:lstStyle/>
          <a:p>
            <a:r>
              <a:rPr lang="tr-TR" sz="2400" b="1">
                <a:latin typeface="Franklin Gothic Book" pitchFamily="34" charset="0"/>
              </a:rPr>
              <a:t>TAVSİYELERİMİZ</a:t>
            </a:r>
          </a:p>
        </p:txBody>
      </p:sp>
      <p:sp>
        <p:nvSpPr>
          <p:cNvPr id="39939" name="Metin kutusu 10"/>
          <p:cNvSpPr txBox="1">
            <a:spLocks noChangeArrowheads="1"/>
          </p:cNvSpPr>
          <p:nvPr/>
        </p:nvSpPr>
        <p:spPr bwMode="auto">
          <a:xfrm>
            <a:off x="900113" y="1398588"/>
            <a:ext cx="9344025" cy="2620962"/>
          </a:xfrm>
          <a:prstGeom prst="rect">
            <a:avLst/>
          </a:prstGeom>
          <a:noFill/>
          <a:ln w="9525">
            <a:noFill/>
            <a:miter lim="800000"/>
            <a:headEnd/>
            <a:tailEnd/>
          </a:ln>
        </p:spPr>
        <p:txBody>
          <a:bodyPr>
            <a:spAutoFit/>
          </a:bodyPr>
          <a:lstStyle/>
          <a:p>
            <a:pPr algn="just">
              <a:lnSpc>
                <a:spcPct val="115000"/>
              </a:lnSpc>
              <a:spcAft>
                <a:spcPts val="800"/>
              </a:spcAft>
            </a:pPr>
            <a:r>
              <a:rPr lang="tr-TR">
                <a:latin typeface="Times New Roman" pitchFamily="18" charset="0"/>
                <a:ea typeface="Calibri" pitchFamily="34" charset="0"/>
                <a:cs typeface="Times New Roman" pitchFamily="18" charset="0"/>
              </a:rPr>
              <a:t>Genel olarak JAGUAR firması güçlü bir marka olmasına rağmen herkes tarafından ön yargılı bir markadır. Müşteri memnuniyet konusunda ikame araç konusundan özellikle ülkemizde çokça şikayet olduğu için yetkili servis ayaklarını ve müşteri ilişkilerinde kuvvetlendirmeye giderdik. Yedek parça bulunma konusunda destekler sağlardık. Pazara açıldığım tüm distribütörleri toplar genel değerlendirme ve analiz yapmaya çalışırdık. Şikâyetleri kulak ardı etmek yerine incelemeye gider ve böylesine tasarımı ve güçlü bir arabayı satış sonrası desteklemeleri artırırdık. Piyasada çokça araba ve kasa çeşitleri olduğu için tek bir tür araçlar çıkarmak yerine farklı tasarımlarla çıkmayı da hedeflerdim. Benchmarking yaparak rakip firmalar arasında güçlü kalmayı hedeflerdik.</a:t>
            </a:r>
            <a:endParaRPr lang="tr-TR" sz="1600">
              <a:latin typeface="Calibri" pitchFamily="34" charset="0"/>
              <a:ea typeface="Calibri" pitchFamily="34"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Başlık 1"/>
          <p:cNvSpPr>
            <a:spLocks noGrp="1"/>
          </p:cNvSpPr>
          <p:nvPr>
            <p:ph type="title"/>
          </p:nvPr>
        </p:nvSpPr>
        <p:spPr>
          <a:xfrm>
            <a:off x="901700" y="438150"/>
            <a:ext cx="9494838" cy="1150938"/>
          </a:xfrm>
        </p:spPr>
        <p:txBody>
          <a:bodyPr/>
          <a:lstStyle/>
          <a:p>
            <a:r>
              <a:rPr lang="tr-TR" smtClean="0">
                <a:solidFill>
                  <a:srgbClr val="FF0000"/>
                </a:solidFill>
              </a:rPr>
              <a:t>kaynakça</a:t>
            </a:r>
          </a:p>
        </p:txBody>
      </p:sp>
      <p:sp>
        <p:nvSpPr>
          <p:cNvPr id="40962" name="Metin kutusu 4"/>
          <p:cNvSpPr txBox="1">
            <a:spLocks noChangeArrowheads="1"/>
          </p:cNvSpPr>
          <p:nvPr/>
        </p:nvSpPr>
        <p:spPr bwMode="auto">
          <a:xfrm>
            <a:off x="901700" y="1589088"/>
            <a:ext cx="9771063" cy="1720850"/>
          </a:xfrm>
          <a:prstGeom prst="rect">
            <a:avLst/>
          </a:prstGeom>
          <a:noFill/>
          <a:ln w="9525">
            <a:noFill/>
            <a:miter lim="800000"/>
            <a:headEnd/>
            <a:tailEnd/>
          </a:ln>
        </p:spPr>
        <p:txBody>
          <a:bodyPr>
            <a:spAutoFit/>
          </a:bodyPr>
          <a:lstStyle/>
          <a:p>
            <a:pPr>
              <a:lnSpc>
                <a:spcPct val="150000"/>
              </a:lnSpc>
            </a:pPr>
            <a:r>
              <a:rPr lang="tr-TR" sz="1200">
                <a:latin typeface="Franklin Gothic Book" pitchFamily="34" charset="0"/>
                <a:hlinkClick r:id="rId2"/>
              </a:rPr>
              <a:t>https://www.dogusotomotiv.com.tr/tr/surdurulebilirlik/isimiz-ve-ekonomik-kalkinma/musteri-iliskileri-yonetimi</a:t>
            </a:r>
            <a:endParaRPr lang="tr-TR" sz="1200">
              <a:latin typeface="Franklin Gothic Book" pitchFamily="34" charset="0"/>
            </a:endParaRPr>
          </a:p>
          <a:p>
            <a:pPr>
              <a:lnSpc>
                <a:spcPct val="150000"/>
              </a:lnSpc>
            </a:pPr>
            <a:r>
              <a:rPr lang="tr-TR" sz="1200">
                <a:latin typeface="Franklin Gothic Book" pitchFamily="34" charset="0"/>
                <a:hlinkClick r:id="rId3"/>
              </a:rPr>
              <a:t>https://www.surucukurslari.com/haber/jaguar-markasi-tarihi-ve-tarihsel-gelisimi</a:t>
            </a:r>
            <a:endParaRPr lang="tr-TR" sz="1200">
              <a:latin typeface="Franklin Gothic Book" pitchFamily="34" charset="0"/>
            </a:endParaRPr>
          </a:p>
          <a:p>
            <a:pPr>
              <a:lnSpc>
                <a:spcPct val="150000"/>
              </a:lnSpc>
            </a:pPr>
            <a:r>
              <a:rPr lang="tr-TR" sz="1200">
                <a:latin typeface="Franklin Gothic Book" pitchFamily="34" charset="0"/>
                <a:hlinkClick r:id="rId4"/>
              </a:rPr>
              <a:t>https://tr.wikipedia.org/wiki/Jaguar_Cars</a:t>
            </a:r>
            <a:endParaRPr lang="tr-TR" sz="1200">
              <a:latin typeface="Franklin Gothic Book" pitchFamily="34" charset="0"/>
            </a:endParaRPr>
          </a:p>
          <a:p>
            <a:pPr>
              <a:lnSpc>
                <a:spcPct val="150000"/>
              </a:lnSpc>
            </a:pPr>
            <a:r>
              <a:rPr lang="tr-TR" sz="1200">
                <a:latin typeface="Franklin Gothic Book" pitchFamily="34" charset="0"/>
                <a:hlinkClick r:id="rId5"/>
              </a:rPr>
              <a:t>http://arabamkacyakar.com/jaguar/1</a:t>
            </a:r>
            <a:endParaRPr lang="tr-TR" sz="1200">
              <a:latin typeface="Franklin Gothic Book" pitchFamily="34" charset="0"/>
            </a:endParaRPr>
          </a:p>
          <a:p>
            <a:pPr>
              <a:lnSpc>
                <a:spcPct val="150000"/>
              </a:lnSpc>
            </a:pPr>
            <a:r>
              <a:rPr lang="tr-TR" sz="1200">
                <a:latin typeface="Franklin Gothic Book" pitchFamily="34" charset="0"/>
                <a:hlinkClick r:id="rId6"/>
              </a:rPr>
              <a:t>https://www.marketing91.com/swot-analysis-jaguar/</a:t>
            </a:r>
            <a:endParaRPr lang="tr-TR" sz="1200">
              <a:latin typeface="Franklin Gothic Book" pitchFamily="34" charset="0"/>
            </a:endParaRPr>
          </a:p>
          <a:p>
            <a:pPr>
              <a:lnSpc>
                <a:spcPct val="150000"/>
              </a:lnSpc>
            </a:pPr>
            <a:endParaRPr lang="tr-TR" sz="1200">
              <a:latin typeface="Franklin Gothic Boo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Metin kutusu 4"/>
          <p:cNvSpPr txBox="1">
            <a:spLocks noChangeArrowheads="1"/>
          </p:cNvSpPr>
          <p:nvPr/>
        </p:nvSpPr>
        <p:spPr bwMode="auto">
          <a:xfrm>
            <a:off x="1112838" y="1293813"/>
            <a:ext cx="9940925" cy="4162425"/>
          </a:xfrm>
          <a:prstGeom prst="rect">
            <a:avLst/>
          </a:prstGeom>
          <a:noFill/>
          <a:ln w="9525">
            <a:noFill/>
            <a:miter lim="800000"/>
            <a:headEnd/>
            <a:tailEnd/>
          </a:ln>
        </p:spPr>
        <p:txBody>
          <a:bodyPr>
            <a:spAutoFit/>
          </a:bodyPr>
          <a:lstStyle/>
          <a:p>
            <a:pPr algn="just">
              <a:lnSpc>
                <a:spcPct val="115000"/>
              </a:lnSpc>
              <a:spcAft>
                <a:spcPts val="800"/>
              </a:spcAft>
            </a:pPr>
            <a:r>
              <a:rPr lang="tr-TR" sz="2000">
                <a:latin typeface="Times New Roman" pitchFamily="18" charset="0"/>
                <a:ea typeface="Calibri" pitchFamily="34" charset="0"/>
                <a:cs typeface="Times New Roman" pitchFamily="18" charset="0"/>
              </a:rPr>
              <a:t>Pandemi nedeniyle 2020’de büyük kayıp yaşayan otomotiv sektörü, 2021’e de çip krizi ve üretim aksamalarıyla başladı. Sektörde hızlı dijitalleşmenin etkisiyle oyun yeniden kurulurken, değişime uygun planlar hâlâ yetersiz. Sürdürülebilirlik sektörün en önemli gündem maddelerinden biri haline geldi, siber güvenliğin önemi de hiç olmadığı kadar arttı  </a:t>
            </a:r>
          </a:p>
          <a:p>
            <a:pPr algn="just">
              <a:lnSpc>
                <a:spcPct val="115000"/>
              </a:lnSpc>
              <a:spcAft>
                <a:spcPts val="800"/>
              </a:spcAft>
            </a:pPr>
            <a:endParaRPr lang="tr-TR" sz="2000">
              <a:latin typeface="Times New Roman" pitchFamily="18" charset="0"/>
              <a:ea typeface="Calibri" pitchFamily="34" charset="0"/>
              <a:cs typeface="Times New Roman" pitchFamily="18" charset="0"/>
            </a:endParaRPr>
          </a:p>
          <a:p>
            <a:pPr algn="just">
              <a:lnSpc>
                <a:spcPct val="115000"/>
              </a:lnSpc>
              <a:spcAft>
                <a:spcPts val="800"/>
              </a:spcAft>
            </a:pPr>
            <a:r>
              <a:rPr lang="tr-TR" sz="2000">
                <a:latin typeface="Times New Roman" pitchFamily="18" charset="0"/>
                <a:ea typeface="Calibri" pitchFamily="34" charset="0"/>
                <a:cs typeface="Times New Roman" pitchFamily="18" charset="0"/>
              </a:rPr>
              <a:t>KPMG Türkiye’nin hazırladığı Sektörel Bakış serisinin Otomotiv raporu yayımlandı. Rapor, otomotiv sektöründeki paradigma değişimine yönelik değerlendirmenin yanı sıra sektörün sürdürülebilir büyümesini ve ekonomiye daha fazla katkı sunmasını sağlamak için ihtiyaç duyulan politika önerilerini sunuyor. Umutla başladığı 2020’yi salgın nedeniyle büyük kayıpla kapatan sektörü çip krizi ve halen devam eden üretimdeki aksamalar zorluyor. Dijitalleşmenin hızı da yakın gelecekte çok daha farklı bir otomotiv sektörü göreceğimizi söylüyor.</a:t>
            </a:r>
          </a:p>
        </p:txBody>
      </p:sp>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15363" name="Metin kutusu 9"/>
          <p:cNvSpPr txBox="1">
            <a:spLocks noChangeArrowheads="1"/>
          </p:cNvSpPr>
          <p:nvPr/>
        </p:nvSpPr>
        <p:spPr bwMode="auto">
          <a:xfrm>
            <a:off x="847725" y="349250"/>
            <a:ext cx="7550150" cy="585788"/>
          </a:xfrm>
          <a:prstGeom prst="rect">
            <a:avLst/>
          </a:prstGeom>
          <a:noFill/>
          <a:ln w="9525">
            <a:noFill/>
            <a:miter lim="800000"/>
            <a:headEnd/>
            <a:tailEnd/>
          </a:ln>
        </p:spPr>
        <p:txBody>
          <a:bodyPr>
            <a:spAutoFit/>
          </a:bodyPr>
          <a:lstStyle/>
          <a:p>
            <a:r>
              <a:rPr lang="tr-TR" sz="3200">
                <a:latin typeface="Times New Roman" pitchFamily="18" charset="0"/>
                <a:ea typeface="Calibri" pitchFamily="34" charset="0"/>
                <a:cs typeface="Times New Roman" pitchFamily="18" charset="0"/>
              </a:rPr>
              <a:t>TÜRKİYE’DE OTOMOTİV SEKTÖRÜ </a:t>
            </a:r>
            <a:endParaRPr lang="tr-TR" sz="3200">
              <a:latin typeface="Franklin Gothic Book" pitchFamily="34" charset="0"/>
              <a:ea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extLst>
          </p:cNvPr>
          <p:cNvSpPr>
            <a:spLocks noGrp="1"/>
          </p:cNvSpPr>
          <p:nvPr>
            <p:ph type="title"/>
          </p:nvPr>
        </p:nvSpPr>
        <p:spPr>
          <a:xfrm>
            <a:off x="1565275" y="404813"/>
            <a:ext cx="9182100" cy="1152525"/>
          </a:xfrm>
        </p:spPr>
        <p:txBody>
          <a:bodyPr rtlCol="0">
            <a:normAutofit fontScale="90000"/>
          </a:bodyPr>
          <a:lstStyle/>
          <a:p>
            <a:pPr fontAlgn="auto">
              <a:spcAft>
                <a:spcPts val="0"/>
              </a:spcAft>
              <a:defRPr/>
            </a:pPr>
            <a:r>
              <a:rPr lang="tr-TR" sz="5400" dirty="0"/>
              <a:t>SEKTÖRDEKİ RAKİP FİRMALAR</a:t>
            </a:r>
            <a:br>
              <a:rPr lang="tr-TR" sz="5400" dirty="0"/>
            </a:br>
            <a:endParaRPr lang="tr-TR" dirty="0"/>
          </a:p>
        </p:txBody>
      </p:sp>
      <p:pic>
        <p:nvPicPr>
          <p:cNvPr id="16386" name="Resim 3"/>
          <p:cNvPicPr>
            <a:picLocks noChangeAspect="1"/>
          </p:cNvPicPr>
          <p:nvPr/>
        </p:nvPicPr>
        <p:blipFill>
          <a:blip r:embed="rId2"/>
          <a:srcRect/>
          <a:stretch>
            <a:fillRect/>
          </a:stretch>
        </p:blipFill>
        <p:spPr bwMode="auto">
          <a:xfrm>
            <a:off x="1785938" y="1930400"/>
            <a:ext cx="8382000" cy="4191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etin kutusu 4"/>
          <p:cNvSpPr txBox="1">
            <a:spLocks noChangeArrowheads="1"/>
          </p:cNvSpPr>
          <p:nvPr/>
        </p:nvSpPr>
        <p:spPr bwMode="auto">
          <a:xfrm>
            <a:off x="847725" y="1528763"/>
            <a:ext cx="10269538" cy="2087562"/>
          </a:xfrm>
          <a:prstGeom prst="rect">
            <a:avLst/>
          </a:prstGeom>
          <a:noFill/>
          <a:ln w="9525">
            <a:noFill/>
            <a:miter lim="800000"/>
            <a:headEnd/>
            <a:tailEnd/>
          </a:ln>
        </p:spPr>
        <p:txBody>
          <a:bodyPr>
            <a:spAutoFit/>
          </a:bodyPr>
          <a:lstStyle/>
          <a:p>
            <a:pPr algn="just">
              <a:lnSpc>
                <a:spcPct val="90000"/>
              </a:lnSpc>
            </a:pPr>
            <a:r>
              <a:rPr lang="tr-TR">
                <a:latin typeface="Times New Roman" pitchFamily="18" charset="0"/>
                <a:cs typeface="Times New Roman" pitchFamily="18" charset="0"/>
              </a:rPr>
              <a:t>Ford, Henry Ford tarafından Amerika'da kurulmuştur. Dünyadaki ilk araba üreticisidir. Ford dünya geneline bakıldığında 110 civarında fabrikaya sahiptir. İlk başta Land Rover, Volvo ve Jaguar markasını satın alan Ford ekonomik kriz sonrasında 2008 yılında Jaguar ve Land Rover'ı 2009 yılında da Volvo'yu satmıştır. Ford seri üretim yaparak yüksek sayıda üretim yapması sektörün de gelişmesini sağladı. Ford üretilen otomobillerde değişebilen parçalar kullanarak maliyeti daha az üretim sağlıyordu. Bu sayede parça değişimleri kolay olmuştu. Birinci dünya savaşıyla beraber diğer firmalar gibi Ford’da kriz yaşadı. Buna birçok fabrikasında üretimin durması ve kapatılmasına sebep oldu. İkinci Dünya Savaşı sırasında tank üretimi ile dönemi atlatan Ford, ilerleyen dönemlerde dünyanın birçok yerine satış yapan sektörün en büyük şirketlerinden biri olmuştur.</a:t>
            </a:r>
            <a:endParaRPr lang="tr-TR">
              <a:latin typeface="Times New Roman" pitchFamily="18" charset="0"/>
              <a:ea typeface="Calibri" pitchFamily="34" charset="0"/>
              <a:cs typeface="Times New Roman" pitchFamily="18" charset="0"/>
            </a:endParaRPr>
          </a:p>
        </p:txBody>
      </p:sp>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17411" name="Metin kutusu 9"/>
          <p:cNvSpPr txBox="1">
            <a:spLocks noChangeArrowheads="1"/>
          </p:cNvSpPr>
          <p:nvPr/>
        </p:nvSpPr>
        <p:spPr bwMode="auto">
          <a:xfrm>
            <a:off x="1020763" y="315913"/>
            <a:ext cx="7270750" cy="584200"/>
          </a:xfrm>
          <a:prstGeom prst="rect">
            <a:avLst/>
          </a:prstGeom>
          <a:noFill/>
          <a:ln w="9525">
            <a:noFill/>
            <a:miter lim="800000"/>
            <a:headEnd/>
            <a:tailEnd/>
          </a:ln>
        </p:spPr>
        <p:txBody>
          <a:bodyPr>
            <a:spAutoFit/>
          </a:bodyPr>
          <a:lstStyle/>
          <a:p>
            <a:r>
              <a:rPr lang="tr-TR" sz="3200">
                <a:latin typeface="Franklin Gothic Book" pitchFamily="34" charset="0"/>
              </a:rPr>
              <a:t>FORD</a:t>
            </a:r>
          </a:p>
        </p:txBody>
      </p:sp>
      <p:pic>
        <p:nvPicPr>
          <p:cNvPr id="17412" name="Resim 3"/>
          <p:cNvPicPr>
            <a:picLocks noChangeAspect="1"/>
          </p:cNvPicPr>
          <p:nvPr/>
        </p:nvPicPr>
        <p:blipFill>
          <a:blip r:embed="rId2"/>
          <a:srcRect/>
          <a:stretch>
            <a:fillRect/>
          </a:stretch>
        </p:blipFill>
        <p:spPr bwMode="auto">
          <a:xfrm>
            <a:off x="2173288" y="3867150"/>
            <a:ext cx="7620000" cy="29241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Metin kutusu 4"/>
          <p:cNvSpPr txBox="1">
            <a:spLocks noChangeArrowheads="1"/>
          </p:cNvSpPr>
          <p:nvPr/>
        </p:nvSpPr>
        <p:spPr bwMode="auto">
          <a:xfrm>
            <a:off x="822325" y="1993900"/>
            <a:ext cx="10812463" cy="923925"/>
          </a:xfrm>
          <a:prstGeom prst="rect">
            <a:avLst/>
          </a:prstGeom>
          <a:noFill/>
          <a:ln w="9525">
            <a:noFill/>
            <a:miter lim="800000"/>
            <a:headEnd/>
            <a:tailEnd/>
          </a:ln>
        </p:spPr>
        <p:txBody>
          <a:bodyPr>
            <a:spAutoFit/>
          </a:bodyPr>
          <a:lstStyle/>
          <a:p>
            <a:pPr algn="just">
              <a:spcBef>
                <a:spcPct val="20000"/>
              </a:spcBef>
              <a:spcAft>
                <a:spcPts val="600"/>
              </a:spcAft>
              <a:buClr>
                <a:schemeClr val="tx1"/>
              </a:buClr>
              <a:buSzPct val="80000"/>
            </a:pPr>
            <a:r>
              <a:rPr lang="en-US">
                <a:latin typeface="Times New Roman" pitchFamily="18" charset="0"/>
                <a:cs typeface="Times New Roman" pitchFamily="18" charset="0"/>
              </a:rPr>
              <a:t>Toyota, 1937 yılında Kichiro Toyuda tarafından Japonya’da kuruldu. Günümüzde dünyanın en yüksek değere sahip otomotiv firmasıdır. 2007 yılında dünya çapında en çok üretim yapan markadır. Toyota küresel sektörde 26 ülkede 46 fabrikası vardır. Bu alanlarda 600 binden fazla kişi çalışmaktadır. Toyota 150 ülkeye araç satışı yapmaktadır.</a:t>
            </a:r>
          </a:p>
        </p:txBody>
      </p:sp>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18435" name="Metin kutusu 9"/>
          <p:cNvSpPr txBox="1">
            <a:spLocks noChangeArrowheads="1"/>
          </p:cNvSpPr>
          <p:nvPr/>
        </p:nvSpPr>
        <p:spPr bwMode="auto">
          <a:xfrm>
            <a:off x="822325" y="349250"/>
            <a:ext cx="7575550" cy="585788"/>
          </a:xfrm>
          <a:prstGeom prst="rect">
            <a:avLst/>
          </a:prstGeom>
          <a:noFill/>
          <a:ln w="9525">
            <a:noFill/>
            <a:miter lim="800000"/>
            <a:headEnd/>
            <a:tailEnd/>
          </a:ln>
        </p:spPr>
        <p:txBody>
          <a:bodyPr>
            <a:spAutoFit/>
          </a:bodyPr>
          <a:lstStyle/>
          <a:p>
            <a:r>
              <a:rPr lang="tr-TR" sz="3200">
                <a:latin typeface="Franklin Gothic Book" pitchFamily="34" charset="0"/>
              </a:rPr>
              <a:t>TOYOTA</a:t>
            </a:r>
          </a:p>
        </p:txBody>
      </p:sp>
      <p:pic>
        <p:nvPicPr>
          <p:cNvPr id="18436" name="Resim 3"/>
          <p:cNvPicPr>
            <a:picLocks noChangeAspect="1"/>
          </p:cNvPicPr>
          <p:nvPr/>
        </p:nvPicPr>
        <p:blipFill>
          <a:blip r:embed="rId2"/>
          <a:srcRect/>
          <a:stretch>
            <a:fillRect/>
          </a:stretch>
        </p:blipFill>
        <p:spPr bwMode="auto">
          <a:xfrm>
            <a:off x="4098925" y="3187700"/>
            <a:ext cx="4202113" cy="3321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19458" name="Metin kutusu 9"/>
          <p:cNvSpPr txBox="1">
            <a:spLocks noChangeArrowheads="1"/>
          </p:cNvSpPr>
          <p:nvPr/>
        </p:nvSpPr>
        <p:spPr bwMode="auto">
          <a:xfrm>
            <a:off x="1219200" y="349250"/>
            <a:ext cx="7178675" cy="585788"/>
          </a:xfrm>
          <a:prstGeom prst="rect">
            <a:avLst/>
          </a:prstGeom>
          <a:noFill/>
          <a:ln w="9525">
            <a:noFill/>
            <a:miter lim="800000"/>
            <a:headEnd/>
            <a:tailEnd/>
          </a:ln>
        </p:spPr>
        <p:txBody>
          <a:bodyPr>
            <a:spAutoFit/>
          </a:bodyPr>
          <a:lstStyle/>
          <a:p>
            <a:r>
              <a:rPr lang="tr-TR" sz="3200">
                <a:latin typeface="Franklin Gothic Book" pitchFamily="34" charset="0"/>
              </a:rPr>
              <a:t>BMW</a:t>
            </a:r>
          </a:p>
        </p:txBody>
      </p:sp>
      <p:sp>
        <p:nvSpPr>
          <p:cNvPr id="19459" name="Dikdörtgen 2"/>
          <p:cNvSpPr>
            <a:spLocks noChangeArrowheads="1"/>
          </p:cNvSpPr>
          <p:nvPr/>
        </p:nvSpPr>
        <p:spPr bwMode="auto">
          <a:xfrm>
            <a:off x="1484313" y="1839913"/>
            <a:ext cx="8521700" cy="1200150"/>
          </a:xfrm>
          <a:prstGeom prst="rect">
            <a:avLst/>
          </a:prstGeom>
          <a:noFill/>
          <a:ln w="9525">
            <a:noFill/>
            <a:miter lim="800000"/>
            <a:headEnd/>
            <a:tailEnd/>
          </a:ln>
        </p:spPr>
        <p:txBody>
          <a:bodyPr>
            <a:spAutoFit/>
          </a:bodyPr>
          <a:lstStyle/>
          <a:p>
            <a:r>
              <a:rPr lang="tr-TR" b="1">
                <a:latin typeface="Times New Roman" pitchFamily="18" charset="0"/>
                <a:cs typeface="Times New Roman" pitchFamily="18" charset="0"/>
              </a:rPr>
              <a:t>Birinci Dünya Savaşı sırasında, BMW bir uçak motoru üreticisi olarak kuruldu. Selef şirketlerden Bayerische Flugzeug-werke AG'nin kuruluş tarihi olan 7 Mart 1916, günümüzde BMW'nin kurulduğu tarih olarak kabul ediliyor. Bavyera'ya özgü beyaz ve mavi renkteki efsanevi BMW logosu, 1917'de marka olarak tescillendi.</a:t>
            </a:r>
          </a:p>
        </p:txBody>
      </p:sp>
      <p:pic>
        <p:nvPicPr>
          <p:cNvPr id="19460" name="Resim 4"/>
          <p:cNvPicPr>
            <a:picLocks noChangeAspect="1"/>
          </p:cNvPicPr>
          <p:nvPr/>
        </p:nvPicPr>
        <p:blipFill>
          <a:blip r:embed="rId2"/>
          <a:srcRect/>
          <a:stretch>
            <a:fillRect/>
          </a:stretch>
        </p:blipFill>
        <p:spPr bwMode="auto">
          <a:xfrm>
            <a:off x="3922713" y="3578225"/>
            <a:ext cx="3684587" cy="28321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etin kutusu 9"/>
          <p:cNvSpPr txBox="1">
            <a:spLocks noChangeArrowheads="1"/>
          </p:cNvSpPr>
          <p:nvPr/>
        </p:nvSpPr>
        <p:spPr bwMode="auto">
          <a:xfrm>
            <a:off x="1258888" y="571500"/>
            <a:ext cx="10283825" cy="768350"/>
          </a:xfrm>
          <a:prstGeom prst="rect">
            <a:avLst/>
          </a:prstGeom>
          <a:noFill/>
          <a:ln w="9525">
            <a:noFill/>
            <a:miter lim="800000"/>
            <a:headEnd/>
            <a:tailEnd/>
          </a:ln>
        </p:spPr>
        <p:txBody>
          <a:bodyPr>
            <a:spAutoFit/>
          </a:bodyPr>
          <a:lstStyle/>
          <a:p>
            <a:pPr algn="ctr"/>
            <a:r>
              <a:rPr lang="tr-TR" sz="4400">
                <a:latin typeface="Gill Sans Ultra Bold" pitchFamily="34" charset="0"/>
              </a:rPr>
              <a:t>JAGUAR</a:t>
            </a:r>
          </a:p>
        </p:txBody>
      </p:sp>
      <p:pic>
        <p:nvPicPr>
          <p:cNvPr id="20482" name="Resim 3"/>
          <p:cNvPicPr>
            <a:picLocks noChangeAspect="1"/>
          </p:cNvPicPr>
          <p:nvPr/>
        </p:nvPicPr>
        <p:blipFill>
          <a:blip r:embed="rId2"/>
          <a:srcRect/>
          <a:stretch>
            <a:fillRect/>
          </a:stretch>
        </p:blipFill>
        <p:spPr bwMode="auto">
          <a:xfrm>
            <a:off x="715963" y="1497013"/>
            <a:ext cx="11476037" cy="53562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816;p31">
            <a:extLst>
              <a:ext uri="{FF2B5EF4-FFF2-40B4-BE49-F238E27FC236}"/>
            </a:extLst>
          </p:cNvPr>
          <p:cNvGrpSpPr/>
          <p:nvPr/>
        </p:nvGrpSpPr>
        <p:grpSpPr>
          <a:xfrm>
            <a:off x="208596" y="1079696"/>
            <a:ext cx="11297605" cy="91230"/>
            <a:chOff x="1016713" y="2447546"/>
            <a:chExt cx="7110575" cy="918300"/>
          </a:xfrm>
          <a:solidFill>
            <a:srgbClr val="002060"/>
          </a:solidFill>
        </p:grpSpPr>
        <p:sp>
          <p:nvSpPr>
            <p:cNvPr id="7" name="Google Shape;817;p31">
              <a:extLst>
                <a:ext uri="{FF2B5EF4-FFF2-40B4-BE49-F238E27FC236}"/>
              </a:extLst>
            </p:cNvPr>
            <p:cNvSpPr/>
            <p:nvPr/>
          </p:nvSpPr>
          <p:spPr>
            <a:xfrm>
              <a:off x="7495788" y="2814300"/>
              <a:ext cx="631500" cy="1848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sp>
          <p:nvSpPr>
            <p:cNvPr id="8" name="Google Shape;818;p31">
              <a:extLst>
                <a:ext uri="{FF2B5EF4-FFF2-40B4-BE49-F238E27FC236}"/>
              </a:extLst>
            </p:cNvPr>
            <p:cNvSpPr/>
            <p:nvPr/>
          </p:nvSpPr>
          <p:spPr>
            <a:xfrm>
              <a:off x="1016713" y="2447546"/>
              <a:ext cx="6805200" cy="918300"/>
            </a:xfrm>
            <a:prstGeom prst="roundRect">
              <a:avLst>
                <a:gd name="adj" fmla="val 50000"/>
              </a:avLst>
            </a:prstGeom>
            <a:grpFill/>
            <a:ln>
              <a:noFill/>
            </a:ln>
          </p:spPr>
          <p:txBody>
            <a:bodyPr spcFirstLastPara="1" lIns="91425" tIns="91425" rIns="91425" bIns="91425" anchor="ctr"/>
            <a:lstStyle/>
            <a:p>
              <a:pPr fontAlgn="auto">
                <a:spcBef>
                  <a:spcPts val="0"/>
                </a:spcBef>
                <a:spcAft>
                  <a:spcPts val="0"/>
                </a:spcAft>
                <a:defRPr/>
              </a:pPr>
              <a:endParaRPr dirty="0">
                <a:latin typeface="Times New Roman" panose="02020603050405020304" pitchFamily="18" charset="0"/>
                <a:cs typeface="Times New Roman" panose="02020603050405020304" pitchFamily="18" charset="0"/>
              </a:endParaRPr>
            </a:p>
          </p:txBody>
        </p:sp>
      </p:grpSp>
      <p:sp>
        <p:nvSpPr>
          <p:cNvPr id="21506" name="Metin kutusu 8"/>
          <p:cNvSpPr txBox="1">
            <a:spLocks noChangeArrowheads="1"/>
          </p:cNvSpPr>
          <p:nvPr/>
        </p:nvSpPr>
        <p:spPr bwMode="auto">
          <a:xfrm>
            <a:off x="1171575" y="433388"/>
            <a:ext cx="5113338" cy="646112"/>
          </a:xfrm>
          <a:prstGeom prst="rect">
            <a:avLst/>
          </a:prstGeom>
          <a:noFill/>
          <a:ln w="9525">
            <a:noFill/>
            <a:miter lim="800000"/>
            <a:headEnd/>
            <a:tailEnd/>
          </a:ln>
        </p:spPr>
        <p:txBody>
          <a:bodyPr>
            <a:spAutoFit/>
          </a:bodyPr>
          <a:lstStyle/>
          <a:p>
            <a:r>
              <a:rPr lang="tr-TR" sz="3600">
                <a:latin typeface="Times New Roman" pitchFamily="18" charset="0"/>
                <a:ea typeface="Calibri" pitchFamily="34" charset="0"/>
                <a:cs typeface="Times New Roman" pitchFamily="18" charset="0"/>
              </a:rPr>
              <a:t>JAGUAR </a:t>
            </a:r>
            <a:endParaRPr lang="tr-TR" sz="3600">
              <a:latin typeface="Franklin Gothic Book" pitchFamily="34" charset="0"/>
              <a:ea typeface="Calibri" pitchFamily="34" charset="0"/>
            </a:endParaRPr>
          </a:p>
        </p:txBody>
      </p:sp>
      <p:sp>
        <p:nvSpPr>
          <p:cNvPr id="21507" name="Metin kutusu 10"/>
          <p:cNvSpPr txBox="1">
            <a:spLocks noChangeArrowheads="1"/>
          </p:cNvSpPr>
          <p:nvPr/>
        </p:nvSpPr>
        <p:spPr bwMode="auto">
          <a:xfrm>
            <a:off x="782638" y="2068513"/>
            <a:ext cx="5502275" cy="2586037"/>
          </a:xfrm>
          <a:prstGeom prst="rect">
            <a:avLst/>
          </a:prstGeom>
          <a:noFill/>
          <a:ln w="9525">
            <a:noFill/>
            <a:miter lim="800000"/>
            <a:headEnd/>
            <a:tailEnd/>
          </a:ln>
        </p:spPr>
        <p:txBody>
          <a:bodyPr>
            <a:spAutoFit/>
          </a:bodyPr>
          <a:lstStyle/>
          <a:p>
            <a:pPr algn="just"/>
            <a:r>
              <a:rPr lang="tr-TR">
                <a:latin typeface="Franklin Gothic Book" pitchFamily="34" charset="0"/>
              </a:rPr>
              <a:t>Jaguar markasının kökleri 1922 yılında William Lyons ve William Walmsley tarafından kurulan Swallow Sidecar Company firmasına dayanmaktadır. Swallow Sidecar Company kurulduğu 1922 yılından itibaren İngiltere’nin önde gelen motosiklet sepeti ve otomobil üreticilerinden biri olmuştur. Kısa süre sonra araç üretimine de başlayan şirket 1936 yılında Jaguar SS 100 isimli aracı piyasaya sürdü. Üstü açılıp kapanabilen 2 kişilik araç büyük beğeni topladı.</a:t>
            </a:r>
          </a:p>
        </p:txBody>
      </p:sp>
      <p:pic>
        <p:nvPicPr>
          <p:cNvPr id="21508" name="Resim 2"/>
          <p:cNvPicPr>
            <a:picLocks noChangeAspect="1"/>
          </p:cNvPicPr>
          <p:nvPr/>
        </p:nvPicPr>
        <p:blipFill>
          <a:blip r:embed="rId2"/>
          <a:srcRect/>
          <a:stretch>
            <a:fillRect/>
          </a:stretch>
        </p:blipFill>
        <p:spPr bwMode="auto">
          <a:xfrm>
            <a:off x="6284913" y="1978025"/>
            <a:ext cx="4275137" cy="258603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Override1.xml><?xml version="1.0" encoding="utf-8"?>
<a:themeOverride xmlns:a="http://schemas.openxmlformats.org/drawingml/2006/main">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TM10001105[[fn=Kırpma]]</Template>
  <TotalTime>262</TotalTime>
  <Words>1676</Words>
  <Application>Microsoft Office PowerPoint</Application>
  <PresentationFormat>Özel</PresentationFormat>
  <Paragraphs>93</Paragraphs>
  <Slides>28</Slides>
  <Notes>0</Notes>
  <HiddenSlides>0</HiddenSlides>
  <MMClips>0</MMClips>
  <ScaleCrop>false</ScaleCrop>
  <HeadingPairs>
    <vt:vector size="6" baseType="variant">
      <vt:variant>
        <vt:lpstr>Kullanılan Yazı Tipleri</vt:lpstr>
      </vt:variant>
      <vt:variant>
        <vt:i4>7</vt:i4>
      </vt:variant>
      <vt:variant>
        <vt:lpstr>Tasarım Şablonu</vt:lpstr>
      </vt:variant>
      <vt:variant>
        <vt:i4>5</vt:i4>
      </vt:variant>
      <vt:variant>
        <vt:lpstr>Slayt Başlıkları</vt:lpstr>
      </vt:variant>
      <vt:variant>
        <vt:i4>28</vt:i4>
      </vt:variant>
    </vt:vector>
  </HeadingPairs>
  <TitlesOfParts>
    <vt:vector size="40" baseType="lpstr">
      <vt:lpstr>Franklin Gothic Book</vt:lpstr>
      <vt:lpstr>Arial</vt:lpstr>
      <vt:lpstr>Calibri</vt:lpstr>
      <vt:lpstr>Stencil</vt:lpstr>
      <vt:lpstr>Times New Roman</vt:lpstr>
      <vt:lpstr>Adobe Caslon Pro</vt:lpstr>
      <vt:lpstr>Gill Sans Ultra Bold</vt:lpstr>
      <vt:lpstr>Kırpma</vt:lpstr>
      <vt:lpstr>Kırpma</vt:lpstr>
      <vt:lpstr>Kırpma</vt:lpstr>
      <vt:lpstr>Kırpma</vt:lpstr>
      <vt:lpstr>Kırpma</vt:lpstr>
      <vt:lpstr>     </vt:lpstr>
      <vt:lpstr>Slayt 2</vt:lpstr>
      <vt:lpstr>Slayt 3</vt:lpstr>
      <vt:lpstr>SEKTÖRDEKİ RAKİP FİRMALAR </vt:lpstr>
      <vt:lpstr>Slayt 5</vt:lpstr>
      <vt:lpstr>Slayt 6</vt:lpstr>
      <vt:lpstr>Slayt 7</vt:lpstr>
      <vt:lpstr>Slayt 8</vt:lpstr>
      <vt:lpstr>Slayt 9</vt:lpstr>
      <vt:lpstr>Slayt 10</vt:lpstr>
      <vt:lpstr>Slayt 11</vt:lpstr>
      <vt:lpstr>JAGUAR SWOT ANALİZİ </vt:lpstr>
      <vt:lpstr>Slayt 13</vt:lpstr>
      <vt:lpstr>Slayt 14</vt:lpstr>
      <vt:lpstr>Slayt 15</vt:lpstr>
      <vt:lpstr>Slayt 16</vt:lpstr>
      <vt:lpstr>Slayt 17</vt:lpstr>
      <vt:lpstr>JAGUAR MÜŞTERİ İLİŞKİLERİ POLİTİKALARI </vt:lpstr>
      <vt:lpstr>Slayt 19</vt:lpstr>
      <vt:lpstr>Slayt 20</vt:lpstr>
      <vt:lpstr>JAGUAR MÜŞTERİ MEMNUNİYET  </vt:lpstr>
      <vt:lpstr>Slayt 22</vt:lpstr>
      <vt:lpstr>Slayt 23</vt:lpstr>
      <vt:lpstr>Slayt 24</vt:lpstr>
      <vt:lpstr>Slayt 25</vt:lpstr>
      <vt:lpstr>TAVSİYELERİMİZ</vt:lpstr>
      <vt:lpstr>Slayt 27</vt:lpstr>
      <vt:lpstr>kaynakça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MAHMUT HAYKIR</dc:creator>
  <cp:lastModifiedBy>st</cp:lastModifiedBy>
  <cp:revision>23</cp:revision>
  <dcterms:created xsi:type="dcterms:W3CDTF">2021-01-09T09:24:14Z</dcterms:created>
  <dcterms:modified xsi:type="dcterms:W3CDTF">2023-10-26T20:45:49Z</dcterms:modified>
</cp:coreProperties>
</file>