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95" r:id="rId3"/>
    <p:sldId id="296" r:id="rId4"/>
    <p:sldId id="297" r:id="rId5"/>
    <p:sldId id="298" r:id="rId6"/>
    <p:sldId id="315"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Orta Stil 1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2DF11C-2301-4246-879D-A1329D52B20A}" type="datetimeFigureOut">
              <a:rPr lang="tr-TR" smtClean="0"/>
              <a:pPr/>
              <a:t>20.03.2020</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82BCE1-872B-4446-996E-DD5AB78990C7}"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7582BCE1-872B-4446-996E-DD5AB78990C7}" type="slidenum">
              <a:rPr lang="tr-TR" smtClean="0"/>
              <a:pPr/>
              <a:t>7</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13 Başlık"/>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21 Alt Başlık"/>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6 Veri Yer Tutucusu"/>
          <p:cNvSpPr>
            <a:spLocks noGrp="1"/>
          </p:cNvSpPr>
          <p:nvPr>
            <p:ph type="dt" sz="half" idx="10"/>
          </p:nvPr>
        </p:nvSpPr>
        <p:spPr/>
        <p:txBody>
          <a:bodyPr/>
          <a:lstStyle>
            <a:extLst/>
          </a:lstStyle>
          <a:p>
            <a:fld id="{D9F75050-0E15-4C5B-92B0-66D068882F1F}" type="datetimeFigureOut">
              <a:rPr lang="tr-TR" smtClean="0"/>
              <a:pPr/>
              <a:t>20.03.2020</a:t>
            </a:fld>
            <a:endParaRPr lang="tr-TR"/>
          </a:p>
        </p:txBody>
      </p:sp>
      <p:sp>
        <p:nvSpPr>
          <p:cNvPr id="20" name="19 Altbilgi Yer Tutucusu"/>
          <p:cNvSpPr>
            <a:spLocks noGrp="1"/>
          </p:cNvSpPr>
          <p:nvPr>
            <p:ph type="ftr" sz="quarter" idx="11"/>
          </p:nvPr>
        </p:nvSpPr>
        <p:spPr/>
        <p:txBody>
          <a:bodyPr/>
          <a:lstStyle>
            <a:extLst/>
          </a:lstStyle>
          <a:p>
            <a:endParaRPr lang="tr-TR"/>
          </a:p>
        </p:txBody>
      </p:sp>
      <p:sp>
        <p:nvSpPr>
          <p:cNvPr id="10" name="9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
        <p:nvSpPr>
          <p:cNvPr id="8" name="7 Oval"/>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Tahoma" pitchFamily="34" charset="0"/>
            </a:endParaRPr>
          </a:p>
        </p:txBody>
      </p:sp>
      <p:sp>
        <p:nvSpPr>
          <p:cNvPr id="9" name="8 Oval"/>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Tahoma"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D9F75050-0E15-4C5B-92B0-66D068882F1F}" type="datetimeFigureOut">
              <a:rPr lang="tr-TR" smtClean="0"/>
              <a:pPr/>
              <a:t>20.03.2020</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274639"/>
            <a:ext cx="1828800" cy="5851525"/>
          </a:xfrm>
        </p:spPr>
        <p:txBody>
          <a:bodyPr vert="eaVe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1143000" y="274640"/>
            <a:ext cx="55626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D9F75050-0E15-4C5B-92B0-66D068882F1F}" type="datetimeFigureOut">
              <a:rPr lang="tr-TR" smtClean="0"/>
              <a:pPr/>
              <a:t>20.03.2020</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D9F75050-0E15-4C5B-92B0-66D068882F1F}" type="datetimeFigureOut">
              <a:rPr lang="tr-TR" smtClean="0"/>
              <a:pPr/>
              <a:t>20.03.2020</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6 Dikdörtgen"/>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Tahoma" pitchFamily="34" charset="0"/>
            </a:endParaRPr>
          </a:p>
        </p:txBody>
      </p:sp>
      <p:sp>
        <p:nvSpPr>
          <p:cNvPr id="2" name="1 Başlık"/>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extLst/>
          </a:lstStyle>
          <a:p>
            <a:fld id="{D9F75050-0E15-4C5B-92B0-66D068882F1F}" type="datetimeFigureOut">
              <a:rPr lang="tr-TR" smtClean="0"/>
              <a:pPr/>
              <a:t>20.03.2020</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
        <p:nvSpPr>
          <p:cNvPr id="10" name="9 Dikdörtgen"/>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Tahoma" pitchFamily="34" charset="0"/>
            </a:endParaRPr>
          </a:p>
        </p:txBody>
      </p:sp>
      <p:sp>
        <p:nvSpPr>
          <p:cNvPr id="8" name="7 Oval"/>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Tahoma" pitchFamily="34" charset="0"/>
            </a:endParaRPr>
          </a:p>
        </p:txBody>
      </p:sp>
      <p:sp>
        <p:nvSpPr>
          <p:cNvPr id="9" name="8 Oval"/>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Tahoma"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D9F75050-0E15-4C5B-92B0-66D068882F1F}" type="datetimeFigureOut">
              <a:rPr lang="tr-TR" smtClean="0"/>
              <a:pPr/>
              <a:t>20.03.2020</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fld id="{D9F75050-0E15-4C5B-92B0-66D068882F1F}" type="datetimeFigureOut">
              <a:rPr lang="tr-TR" smtClean="0"/>
              <a:pPr/>
              <a:t>20.03.2020</a:t>
            </a:fld>
            <a:endParaRPr lang="tr-TR"/>
          </a:p>
        </p:txBody>
      </p:sp>
      <p:sp>
        <p:nvSpPr>
          <p:cNvPr id="8" name="7 Altbilgi Yer Tutucusu"/>
          <p:cNvSpPr>
            <a:spLocks noGrp="1"/>
          </p:cNvSpPr>
          <p:nvPr>
            <p:ph type="ftr" sz="quarter" idx="11"/>
          </p:nvPr>
        </p:nvSpPr>
        <p:spPr/>
        <p:txBody>
          <a:bodyPr/>
          <a:lstStyle>
            <a:extLst/>
          </a:lstStyle>
          <a:p>
            <a:endParaRPr lang="tr-TR"/>
          </a:p>
        </p:txBody>
      </p:sp>
      <p:sp>
        <p:nvSpPr>
          <p:cNvPr id="9" name="8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nchor="ct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fld id="{D9F75050-0E15-4C5B-92B0-66D068882F1F}" type="datetimeFigureOut">
              <a:rPr lang="tr-TR" smtClean="0"/>
              <a:pPr/>
              <a:t>20.03.2020</a:t>
            </a:fld>
            <a:endParaRPr lang="tr-TR"/>
          </a:p>
        </p:txBody>
      </p:sp>
      <p:sp>
        <p:nvSpPr>
          <p:cNvPr id="4" name="3 Altbilgi Yer Tutucusu"/>
          <p:cNvSpPr>
            <a:spLocks noGrp="1"/>
          </p:cNvSpPr>
          <p:nvPr>
            <p:ph type="ftr" sz="quarter" idx="11"/>
          </p:nvPr>
        </p:nvSpPr>
        <p:spPr/>
        <p:txBody>
          <a:bodyPr/>
          <a:lstStyle>
            <a:extLst/>
          </a:lstStyle>
          <a:p>
            <a:endParaRPr lang="tr-TR"/>
          </a:p>
        </p:txBody>
      </p:sp>
      <p:sp>
        <p:nvSpPr>
          <p:cNvPr id="5" name="4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4 Dikdörtgen"/>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Tahoma" pitchFamily="34" charset="0"/>
            </a:endParaRPr>
          </a:p>
        </p:txBody>
      </p:sp>
      <p:sp>
        <p:nvSpPr>
          <p:cNvPr id="2" name="1 Veri Yer Tutucusu"/>
          <p:cNvSpPr>
            <a:spLocks noGrp="1"/>
          </p:cNvSpPr>
          <p:nvPr>
            <p:ph type="dt" sz="half" idx="10"/>
          </p:nvPr>
        </p:nvSpPr>
        <p:spPr/>
        <p:txBody>
          <a:bodyPr/>
          <a:lstStyle>
            <a:extLst/>
          </a:lstStyle>
          <a:p>
            <a:fld id="{D9F75050-0E15-4C5B-92B0-66D068882F1F}" type="datetimeFigureOut">
              <a:rPr lang="tr-TR" smtClean="0"/>
              <a:pPr/>
              <a:t>20.03.2020</a:t>
            </a:fld>
            <a:endParaRPr lang="tr-TR"/>
          </a:p>
        </p:txBody>
      </p:sp>
      <p:sp>
        <p:nvSpPr>
          <p:cNvPr id="3" name="2 Altbilgi Yer Tutucusu"/>
          <p:cNvSpPr>
            <a:spLocks noGrp="1"/>
          </p:cNvSpPr>
          <p:nvPr>
            <p:ph type="ftr" sz="quarter" idx="11"/>
          </p:nvPr>
        </p:nvSpPr>
        <p:spPr/>
        <p:txBody>
          <a:bodyPr/>
          <a:lstStyle>
            <a:extLst/>
          </a:lstStyle>
          <a:p>
            <a:endParaRPr lang="tr-TR"/>
          </a:p>
        </p:txBody>
      </p:sp>
      <p:sp>
        <p:nvSpPr>
          <p:cNvPr id="4" name="3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
        <p:nvSpPr>
          <p:cNvPr id="6" name="5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Tahoma"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D9F75050-0E15-4C5B-92B0-66D068882F1F}" type="datetimeFigureOut">
              <a:rPr lang="tr-TR" smtClean="0"/>
              <a:pPr/>
              <a:t>20.03.2020</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extLst/>
          </a:lstStyle>
          <a:p>
            <a:fld id="{D9F75050-0E15-4C5B-92B0-66D068882F1F}" type="datetimeFigureOut">
              <a:rPr lang="tr-TR" smtClean="0"/>
              <a:pPr/>
              <a:t>20.03.2020</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
        <p:nvSpPr>
          <p:cNvPr id="8" name="7 Dikdörtgen"/>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Tahoma" pitchFamily="34" charset="0"/>
              <a:ea typeface="+mn-ea"/>
              <a:cs typeface="+mn-cs"/>
            </a:endParaRPr>
          </a:p>
        </p:txBody>
      </p:sp>
      <p:sp>
        <p:nvSpPr>
          <p:cNvPr id="3" name="2 Resim Yer Tutucusu"/>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8 Akış Çizelgesi: İşlem"/>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Tahoma" pitchFamily="34" charset="0"/>
            </a:endParaRPr>
          </a:p>
        </p:txBody>
      </p:sp>
      <p:sp>
        <p:nvSpPr>
          <p:cNvPr id="10" name="9 Akış Çizelgesi: İşlem"/>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Tahoma" pitchFamily="34" charset="0"/>
            </a:endParaRPr>
          </a:p>
        </p:txBody>
      </p:sp>
      <p:sp>
        <p:nvSpPr>
          <p:cNvPr id="4" name="3 Metin Yer Tutucusu"/>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Tahoma" pitchFamily="34" charset="0"/>
            </a:endParaRPr>
          </a:p>
        </p:txBody>
      </p:sp>
      <p:sp>
        <p:nvSpPr>
          <p:cNvPr id="8" name="7 Oval"/>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Tahoma" pitchFamily="34" charset="0"/>
            </a:endParaRPr>
          </a:p>
        </p:txBody>
      </p:sp>
      <p:sp>
        <p:nvSpPr>
          <p:cNvPr id="11" name="10 Halka"/>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Tahoma" pitchFamily="34" charset="0"/>
            </a:endParaRPr>
          </a:p>
        </p:txBody>
      </p:sp>
      <p:sp>
        <p:nvSpPr>
          <p:cNvPr id="12" name="11 Dikdörtgen"/>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Tahoma" pitchFamily="34" charset="0"/>
            </a:endParaRPr>
          </a:p>
        </p:txBody>
      </p:sp>
      <p:sp>
        <p:nvSpPr>
          <p:cNvPr id="5" name="4 Başlık Yer Tutucusu"/>
          <p:cNvSpPr>
            <a:spLocks noGrp="1"/>
          </p:cNvSpPr>
          <p:nvPr>
            <p:ph type="title"/>
          </p:nvPr>
        </p:nvSpPr>
        <p:spPr>
          <a:xfrm>
            <a:off x="1435608" y="274638"/>
            <a:ext cx="7498080" cy="1143000"/>
          </a:xfrm>
          <a:prstGeom prst="rect">
            <a:avLst/>
          </a:prstGeom>
        </p:spPr>
        <p:txBody>
          <a:bodyPr anchor="ctr">
            <a:normAutofit/>
          </a:bodyPr>
          <a:lstStyle>
            <a:extLst/>
          </a:lstStyle>
          <a:p>
            <a:r>
              <a:rPr kumimoji="0" lang="tr-TR" dirty="0" smtClean="0"/>
              <a:t>Asıl başlık stili için tıklatın</a:t>
            </a:r>
            <a:endParaRPr kumimoji="0" lang="en-US" dirty="0"/>
          </a:p>
        </p:txBody>
      </p:sp>
      <p:sp>
        <p:nvSpPr>
          <p:cNvPr id="9" name="8 Metin Yer Tutucusu"/>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tr-TR" dirty="0" smtClean="0"/>
              <a:t>Asıl metin stillerini düzenlemek için tıklatın</a:t>
            </a:r>
          </a:p>
          <a:p>
            <a:pPr lvl="1" eaLnBrk="1" latinLnBrk="0" hangingPunct="1"/>
            <a:r>
              <a:rPr kumimoji="0" lang="tr-TR" dirty="0" smtClean="0"/>
              <a:t>İkinci düzey</a:t>
            </a:r>
          </a:p>
          <a:p>
            <a:pPr lvl="2" eaLnBrk="1" latinLnBrk="0" hangingPunct="1"/>
            <a:r>
              <a:rPr kumimoji="0" lang="tr-TR" dirty="0" smtClean="0"/>
              <a:t>Üçüncü düzey</a:t>
            </a:r>
          </a:p>
          <a:p>
            <a:pPr lvl="3" eaLnBrk="1" latinLnBrk="0" hangingPunct="1"/>
            <a:r>
              <a:rPr kumimoji="0" lang="tr-TR" dirty="0" smtClean="0"/>
              <a:t>Dördüncü düzey</a:t>
            </a:r>
          </a:p>
          <a:p>
            <a:pPr lvl="4" eaLnBrk="1" latinLnBrk="0" hangingPunct="1"/>
            <a:r>
              <a:rPr kumimoji="0" lang="tr-TR" dirty="0" smtClean="0"/>
              <a:t>Beşinci düzey</a:t>
            </a:r>
            <a:endParaRPr kumimoji="0" lang="en-US" dirty="0"/>
          </a:p>
        </p:txBody>
      </p:sp>
      <p:sp>
        <p:nvSpPr>
          <p:cNvPr id="24" name="23 Veri Yer Tutucusu"/>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latin typeface="Tahoma" pitchFamily="34" charset="0"/>
              </a:defRPr>
            </a:lvl1pPr>
            <a:extLst/>
          </a:lstStyle>
          <a:p>
            <a:fld id="{D9F75050-0E15-4C5B-92B0-66D068882F1F}" type="datetimeFigureOut">
              <a:rPr lang="tr-TR" smtClean="0"/>
              <a:pPr/>
              <a:t>20.03.2020</a:t>
            </a:fld>
            <a:endParaRPr lang="tr-TR" dirty="0"/>
          </a:p>
        </p:txBody>
      </p:sp>
      <p:sp>
        <p:nvSpPr>
          <p:cNvPr id="10" name="9 Altbilgi Yer Tutucusu"/>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latin typeface="Tahoma" pitchFamily="34" charset="0"/>
              </a:defRPr>
            </a:lvl1pPr>
            <a:extLst/>
          </a:lstStyle>
          <a:p>
            <a:endParaRPr lang="tr-TR" dirty="0"/>
          </a:p>
        </p:txBody>
      </p:sp>
      <p:sp>
        <p:nvSpPr>
          <p:cNvPr id="22" name="21 Slayt Numarası Yer Tutucusu"/>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latin typeface="Tahoma" pitchFamily="34" charset="0"/>
              </a:defRPr>
            </a:lvl1pPr>
            <a:extLst/>
          </a:lstStyle>
          <a:p>
            <a:fld id="{B1DEFA8C-F947-479F-BE07-76B6B3F80BF1}" type="slidenum">
              <a:rPr lang="tr-TR" smtClean="0"/>
              <a:pPr/>
              <a:t>‹#›</a:t>
            </a:fld>
            <a:endParaRPr lang="tr-TR" dirty="0"/>
          </a:p>
        </p:txBody>
      </p:sp>
      <p:sp>
        <p:nvSpPr>
          <p:cNvPr id="15" name="14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Tahoma" pitchFamily="34" charset="0"/>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Tahoma" pitchFamily="34"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Tahoma" pitchFamily="34"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Tahoma" pitchFamily="34"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Tahoma" pitchFamily="34"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Tahoma"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dirty="0" smtClean="0">
                <a:latin typeface="Tahoma" pitchFamily="34" charset="0"/>
                <a:ea typeface="Tahoma" pitchFamily="34" charset="0"/>
                <a:cs typeface="Tahoma" pitchFamily="34" charset="0"/>
              </a:rPr>
              <a:t>İkincil Değişim Kaynaklarının Kontrolü</a:t>
            </a:r>
            <a:endParaRPr lang="tr-TR" dirty="0"/>
          </a:p>
        </p:txBody>
      </p:sp>
      <p:sp>
        <p:nvSpPr>
          <p:cNvPr id="3" name="2 Alt Başlık"/>
          <p:cNvSpPr>
            <a:spLocks noGrp="1"/>
          </p:cNvSpPr>
          <p:nvPr>
            <p:ph type="subTitle" idx="1"/>
          </p:nvPr>
        </p:nvSpPr>
        <p:spPr/>
        <p:txBody>
          <a:bodyPr/>
          <a:lstStyle/>
          <a:p>
            <a:r>
              <a:rPr lang="tr-TR" dirty="0" err="1" smtClean="0">
                <a:latin typeface="Tahoma" pitchFamily="34" charset="0"/>
                <a:ea typeface="Tahoma" pitchFamily="34" charset="0"/>
                <a:cs typeface="Tahoma" pitchFamily="34" charset="0"/>
              </a:rPr>
              <a:t>Doç.Dr</a:t>
            </a:r>
            <a:r>
              <a:rPr lang="tr-TR" dirty="0" smtClean="0"/>
              <a:t>. Murat Kurt</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Seçkisizleştirme (</a:t>
            </a:r>
            <a:r>
              <a:rPr lang="tr-TR" sz="3600" dirty="0" err="1" smtClean="0"/>
              <a:t>Randomizasyon</a:t>
            </a:r>
            <a:r>
              <a:rPr lang="tr-TR" sz="3600" dirty="0" smtClean="0"/>
              <a:t>) I</a:t>
            </a:r>
            <a:endParaRPr lang="tr-TR" sz="3600" dirty="0"/>
          </a:p>
        </p:txBody>
      </p:sp>
      <p:sp>
        <p:nvSpPr>
          <p:cNvPr id="3" name="2 İçerik Yer Tutucusu"/>
          <p:cNvSpPr>
            <a:spLocks noGrp="1"/>
          </p:cNvSpPr>
          <p:nvPr>
            <p:ph idx="1"/>
          </p:nvPr>
        </p:nvSpPr>
        <p:spPr/>
        <p:txBody>
          <a:bodyPr>
            <a:normAutofit fontScale="92500" lnSpcReduction="10000"/>
          </a:bodyPr>
          <a:lstStyle/>
          <a:p>
            <a:r>
              <a:rPr lang="tr-TR" dirty="0" smtClean="0"/>
              <a:t>Bir araştırmaya alınacak deneğin (katılımcının) ve deneysel koşullara ya da bağımsız (</a:t>
            </a:r>
            <a:r>
              <a:rPr lang="tr-TR" dirty="0" err="1" smtClean="0"/>
              <a:t>yordayıcı</a:t>
            </a:r>
            <a:r>
              <a:rPr lang="tr-TR" dirty="0" smtClean="0"/>
              <a:t>) değişkenin düzeylerinden hangisine atanacağı ya da bulunacağı deneğin özelliklerinden bağımsız bir şekilde şansa dayalı olarak belirlenmesidir. </a:t>
            </a:r>
          </a:p>
          <a:p>
            <a:r>
              <a:rPr lang="tr-TR" dirty="0" smtClean="0"/>
              <a:t>Bir diğer anlatımla, seçkisizleştirme deneğin araştırmanın hangi koşulunda yer alacağı tamamen şansa bağlı olarak belirlenmesidir. </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Seçkisizleştirme II</a:t>
            </a:r>
            <a:endParaRPr lang="tr-TR" dirty="0"/>
          </a:p>
        </p:txBody>
      </p:sp>
      <p:sp>
        <p:nvSpPr>
          <p:cNvPr id="3" name="2 İçerik Yer Tutucusu"/>
          <p:cNvSpPr>
            <a:spLocks noGrp="1"/>
          </p:cNvSpPr>
          <p:nvPr>
            <p:ph idx="1"/>
          </p:nvPr>
        </p:nvSpPr>
        <p:spPr/>
        <p:txBody>
          <a:bodyPr/>
          <a:lstStyle/>
          <a:p>
            <a:r>
              <a:rPr lang="tr-TR" dirty="0" smtClean="0"/>
              <a:t>Veri toplama başlamadan önce deneğin herhangi bir deneysel koşulda bulunma olasılığının, başka bir deneğin aynı koşulda bulunma olasılığına eşit olması, seçkisiz atama olarak tanımlanır. </a:t>
            </a:r>
          </a:p>
          <a:p>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Seçkisizleştirme III</a:t>
            </a:r>
            <a:endParaRPr lang="tr-TR" dirty="0"/>
          </a:p>
        </p:txBody>
      </p:sp>
      <p:sp>
        <p:nvSpPr>
          <p:cNvPr id="3" name="2 İçerik Yer Tutucusu"/>
          <p:cNvSpPr>
            <a:spLocks noGrp="1"/>
          </p:cNvSpPr>
          <p:nvPr>
            <p:ph idx="1"/>
          </p:nvPr>
        </p:nvSpPr>
        <p:spPr/>
        <p:txBody>
          <a:bodyPr/>
          <a:lstStyle/>
          <a:p>
            <a:r>
              <a:rPr lang="tr-TR" dirty="0" smtClean="0"/>
              <a:t>Seçkisizleştirme iki düzeyde yapılabilmektedir:</a:t>
            </a:r>
          </a:p>
          <a:p>
            <a:pPr lvl="1"/>
            <a:r>
              <a:rPr lang="tr-TR" dirty="0" smtClean="0"/>
              <a:t>Örneklem oluşturulurken deneklerin evrenden seçkisiz olarak seçilmesi</a:t>
            </a:r>
          </a:p>
          <a:p>
            <a:pPr lvl="1"/>
            <a:r>
              <a:rPr lang="tr-TR" dirty="0" smtClean="0"/>
              <a:t>Deneklerin bağımsız değişkenin düzeylerine ya da gruplara seçkisiz olarak atanması</a:t>
            </a:r>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Seçkisizleştirme IV</a:t>
            </a:r>
            <a:endParaRPr lang="tr-TR" dirty="0"/>
          </a:p>
        </p:txBody>
      </p:sp>
      <p:sp>
        <p:nvSpPr>
          <p:cNvPr id="3" name="2 İçerik Yer Tutucusu"/>
          <p:cNvSpPr>
            <a:spLocks noGrp="1"/>
          </p:cNvSpPr>
          <p:nvPr>
            <p:ph idx="1"/>
          </p:nvPr>
        </p:nvSpPr>
        <p:spPr/>
        <p:txBody>
          <a:bodyPr/>
          <a:lstStyle/>
          <a:p>
            <a:r>
              <a:rPr lang="tr-TR" dirty="0" smtClean="0"/>
              <a:t>Bir araştırmada karıştırıcı değişkenler mümkünse elimine edilmelidir.</a:t>
            </a:r>
          </a:p>
          <a:p>
            <a:r>
              <a:rPr lang="tr-TR" dirty="0" smtClean="0"/>
              <a:t>Eğer eliminasyon yapılamıyorsa karıştırıcı değişken sabitleştirilmelidir. Sabitleştirme ve diğer kontrol tekniklerinin uygulandığı durumda seçkisizleştirme işlemi de birlikte uygulanabilir. </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Seçkisizleştirme işlemi nasıl yapılır?</a:t>
            </a:r>
            <a:endParaRPr lang="tr-TR" dirty="0"/>
          </a:p>
        </p:txBody>
      </p:sp>
      <p:sp>
        <p:nvSpPr>
          <p:cNvPr id="3" name="2 İçerik Yer Tutucusu"/>
          <p:cNvSpPr>
            <a:spLocks noGrp="1"/>
          </p:cNvSpPr>
          <p:nvPr>
            <p:ph idx="1"/>
          </p:nvPr>
        </p:nvSpPr>
        <p:spPr/>
        <p:txBody>
          <a:bodyPr/>
          <a:lstStyle/>
          <a:p>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Seçkisizleştirme işlemi nerelerde kullanılabilir?</a:t>
            </a:r>
            <a:endParaRPr lang="tr-TR" dirty="0"/>
          </a:p>
        </p:txBody>
      </p:sp>
      <p:sp>
        <p:nvSpPr>
          <p:cNvPr id="3" name="2 İçerik Yer Tutucusu"/>
          <p:cNvSpPr>
            <a:spLocks noGrp="1"/>
          </p:cNvSpPr>
          <p:nvPr>
            <p:ph idx="1"/>
          </p:nvPr>
        </p:nvSpPr>
        <p:spPr/>
        <p:txBody>
          <a:bodyPr>
            <a:normAutofit fontScale="92500" lnSpcReduction="20000"/>
          </a:bodyPr>
          <a:lstStyle/>
          <a:p>
            <a:r>
              <a:rPr lang="tr-TR" dirty="0" smtClean="0"/>
              <a:t>Eşleme ve </a:t>
            </a:r>
            <a:r>
              <a:rPr lang="tr-TR" dirty="0" err="1" smtClean="0"/>
              <a:t>bloklama</a:t>
            </a:r>
            <a:r>
              <a:rPr lang="tr-TR" dirty="0" smtClean="0"/>
              <a:t> yoluyla sabitleme işleminde deneklerin hangi deneysel koşulda yer alacağı seçkisizleştirme tekniği uyarınca belirlenebilir.</a:t>
            </a:r>
          </a:p>
          <a:p>
            <a:r>
              <a:rPr lang="tr-TR" dirty="0" smtClean="0"/>
              <a:t>Denekler-arası ve Denek-içi araştırma desenlerinde deneklerin atanacağı koşulların sırası ve koşulların uygulama sırası </a:t>
            </a:r>
            <a:r>
              <a:rPr lang="tr-TR" dirty="0" err="1" smtClean="0"/>
              <a:t>random</a:t>
            </a:r>
            <a:r>
              <a:rPr lang="tr-TR" dirty="0" smtClean="0"/>
              <a:t> olarak belirlenebilir.</a:t>
            </a:r>
          </a:p>
          <a:p>
            <a:r>
              <a:rPr lang="tr-TR" dirty="0" smtClean="0"/>
              <a:t>Örneklemi oluştururken </a:t>
            </a:r>
          </a:p>
          <a:p>
            <a:r>
              <a:rPr lang="tr-TR" dirty="0" smtClean="0"/>
              <a:t>Deneklerin deneysel koşullara ya da gruplara atanmasında</a:t>
            </a:r>
          </a:p>
          <a:p>
            <a:r>
              <a:rPr lang="tr-TR" dirty="0" smtClean="0"/>
              <a:t>….</a:t>
            </a:r>
          </a:p>
          <a:p>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Dengeleme (</a:t>
            </a:r>
            <a:r>
              <a:rPr lang="tr-TR" dirty="0" err="1" smtClean="0"/>
              <a:t>balancing</a:t>
            </a:r>
            <a:r>
              <a:rPr lang="tr-TR" dirty="0" smtClean="0"/>
              <a:t>) </a:t>
            </a:r>
            <a:endParaRPr lang="tr-TR" dirty="0"/>
          </a:p>
        </p:txBody>
      </p:sp>
      <p:sp>
        <p:nvSpPr>
          <p:cNvPr id="3" name="2 İçerik Yer Tutucusu"/>
          <p:cNvSpPr>
            <a:spLocks noGrp="1"/>
          </p:cNvSpPr>
          <p:nvPr>
            <p:ph idx="1"/>
          </p:nvPr>
        </p:nvSpPr>
        <p:spPr/>
        <p:txBody>
          <a:bodyPr/>
          <a:lstStyle/>
          <a:p>
            <a:r>
              <a:rPr lang="tr-TR" dirty="0" smtClean="0"/>
              <a:t>Aynı deneklerden birden fazla ölçüm alındığında ya da aynı deneklerden farklı zamanlarda birden fazla ölçümün alındığı durumlarda, alışkanlık ve yorgunluğun etkisi araştırma sonuçlarını kirletebilir.</a:t>
            </a:r>
          </a:p>
          <a:p>
            <a:r>
              <a:rPr lang="tr-TR" dirty="0" smtClean="0"/>
              <a:t>Alışkanlık ve yorgunluk etkisi zaman içerisinde doğrusal olarak artmaktadır.</a:t>
            </a:r>
          </a:p>
          <a:p>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Dengeleme teknikleri</a:t>
            </a:r>
            <a:endParaRPr lang="tr-TR" dirty="0"/>
          </a:p>
        </p:txBody>
      </p:sp>
      <p:sp>
        <p:nvSpPr>
          <p:cNvPr id="3" name="2 İçerik Yer Tutucusu"/>
          <p:cNvSpPr>
            <a:spLocks noGrp="1"/>
          </p:cNvSpPr>
          <p:nvPr>
            <p:ph idx="1"/>
          </p:nvPr>
        </p:nvSpPr>
        <p:spPr/>
        <p:txBody>
          <a:bodyPr/>
          <a:lstStyle/>
          <a:p>
            <a:r>
              <a:rPr lang="tr-TR" dirty="0" smtClean="0"/>
              <a:t>Bir deneğin birden fazla deneysel koşula tabi tutulması durumunda ortaya çıkan alışkanlık ve yorgunluğun sistematik etkisini ortadan kaldırmak için dengeleme teknikleri kullanılır. </a:t>
            </a:r>
          </a:p>
          <a:p>
            <a:pPr lvl="1"/>
            <a:r>
              <a:rPr lang="tr-TR" dirty="0" smtClean="0"/>
              <a:t>Tam dengeleme</a:t>
            </a:r>
          </a:p>
          <a:p>
            <a:pPr lvl="1"/>
            <a:r>
              <a:rPr lang="tr-TR" dirty="0" smtClean="0"/>
              <a:t>Yarı dengeleme</a:t>
            </a:r>
          </a:p>
          <a:p>
            <a:pPr lvl="1"/>
            <a:r>
              <a:rPr lang="tr-TR" dirty="0" smtClean="0"/>
              <a:t>Seçkisizleştirme</a:t>
            </a:r>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Körlemesine (</a:t>
            </a:r>
            <a:r>
              <a:rPr lang="tr-TR" dirty="0" err="1" smtClean="0"/>
              <a:t>Blind</a:t>
            </a:r>
            <a:r>
              <a:rPr lang="tr-TR" dirty="0" smtClean="0"/>
              <a:t>) teknik</a:t>
            </a:r>
            <a:endParaRPr lang="tr-TR" dirty="0"/>
          </a:p>
        </p:txBody>
      </p:sp>
      <p:sp>
        <p:nvSpPr>
          <p:cNvPr id="3" name="2 İçerik Yer Tutucusu"/>
          <p:cNvSpPr>
            <a:spLocks noGrp="1"/>
          </p:cNvSpPr>
          <p:nvPr>
            <p:ph idx="1"/>
          </p:nvPr>
        </p:nvSpPr>
        <p:spPr/>
        <p:txBody>
          <a:bodyPr>
            <a:normAutofit fontScale="92500" lnSpcReduction="20000"/>
          </a:bodyPr>
          <a:lstStyle/>
          <a:p>
            <a:r>
              <a:rPr lang="tr-TR" dirty="0" smtClean="0"/>
              <a:t>Özellikle araştırmacının tarafgirliğini (yanlılığını) engellemek amacıyla körlemesine teknikler kullanılmaktadır.</a:t>
            </a:r>
          </a:p>
          <a:p>
            <a:r>
              <a:rPr lang="tr-TR" dirty="0" smtClean="0"/>
              <a:t>Körlemesine teknik iki düzeyde yapılabilmektedir</a:t>
            </a:r>
          </a:p>
          <a:p>
            <a:pPr lvl="1"/>
            <a:r>
              <a:rPr lang="tr-TR" dirty="0" smtClean="0"/>
              <a:t>Tek körlemesine teknik (araştırmacı deneğin hangi koşulda yer aldığını bilmemesidir)</a:t>
            </a:r>
          </a:p>
          <a:p>
            <a:pPr lvl="1"/>
            <a:r>
              <a:rPr lang="tr-TR" dirty="0" smtClean="0"/>
              <a:t>Çift körlemesine teknik (hem araştırmacı hem de deneğin kimin hangi koşulda yer aldığını bilmemesidir. Böylelikle hem araştırmacı hem de deneğin yanlılığı kontrol altına alınmış olur)</a:t>
            </a:r>
            <a:endParaRPr lang="tr-T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Kontrol grubu kullanmak bir kontrol tekniği midir?</a:t>
            </a:r>
            <a:endParaRPr lang="tr-TR" dirty="0"/>
          </a:p>
        </p:txBody>
      </p:sp>
      <p:sp>
        <p:nvSpPr>
          <p:cNvPr id="3" name="2 İçerik Yer Tutucusu"/>
          <p:cNvSpPr>
            <a:spLocks noGrp="1"/>
          </p:cNvSpPr>
          <p:nvPr>
            <p:ph idx="1"/>
          </p:nvPr>
        </p:nvSpPr>
        <p:spPr/>
        <p:txBody>
          <a:bodyPr/>
          <a:lstStyle/>
          <a:p>
            <a:pPr>
              <a:buNone/>
            </a:pP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600" dirty="0" smtClean="0"/>
              <a:t>İkincil değişim kaynaklarını kontrol etmede kullanılan teknikler</a:t>
            </a:r>
            <a:endParaRPr lang="tr-TR" sz="3600" dirty="0"/>
          </a:p>
        </p:txBody>
      </p:sp>
      <p:sp>
        <p:nvSpPr>
          <p:cNvPr id="3" name="2 İçerik Yer Tutucusu"/>
          <p:cNvSpPr>
            <a:spLocks noGrp="1"/>
          </p:cNvSpPr>
          <p:nvPr>
            <p:ph idx="1"/>
          </p:nvPr>
        </p:nvSpPr>
        <p:spPr/>
        <p:txBody>
          <a:bodyPr>
            <a:normAutofit lnSpcReduction="10000"/>
          </a:bodyPr>
          <a:lstStyle/>
          <a:p>
            <a:r>
              <a:rPr lang="tr-TR" dirty="0" smtClean="0"/>
              <a:t>Eliminasyon (Ortamdan uzaklaştırma)</a:t>
            </a:r>
          </a:p>
          <a:p>
            <a:r>
              <a:rPr lang="tr-TR" dirty="0" smtClean="0"/>
              <a:t>Sabitleştirme</a:t>
            </a:r>
          </a:p>
          <a:p>
            <a:r>
              <a:rPr lang="tr-TR" dirty="0" smtClean="0"/>
              <a:t>Karıştırıcı değişkeni yeni bir bağımsız değişken haline getirme</a:t>
            </a:r>
          </a:p>
          <a:p>
            <a:r>
              <a:rPr lang="tr-TR" dirty="0" smtClean="0"/>
              <a:t>Seçkisizleştirme (</a:t>
            </a:r>
            <a:r>
              <a:rPr lang="tr-TR" dirty="0" err="1" smtClean="0"/>
              <a:t>randomizasyon</a:t>
            </a:r>
            <a:r>
              <a:rPr lang="tr-TR" dirty="0" smtClean="0"/>
              <a:t>)</a:t>
            </a:r>
          </a:p>
          <a:p>
            <a:r>
              <a:rPr lang="tr-TR" dirty="0" smtClean="0"/>
              <a:t>Dengeleme</a:t>
            </a:r>
          </a:p>
          <a:p>
            <a:r>
              <a:rPr lang="tr-TR" dirty="0" smtClean="0"/>
              <a:t>Körlemesine teknik </a:t>
            </a:r>
          </a:p>
          <a:p>
            <a:r>
              <a:rPr lang="tr-TR" dirty="0" smtClean="0"/>
              <a:t>İstatistiksel kontrol (</a:t>
            </a:r>
            <a:r>
              <a:rPr lang="tr-TR" dirty="0" err="1" smtClean="0"/>
              <a:t>kovaryans</a:t>
            </a:r>
            <a:r>
              <a:rPr lang="tr-TR" dirty="0" smtClean="0"/>
              <a:t> analizi)</a:t>
            </a:r>
          </a:p>
          <a:p>
            <a:r>
              <a:rPr lang="tr-TR" dirty="0" smtClean="0"/>
              <a:t>Kontrol grubu kullanma</a:t>
            </a:r>
          </a:p>
          <a:p>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İstatistiksel kontrol (</a:t>
            </a:r>
            <a:r>
              <a:rPr lang="tr-TR" dirty="0" err="1" smtClean="0"/>
              <a:t>kovaryans</a:t>
            </a:r>
            <a:r>
              <a:rPr lang="tr-TR" dirty="0" smtClean="0"/>
              <a:t> analizleri)</a:t>
            </a:r>
            <a:endParaRPr lang="tr-TR" dirty="0"/>
          </a:p>
        </p:txBody>
      </p:sp>
      <p:sp>
        <p:nvSpPr>
          <p:cNvPr id="3" name="2 İçerik Yer Tutucusu"/>
          <p:cNvSpPr>
            <a:spLocks noGrp="1"/>
          </p:cNvSpPr>
          <p:nvPr>
            <p:ph idx="1"/>
          </p:nvPr>
        </p:nvSpPr>
        <p:spPr/>
        <p:txBody>
          <a:bodyPr/>
          <a:lstStyle/>
          <a:p>
            <a:r>
              <a:rPr lang="tr-TR" dirty="0" smtClean="0"/>
              <a:t>Pek tercih edilen bir yöntem değildir.</a:t>
            </a:r>
          </a:p>
          <a:p>
            <a:r>
              <a:rPr lang="tr-TR" dirty="0" smtClean="0"/>
              <a:t>Araştırmanın başında ve sürecinde dikkate alınmayan, ancak bağımlı değişken üzerinde kirletici bir etkiye sahip olduğu sonradan </a:t>
            </a:r>
            <a:r>
              <a:rPr lang="tr-TR" dirty="0" err="1" smtClean="0"/>
              <a:t>farkedilen</a:t>
            </a:r>
            <a:r>
              <a:rPr lang="tr-TR" dirty="0" smtClean="0"/>
              <a:t> değişkenlerin etkisinin bağımsız değişkenin etkisinden ayıklamaya çalışan istatistiksel tekniktir (ANCOVA, MANCOVA)</a:t>
            </a:r>
            <a:endParaRPr lang="tr-T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Hangi kontrol teknikleri kullanılmalıdır?</a:t>
            </a:r>
            <a:endParaRPr lang="tr-TR" dirty="0"/>
          </a:p>
        </p:txBody>
      </p:sp>
      <p:sp>
        <p:nvSpPr>
          <p:cNvPr id="3" name="2 İçerik Yer Tutucusu"/>
          <p:cNvSpPr>
            <a:spLocks noGrp="1"/>
          </p:cNvSpPr>
          <p:nvPr>
            <p:ph idx="1"/>
          </p:nvPr>
        </p:nvSpPr>
        <p:spPr/>
        <p:txBody>
          <a:bodyPr/>
          <a:lstStyle/>
          <a:p>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638"/>
            <a:ext cx="7498080" cy="2225668"/>
          </a:xfrm>
        </p:spPr>
        <p:txBody>
          <a:bodyPr>
            <a:normAutofit/>
          </a:bodyPr>
          <a:lstStyle/>
          <a:p>
            <a:r>
              <a:rPr lang="tr-TR" sz="4000" dirty="0" smtClean="0"/>
              <a:t>Bir araştırma planlayalım ve karıştırıcı değişkenleri kontrol </a:t>
            </a:r>
            <a:r>
              <a:rPr lang="tr-TR" sz="4000" smtClean="0"/>
              <a:t>altına alalım!</a:t>
            </a:r>
            <a:endParaRPr lang="tr-TR" sz="4000" dirty="0"/>
          </a:p>
        </p:txBody>
      </p:sp>
      <p:sp>
        <p:nvSpPr>
          <p:cNvPr id="5" name="4 İçerik Yer Tutucusu"/>
          <p:cNvSpPr>
            <a:spLocks noGrp="1"/>
          </p:cNvSpPr>
          <p:nvPr>
            <p:ph idx="1"/>
          </p:nvPr>
        </p:nvSpPr>
        <p:spPr>
          <a:xfrm>
            <a:off x="1435608" y="3000372"/>
            <a:ext cx="7498080" cy="3248028"/>
          </a:xfrm>
        </p:spPr>
        <p:txBody>
          <a:bodyPr/>
          <a:lstStyle/>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algn="just"/>
            <a:r>
              <a:rPr lang="tr-TR" sz="3200" dirty="0" smtClean="0"/>
              <a:t>İkincil değişim kaynakları sadece deneysel çalışmalarda mı kontrol edilmektedir?</a:t>
            </a:r>
            <a:endParaRPr lang="tr-TR" sz="3200" dirty="0"/>
          </a:p>
        </p:txBody>
      </p:sp>
      <p:sp>
        <p:nvSpPr>
          <p:cNvPr id="3" name="2 İçerik Yer Tutucusu"/>
          <p:cNvSpPr>
            <a:spLocks noGrp="1"/>
          </p:cNvSpPr>
          <p:nvPr>
            <p:ph idx="1"/>
          </p:nvPr>
        </p:nvSpPr>
        <p:spPr>
          <a:xfrm>
            <a:off x="1435608" y="1857364"/>
            <a:ext cx="7498080" cy="4391036"/>
          </a:xfrm>
        </p:spPr>
        <p:txBody>
          <a:bodyPr>
            <a:normAutofit fontScale="92500" lnSpcReduction="20000"/>
          </a:bodyPr>
          <a:lstStyle/>
          <a:p>
            <a:r>
              <a:rPr lang="tr-TR" dirty="0" smtClean="0"/>
              <a:t>Bütün bilimsel çalışmalarda araştırmacılar ikincil değişim kaynaklarını kontrol etmek durumundadır.</a:t>
            </a:r>
          </a:p>
          <a:p>
            <a:r>
              <a:rPr lang="tr-TR" dirty="0" smtClean="0"/>
              <a:t>Kullanılan araştırma yönteminin gücü ikincil değişim kaynaklarını kontrol etmede kullanılan tekniklerden gelmektedir.</a:t>
            </a:r>
          </a:p>
          <a:p>
            <a:r>
              <a:rPr lang="tr-TR" dirty="0" smtClean="0"/>
              <a:t>Araştırma teknikleri (gözlem, deneysel, </a:t>
            </a:r>
            <a:r>
              <a:rPr lang="tr-TR" dirty="0" err="1" smtClean="0"/>
              <a:t>korelatif</a:t>
            </a:r>
            <a:r>
              <a:rPr lang="tr-TR" dirty="0" smtClean="0"/>
              <a:t>, </a:t>
            </a:r>
            <a:r>
              <a:rPr lang="tr-TR" dirty="0" err="1" smtClean="0"/>
              <a:t>expost</a:t>
            </a:r>
            <a:r>
              <a:rPr lang="tr-TR" dirty="0" smtClean="0"/>
              <a:t> </a:t>
            </a:r>
            <a:r>
              <a:rPr lang="tr-TR" dirty="0" err="1" smtClean="0"/>
              <a:t>facto</a:t>
            </a:r>
            <a:r>
              <a:rPr lang="tr-TR" dirty="0" smtClean="0"/>
              <a:t> vb) ikincil değişim kaynaklarını kontrol etme gücüne göre farklılık göstermektedirler.</a:t>
            </a: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Ortamdan uzaklaştırma (eliminasyon)</a:t>
            </a:r>
            <a:endParaRPr lang="tr-TR" dirty="0"/>
          </a:p>
        </p:txBody>
      </p:sp>
      <p:sp>
        <p:nvSpPr>
          <p:cNvPr id="3" name="2 İçerik Yer Tutucusu"/>
          <p:cNvSpPr>
            <a:spLocks noGrp="1"/>
          </p:cNvSpPr>
          <p:nvPr>
            <p:ph idx="1"/>
          </p:nvPr>
        </p:nvSpPr>
        <p:spPr/>
        <p:txBody>
          <a:bodyPr/>
          <a:lstStyle/>
          <a:p>
            <a:r>
              <a:rPr lang="tr-TR" dirty="0" smtClean="0"/>
              <a:t>Bağımlı değişken üzerinde etkili olabilecek olası karıştırıcı değişkenlerin araştırma ortamından uzaklaştırılmasını ifade etmektedir.</a:t>
            </a: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Sabitleştirme</a:t>
            </a:r>
            <a:endParaRPr lang="tr-TR" dirty="0"/>
          </a:p>
        </p:txBody>
      </p:sp>
      <p:sp>
        <p:nvSpPr>
          <p:cNvPr id="3" name="2 İçerik Yer Tutucusu"/>
          <p:cNvSpPr>
            <a:spLocks noGrp="1"/>
          </p:cNvSpPr>
          <p:nvPr>
            <p:ph idx="1"/>
          </p:nvPr>
        </p:nvSpPr>
        <p:spPr/>
        <p:txBody>
          <a:bodyPr/>
          <a:lstStyle/>
          <a:p>
            <a:r>
              <a:rPr lang="tr-TR" dirty="0" smtClean="0"/>
              <a:t>Karıştırıcı  değişkenin ya da değişkenlerinin olası etkilerinin bütün gruplarda aynı düzeyde ve aynı miktarda tutulmasını ifade etmektedir.</a:t>
            </a:r>
          </a:p>
          <a:p>
            <a:r>
              <a:rPr lang="tr-TR" dirty="0" smtClean="0"/>
              <a:t>Karıştırıcı değişkenin bütün koşullarda aynı düzeyde tutulmasıdır.</a:t>
            </a:r>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Sabitleştirme</a:t>
            </a:r>
            <a:endParaRPr lang="tr-TR" dirty="0"/>
          </a:p>
        </p:txBody>
      </p:sp>
      <p:sp>
        <p:nvSpPr>
          <p:cNvPr id="3" name="2 İçerik Yer Tutucusu"/>
          <p:cNvSpPr>
            <a:spLocks noGrp="1"/>
          </p:cNvSpPr>
          <p:nvPr>
            <p:ph idx="1"/>
          </p:nvPr>
        </p:nvSpPr>
        <p:spPr/>
        <p:txBody>
          <a:bodyPr/>
          <a:lstStyle/>
          <a:p>
            <a:r>
              <a:rPr lang="tr-TR" dirty="0" smtClean="0"/>
              <a:t>Sabitleştirme üç ayrı şekilde yapılmaktadır:</a:t>
            </a:r>
          </a:p>
          <a:p>
            <a:pPr lvl="1"/>
            <a:r>
              <a:rPr lang="tr-TR" dirty="0" smtClean="0"/>
              <a:t>Tek düzeyde sabit tutma (ilgili kritik özellik açısından araştırmaya katılan tüm deneklerin aynı özellikte olması: IQ puanı 100 olan denekleri araştırmaya dahil etmek gibi)</a:t>
            </a:r>
          </a:p>
          <a:p>
            <a:pPr lvl="1"/>
            <a:r>
              <a:rPr lang="tr-TR" dirty="0" smtClean="0"/>
              <a:t>Eşleştirme yoluyla sabit tutma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928662" y="274638"/>
            <a:ext cx="8005026" cy="1143000"/>
          </a:xfrm>
        </p:spPr>
        <p:txBody>
          <a:bodyPr>
            <a:noAutofit/>
          </a:bodyPr>
          <a:lstStyle/>
          <a:p>
            <a:r>
              <a:rPr lang="tr-TR" sz="2800" dirty="0" smtClean="0"/>
              <a:t>Denekler ya da gruplar karıştırıcı değişken açısından eşleştirilerek sabitleştirilebilmektedir I</a:t>
            </a:r>
            <a:endParaRPr lang="tr-TR" sz="2800" dirty="0"/>
          </a:p>
        </p:txBody>
      </p:sp>
      <p:sp>
        <p:nvSpPr>
          <p:cNvPr id="3" name="2 İçerik Yer Tutucusu"/>
          <p:cNvSpPr>
            <a:spLocks noGrp="1"/>
          </p:cNvSpPr>
          <p:nvPr>
            <p:ph idx="1"/>
          </p:nvPr>
        </p:nvSpPr>
        <p:spPr>
          <a:xfrm>
            <a:off x="1000100" y="1447800"/>
            <a:ext cx="7933588" cy="4800600"/>
          </a:xfrm>
        </p:spPr>
        <p:txBody>
          <a:bodyPr>
            <a:normAutofit fontScale="77500" lnSpcReduction="20000"/>
          </a:bodyPr>
          <a:lstStyle/>
          <a:p>
            <a:r>
              <a:rPr lang="tr-TR" dirty="0" smtClean="0"/>
              <a:t>Eşleştirme iki düzeyde olabilir: Denekleri eşleştirme ve grup eşleştirme </a:t>
            </a:r>
          </a:p>
          <a:p>
            <a:r>
              <a:rPr lang="tr-TR" dirty="0" smtClean="0"/>
              <a:t>Denek eşleştirme: Bu kontrol tekniğinde bağımlı değişken ile ilişkili olduğu düşünülen karıştırıcı değişkene ilişkin özellik açısından aynı olan denek çiftleri oluşturulur. Bir diğer ifadeyle karıştırıcı değişken açısından aynı özelliğe sahip olan deneklerden birisi bir koşulda (deney grubu gibi) diğeri ise diğer koşulda (kontrol grubu gibi) yer alır. Örneğin IQ puanının karıştırıcı değişken olduğu bir araştırmada araştırmacı zekanın etkisini sabitleştirme tekniğini kullanarak kontrol altına alabilir: 100 IQ puanına sahip bir denek X1 koşulunda, 100 IQ puanına sahip bir diğer denek ise X2 koşulunda yer alır.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000100" y="274638"/>
            <a:ext cx="7933588" cy="1143000"/>
          </a:xfrm>
        </p:spPr>
        <p:txBody>
          <a:bodyPr>
            <a:noAutofit/>
          </a:bodyPr>
          <a:lstStyle/>
          <a:p>
            <a:r>
              <a:rPr lang="tr-TR" sz="2800" dirty="0" smtClean="0"/>
              <a:t>Denekler ya da gruplar karıştırıcı değişken açısından eşleştirilerek sabitleştirilebilmektedir I</a:t>
            </a:r>
            <a:endParaRPr lang="tr-TR" sz="2800" dirty="0"/>
          </a:p>
        </p:txBody>
      </p:sp>
      <p:sp>
        <p:nvSpPr>
          <p:cNvPr id="3" name="2 İçerik Yer Tutucusu"/>
          <p:cNvSpPr>
            <a:spLocks noGrp="1"/>
          </p:cNvSpPr>
          <p:nvPr>
            <p:ph idx="1"/>
          </p:nvPr>
        </p:nvSpPr>
        <p:spPr>
          <a:xfrm>
            <a:off x="1142976" y="1447800"/>
            <a:ext cx="7790712" cy="4800600"/>
          </a:xfrm>
        </p:spPr>
        <p:txBody>
          <a:bodyPr>
            <a:normAutofit lnSpcReduction="10000"/>
          </a:bodyPr>
          <a:lstStyle/>
          <a:p>
            <a:r>
              <a:rPr lang="tr-TR" dirty="0" smtClean="0"/>
              <a:t>Karıştırıcı değişken açısından deneysel koşullar ya da bağımsız (</a:t>
            </a:r>
            <a:r>
              <a:rPr lang="tr-TR" dirty="0" err="1" smtClean="0"/>
              <a:t>yordayıcı</a:t>
            </a:r>
            <a:r>
              <a:rPr lang="tr-TR" dirty="0" smtClean="0"/>
              <a:t>) değişkenin düzeylerine global özelliklere göre gruplar eşleştirilir (</a:t>
            </a:r>
            <a:r>
              <a:rPr lang="tr-TR" dirty="0" err="1" smtClean="0"/>
              <a:t>bloklama</a:t>
            </a:r>
            <a:r>
              <a:rPr lang="tr-TR" dirty="0" smtClean="0"/>
              <a:t>). </a:t>
            </a:r>
          </a:p>
          <a:p>
            <a:r>
              <a:rPr lang="tr-TR" dirty="0" smtClean="0"/>
              <a:t>Örneğin; eğer IQ puanı bağımlı değişken üzerinde karıştırıcı bir etkiye sahipse ilgili gruplar normal IQ düzeyine (90-109)  göre eşleştirilir: Deney grubu da kontrol grubu da normal IQ puanına sahip bireylerden oluşturulur.</a:t>
            </a: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2800" dirty="0" smtClean="0"/>
              <a:t>Karıştırıcı değişkeni yeni bir bağımsız değişken olarak araştırmaya dahil edilip etkisinin incelemesi</a:t>
            </a:r>
            <a:endParaRPr lang="tr-TR" sz="2800" dirty="0"/>
          </a:p>
        </p:txBody>
      </p:sp>
      <p:sp>
        <p:nvSpPr>
          <p:cNvPr id="3" name="2 İçerik Yer Tutucusu"/>
          <p:cNvSpPr>
            <a:spLocks noGrp="1"/>
          </p:cNvSpPr>
          <p:nvPr>
            <p:ph idx="1"/>
          </p:nvPr>
        </p:nvSpPr>
        <p:spPr>
          <a:xfrm>
            <a:off x="1435608" y="1643050"/>
            <a:ext cx="7498080" cy="4605350"/>
          </a:xfrm>
        </p:spPr>
        <p:txBody>
          <a:bodyPr>
            <a:normAutofit/>
          </a:bodyPr>
          <a:lstStyle/>
          <a:p>
            <a:r>
              <a:rPr lang="tr-TR" sz="2600" dirty="0" smtClean="0"/>
              <a:t>Karıştırıcı değişkenin etkisinin kontrol edilemediği durumlarda karıştırıcı değişken araştırmaya bağımsız değişken olarak eklenmek suretiyle etkisi kontrol altına alabilir. </a:t>
            </a:r>
          </a:p>
          <a:p>
            <a:r>
              <a:rPr lang="tr-TR" sz="2600" dirty="0" smtClean="0"/>
              <a:t>Örnek; alkolün daktiloda yazı yazma hızı üzerindeki etkisinin incelendiği bir araştırmada daktilonun türü (mekanik ve elektronik daktilo) de bağımsız değişken olarak araştırmaya dahil edilerek, daktilo türünün toplam </a:t>
            </a:r>
            <a:r>
              <a:rPr lang="tr-TR" sz="2600" dirty="0" err="1" smtClean="0"/>
              <a:t>varyans</a:t>
            </a:r>
            <a:r>
              <a:rPr lang="tr-TR" sz="2600" dirty="0" smtClean="0"/>
              <a:t> içerisindeki oranı belirlenebilir.</a:t>
            </a:r>
          </a:p>
          <a:p>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873</TotalTime>
  <Words>827</Words>
  <Application>Microsoft Office PowerPoint</Application>
  <PresentationFormat>Ekran Gösterisi (4:3)</PresentationFormat>
  <Paragraphs>72</Paragraphs>
  <Slides>22</Slides>
  <Notes>1</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Gündönümü</vt:lpstr>
      <vt:lpstr>İkincil Değişim Kaynaklarının Kontrolü</vt:lpstr>
      <vt:lpstr>İkincil değişim kaynaklarını kontrol etmede kullanılan teknikler</vt:lpstr>
      <vt:lpstr>İkincil değişim kaynakları sadece deneysel çalışmalarda mı kontrol edilmektedir?</vt:lpstr>
      <vt:lpstr>Ortamdan uzaklaştırma (eliminasyon)</vt:lpstr>
      <vt:lpstr>Sabitleştirme</vt:lpstr>
      <vt:lpstr>Sabitleştirme</vt:lpstr>
      <vt:lpstr>Denekler ya da gruplar karıştırıcı değişken açısından eşleştirilerek sabitleştirilebilmektedir I</vt:lpstr>
      <vt:lpstr>Denekler ya da gruplar karıştırıcı değişken açısından eşleştirilerek sabitleştirilebilmektedir I</vt:lpstr>
      <vt:lpstr>Karıştırıcı değişkeni yeni bir bağımsız değişken olarak araştırmaya dahil edilip etkisinin incelemesi</vt:lpstr>
      <vt:lpstr>Seçkisizleştirme (Randomizasyon) I</vt:lpstr>
      <vt:lpstr>Seçkisizleştirme II</vt:lpstr>
      <vt:lpstr>Seçkisizleştirme III</vt:lpstr>
      <vt:lpstr>Seçkisizleştirme IV</vt:lpstr>
      <vt:lpstr>Seçkisizleştirme işlemi nasıl yapılır?</vt:lpstr>
      <vt:lpstr>Seçkisizleştirme işlemi nerelerde kullanılabilir?</vt:lpstr>
      <vt:lpstr>Dengeleme (balancing) </vt:lpstr>
      <vt:lpstr>Dengeleme teknikleri</vt:lpstr>
      <vt:lpstr>Körlemesine (Blind) teknik</vt:lpstr>
      <vt:lpstr>Kontrol grubu kullanmak bir kontrol tekniği midir?</vt:lpstr>
      <vt:lpstr>İstatistiksel kontrol (kovaryans analizleri)</vt:lpstr>
      <vt:lpstr>Hangi kontrol teknikleri kullanılmalıdır?</vt:lpstr>
      <vt:lpstr>Bir araştırma planlayalım ve karıştırıcı değişkenleri kontrol altına alalım!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Değişken (Variable)</dc:title>
  <dc:creator>Pc</dc:creator>
  <cp:lastModifiedBy>Nurten PC</cp:lastModifiedBy>
  <cp:revision>95</cp:revision>
  <dcterms:created xsi:type="dcterms:W3CDTF">2010-02-28T18:28:49Z</dcterms:created>
  <dcterms:modified xsi:type="dcterms:W3CDTF">2020-03-20T15:34:11Z</dcterms:modified>
</cp:coreProperties>
</file>