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85" r:id="rId31"/>
    <p:sldId id="310" r:id="rId32"/>
    <p:sldId id="287" r:id="rId33"/>
    <p:sldId id="311" r:id="rId34"/>
    <p:sldId id="289" r:id="rId35"/>
    <p:sldId id="312" r:id="rId36"/>
    <p:sldId id="290" r:id="rId37"/>
    <p:sldId id="313" r:id="rId38"/>
  </p:sldIdLst>
  <p:sldSz cx="9144000" cy="6858000" type="screen4x3"/>
  <p:notesSz cx="9144000" cy="6858000"/>
  <p:embeddedFontLst>
    <p:embeddedFont>
      <p:font typeface="Corbel" panose="020B0503020204020204" pitchFamily="34" charset="0"/>
      <p:regular r:id="rId39"/>
      <p:bold r:id="rId40"/>
      <p:italic r:id="rId41"/>
      <p:boldItalic r:id="rId42"/>
    </p:embeddedFont>
    <p:embeddedFont>
      <p:font typeface="DLPCGF+Times New Roman Italic" panose="020B0604020202020204" charset="0"/>
      <p:regular r:id="rId43"/>
    </p:embeddedFont>
    <p:embeddedFont>
      <p:font typeface="EMWALF+Times New Roman Italic" panose="020B0604020202020204" charset="0"/>
      <p:regular r:id="rId44"/>
    </p:embeddedFont>
    <p:embeddedFont>
      <p:font typeface="IPJADT+Arial" panose="020B0604020202020204" charset="0"/>
      <p:regular r:id="rId45"/>
    </p:embeddedFont>
    <p:embeddedFont>
      <p:font typeface="IRKQRH+Times New Roman Bold" panose="020B0604020202020204" charset="0"/>
      <p:regular r:id="rId46"/>
    </p:embeddedFont>
    <p:embeddedFont>
      <p:font typeface="IUQESI+Times New Roman" panose="020B0604020202020204" charset="0"/>
      <p:regular r:id="rId47"/>
    </p:embeddedFont>
    <p:embeddedFont>
      <p:font typeface="JLITMA+Times New Roman" panose="020B0604020202020204" charset="0"/>
      <p:regular r:id="rId48"/>
    </p:embeddedFont>
    <p:embeddedFont>
      <p:font typeface="LICAVH+Times New Roman" panose="020B0604020202020204" charset="0"/>
      <p:regular r:id="rId49"/>
    </p:embeddedFont>
    <p:embeddedFont>
      <p:font typeface="PROLHI+Times New Roman Bold" panose="020B0604020202020204" charset="0"/>
      <p:regular r:id="rId50"/>
    </p:embeddedFont>
    <p:embeddedFont>
      <p:font typeface="QEBTTU+Symbol" panose="020B0604020202020204" charset="2"/>
      <p:regular r:id="rId51"/>
    </p:embeddedFont>
    <p:embeddedFont>
      <p:font typeface="QQHRCH+Times New Roman Italic" panose="020B0604020202020204" charset="0"/>
      <p:regular r:id="rId52"/>
    </p:embeddedFont>
    <p:embeddedFont>
      <p:font typeface="SGBKTA+Wingdings 2" panose="020B0604020202020204" charset="2"/>
      <p:regular r:id="rId53"/>
    </p:embeddedFont>
    <p:embeddedFont>
      <p:font typeface="Times New Roman" panose="02020603050405020304" pitchFamily="18" charset="0"/>
      <p:regular r:id="rId54"/>
    </p:embeddedFont>
    <p:embeddedFont>
      <p:font typeface="TVSTMV+Arial" panose="020B0604020202020204" charset="0"/>
      <p:regular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0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08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9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3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4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6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03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6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2276872"/>
            <a:ext cx="5832648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8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4000" dirty="0">
                <a:solidFill>
                  <a:srgbClr val="4F271C"/>
                </a:solidFill>
                <a:latin typeface="IPJADT+Arial"/>
                <a:cs typeface="IPJADT+Arial"/>
              </a:rPr>
              <a:t>Sinyaller </a:t>
            </a:r>
            <a:r>
              <a:rPr sz="4000" spc="-40" dirty="0">
                <a:solidFill>
                  <a:srgbClr val="4F271C"/>
                </a:solidFill>
                <a:latin typeface="IPJADT+Arial"/>
                <a:cs typeface="IPJADT+Arial"/>
              </a:rPr>
              <a:t> </a:t>
            </a:r>
            <a:r>
              <a:rPr sz="4000" dirty="0">
                <a:solidFill>
                  <a:srgbClr val="4F271C"/>
                </a:solidFill>
                <a:latin typeface="IPJADT+Arial"/>
                <a:cs typeface="IPJADT+Arial"/>
              </a:rPr>
              <a:t>ve</a:t>
            </a:r>
            <a:r>
              <a:rPr sz="4000" spc="-13" dirty="0">
                <a:solidFill>
                  <a:srgbClr val="4F271C"/>
                </a:solidFill>
                <a:latin typeface="IPJADT+Arial"/>
                <a:cs typeface="IPJADT+Arial"/>
              </a:rPr>
              <a:t> </a:t>
            </a:r>
            <a:r>
              <a:rPr sz="4000" dirty="0">
                <a:solidFill>
                  <a:srgbClr val="4F271C"/>
                </a:solidFill>
                <a:latin typeface="IPJADT+Arial"/>
                <a:cs typeface="IPJADT+Arial"/>
              </a:rPr>
              <a:t>Sistemler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1107" y="5286913"/>
            <a:ext cx="4314812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7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 err="1">
                <a:solidFill>
                  <a:srgbClr val="320E04"/>
                </a:solidFill>
                <a:latin typeface="JLITMA+Times New Roman"/>
                <a:cs typeface="JLITMA+Times New Roman"/>
              </a:rPr>
              <a:t>Konvolüsyon</a:t>
            </a:r>
            <a:r>
              <a:rPr sz="2600" spc="96" dirty="0">
                <a:solidFill>
                  <a:srgbClr val="320E04"/>
                </a:solidFill>
                <a:latin typeface="JLITMA+Times New Roman"/>
                <a:cs typeface="JLITMA+Times New Roman"/>
              </a:rPr>
              <a:t> </a:t>
            </a:r>
            <a:r>
              <a:rPr sz="2600" dirty="0">
                <a:solidFill>
                  <a:srgbClr val="320E04"/>
                </a:solidFill>
                <a:latin typeface="JLITMA+Times New Roman"/>
                <a:cs typeface="JLITMA+Times New Roman"/>
              </a:rPr>
              <a:t>(Evrişim)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411336"/>
            <a:ext cx="5930387" cy="125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Özellikleri</a:t>
            </a:r>
          </a:p>
          <a:p>
            <a:pPr marL="234696" marR="0">
              <a:lnSpc>
                <a:spcPts val="2657"/>
              </a:lnSpc>
              <a:spcBef>
                <a:spcPts val="2006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2.</a:t>
            </a:r>
            <a:r>
              <a:rPr sz="2400" b="1" spc="1200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Dağılma Özelliği</a:t>
            </a: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8949" y="1758517"/>
            <a:ext cx="7179810" cy="55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31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13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300" spc="-322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spc="-23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</a:t>
            </a:r>
            <a:r>
              <a:rPr sz="28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5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300" spc="141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28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spc="-24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</a:t>
            </a:r>
            <a:r>
              <a:rPr sz="2800" spc="-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29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8976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8587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201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2019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48179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93126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72526" y="2081449"/>
            <a:ext cx="258343" cy="26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67891" y="2585634"/>
            <a:ext cx="293398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3.</a:t>
            </a:r>
            <a:r>
              <a:rPr sz="2400" b="1" spc="1200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Birleşme Özelliği</a:t>
            </a: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30715" y="3053812"/>
            <a:ext cx="6351466" cy="557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7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spc="14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350" spc="-330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3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7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spc="29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2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7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spc="5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350" spc="151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  <a:r>
              <a:rPr sz="28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50" spc="-1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329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8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spc="29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3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8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spc="5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350" spc="-203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  <a:r>
              <a:rPr sz="2850" spc="29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*</a:t>
            </a:r>
            <a:r>
              <a:rPr sz="28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50" i="1" spc="2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1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50" i="1" spc="17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64131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51206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63393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28753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30742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428768" y="3382012"/>
            <a:ext cx="259565" cy="27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67891" y="3881543"/>
            <a:ext cx="2985797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4.</a:t>
            </a:r>
            <a:r>
              <a:rPr sz="2400" b="1" spc="1200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Lineerlik</a:t>
            </a:r>
            <a:r>
              <a:rPr sz="2400" b="1" spc="-26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Özelliği</a:t>
            </a: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60818" y="4195880"/>
            <a:ext cx="4655309" cy="553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60"/>
              </a:lnSpc>
              <a:spcBef>
                <a:spcPts val="0"/>
              </a:spcBef>
              <a:spcAft>
                <a:spcPts val="0"/>
              </a:spcAft>
            </a:pPr>
            <a:r>
              <a:rPr sz="2800" i="1" spc="-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a</a:t>
            </a:r>
            <a:r>
              <a:rPr sz="2800" spc="-8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9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3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9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spc="-4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spc="2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a</a:t>
            </a:r>
            <a:r>
              <a:rPr sz="3300" spc="-313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9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3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9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300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46784" y="4524286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248764" y="4524286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631026" y="4524286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33898" y="4524286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23214" y="4838506"/>
            <a:ext cx="301019" cy="29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9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76005" y="4838506"/>
            <a:ext cx="301019" cy="29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9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26887" y="5046300"/>
            <a:ext cx="299388" cy="69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72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79574" y="5046300"/>
            <a:ext cx="299388" cy="69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72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31681" y="5097205"/>
            <a:ext cx="6323074" cy="47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53"/>
              </a:lnSpc>
              <a:spcBef>
                <a:spcPts val="0"/>
              </a:spcBef>
              <a:spcAft>
                <a:spcPts val="0"/>
              </a:spcAft>
            </a:pPr>
            <a:r>
              <a:rPr sz="2800" i="1" spc="-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a</a:t>
            </a:r>
            <a:r>
              <a:rPr sz="2800" spc="-8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1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2800" spc="-2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80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2800" spc="-4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i="1" spc="1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280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a</a:t>
            </a:r>
            <a:r>
              <a:rPr sz="2800" i="1" spc="15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2800" spc="-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79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2800" spc="-4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7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517640" y="5360898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463867" y="5360898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7868" y="5360898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864035" y="5360898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63756" y="5634792"/>
            <a:ext cx="424342" cy="29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9"/>
              </a:lnSpc>
              <a:spcBef>
                <a:spcPts val="0"/>
              </a:spcBef>
              <a:spcAft>
                <a:spcPts val="0"/>
              </a:spcAft>
            </a:pPr>
            <a:r>
              <a:rPr sz="1650" spc="65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415643" y="5634792"/>
            <a:ext cx="424420" cy="29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9"/>
              </a:lnSpc>
              <a:spcBef>
                <a:spcPts val="0"/>
              </a:spcBef>
              <a:spcAft>
                <a:spcPts val="0"/>
              </a:spcAft>
            </a:pPr>
            <a:r>
              <a:rPr sz="1650" spc="66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99741" y="5872735"/>
            <a:ext cx="2580009" cy="553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6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spc="2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a</a:t>
            </a:r>
            <a:r>
              <a:rPr sz="3300" spc="-312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9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3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7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300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693963" y="6200429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696628" y="6200429"/>
            <a:ext cx="256637" cy="268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6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411336"/>
            <a:ext cx="6551539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Konvolüsyonun</a:t>
            </a:r>
            <a:r>
              <a:rPr sz="4400" spc="24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Özellikleri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190" y="1289599"/>
            <a:ext cx="7392063" cy="1107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1900" spc="707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Konvolüsyonun</a:t>
            </a:r>
            <a:r>
              <a:rPr sz="2400" spc="17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diğer</a:t>
            </a:r>
            <a:r>
              <a:rPr sz="2400" spc="18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400" spc="2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özelliği,</a:t>
            </a:r>
            <a:r>
              <a:rPr sz="2400" spc="19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birim</a:t>
            </a:r>
            <a:r>
              <a:rPr sz="2400" spc="20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dürtü</a:t>
            </a:r>
            <a:r>
              <a:rPr sz="2400" spc="16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</a:t>
            </a:r>
            <a:r>
              <a:rPr sz="2400" spc="20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</a:p>
          <a:p>
            <a:pPr marL="283845" marR="0">
              <a:lnSpc>
                <a:spcPts val="2660"/>
              </a:lnSpc>
              <a:spcBef>
                <a:spcPts val="17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herhangi</a:t>
            </a:r>
            <a:r>
              <a:rPr sz="2400" spc="11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400" spc="1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işaretin</a:t>
            </a:r>
            <a:r>
              <a:rPr sz="2400" spc="12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572314"/>
                </a:solidFill>
                <a:latin typeface="JLITMA+Times New Roman"/>
                <a:cs typeface="JLITMA+Times New Roman"/>
              </a:rPr>
              <a:t>konvolüsyonunun</a:t>
            </a:r>
            <a:r>
              <a:rPr sz="2400" spc="105" dirty="0">
                <a:solidFill>
                  <a:srgbClr val="572314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işaretin</a:t>
            </a:r>
            <a:r>
              <a:rPr sz="2400" spc="11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kendisini</a:t>
            </a:r>
          </a:p>
          <a:p>
            <a:pPr marL="283845" marR="0">
              <a:lnSpc>
                <a:spcPts val="2657"/>
              </a:lnSpc>
              <a:spcBef>
                <a:spcPts val="22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vermesidir: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6992" y="2508709"/>
            <a:ext cx="3569088" cy="608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93"/>
              </a:lnSpc>
              <a:spcBef>
                <a:spcPts val="0"/>
              </a:spcBef>
              <a:spcAft>
                <a:spcPts val="0"/>
              </a:spcAft>
            </a:pP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2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spc="19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</a:t>
            </a:r>
            <a:r>
              <a:rPr sz="3650" spc="-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650" spc="-7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65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49404" y="2852028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29753" y="2852028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08445" y="3261544"/>
            <a:ext cx="345542" cy="37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5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13198" y="3533844"/>
            <a:ext cx="343422" cy="893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31"/>
              </a:lnSpc>
              <a:spcBef>
                <a:spcPts val="0"/>
              </a:spcBef>
              <a:spcAft>
                <a:spcPts val="0"/>
              </a:spcAft>
            </a:pPr>
            <a:r>
              <a:rPr sz="55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46992" y="3599861"/>
            <a:ext cx="6002218" cy="608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93"/>
              </a:lnSpc>
              <a:spcBef>
                <a:spcPts val="0"/>
              </a:spcBef>
              <a:spcAft>
                <a:spcPts val="0"/>
              </a:spcAft>
            </a:pP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2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spc="19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</a:t>
            </a:r>
            <a:r>
              <a:rPr sz="3650" spc="-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650" spc="-7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650" spc="27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30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650" spc="-3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13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</a:t>
            </a:r>
            <a:r>
              <a:rPr sz="3650" spc="-3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i="1" spc="-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230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650" spc="-5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9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9404" y="3942251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80824" y="3942251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0193" y="4300143"/>
            <a:ext cx="505833" cy="37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5"/>
              </a:lnSpc>
              <a:spcBef>
                <a:spcPts val="0"/>
              </a:spcBef>
              <a:spcAft>
                <a:spcPts val="0"/>
              </a:spcAft>
            </a:pPr>
            <a:r>
              <a:rPr sz="2150" spc="82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9462" y="4771614"/>
            <a:ext cx="227672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53674" y="5012936"/>
            <a:ext cx="343422" cy="893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31"/>
              </a:lnSpc>
              <a:spcBef>
                <a:spcPts val="0"/>
              </a:spcBef>
              <a:spcAft>
                <a:spcPts val="0"/>
              </a:spcAft>
            </a:pPr>
            <a:r>
              <a:rPr sz="55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8880" y="5078953"/>
            <a:ext cx="4644215" cy="608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93"/>
              </a:lnSpc>
              <a:spcBef>
                <a:spcPts val="0"/>
              </a:spcBef>
              <a:spcAft>
                <a:spcPts val="0"/>
              </a:spcAft>
            </a:pP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29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650" spc="-3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13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</a:t>
            </a:r>
            <a:r>
              <a:rPr sz="3650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i="1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220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650" spc="-5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9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650" spc="4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65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3650" i="1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spc="-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650" i="1" spc="24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21272" y="5422272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75724" y="5422272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80384" y="5810209"/>
            <a:ext cx="287864" cy="33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66302" y="6567360"/>
            <a:ext cx="322254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1" dirty="0">
                <a:solidFill>
                  <a:srgbClr val="B5A788"/>
                </a:solidFill>
                <a:latin typeface="TVSTMV+Arial"/>
                <a:cs typeface="TVSTMV+Aria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48749"/>
            <a:ext cx="5497143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45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İntegrali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61265" y="1333938"/>
            <a:ext cx="327148" cy="335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5467" y="1568980"/>
            <a:ext cx="324960" cy="80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8"/>
              </a:lnSpc>
              <a:spcBef>
                <a:spcPts val="0"/>
              </a:spcBef>
              <a:spcAft>
                <a:spcPts val="0"/>
              </a:spcAft>
            </a:pPr>
            <a:r>
              <a:rPr sz="49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3557" y="1630489"/>
            <a:ext cx="5850157" cy="546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5"/>
              </a:lnSpc>
              <a:spcBef>
                <a:spcPts val="0"/>
              </a:spcBef>
              <a:spcAft>
                <a:spcPts val="0"/>
              </a:spcAft>
            </a:pPr>
            <a:r>
              <a:rPr sz="3250" i="1" spc="11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y</a:t>
            </a:r>
            <a:r>
              <a:rPr sz="3250" spc="-2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20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spc="-9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6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50" spc="-2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20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50" spc="33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250" i="1" spc="2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50" spc="-2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20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spc="-9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50" spc="24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65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50" spc="-27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spc="476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250" spc="3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250" i="1" spc="35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50" spc="-2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50" i="1" spc="-1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spc="86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250" spc="7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i="1" spc="-1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2674" y="2248484"/>
            <a:ext cx="467717" cy="335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38"/>
              </a:lnSpc>
              <a:spcBef>
                <a:spcPts val="0"/>
              </a:spcBef>
              <a:spcAft>
                <a:spcPts val="0"/>
              </a:spcAft>
            </a:pPr>
            <a:r>
              <a:rPr sz="1900" spc="64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9979" y="2467155"/>
            <a:ext cx="5237988" cy="34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200" spc="-3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4</a:t>
            </a:r>
            <a:r>
              <a:rPr sz="2200" spc="-1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adımdan</a:t>
            </a:r>
            <a:r>
              <a:rPr sz="2200" spc="1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oluşmaktadır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09979" y="3156257"/>
            <a:ext cx="7390511" cy="287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1.</a:t>
            </a:r>
            <a:r>
              <a:rPr sz="2200" spc="139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h(</a:t>
            </a:r>
            <a:r>
              <a:rPr sz="2200" i="1" spc="15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200" spc="63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dürtü</a:t>
            </a:r>
            <a:r>
              <a:rPr sz="2200" spc="63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tepkisi</a:t>
            </a:r>
            <a:r>
              <a:rPr sz="2200" spc="64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zamana</a:t>
            </a:r>
            <a:r>
              <a:rPr sz="2200" spc="64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göre</a:t>
            </a:r>
            <a:r>
              <a:rPr sz="2200" spc="63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ters</a:t>
            </a:r>
            <a:r>
              <a:rPr sz="2200" spc="63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çevrilerek</a:t>
            </a:r>
            <a:r>
              <a:rPr sz="2200" spc="61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h(-</a:t>
            </a:r>
            <a:r>
              <a:rPr sz="2200" i="1" spc="13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200" spc="66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elde</a:t>
            </a:r>
          </a:p>
          <a:p>
            <a:pPr marL="457200" marR="0">
              <a:lnSpc>
                <a:spcPts val="2255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edilir.</a:t>
            </a:r>
            <a:r>
              <a:rPr sz="2200" spc="20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Daha</a:t>
            </a:r>
            <a:r>
              <a:rPr sz="2200" spc="20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sonra</a:t>
            </a:r>
            <a:r>
              <a:rPr sz="2200" spc="20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i="1" spc="233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parametreli,</a:t>
            </a:r>
            <a:r>
              <a:rPr sz="2200" spc="22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200" spc="1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’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nun</a:t>
            </a:r>
            <a:r>
              <a:rPr sz="2200" spc="23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200" spc="23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fonksiyonu</a:t>
            </a:r>
            <a:r>
              <a:rPr sz="2200" spc="23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olan,</a:t>
            </a:r>
          </a:p>
          <a:p>
            <a:pPr marL="457200" marR="0">
              <a:lnSpc>
                <a:spcPts val="2305"/>
              </a:lnSpc>
              <a:spcBef>
                <a:spcPts val="0"/>
              </a:spcBef>
              <a:spcAft>
                <a:spcPts val="0"/>
              </a:spcAft>
            </a:pPr>
            <a:r>
              <a:rPr sz="24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h(t-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)</a:t>
            </a:r>
            <a:r>
              <a:rPr sz="2400" i="1" spc="17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oluşturmak</a:t>
            </a:r>
            <a:r>
              <a:rPr sz="2200" spc="-3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200" spc="-4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</a:t>
            </a:r>
            <a:r>
              <a:rPr sz="2200" spc="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birim</a:t>
            </a:r>
            <a:r>
              <a:rPr sz="2200" spc="-3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kaydırılır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  <a:p>
            <a:pPr marL="0" marR="0">
              <a:lnSpc>
                <a:spcPts val="2657"/>
              </a:lnSpc>
              <a:spcBef>
                <a:spcPts val="245"/>
              </a:spcBef>
              <a:spcAft>
                <a:spcPts val="0"/>
              </a:spcAft>
            </a:pPr>
            <a:r>
              <a:rPr sz="22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2.</a:t>
            </a:r>
            <a:r>
              <a:rPr sz="2200" i="1" spc="1392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 </a:t>
            </a:r>
            <a:r>
              <a:rPr sz="22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i="1" spc="87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parametresi</a:t>
            </a:r>
            <a:r>
              <a:rPr sz="2200" spc="7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sabit</a:t>
            </a:r>
            <a:r>
              <a:rPr sz="2200" spc="6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tutularak</a:t>
            </a:r>
            <a:r>
              <a:rPr sz="2200" spc="6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x(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400" spc="1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spc="-2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200" spc="20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h(</a:t>
            </a:r>
            <a:r>
              <a:rPr sz="24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-</a:t>
            </a:r>
            <a:r>
              <a:rPr sz="2400" spc="1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i="1" spc="29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400" spc="1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sinyalleri,</a:t>
            </a:r>
            <a:r>
              <a:rPr sz="2200" spc="6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200" spc="1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’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nun</a:t>
            </a:r>
          </a:p>
          <a:p>
            <a:pPr marL="45720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tüm</a:t>
            </a:r>
            <a:r>
              <a:rPr sz="2200" spc="-3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değerleri</a:t>
            </a:r>
            <a:r>
              <a:rPr sz="2200" spc="-2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  <a:r>
              <a:rPr sz="2200" spc="-5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çarpılır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  <a:p>
            <a:pPr marL="0" marR="0">
              <a:lnSpc>
                <a:spcPts val="2657"/>
              </a:lnSpc>
              <a:spcBef>
                <a:spcPts val="239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3.</a:t>
            </a:r>
            <a:r>
              <a:rPr sz="2200" spc="139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y(</a:t>
            </a:r>
            <a:r>
              <a:rPr sz="2200" i="1" spc="15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200" spc="94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çıkışının</a:t>
            </a:r>
            <a:r>
              <a:rPr sz="2200" spc="92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tek</a:t>
            </a:r>
            <a:r>
              <a:rPr sz="2200" spc="91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200" spc="95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değerini</a:t>
            </a:r>
            <a:r>
              <a:rPr sz="2200" spc="93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üretmek</a:t>
            </a:r>
            <a:r>
              <a:rPr sz="2200" spc="93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1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200" spc="91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x(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spc="-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).h(</a:t>
            </a:r>
            <a:r>
              <a:rPr sz="2400" i="1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-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</a:p>
          <a:p>
            <a:pPr marL="457200" marR="0">
              <a:lnSpc>
                <a:spcPts val="230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çarpımı</a:t>
            </a:r>
            <a:r>
              <a:rPr sz="2200" spc="-2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tüm 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400" i="1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değerleri</a:t>
            </a:r>
            <a:r>
              <a:rPr sz="2200" spc="-2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200" spc="-4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hesaplanır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  <a:p>
            <a:pPr marL="0" marR="0">
              <a:lnSpc>
                <a:spcPts val="2657"/>
              </a:lnSpc>
              <a:spcBef>
                <a:spcPts val="245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4.</a:t>
            </a:r>
            <a:r>
              <a:rPr sz="2200" spc="139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y(</a:t>
            </a:r>
            <a:r>
              <a:rPr sz="2200" i="1" spc="15" dirty="0">
                <a:solidFill>
                  <a:srgbClr val="000000"/>
                </a:solidFill>
                <a:latin typeface="QQHRCH+Times New Roman Italic"/>
                <a:cs typeface="QQHRCH+Times New Roman Italic"/>
              </a:rPr>
              <a:t>t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)</a:t>
            </a:r>
            <a:r>
              <a:rPr sz="2200" spc="66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çıkışının</a:t>
            </a:r>
            <a:r>
              <a:rPr sz="2200" spc="64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tüm</a:t>
            </a:r>
            <a:r>
              <a:rPr sz="2200" spc="61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değerlerini</a:t>
            </a:r>
            <a:r>
              <a:rPr sz="2200" spc="64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üretmek</a:t>
            </a:r>
            <a:r>
              <a:rPr sz="2200" spc="64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1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200" spc="62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DLPCGF+Times New Roman Italic"/>
                <a:cs typeface="DLPCGF+Times New Roman Italic"/>
              </a:rPr>
              <a:t>τ</a:t>
            </a:r>
            <a:r>
              <a:rPr sz="2200" spc="1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’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nun</a:t>
            </a:r>
            <a:r>
              <a:rPr sz="2200" spc="62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spc="-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-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∞'dan</a:t>
            </a:r>
          </a:p>
          <a:p>
            <a:pPr marL="45720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+∞'a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kadar olan</a:t>
            </a:r>
            <a:r>
              <a:rPr sz="2200" spc="-2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değerleri</a:t>
            </a:r>
            <a:r>
              <a:rPr sz="2200" spc="-2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  <a:r>
              <a:rPr sz="2200" spc="-2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spc="-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1-3</a:t>
            </a:r>
            <a:r>
              <a:rPr sz="2200" spc="4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adımları tekrarlanır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48749"/>
            <a:ext cx="5451917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-63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spc="-70" dirty="0">
                <a:solidFill>
                  <a:srgbClr val="572314"/>
                </a:solidFill>
                <a:latin typeface="IPJADT+Arial"/>
                <a:cs typeface="IPJADT+Arial"/>
              </a:rPr>
              <a:t>Toplamı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9558" y="1622206"/>
            <a:ext cx="5167089" cy="348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toplamı</a:t>
            </a:r>
            <a:r>
              <a:rPr sz="2200" spc="98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200" spc="97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veya</a:t>
            </a:r>
            <a:r>
              <a:rPr sz="2200" spc="98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süperpozisyon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8954" y="2125398"/>
            <a:ext cx="6215309" cy="34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toplamı</a:t>
            </a:r>
            <a:r>
              <a:rPr sz="2200" spc="-3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olarak</a:t>
            </a:r>
            <a:r>
              <a:rPr sz="2200" spc="-4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adlandırılır</a:t>
            </a:r>
            <a:r>
              <a:rPr sz="2200" spc="-7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spc="-2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200" spc="3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aşağıdaki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gibi</a:t>
            </a:r>
            <a:r>
              <a:rPr sz="2200" spc="1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gösterilir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3606" y="2704899"/>
            <a:ext cx="2124848" cy="34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y[n]</a:t>
            </a:r>
            <a:r>
              <a:rPr sz="2200" spc="-1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= x[n]</a:t>
            </a:r>
            <a:r>
              <a:rPr sz="2200" spc="-2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*</a:t>
            </a:r>
            <a:r>
              <a:rPr sz="2200" spc="-1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h[n]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0840" y="3177322"/>
            <a:ext cx="7755346" cy="68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1750" spc="827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FF0000"/>
                </a:solidFill>
                <a:latin typeface="DLPCGF+Times New Roman Italic"/>
                <a:cs typeface="DLPCGF+Times New Roman Italic"/>
              </a:rPr>
              <a:t>Konvolüsyon</a:t>
            </a:r>
            <a:r>
              <a:rPr sz="2200" i="1" dirty="0">
                <a:solidFill>
                  <a:srgbClr val="FF0000"/>
                </a:solidFill>
                <a:latin typeface="QQHRCH+Times New Roman Italic"/>
                <a:cs typeface="QQHRCH+Times New Roman Italic"/>
              </a:rPr>
              <a:t>:</a:t>
            </a:r>
            <a:r>
              <a:rPr sz="2200" i="1" spc="13" dirty="0">
                <a:solidFill>
                  <a:srgbClr val="FF0000"/>
                </a:solidFill>
                <a:latin typeface="QQHRCH+Times New Roman Italic"/>
                <a:cs typeface="QQHRCH+Times New Roman Italic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h[k]’yı</a:t>
            </a:r>
            <a:r>
              <a:rPr sz="2200" spc="1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ters</a:t>
            </a:r>
            <a:r>
              <a:rPr sz="2200" spc="1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spc="-1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çevirir,</a:t>
            </a:r>
            <a:r>
              <a:rPr sz="2200" spc="2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n’nin</a:t>
            </a:r>
            <a:r>
              <a:rPr sz="2200" spc="3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her</a:t>
            </a:r>
            <a:r>
              <a:rPr sz="2200" spc="2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200" spc="4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değeri</a:t>
            </a:r>
            <a:r>
              <a:rPr sz="2200" spc="2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200" spc="1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h[k]’yı</a:t>
            </a:r>
          </a:p>
          <a:p>
            <a:pPr marL="283794" marR="0">
              <a:lnSpc>
                <a:spcPts val="2445"/>
              </a:lnSpc>
              <a:spcBef>
                <a:spcPts val="244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öteleyerek</a:t>
            </a:r>
            <a:r>
              <a:rPr sz="2200" spc="-6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x[n]</a:t>
            </a:r>
            <a:r>
              <a:rPr sz="2200" spc="-1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sinyalinden</a:t>
            </a:r>
            <a:r>
              <a:rPr sz="2200" spc="-5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geçirilir</a:t>
            </a:r>
            <a:r>
              <a:rPr sz="2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65296" y="5571188"/>
            <a:ext cx="3705223" cy="34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5"/>
              </a:lnSpc>
              <a:spcBef>
                <a:spcPts val="0"/>
              </a:spcBef>
              <a:spcAft>
                <a:spcPts val="0"/>
              </a:spcAft>
            </a:pPr>
            <a:r>
              <a:rPr sz="2200" spc="-3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Ayrık</a:t>
            </a:r>
            <a:r>
              <a:rPr sz="2200" spc="2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Zamanlı</a:t>
            </a:r>
            <a:r>
              <a:rPr sz="2200" spc="1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Doğrusal</a:t>
            </a:r>
            <a:r>
              <a:rPr sz="2200" spc="-1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Sistem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08218" y="6567360"/>
            <a:ext cx="141175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IPJADT+Arial"/>
                <a:cs typeface="IPJADT+Arial"/>
              </a:rPr>
              <a:t>İşaret</a:t>
            </a:r>
            <a:r>
              <a:rPr sz="1200" spc="-43" dirty="0">
                <a:solidFill>
                  <a:srgbClr val="B5A788"/>
                </a:solidFill>
                <a:latin typeface="IPJADT+Arial"/>
                <a:cs typeface="IPJADT+Arial"/>
              </a:rPr>
              <a:t> </a:t>
            </a:r>
            <a:r>
              <a:rPr sz="1200" dirty="0">
                <a:solidFill>
                  <a:srgbClr val="B5A788"/>
                </a:solidFill>
                <a:latin typeface="IPJADT+Arial"/>
                <a:cs typeface="IPJADT+Arial"/>
              </a:rPr>
              <a:t>ve Sistemler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13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4DCF6E4-3437-CD3F-C9BB-2CAC48BA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68636"/>
            <a:ext cx="3131840" cy="82519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D58F209-5292-6A65-DAA5-96855D80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63" y="3965227"/>
            <a:ext cx="5580112" cy="15189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96863-EE88-70B9-0F43-7E109598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1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F0CA4A3-EFA6-1DE7-50AD-D9EB2022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823549"/>
            <a:ext cx="748769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95C81B-7026-E38E-0DD0-44455B25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31CAAF-051F-59A7-4B21-5434E9E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328444"/>
            <a:ext cx="715427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9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C8CD3-915C-77D1-9459-7989E4AC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-50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</a:t>
            </a:r>
            <a:r>
              <a:rPr lang="tr-TR" sz="1800" spc="-47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14A0BE-E40B-C834-8064-7E8AC67A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966444"/>
            <a:ext cx="672558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5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FB321B-0123-274D-D97E-DBB124FE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1C1E69-B54A-CC02-5600-5BC94B49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69" y="1242707"/>
            <a:ext cx="6716062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4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906231-880A-E5FB-387F-1DE1DCAD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57A85E-3900-86E1-9A86-8FC0E4D0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5" y="1190312"/>
            <a:ext cx="648743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36F79-4774-5263-4020-5C3AAC39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7EAB5AB-753D-D46B-C9BA-838DDFDF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69" y="1347497"/>
            <a:ext cx="671606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55215"/>
            <a:ext cx="5574797" cy="6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2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300" spc="-7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(Evrişim)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638" y="1474902"/>
            <a:ext cx="7388885" cy="1713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2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Konvolüsyon(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convolution) uzun</a:t>
            </a:r>
            <a:r>
              <a:rPr sz="2800" spc="3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yıllardır</a:t>
            </a:r>
            <a:r>
              <a:rPr sz="2800" spc="3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bilinen</a:t>
            </a:r>
          </a:p>
          <a:p>
            <a:pPr marL="283464" marR="0">
              <a:lnSpc>
                <a:spcPts val="3109"/>
              </a:lnSpc>
              <a:spcBef>
                <a:spcPts val="299"/>
              </a:spcBef>
              <a:spcAft>
                <a:spcPts val="0"/>
              </a:spcAft>
            </a:pPr>
            <a:r>
              <a:rPr sz="2800" spc="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800" spc="75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uygulanan</a:t>
            </a:r>
            <a:r>
              <a:rPr sz="2800" spc="79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matematiksel</a:t>
            </a:r>
            <a:r>
              <a:rPr sz="2800" spc="80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800" spc="76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</a:t>
            </a:r>
            <a:r>
              <a:rPr sz="2800" spc="75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olmakla</a:t>
            </a:r>
          </a:p>
          <a:p>
            <a:pPr marL="283464" marR="0">
              <a:lnSpc>
                <a:spcPts val="3112"/>
              </a:lnSpc>
              <a:spcBef>
                <a:spcPts val="201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birlikte</a:t>
            </a:r>
            <a:r>
              <a:rPr sz="2800" spc="49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bu</a:t>
            </a:r>
            <a:r>
              <a:rPr sz="2800" spc="47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</a:t>
            </a:r>
            <a:r>
              <a:rPr sz="2800" spc="50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tanımlamak</a:t>
            </a:r>
            <a:r>
              <a:rPr sz="2800" spc="51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800" spc="50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matematikte</a:t>
            </a:r>
          </a:p>
          <a:p>
            <a:pPr marL="283464" marR="0">
              <a:lnSpc>
                <a:spcPts val="3112"/>
              </a:lnSpc>
              <a:spcBef>
                <a:spcPts val="297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çok</a:t>
            </a:r>
            <a:r>
              <a:rPr sz="2800" spc="-6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spc="1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çeşitli</a:t>
            </a:r>
            <a:r>
              <a:rPr sz="2800" spc="-8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terimler</a:t>
            </a:r>
            <a:r>
              <a:rPr sz="2800" spc="-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kullanılmıştır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576" y="3807664"/>
            <a:ext cx="7390394" cy="214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2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Örneğin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;</a:t>
            </a:r>
            <a:r>
              <a:rPr sz="2800" spc="222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yığışım</a:t>
            </a:r>
            <a:r>
              <a:rPr sz="2800" spc="2198" dirty="0">
                <a:solidFill>
                  <a:srgbClr val="FF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tümlemesi</a:t>
            </a:r>
            <a:r>
              <a:rPr sz="2800" spc="2236" dirty="0">
                <a:solidFill>
                  <a:srgbClr val="FF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(superposition</a:t>
            </a:r>
          </a:p>
          <a:p>
            <a:pPr marL="283464" marR="0">
              <a:lnSpc>
                <a:spcPts val="3112"/>
              </a:lnSpc>
              <a:spcBef>
                <a:spcPts val="297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integral)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,</a:t>
            </a:r>
            <a:r>
              <a:rPr sz="2800" spc="354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tarama</a:t>
            </a:r>
            <a:r>
              <a:rPr sz="2800" spc="359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(scanning)</a:t>
            </a:r>
            <a:r>
              <a:rPr sz="2800" spc="3552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tümlemesi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,</a:t>
            </a:r>
          </a:p>
          <a:p>
            <a:pPr marL="283464" marR="0">
              <a:lnSpc>
                <a:spcPts val="3109"/>
              </a:lnSpc>
              <a:spcBef>
                <a:spcPts val="202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Duhamel</a:t>
            </a:r>
            <a:r>
              <a:rPr sz="2800" spc="1274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tümlemesi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,</a:t>
            </a:r>
            <a:r>
              <a:rPr sz="2800" spc="126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yuvarlatma</a:t>
            </a:r>
            <a:r>
              <a:rPr sz="2800" spc="1274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(smoothing)</a:t>
            </a:r>
          </a:p>
          <a:p>
            <a:pPr marL="283464" marR="0">
              <a:lnSpc>
                <a:spcPts val="3112"/>
              </a:lnSpc>
              <a:spcBef>
                <a:spcPts val="25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tümlemesi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,</a:t>
            </a:r>
            <a:r>
              <a:rPr sz="2800" spc="236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ağırlıklı</a:t>
            </a:r>
            <a:r>
              <a:rPr sz="2800" spc="2376" dirty="0">
                <a:solidFill>
                  <a:srgbClr val="FF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ortalama</a:t>
            </a:r>
            <a:r>
              <a:rPr sz="2800" spc="239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800" spc="233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katlama</a:t>
            </a:r>
          </a:p>
          <a:p>
            <a:pPr marL="283464" marR="0">
              <a:lnSpc>
                <a:spcPts val="3109"/>
              </a:lnSpc>
              <a:spcBef>
                <a:spcPts val="250"/>
              </a:spcBef>
              <a:spcAft>
                <a:spcPts val="0"/>
              </a:spcAft>
            </a:pPr>
            <a:r>
              <a:rPr sz="2800" spc="10" dirty="0">
                <a:solidFill>
                  <a:srgbClr val="FF0000"/>
                </a:solidFill>
                <a:latin typeface="IUQESI+Times New Roman"/>
                <a:cs typeface="IUQESI+Times New Roman"/>
              </a:rPr>
              <a:t>(folding)</a:t>
            </a:r>
            <a:r>
              <a:rPr sz="2800" spc="-105" dirty="0">
                <a:solidFill>
                  <a:srgbClr val="FF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JLITMA+Times New Roman"/>
                <a:cs typeface="JLITMA+Times New Roman"/>
              </a:rPr>
              <a:t>tümlemesi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olarak</a:t>
            </a:r>
            <a:r>
              <a:rPr sz="2800" spc="-3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kullanılabilmektedir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B7F00E-C33D-B110-EA41-FE86B4DF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2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E4B8CC-0A96-4BEE-83E0-040F5E01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1137918"/>
            <a:ext cx="738290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8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9BF8EB-C24B-F9E6-72E6-56A6A29B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3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6AC3F96-A79C-CA37-8723-14B39DE0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1299865"/>
            <a:ext cx="723048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5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9038C2-D102-6377-8F07-1A9048AA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3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84B69A-CDDB-5DE1-0933-7E633A04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142681"/>
            <a:ext cx="712569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327FC1-676B-5AB6-8B1E-AFDE3B7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3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77234F-5DC5-B2FF-12E1-1688D23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6" y="1561839"/>
            <a:ext cx="714474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4ECA0-12D4-205A-C8B8-19D73487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4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1C6ADC-62D7-2F2D-C4ED-D1F211D2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0" y="1576129"/>
            <a:ext cx="641122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34B45-0830-7DB4-A280-F73E14A8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4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8B18D7-3816-7EF1-602D-C4FB3837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5" y="1056944"/>
            <a:ext cx="651600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863B6C-0F50-C165-56DB-D3E008A4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4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85CB08-5214-8CFF-6962-66FA26B3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1433234"/>
            <a:ext cx="700185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9835C9-CAEB-FEA0-CA6C-290E00CF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5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C6BCF09-8202-7BB4-52DA-2DC8C49C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84" y="1823813"/>
            <a:ext cx="684943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7B2AF-6F39-6E61-2969-BAF9897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5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621956-E21B-A7DA-1643-A59785AD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1904787"/>
            <a:ext cx="693516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02A2D-A3D3-2439-A683-13A1795B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5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4F64CB-189B-5969-42E5-6908647E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1595181"/>
            <a:ext cx="670653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7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55215"/>
            <a:ext cx="4942727" cy="6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2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300" spc="-7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nedir?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1390488"/>
            <a:ext cx="7388801" cy="1713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Konvolüsyon,</a:t>
            </a:r>
            <a:r>
              <a:rPr sz="2800" spc="83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birim</a:t>
            </a:r>
            <a:r>
              <a:rPr sz="2800" spc="79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dürtü</a:t>
            </a:r>
            <a:r>
              <a:rPr sz="2800" spc="86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yanıtı</a:t>
            </a:r>
            <a:r>
              <a:rPr sz="2800" spc="85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(h(t))</a:t>
            </a:r>
            <a:r>
              <a:rPr sz="2800" spc="82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olarak</a:t>
            </a:r>
          </a:p>
          <a:p>
            <a:pPr marL="283464" marR="0">
              <a:lnSpc>
                <a:spcPts val="3112"/>
              </a:lnSpc>
              <a:spcBef>
                <a:spcPts val="25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bilinen</a:t>
            </a:r>
            <a:r>
              <a:rPr sz="2800" spc="47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800" spc="46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sistemin,</a:t>
            </a:r>
            <a:r>
              <a:rPr sz="2800" spc="43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x(t)</a:t>
            </a:r>
            <a:r>
              <a:rPr sz="2800" spc="42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giriş</a:t>
            </a:r>
            <a:r>
              <a:rPr sz="2800" spc="47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işaretine</a:t>
            </a:r>
            <a:r>
              <a:rPr sz="2800" spc="46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karşılık</a:t>
            </a:r>
          </a:p>
          <a:p>
            <a:pPr marL="283464" marR="0">
              <a:lnSpc>
                <a:spcPts val="3112"/>
              </a:lnSpc>
              <a:spcBef>
                <a:spcPts val="20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üreteceği</a:t>
            </a:r>
            <a:r>
              <a:rPr sz="2800" spc="59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y(t)</a:t>
            </a:r>
            <a:r>
              <a:rPr sz="2800" spc="60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çıkış</a:t>
            </a:r>
            <a:r>
              <a:rPr sz="2800" spc="59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işaretini</a:t>
            </a:r>
            <a:r>
              <a:rPr sz="2800" spc="59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zaman</a:t>
            </a:r>
            <a:r>
              <a:rPr sz="2800" spc="59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domeninde</a:t>
            </a:r>
          </a:p>
          <a:p>
            <a:pPr marL="283464" marR="0">
              <a:lnSpc>
                <a:spcPts val="3109"/>
              </a:lnSpc>
              <a:spcBef>
                <a:spcPts val="299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bulmaya yarayan</a:t>
            </a:r>
            <a:r>
              <a:rPr sz="2800" spc="5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800" spc="-4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-1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işlemdir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3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7F95E21-B0F5-E335-A748-07CFEB35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84604"/>
            <a:ext cx="7740352" cy="31827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48749"/>
            <a:ext cx="5986745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Frekansta</a:t>
            </a:r>
            <a:r>
              <a:rPr sz="4400" spc="-1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4138" y="1522131"/>
            <a:ext cx="4840694" cy="4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1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spc="-6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0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8122" y="1782316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1314" y="1782316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584" y="1782316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2108" y="1782316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9975" y="2091734"/>
            <a:ext cx="300248" cy="29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23378" y="2091734"/>
            <a:ext cx="300248" cy="29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14325" y="2295831"/>
            <a:ext cx="298398" cy="68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20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27196" y="2295831"/>
            <a:ext cx="298398" cy="68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20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20977" y="2347097"/>
            <a:ext cx="6816559" cy="4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2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199" dirty="0">
                <a:solidFill>
                  <a:srgbClr val="000000"/>
                </a:solidFill>
                <a:latin typeface="QEBTTU+Symbol"/>
                <a:cs typeface="QEBTTU+Symbol"/>
              </a:rPr>
              <a:t></a:t>
            </a:r>
            <a:r>
              <a:rPr sz="2800" spc="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208" dirty="0">
                <a:solidFill>
                  <a:srgbClr val="000000"/>
                </a:solidFill>
                <a:latin typeface="QEBTTU+Symbol"/>
                <a:cs typeface="QEBTTU+Symbol"/>
              </a:rPr>
              <a:t></a:t>
            </a:r>
            <a:r>
              <a:rPr sz="2800" spc="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</a:t>
            </a:r>
            <a:r>
              <a:rPr sz="2800" spc="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</a:t>
            </a:r>
            <a:r>
              <a:rPr sz="2800" spc="20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0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3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208" dirty="0">
                <a:solidFill>
                  <a:srgbClr val="000000"/>
                </a:solidFill>
                <a:latin typeface="QEBTTU+Symbol"/>
                <a:cs typeface="QEBTTU+Symbol"/>
              </a:rPr>
              <a:t></a:t>
            </a:r>
            <a:r>
              <a:rPr sz="2800" spc="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1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i="1" spc="-1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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4248" y="2606583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99514" y="2606583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47110" y="2606583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69125" y="2606583"/>
            <a:ext cx="256096" cy="26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1236" y="2876433"/>
            <a:ext cx="422072" cy="29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spc="54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64043" y="2876433"/>
            <a:ext cx="422149" cy="29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spc="54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06601" y="3271688"/>
            <a:ext cx="7467546" cy="1107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2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FREKANSTA</a:t>
            </a:r>
            <a:r>
              <a:rPr sz="2400" b="1" spc="-104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KONVOLÜSYON</a:t>
            </a:r>
            <a:r>
              <a:rPr sz="2400" b="1" spc="28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ZAMANDA</a:t>
            </a:r>
            <a:r>
              <a:rPr sz="2400" b="1" spc="-80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ÇARPIM</a:t>
            </a:r>
          </a:p>
          <a:p>
            <a:pPr marL="0" marR="0">
              <a:lnSpc>
                <a:spcPts val="2660"/>
              </a:lnSpc>
              <a:spcBef>
                <a:spcPts val="172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ZAMANDA</a:t>
            </a:r>
            <a:r>
              <a:rPr sz="2400" b="1" spc="-99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KONVOLÜSYON</a:t>
            </a:r>
            <a:r>
              <a:rPr sz="2400" b="1" spc="22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spc="-2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FREKANSTA</a:t>
            </a:r>
            <a:r>
              <a:rPr sz="2400" b="1" spc="-80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ÇARPIM</a:t>
            </a:r>
          </a:p>
          <a:p>
            <a:pPr marL="2183257" marR="0">
              <a:lnSpc>
                <a:spcPts val="2657"/>
              </a:lnSpc>
              <a:spcBef>
                <a:spcPts val="22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İŞLEMİ</a:t>
            </a:r>
            <a:r>
              <a:rPr sz="2400" b="1" spc="-48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DEMEKTİR.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60209" y="4644669"/>
            <a:ext cx="1871493" cy="43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29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320154" y="4603920"/>
            <a:ext cx="1220533" cy="475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593" dirty="0">
                <a:solidFill>
                  <a:srgbClr val="000000"/>
                </a:solidFill>
                <a:latin typeface="QEBTTU+Symbol"/>
                <a:cs typeface="QEBTTU+Symbol"/>
              </a:rPr>
              <a:t></a:t>
            </a:r>
            <a:r>
              <a:rPr sz="2500" i="1" baseline="4528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500" i="1" spc="-157" baseline="452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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46747" y="4644669"/>
            <a:ext cx="2144614" cy="43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0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0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90773" y="486540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779522" y="486540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60336" y="486540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600553" y="486540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565991" y="5275336"/>
            <a:ext cx="2321060" cy="43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0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1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7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spc="-10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2800" i="1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75502" y="5190839"/>
            <a:ext cx="1579735" cy="518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4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</a:t>
            </a:r>
            <a:r>
              <a:rPr sz="2800" spc="-9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09" dirty="0">
                <a:solidFill>
                  <a:srgbClr val="000000"/>
                </a:solidFill>
                <a:latin typeface="QEBTTU+Symbol"/>
                <a:cs typeface="QEBTTU+Symbol"/>
              </a:rPr>
              <a:t></a:t>
            </a:r>
            <a:r>
              <a:rPr sz="2500" i="1" spc="239" baseline="4509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1750" spc="-91" baseline="77503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1750" baseline="7750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  <a:r>
              <a:rPr sz="1750" spc="-233" baseline="7750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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61890" y="5275336"/>
            <a:ext cx="1695181" cy="43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3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879688" y="549677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096096" y="549677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92302" y="549677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904743" y="5496775"/>
            <a:ext cx="257200" cy="268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29D7AE-5389-7C48-17AA-7DF421D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6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FC088C-5DFE-2D45-DA2F-03708BE5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1228418"/>
            <a:ext cx="717332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48749"/>
            <a:ext cx="5492279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Örnek 6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32</a:t>
            </a:r>
          </a:p>
        </p:txBody>
      </p:sp>
      <p:pic>
        <p:nvPicPr>
          <p:cNvPr id="44" name="Resim 43">
            <a:extLst>
              <a:ext uri="{FF2B5EF4-FFF2-40B4-BE49-F238E27FC236}">
                <a16:creationId xmlns:a16="http://schemas.microsoft.com/office/drawing/2014/main" id="{80819FF7-A193-24BE-AAB9-C2C4506C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12" y="1210338"/>
            <a:ext cx="6629975" cy="45723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D65FA-4337-274F-A33D-A6FF1D6E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6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2D67E-A2A1-F9A8-61DA-B0E670EE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5" y="1882006"/>
            <a:ext cx="7254869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1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48749"/>
            <a:ext cx="2726475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Hatırlatma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34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66F1FB6E-AC29-A797-8263-0F9AC906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5540220" cy="466384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5E8F3-1A59-1207-6E42-4E660EA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7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80E6E95-7A1B-04CA-433E-F54D037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9" y="1306646"/>
            <a:ext cx="648518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5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373236"/>
            <a:ext cx="5492278" cy="66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Örnek 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60206" y="6567360"/>
            <a:ext cx="322671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35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4CD0E04-1968-0DE7-972B-E24E0224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80784"/>
            <a:ext cx="7940728" cy="53039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B46AB2-B5B5-AB84-E4AC-B66EA87E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553998"/>
          </a:xfrm>
        </p:spPr>
        <p:txBody>
          <a:bodyPr>
            <a:normAutofit fontScale="90000"/>
          </a:bodyPr>
          <a:lstStyle/>
          <a:p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lang="tr-TR" sz="18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  <a:t>Örnek 7</a:t>
            </a:r>
            <a:br>
              <a:rPr lang="tr-TR" sz="1800" dirty="0">
                <a:solidFill>
                  <a:srgbClr val="572314"/>
                </a:solidFill>
                <a:latin typeface="IPJADT+Arial"/>
                <a:cs typeface="IPJADT+Arial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0FE2C3-8169-6F9B-C22F-6C9D2A8C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6" y="1497162"/>
            <a:ext cx="748348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55215"/>
            <a:ext cx="4942727" cy="6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2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300" spc="-7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nedir?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1811" y="1386247"/>
            <a:ext cx="7390298" cy="128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800" spc="36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</a:t>
            </a:r>
            <a:r>
              <a:rPr sz="2800" spc="38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*</a:t>
            </a:r>
            <a:r>
              <a:rPr sz="2800" spc="37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sembolü</a:t>
            </a:r>
            <a:r>
              <a:rPr sz="2800" spc="36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  <a:r>
              <a:rPr sz="2800" spc="36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gösterilir</a:t>
            </a:r>
            <a:r>
              <a:rPr sz="2800" spc="35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spc="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</a:p>
          <a:p>
            <a:pPr marL="283464" marR="0">
              <a:lnSpc>
                <a:spcPts val="3112"/>
              </a:lnSpc>
              <a:spcBef>
                <a:spcPts val="250"/>
              </a:spcBef>
              <a:spcAft>
                <a:spcPts val="0"/>
              </a:spcAft>
            </a:pPr>
            <a:r>
              <a:rPr sz="2800" spc="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  <a:r>
              <a:rPr sz="2800" spc="32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boyutlu</a:t>
            </a:r>
            <a:r>
              <a:rPr sz="2800" spc="38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sürekli</a:t>
            </a:r>
            <a:r>
              <a:rPr sz="2800" spc="37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zamanlı</a:t>
            </a:r>
            <a:r>
              <a:rPr sz="2800" spc="35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800" spc="36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</a:t>
            </a:r>
          </a:p>
          <a:p>
            <a:pPr marL="283464" marR="0">
              <a:lnSpc>
                <a:spcPts val="3112"/>
              </a:lnSpc>
              <a:spcBef>
                <a:spcPts val="20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aşağıdaki</a:t>
            </a:r>
            <a:r>
              <a:rPr sz="2800" spc="-7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formül</a:t>
            </a:r>
            <a:r>
              <a:rPr sz="2800" spc="2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spc="1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  <a:r>
              <a:rPr sz="2800" spc="-6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hesaplanır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1343" y="2908251"/>
            <a:ext cx="2427416" cy="43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y(t)</a:t>
            </a:r>
            <a:r>
              <a:rPr sz="2800" spc="1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= </a:t>
            </a:r>
            <a:r>
              <a:rPr sz="2800" spc="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x(t)</a:t>
            </a:r>
            <a:r>
              <a:rPr sz="2800" spc="-3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*</a:t>
            </a:r>
            <a:r>
              <a:rPr sz="2800" spc="-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h(t)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2465" y="3476024"/>
            <a:ext cx="322416" cy="32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4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7482" y="3713031"/>
            <a:ext cx="320646" cy="788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10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83768" y="3772039"/>
            <a:ext cx="3890900" cy="538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37"/>
              </a:lnSpc>
              <a:spcBef>
                <a:spcPts val="0"/>
              </a:spcBef>
              <a:spcAft>
                <a:spcPts val="0"/>
              </a:spcAft>
            </a:pPr>
            <a:r>
              <a:rPr sz="3200" i="1" spc="135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y</a:t>
            </a:r>
            <a:r>
              <a:rPr sz="3200" spc="-1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i="1" spc="21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00" spc="-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00" spc="25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1" spc="8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00" spc="-26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200" spc="-3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4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200" i="1" spc="5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00" spc="-1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00" i="1" spc="-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201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200" spc="-5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8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4672" y="4384703"/>
            <a:ext cx="462986" cy="32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4"/>
              </a:lnSpc>
              <a:spcBef>
                <a:spcPts val="0"/>
              </a:spcBef>
              <a:spcAft>
                <a:spcPts val="0"/>
              </a:spcAft>
            </a:pPr>
            <a:r>
              <a:rPr sz="1850" spc="92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2465" y="4770330"/>
            <a:ext cx="322416" cy="32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4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7482" y="5006493"/>
            <a:ext cx="320646" cy="788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10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83768" y="5065535"/>
            <a:ext cx="3890900" cy="538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37"/>
              </a:lnSpc>
              <a:spcBef>
                <a:spcPts val="0"/>
              </a:spcBef>
              <a:spcAft>
                <a:spcPts val="0"/>
              </a:spcAft>
            </a:pPr>
            <a:r>
              <a:rPr sz="3200" i="1" spc="135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y</a:t>
            </a:r>
            <a:r>
              <a:rPr sz="3200" spc="-1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i="1" spc="21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00" spc="-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00" spc="23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1" spc="5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00" spc="-26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200" spc="-3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8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200" spc="-38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00" i="1" spc="8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00" spc="-1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200" i="1" spc="-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201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200" spc="-5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8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2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7959" y="5678999"/>
            <a:ext cx="462986" cy="329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4"/>
              </a:lnSpc>
              <a:spcBef>
                <a:spcPts val="0"/>
              </a:spcBef>
              <a:spcAft>
                <a:spcPts val="0"/>
              </a:spcAft>
            </a:pPr>
            <a:r>
              <a:rPr sz="1850" spc="92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7683" y="555215"/>
            <a:ext cx="4942727" cy="6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02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300" spc="-7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300" dirty="0">
                <a:solidFill>
                  <a:srgbClr val="572314"/>
                </a:solidFill>
                <a:latin typeface="IPJADT+Arial"/>
                <a:cs typeface="IPJADT+Arial"/>
              </a:rPr>
              <a:t>nedir?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9979" y="1297503"/>
            <a:ext cx="7180051" cy="48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34"/>
              </a:lnSpc>
              <a:spcBef>
                <a:spcPts val="0"/>
              </a:spcBef>
              <a:spcAft>
                <a:spcPts val="0"/>
              </a:spcAft>
            </a:pPr>
            <a:r>
              <a:rPr sz="25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550" spc="181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Benzer</a:t>
            </a:r>
            <a:r>
              <a:rPr sz="3200" spc="-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şekilde</a:t>
            </a:r>
            <a:r>
              <a:rPr sz="3200" spc="2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ayrık</a:t>
            </a:r>
            <a:r>
              <a:rPr sz="3200" spc="2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 </a:t>
            </a:r>
            <a:r>
              <a:rPr sz="3200" spc="-1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52511" y="1774921"/>
            <a:ext cx="324295" cy="3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4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22722" y="1906996"/>
            <a:ext cx="594064" cy="793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sz="4850" dirty="0">
                <a:solidFill>
                  <a:srgbClr val="000000"/>
                </a:solidFill>
                <a:latin typeface="QEBTTU+Symbol"/>
                <a:cs typeface="QEBTTU+Symbol"/>
              </a:rPr>
              <a:t>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33232" y="2018487"/>
            <a:ext cx="6007481" cy="54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61"/>
              </a:lnSpc>
              <a:spcBef>
                <a:spcPts val="0"/>
              </a:spcBef>
              <a:spcAft>
                <a:spcPts val="0"/>
              </a:spcAft>
            </a:pPr>
            <a:r>
              <a:rPr sz="3250" i="1" spc="11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y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spc="-8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5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6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3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spc="3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3250" i="1" spc="3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50" spc="72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spc="-8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50" spc="45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6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26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3250" spc="3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250" i="1" spc="3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i="1" spc="-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3250" spc="-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26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8213" y="2581392"/>
            <a:ext cx="728832" cy="3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4"/>
              </a:lnSpc>
              <a:spcBef>
                <a:spcPts val="0"/>
              </a:spcBef>
              <a:spcAft>
                <a:spcPts val="0"/>
              </a:spcAft>
            </a:pPr>
            <a:r>
              <a:rPr sz="1900" i="1" spc="23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1900" dirty="0">
                <a:solidFill>
                  <a:srgbClr val="000000"/>
                </a:solidFill>
                <a:latin typeface="QEBTTU+Symbol"/>
                <a:cs typeface="QEBTTU+Symbol"/>
              </a:rPr>
              <a:t>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42656" y="2970964"/>
            <a:ext cx="324295" cy="3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4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13749" y="3103040"/>
            <a:ext cx="594064" cy="793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sz="4850" dirty="0">
                <a:solidFill>
                  <a:srgbClr val="000000"/>
                </a:solidFill>
                <a:latin typeface="QEBTTU+Symbol"/>
                <a:cs typeface="QEBTTU+Symbol"/>
              </a:rPr>
              <a:t>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33232" y="3215370"/>
            <a:ext cx="3898373" cy="54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61"/>
              </a:lnSpc>
              <a:spcBef>
                <a:spcPts val="0"/>
              </a:spcBef>
              <a:spcAft>
                <a:spcPts val="0"/>
              </a:spcAft>
            </a:pPr>
            <a:r>
              <a:rPr sz="3250" i="1" spc="11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y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250" spc="-8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250" spc="43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3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h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spc="265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3250" spc="3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250" i="1" spc="6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x</a:t>
            </a:r>
            <a:r>
              <a:rPr sz="325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2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n</a:t>
            </a:r>
            <a:r>
              <a:rPr sz="3250" i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3250" spc="-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50" i="1" spc="26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32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39207" y="3777462"/>
            <a:ext cx="727849" cy="3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4"/>
              </a:lnSpc>
              <a:spcBef>
                <a:spcPts val="0"/>
              </a:spcBef>
              <a:spcAft>
                <a:spcPts val="0"/>
              </a:spcAft>
            </a:pPr>
            <a:r>
              <a:rPr sz="1900" i="1" spc="23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k</a:t>
            </a:r>
            <a:r>
              <a:rPr sz="1900" dirty="0">
                <a:solidFill>
                  <a:srgbClr val="000000"/>
                </a:solidFill>
                <a:latin typeface="QEBTTU+Symbol"/>
                <a:cs typeface="QEBTTU+Symbol"/>
              </a:rPr>
              <a:t>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7683" y="4118047"/>
            <a:ext cx="2832130" cy="48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34"/>
              </a:lnSpc>
              <a:spcBef>
                <a:spcPts val="0"/>
              </a:spcBef>
              <a:spcAft>
                <a:spcPts val="0"/>
              </a:spcAft>
            </a:pPr>
            <a:r>
              <a:rPr sz="3200" spc="-7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HATIRLATMA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27683" y="4682308"/>
            <a:ext cx="7468025" cy="1463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34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3200" spc="4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işleminin</a:t>
            </a:r>
            <a:r>
              <a:rPr sz="3200" spc="3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uygulanabilmesi</a:t>
            </a:r>
            <a:r>
              <a:rPr sz="3200" spc="5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</a:p>
          <a:p>
            <a:pPr marL="0" marR="0">
              <a:lnSpc>
                <a:spcPts val="3537"/>
              </a:lnSpc>
              <a:spcBef>
                <a:spcPts val="354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sistemin</a:t>
            </a:r>
            <a:r>
              <a:rPr sz="3200" spc="188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lineer</a:t>
            </a:r>
            <a:r>
              <a:rPr sz="3200" spc="188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3200" spc="182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zamanla</a:t>
            </a:r>
            <a:r>
              <a:rPr sz="3200" spc="184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değişmeyen</a:t>
            </a:r>
          </a:p>
          <a:p>
            <a:pPr marL="0" marR="0">
              <a:lnSpc>
                <a:spcPts val="3537"/>
              </a:lnSpc>
              <a:spcBef>
                <a:spcPts val="305"/>
              </a:spcBef>
              <a:spcAft>
                <a:spcPts val="0"/>
              </a:spcAft>
            </a:pPr>
            <a:r>
              <a:rPr sz="3200" spc="-13" dirty="0">
                <a:solidFill>
                  <a:srgbClr val="000000"/>
                </a:solidFill>
                <a:latin typeface="JLITMA+Times New Roman"/>
                <a:cs typeface="JLITMA+Times New Roman"/>
              </a:rPr>
              <a:t>olması</a:t>
            </a:r>
            <a:r>
              <a:rPr sz="3200" spc="61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3200" spc="-1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gerekmektedir.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517248"/>
            <a:ext cx="7612692" cy="143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Sürekli</a:t>
            </a:r>
            <a:r>
              <a:rPr sz="2800" spc="-3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>
                <a:solidFill>
                  <a:srgbClr val="572314"/>
                </a:solidFill>
                <a:latin typeface="TVSTMV+Arial"/>
                <a:cs typeface="TVSTMV+Arial"/>
              </a:rPr>
              <a:t>Zaman</a:t>
            </a:r>
            <a:r>
              <a:rPr sz="2800" spc="21" dirty="0">
                <a:solidFill>
                  <a:srgbClr val="572314"/>
                </a:solidFill>
                <a:latin typeface="TVSTMV+Arial"/>
                <a:cs typeface="TVSTMV+Arial"/>
              </a:rPr>
              <a:t> </a:t>
            </a: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Fonksiyonlarının</a:t>
            </a:r>
            <a:r>
              <a:rPr sz="2800" spc="5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Konvolüsyonu</a:t>
            </a:r>
          </a:p>
          <a:p>
            <a:pPr marL="222503" marR="0">
              <a:lnSpc>
                <a:spcPts val="3112"/>
              </a:lnSpc>
              <a:spcBef>
                <a:spcPts val="4762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Zaman</a:t>
            </a:r>
            <a:r>
              <a:rPr sz="2800" spc="71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sürekli</a:t>
            </a:r>
            <a:r>
              <a:rPr sz="2800" spc="71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fonksiyonları</a:t>
            </a:r>
            <a:r>
              <a:rPr sz="2800" spc="70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olan</a:t>
            </a:r>
            <a:r>
              <a:rPr sz="2800" spc="71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 (t)</a:t>
            </a:r>
            <a:r>
              <a:rPr sz="2800" spc="69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800" spc="70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 (t)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6549" y="1681298"/>
            <a:ext cx="240791" cy="233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1370" y="1681298"/>
            <a:ext cx="240791" cy="233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3443" y="1947767"/>
            <a:ext cx="7071284" cy="433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spc="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gibi</a:t>
            </a:r>
            <a:r>
              <a:rPr sz="2800" spc="-1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iki</a:t>
            </a:r>
            <a:r>
              <a:rPr sz="2800" spc="-28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fonksiyonun</a:t>
            </a:r>
            <a:r>
              <a:rPr sz="2800" spc="-8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konvolüsyonu</a:t>
            </a:r>
            <a:r>
              <a:rPr sz="2800" spc="-7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matematikte,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034" y="2702418"/>
            <a:ext cx="311927" cy="30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35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8846" y="2906643"/>
            <a:ext cx="6832997" cy="58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4"/>
              </a:lnSpc>
              <a:spcBef>
                <a:spcPts val="0"/>
              </a:spcBef>
              <a:spcAft>
                <a:spcPts val="0"/>
              </a:spcAft>
            </a:pP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14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257" dirty="0">
                <a:solidFill>
                  <a:srgbClr val="000000"/>
                </a:solidFill>
                <a:latin typeface="QEBTTU+Symbol"/>
                <a:cs typeface="QEBTTU+Symbol"/>
              </a:rPr>
              <a:t>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-1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000" spc="-14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2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000" spc="-14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4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500" dirty="0">
                <a:solidFill>
                  <a:srgbClr val="000000"/>
                </a:solidFill>
                <a:latin typeface="QEBTTU+Symbol"/>
                <a:cs typeface="QEBTTU+Symbol"/>
              </a:rPr>
              <a:t></a:t>
            </a:r>
            <a:r>
              <a:rPr sz="3500" spc="2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3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000" i="1" spc="17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0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000" spc="496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2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26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000" spc="427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000" spc="4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00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000" i="1" spc="6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3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0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000" i="1" spc="16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427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000" spc="58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000" i="1" spc="-34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0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6263" y="2973604"/>
            <a:ext cx="1377889" cy="50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5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000" spc="55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71746" y="2917506"/>
            <a:ext cx="309930" cy="73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89"/>
              </a:lnSpc>
              <a:spcBef>
                <a:spcPts val="0"/>
              </a:spcBef>
              <a:spcAft>
                <a:spcPts val="0"/>
              </a:spcAft>
            </a:pPr>
            <a:r>
              <a:rPr sz="45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32053" y="2973604"/>
            <a:ext cx="362820" cy="50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5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71420" y="2964134"/>
            <a:ext cx="387102" cy="30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35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05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99172" y="3251149"/>
            <a:ext cx="264287" cy="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50016" y="3251149"/>
            <a:ext cx="264287" cy="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57528" y="3251149"/>
            <a:ext cx="264287" cy="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72331" y="3251149"/>
            <a:ext cx="264287" cy="28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0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05232" y="3538413"/>
            <a:ext cx="440315" cy="30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35"/>
              </a:lnSpc>
              <a:spcBef>
                <a:spcPts val="0"/>
              </a:spcBef>
              <a:spcAft>
                <a:spcPts val="0"/>
              </a:spcAft>
            </a:pPr>
            <a:r>
              <a:rPr sz="1750" spc="50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09979" y="4143216"/>
            <a:ext cx="7387078" cy="86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formülü</a:t>
            </a:r>
            <a:r>
              <a:rPr sz="2800" spc="2905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ile</a:t>
            </a:r>
            <a:r>
              <a:rPr sz="2800" spc="2893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tanımlanır</a:t>
            </a:r>
            <a:r>
              <a:rPr sz="2800" spc="289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</a:t>
            </a:r>
            <a:r>
              <a:rPr sz="2800" spc="288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</a:p>
          <a:p>
            <a:pPr marL="283464" marR="0">
              <a:lnSpc>
                <a:spcPts val="3109"/>
              </a:lnSpc>
              <a:spcBef>
                <a:spcPts val="253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tümlemesi</a:t>
            </a:r>
            <a:r>
              <a:rPr sz="2800" spc="-1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(convolution</a:t>
            </a:r>
            <a:r>
              <a:rPr sz="2800" spc="-9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integral)</a:t>
            </a:r>
            <a:r>
              <a:rPr sz="2800" spc="-8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adı</a:t>
            </a:r>
            <a:r>
              <a:rPr sz="2800" spc="-4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verilir.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09979" y="5073220"/>
            <a:ext cx="7390098" cy="43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12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2250" spc="423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800" spc="125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(convolved)</a:t>
            </a:r>
            <a:r>
              <a:rPr sz="2800" spc="124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fonksiyonu</a:t>
            </a:r>
            <a:r>
              <a:rPr sz="2800" spc="1254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spc="1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da</a:t>
            </a:r>
            <a:r>
              <a:rPr sz="2800" spc="121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bir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93443" y="5500237"/>
            <a:ext cx="3320922" cy="433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zaman fonksiyonudur.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517248"/>
            <a:ext cx="7491561" cy="436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Sürekli</a:t>
            </a:r>
            <a:r>
              <a:rPr sz="2800" spc="-3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>
                <a:solidFill>
                  <a:srgbClr val="572314"/>
                </a:solidFill>
                <a:latin typeface="TVSTMV+Arial"/>
                <a:cs typeface="TVSTMV+Arial"/>
              </a:rPr>
              <a:t>Zaman</a:t>
            </a:r>
            <a:r>
              <a:rPr sz="2800" spc="21" dirty="0">
                <a:solidFill>
                  <a:srgbClr val="572314"/>
                </a:solidFill>
                <a:latin typeface="TVSTMV+Arial"/>
                <a:cs typeface="TVSTMV+Arial"/>
              </a:rPr>
              <a:t> </a:t>
            </a: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Fonksiyonlarının</a:t>
            </a:r>
            <a:r>
              <a:rPr sz="2800" spc="5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Konvolüsyonu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616" y="1289599"/>
            <a:ext cx="7388635" cy="741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1900" spc="704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</a:t>
            </a:r>
            <a:r>
              <a:rPr sz="2400" spc="212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simgesel</a:t>
            </a:r>
            <a:r>
              <a:rPr sz="2400" spc="214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olarak</a:t>
            </a:r>
            <a:r>
              <a:rPr sz="2400" spc="2119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(*)</a:t>
            </a:r>
            <a:r>
              <a:rPr sz="2400" spc="21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işaretiyle</a:t>
            </a:r>
            <a:r>
              <a:rPr sz="2400" spc="211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de</a:t>
            </a:r>
          </a:p>
          <a:p>
            <a:pPr marL="283464" marR="0">
              <a:lnSpc>
                <a:spcPts val="2660"/>
              </a:lnSpc>
              <a:spcBef>
                <a:spcPts val="17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gösterildiği</a:t>
            </a:r>
            <a:r>
              <a:rPr sz="2400" spc="1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için</a:t>
            </a:r>
            <a:r>
              <a:rPr sz="2400" spc="-2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f(t)</a:t>
            </a:r>
            <a:r>
              <a:rPr sz="2400" spc="2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fonksiyonu,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9080" y="2981857"/>
            <a:ext cx="2728925" cy="375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biçiminde</a:t>
            </a:r>
            <a:r>
              <a:rPr sz="2400" spc="-5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spc="-1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yazılabilir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616" y="3424088"/>
            <a:ext cx="7387464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3891A7"/>
                </a:solidFill>
                <a:latin typeface="SGBKTA+Wingdings 2"/>
                <a:cs typeface="SGBKTA+Wingdings 2"/>
              </a:rPr>
              <a:t></a:t>
            </a:r>
            <a:r>
              <a:rPr sz="1900" spc="704" dirty="0">
                <a:solidFill>
                  <a:srgbClr val="3891A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Konvolüsyona</a:t>
            </a:r>
            <a:r>
              <a:rPr sz="2400" spc="3072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giren</a:t>
            </a:r>
            <a:r>
              <a:rPr sz="2400" spc="3061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 (t)</a:t>
            </a:r>
            <a:r>
              <a:rPr sz="2400" spc="3017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fonksiyonunun</a:t>
            </a:r>
            <a:r>
              <a:rPr sz="2400" spc="3035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t=0</a:t>
            </a:r>
          </a:p>
          <a:p>
            <a:pPr marL="3710559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9080" y="3789831"/>
            <a:ext cx="7105261" cy="148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zamanından</a:t>
            </a:r>
            <a:r>
              <a:rPr sz="2400" spc="103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önce</a:t>
            </a:r>
            <a:r>
              <a:rPr sz="2400" spc="102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tanımlanmamış</a:t>
            </a:r>
            <a:r>
              <a:rPr sz="2400" spc="104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olması</a:t>
            </a:r>
            <a:r>
              <a:rPr sz="2400" spc="1039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durumunda</a:t>
            </a:r>
          </a:p>
          <a:p>
            <a:pPr marL="0" marR="0">
              <a:lnSpc>
                <a:spcPts val="2657"/>
              </a:lnSpc>
              <a:spcBef>
                <a:spcPts val="17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(causal-nedensel)</a:t>
            </a:r>
            <a:r>
              <a:rPr sz="2400" spc="79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integralin</a:t>
            </a:r>
            <a:r>
              <a:rPr sz="2400" spc="802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alt</a:t>
            </a:r>
            <a:r>
              <a:rPr sz="2400" spc="806" dirty="0">
                <a:solidFill>
                  <a:srgbClr val="000000"/>
                </a:solidFill>
                <a:latin typeface="IUQESI+Times New Roman"/>
                <a:cs typeface="IUQESI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sınırı</a:t>
            </a:r>
            <a:r>
              <a:rPr sz="2400" spc="79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sıfır</a:t>
            </a:r>
            <a:r>
              <a:rPr sz="2400" spc="794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değerinden</a:t>
            </a:r>
          </a:p>
          <a:p>
            <a:pPr marL="0" marR="0">
              <a:lnSpc>
                <a:spcPts val="2660"/>
              </a:lnSpc>
              <a:spcBef>
                <a:spcPts val="223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başlar 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ve </a:t>
            </a:r>
            <a:r>
              <a:rPr sz="240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aşağıdaki</a:t>
            </a:r>
            <a:r>
              <a:rPr sz="2400" spc="36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JLITMA+Times New Roman"/>
                <a:cs typeface="JLITMA+Times New Roman"/>
              </a:rPr>
              <a:t>bağıntıyla</a:t>
            </a:r>
            <a:r>
              <a:rPr sz="2400" spc="78" dirty="0">
                <a:solidFill>
                  <a:srgbClr val="000000"/>
                </a:solidFill>
                <a:latin typeface="JLITMA+Times New Roman"/>
                <a:cs typeface="JLITMA+Times New Roman"/>
              </a:rPr>
              <a:t> </a:t>
            </a:r>
            <a:r>
              <a:rPr sz="2400" spc="-17" dirty="0">
                <a:solidFill>
                  <a:srgbClr val="000000"/>
                </a:solidFill>
                <a:latin typeface="JLITMA+Times New Roman"/>
                <a:cs typeface="JLITMA+Times New Roman"/>
              </a:rPr>
              <a:t>gösterilir</a:t>
            </a:r>
            <a:r>
              <a:rPr sz="2400" dirty="0">
                <a:solidFill>
                  <a:srgbClr val="000000"/>
                </a:solidFill>
                <a:latin typeface="IUQESI+Times New Roman"/>
                <a:cs typeface="IUQESI+Times New Roman"/>
              </a:rPr>
              <a:t>.</a:t>
            </a:r>
          </a:p>
          <a:p>
            <a:pPr marL="1884935" marR="0">
              <a:lnSpc>
                <a:spcPts val="2492"/>
              </a:lnSpc>
              <a:spcBef>
                <a:spcPts val="472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88522" y="5172263"/>
            <a:ext cx="336271" cy="853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422"/>
              </a:lnSpc>
              <a:spcBef>
                <a:spcPts val="0"/>
              </a:spcBef>
              <a:spcAft>
                <a:spcPts val="0"/>
              </a:spcAft>
            </a:pPr>
            <a:r>
              <a:rPr sz="525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68597" y="5237574"/>
            <a:ext cx="4447605" cy="581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75"/>
              </a:lnSpc>
              <a:spcBef>
                <a:spcPts val="0"/>
              </a:spcBef>
              <a:spcAft>
                <a:spcPts val="0"/>
              </a:spcAft>
            </a:pP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i="1" spc="21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5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500" spc="-8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5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500" spc="25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3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0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spc="522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500" spc="8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500" spc="5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7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500" i="1" spc="-1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94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500" spc="7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500" i="1" spc="-1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5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42651" y="5563293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20057" y="5563293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8206" y="5929980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7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BF1882E-0F81-AA1F-C3E9-DFD7A619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67" y="1967724"/>
            <a:ext cx="4493145" cy="848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517248"/>
            <a:ext cx="761250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572314"/>
                </a:solidFill>
                <a:latin typeface="IPJADT+Arial"/>
                <a:cs typeface="IPJADT+Arial"/>
              </a:rPr>
              <a:t>Sürekli</a:t>
            </a:r>
            <a:r>
              <a:rPr sz="2800" spc="-3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>
                <a:solidFill>
                  <a:srgbClr val="572314"/>
                </a:solidFill>
                <a:latin typeface="TVSTMV+Arial"/>
                <a:cs typeface="TVSTMV+Arial"/>
              </a:rPr>
              <a:t>Zaman</a:t>
            </a:r>
            <a:r>
              <a:rPr sz="2800" spc="21" dirty="0">
                <a:solidFill>
                  <a:srgbClr val="572314"/>
                </a:solidFill>
                <a:latin typeface="TVSTMV+Arial"/>
                <a:cs typeface="TVSTMV+Arial"/>
              </a:rPr>
              <a:t> </a:t>
            </a:r>
            <a:r>
              <a:rPr sz="2800" dirty="0" err="1">
                <a:solidFill>
                  <a:srgbClr val="572314"/>
                </a:solidFill>
                <a:latin typeface="IPJADT+Arial"/>
                <a:cs typeface="IPJADT+Arial"/>
              </a:rPr>
              <a:t>Fonksiyonlarının</a:t>
            </a:r>
            <a:r>
              <a:rPr sz="2800" spc="51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2800" dirty="0" err="1">
                <a:solidFill>
                  <a:srgbClr val="572314"/>
                </a:solidFill>
                <a:latin typeface="IPJADT+Arial"/>
                <a:cs typeface="IPJADT+Arial"/>
              </a:rPr>
              <a:t>Konvolüsyonu</a:t>
            </a:r>
            <a:endParaRPr sz="2800" dirty="0">
              <a:solidFill>
                <a:srgbClr val="572314"/>
              </a:solidFill>
              <a:latin typeface="IPJADT+Arial"/>
              <a:cs typeface="IPJADT+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680" y="1908694"/>
            <a:ext cx="7107885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f2(t-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JLITMA+Times New Roman" panose="020B0604020202020204" charset="0"/>
                <a:cs typeface="JLITMA+Times New Roman" panose="020B0604020202020204" charset="0"/>
              </a:rPr>
              <a:t>fonksiyonunun da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t=0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JLITMA+Times New Roman" panose="020B0604020202020204" charset="0"/>
                <a:cs typeface="JLITMA+Times New Roman" panose="020B0604020202020204" charset="0"/>
              </a:rPr>
              <a:t>zamanından önce tanımlanmamış olması durumunda konvolüsyon integralinin üst sınırı t değerini alacaktır. </a:t>
            </a:r>
          </a:p>
          <a:p>
            <a:pPr marL="0" marR="0" algn="just">
              <a:lnSpc>
                <a:spcPts val="3109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400" b="0" i="0" dirty="0">
                <a:solidFill>
                  <a:srgbClr val="000000"/>
                </a:solidFill>
                <a:effectLst/>
                <a:latin typeface="JLITMA+Times New Roman" panose="020B0604020202020204" charset="0"/>
                <a:cs typeface="JLITMA+Times New Roman" panose="020B0604020202020204" charset="0"/>
              </a:rPr>
              <a:t>Dolayısıyla ifade aşağıdaki yeni halini alacaktır</a:t>
            </a:r>
            <a:r>
              <a:rPr lang="tr-TR" sz="2400" dirty="0">
                <a:latin typeface="JLITMA+Times New Roman" panose="020B0604020202020204" charset="0"/>
                <a:cs typeface="JLITMA+Times New Roman" panose="020B0604020202020204" charset="0"/>
              </a:rPr>
              <a:t> </a:t>
            </a:r>
            <a:br>
              <a:rPr lang="tr-TR" sz="2800" dirty="0"/>
            </a:br>
            <a:endParaRPr sz="2800" dirty="0">
              <a:solidFill>
                <a:srgbClr val="000000"/>
              </a:solidFill>
              <a:latin typeface="IUQESI+Times New Roman"/>
              <a:cs typeface="IUQESI+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9168" y="3653749"/>
            <a:ext cx="224785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05745" y="3876863"/>
            <a:ext cx="336271" cy="853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422"/>
              </a:lnSpc>
              <a:spcBef>
                <a:spcPts val="0"/>
              </a:spcBef>
              <a:spcAft>
                <a:spcPts val="0"/>
              </a:spcAft>
            </a:pPr>
            <a:r>
              <a:rPr sz="525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5820" y="3942174"/>
            <a:ext cx="4447606" cy="581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75"/>
              </a:lnSpc>
              <a:spcBef>
                <a:spcPts val="0"/>
              </a:spcBef>
              <a:spcAft>
                <a:spcPts val="0"/>
              </a:spcAft>
            </a:pP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i="1" spc="217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5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500" spc="-8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5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3500" spc="25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3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0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spc="522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3500" spc="8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3500" spc="57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f</a:t>
            </a:r>
            <a:r>
              <a:rPr sz="3500" i="1" spc="7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-3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35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3500" i="1" spc="-1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94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3500" spc="7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3500" i="1" spc="-19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35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59874" y="4267893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7280" y="4267893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31066" y="4634581"/>
            <a:ext cx="282667" cy="3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3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475" y="411336"/>
            <a:ext cx="5930387" cy="125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Konvolüsyon</a:t>
            </a:r>
            <a:r>
              <a:rPr sz="4400" spc="29" dirty="0">
                <a:solidFill>
                  <a:srgbClr val="572314"/>
                </a:solidFill>
                <a:latin typeface="IPJADT+Arial"/>
                <a:cs typeface="IPJADT+Arial"/>
              </a:rPr>
              <a:t> </a:t>
            </a:r>
            <a:r>
              <a:rPr sz="4400" dirty="0">
                <a:solidFill>
                  <a:srgbClr val="572314"/>
                </a:solidFill>
                <a:latin typeface="IPJADT+Arial"/>
                <a:cs typeface="IPJADT+Arial"/>
              </a:rPr>
              <a:t>Özellikleri</a:t>
            </a:r>
          </a:p>
          <a:p>
            <a:pPr marL="234696" marR="0">
              <a:lnSpc>
                <a:spcPts val="2657"/>
              </a:lnSpc>
              <a:spcBef>
                <a:spcPts val="2006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1.</a:t>
            </a:r>
            <a:r>
              <a:rPr sz="2400" b="1" spc="1200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Değişme</a:t>
            </a:r>
            <a:r>
              <a:rPr sz="2400" b="1" spc="23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IRKQRH+Times New Roman Bold"/>
                <a:cs typeface="IRKQRH+Times New Roman Bold"/>
              </a:rPr>
              <a:t>Özelliği</a:t>
            </a:r>
            <a:r>
              <a:rPr sz="2400" b="1" dirty="0">
                <a:solidFill>
                  <a:srgbClr val="000000"/>
                </a:solidFill>
                <a:latin typeface="PROLHI+Times New Roman Bold"/>
                <a:cs typeface="PROLHI+Times New Roman 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9966" y="1807383"/>
            <a:ext cx="3944413" cy="47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29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4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spc="-6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80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spc="29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78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0165" y="2068415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8276" y="2068415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57998" y="2068415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38846" y="2068415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1497" y="2379121"/>
            <a:ext cx="299992" cy="2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35913" y="2379121"/>
            <a:ext cx="421682" cy="2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spc="52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95119" y="2584811"/>
            <a:ext cx="298346" cy="689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26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98958" y="2584811"/>
            <a:ext cx="298346" cy="689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26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7074" y="2635189"/>
            <a:ext cx="6438925" cy="472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3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2800" spc="-2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62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2800" spc="-4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71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  <a:r>
              <a:rPr sz="2800" spc="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</a:t>
            </a:r>
            <a:r>
              <a:rPr sz="2800" spc="20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77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2800" i="1" spc="12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  <a:r>
              <a:rPr sz="2800" spc="3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800" i="1" spc="3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800" i="1" spc="12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  <a:r>
              <a:rPr sz="2800" spc="25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)(</a:t>
            </a:r>
            <a:r>
              <a:rPr sz="2800" spc="77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2800" i="1" spc="5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du</a:t>
            </a:r>
            <a:r>
              <a:rPr sz="280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27287" y="2896221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60368" y="2896221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30296" y="2896221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94979" y="2896221"/>
            <a:ext cx="255916" cy="26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32864" y="3167302"/>
            <a:ext cx="421605" cy="2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spc="52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95439" y="3167302"/>
            <a:ext cx="299992" cy="2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19108" y="3465883"/>
            <a:ext cx="2899946" cy="47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ts val="0"/>
              </a:spcBef>
              <a:spcAft>
                <a:spcPts val="0"/>
              </a:spcAft>
            </a:pP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  <a:r>
              <a:rPr sz="2800" i="1" spc="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56" dirty="0">
                <a:solidFill>
                  <a:srgbClr val="000000"/>
                </a:solidFill>
                <a:latin typeface="QEBTTU+Symbol"/>
                <a:cs typeface="QEBTTU+Symbol"/>
              </a:rPr>
              <a:t></a:t>
            </a:r>
            <a:r>
              <a:rPr sz="28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26" dirty="0">
                <a:solidFill>
                  <a:srgbClr val="000000"/>
                </a:solidFill>
                <a:latin typeface="QEBTTU+Symbol"/>
                <a:cs typeface="QEBTTU+Symbol"/>
              </a:rPr>
              <a:t>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800" i="1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378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29966" y="3996863"/>
            <a:ext cx="1413805" cy="47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ts val="0"/>
              </a:spcBef>
              <a:spcAft>
                <a:spcPts val="0"/>
              </a:spcAft>
            </a:pPr>
            <a:r>
              <a:rPr sz="2800" i="1" spc="93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du</a:t>
            </a:r>
            <a:r>
              <a:rPr sz="2800" i="1" spc="-1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80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76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280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</a:t>
            </a:r>
            <a:r>
              <a:rPr sz="2800" dirty="0">
                <a:solidFill>
                  <a:srgbClr val="000000"/>
                </a:solidFill>
                <a:latin typeface="QEBTTU+Symbol"/>
                <a:cs typeface="QEBTTU+Symbol"/>
              </a:rPr>
              <a:t>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35249" y="4607198"/>
            <a:ext cx="311029" cy="307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3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QEBTTU+Symbol"/>
                <a:cs typeface="QEBTTU+Symbol"/>
              </a:rPr>
              <a:t>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39049" y="4821130"/>
            <a:ext cx="309043" cy="731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58"/>
              </a:lnSpc>
              <a:spcBef>
                <a:spcPts val="0"/>
              </a:spcBef>
              <a:spcAft>
                <a:spcPts val="0"/>
              </a:spcAft>
            </a:pPr>
            <a:r>
              <a:rPr sz="4450" dirty="0">
                <a:solidFill>
                  <a:srgbClr val="000000"/>
                </a:solidFill>
                <a:latin typeface="QEBTTU+Symbol"/>
                <a:cs typeface="QEBTTU+Symbol"/>
              </a:rPr>
              <a:t>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50182" y="4876907"/>
            <a:ext cx="4990911" cy="50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39"/>
              </a:lnSpc>
              <a:spcBef>
                <a:spcPts val="0"/>
              </a:spcBef>
              <a:spcAft>
                <a:spcPts val="0"/>
              </a:spcAft>
            </a:pPr>
            <a:r>
              <a:rPr sz="29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950" i="1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-2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9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950" i="1" spc="-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390" dirty="0">
                <a:solidFill>
                  <a:srgbClr val="000000"/>
                </a:solidFill>
                <a:latin typeface="QEBTTU+Symbol"/>
                <a:cs typeface="QEBTTU+Symbol"/>
              </a:rPr>
              <a:t></a:t>
            </a:r>
            <a:r>
              <a:rPr sz="2950" i="1" spc="12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  <a:r>
              <a:rPr sz="2950" spc="2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).</a:t>
            </a:r>
            <a:r>
              <a:rPr sz="29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950" i="1" spc="4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-2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950" i="1" spc="12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u</a:t>
            </a:r>
            <a:r>
              <a:rPr sz="2950" spc="64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  <a:r>
              <a:rPr sz="2950" i="1" spc="92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du</a:t>
            </a:r>
            <a:r>
              <a:rPr sz="2950" i="1" spc="-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000000"/>
                </a:solidFill>
                <a:latin typeface="QEBTTU+Symbol"/>
                <a:cs typeface="QEBTTU+Symbol"/>
              </a:rPr>
              <a:t></a:t>
            </a:r>
            <a:r>
              <a:rPr sz="2950" spc="-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950" i="1" spc="4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-2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950" i="1" spc="18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950" spc="299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)*</a:t>
            </a:r>
            <a:r>
              <a:rPr sz="2950" i="1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m</a:t>
            </a:r>
            <a:r>
              <a:rPr sz="2950" i="1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50" spc="-26" dirty="0">
                <a:solidFill>
                  <a:srgbClr val="000000"/>
                </a:solidFill>
                <a:latin typeface="LICAVH+Times New Roman"/>
                <a:cs typeface="LICAVH+Times New Roman"/>
              </a:rPr>
              <a:t>(</a:t>
            </a:r>
            <a:r>
              <a:rPr sz="2950" i="1" spc="186" dirty="0">
                <a:solidFill>
                  <a:srgbClr val="000000"/>
                </a:solidFill>
                <a:latin typeface="EMWALF+Times New Roman Italic"/>
                <a:cs typeface="EMWALF+Times New Roman Italic"/>
              </a:rPr>
              <a:t>t</a:t>
            </a:r>
            <a:r>
              <a:rPr sz="29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291669" y="5152916"/>
            <a:ext cx="263657" cy="28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720935" y="5152916"/>
            <a:ext cx="263657" cy="28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52189" y="5152916"/>
            <a:ext cx="263657" cy="28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79663" y="5152916"/>
            <a:ext cx="263657" cy="28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LICAVH+Times New Roman"/>
                <a:cs typeface="LICAVH+Times New Roman"/>
              </a:rPr>
              <a:t>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773736" y="5438604"/>
            <a:ext cx="437854" cy="307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3"/>
              </a:lnSpc>
              <a:spcBef>
                <a:spcPts val="0"/>
              </a:spcBef>
              <a:spcAft>
                <a:spcPts val="0"/>
              </a:spcAft>
            </a:pPr>
            <a:r>
              <a:rPr sz="1750" spc="38" dirty="0">
                <a:solidFill>
                  <a:srgbClr val="000000"/>
                </a:solidFill>
                <a:latin typeface="QEBTTU+Symbol"/>
                <a:cs typeface="QEBTTU+Symbol"/>
              </a:rPr>
              <a:t>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803259" y="6567360"/>
            <a:ext cx="237327" cy="208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B5A788"/>
                </a:solidFill>
                <a:latin typeface="TVSTMV+Arial"/>
                <a:cs typeface="TVSTMV+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48</TotalTime>
  <Words>1260</Words>
  <Application>Microsoft Office PowerPoint</Application>
  <PresentationFormat>Ekran Gösterisi (4:3)</PresentationFormat>
  <Paragraphs>269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52" baseType="lpstr">
      <vt:lpstr>IRKQRH+Times New Roman Bold</vt:lpstr>
      <vt:lpstr>EMWALF+Times New Roman Italic</vt:lpstr>
      <vt:lpstr>IPJADT+Arial</vt:lpstr>
      <vt:lpstr>JLITMA+Times New Roman</vt:lpstr>
      <vt:lpstr>IUQESI+Times New Roman</vt:lpstr>
      <vt:lpstr>PROLHI+Times New Roman Bold</vt:lpstr>
      <vt:lpstr>TVSTMV+Arial</vt:lpstr>
      <vt:lpstr>QEBTTU+Symbol</vt:lpstr>
      <vt:lpstr>DLPCGF+Times New Roman Italic</vt:lpstr>
      <vt:lpstr>Corbel</vt:lpstr>
      <vt:lpstr>SGBKTA+Wingdings 2</vt:lpstr>
      <vt:lpstr>Times New Roman</vt:lpstr>
      <vt:lpstr>QQHRCH+Times New Roman Italic</vt:lpstr>
      <vt:lpstr>LICAVH+Times New Roman</vt:lpstr>
      <vt:lpstr>Temel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Konvolüsyon Örnek 1 </vt:lpstr>
      <vt:lpstr>Konvolüsyon Örnek 2 </vt:lpstr>
      <vt:lpstr>Konvolüsyon Örnek 2 </vt:lpstr>
      <vt:lpstr>Konvolüsyon Örnek 2 </vt:lpstr>
      <vt:lpstr>Konvolüsyon Örnek 2 </vt:lpstr>
      <vt:lpstr>Konvolüsyon Örnek 2 </vt:lpstr>
      <vt:lpstr>Konvolüsyon Örnek 2 </vt:lpstr>
      <vt:lpstr>Konvolüsyon Örnek 3 </vt:lpstr>
      <vt:lpstr>Konvolüsyon Örnek 3 </vt:lpstr>
      <vt:lpstr>Konvolüsyon Örnek 3 </vt:lpstr>
      <vt:lpstr>Konvolüsyon Örnek 4 </vt:lpstr>
      <vt:lpstr>Konvolüsyon Örnek 4 </vt:lpstr>
      <vt:lpstr>Konvolüsyon Örnek 4 </vt:lpstr>
      <vt:lpstr>Konvolüsyon Örnek 5 </vt:lpstr>
      <vt:lpstr>Konvolüsyon Örnek 5 </vt:lpstr>
      <vt:lpstr>Konvolüsyon Örnek 5 </vt:lpstr>
      <vt:lpstr>PowerPoint Sunusu</vt:lpstr>
      <vt:lpstr>Konvolüsyon Örnek 6 </vt:lpstr>
      <vt:lpstr>PowerPoint Sunusu</vt:lpstr>
      <vt:lpstr>Konvolüsyon Örnek 6 </vt:lpstr>
      <vt:lpstr>PowerPoint Sunusu</vt:lpstr>
      <vt:lpstr>Konvolüsyon Örnek 7 </vt:lpstr>
      <vt:lpstr>PowerPoint Sunusu</vt:lpstr>
      <vt:lpstr>Konvolüsyon Örnek 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16436</cp:lastModifiedBy>
  <cp:revision>7</cp:revision>
  <dcterms:modified xsi:type="dcterms:W3CDTF">2023-03-30T09:37:54Z</dcterms:modified>
</cp:coreProperties>
</file>