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5" r:id="rId20"/>
    <p:sldId id="272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C0581-9623-4E50-AA9E-89F7CFF24B9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7AD8C6-366E-483B-B8A1-02DB7F65A9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Methods related to states</a:t>
          </a:r>
          <a:endParaRPr lang="en-US"/>
        </a:p>
      </dgm:t>
    </dgm:pt>
    <dgm:pt modelId="{E5BB5A2B-3DBC-4353-839B-57C6750C4BF9}" type="parTrans" cxnId="{FC3B1F0A-CEE2-4E2D-B3E9-57D7A7DBF9EF}">
      <dgm:prSet/>
      <dgm:spPr/>
      <dgm:t>
        <a:bodyPr/>
        <a:lstStyle/>
        <a:p>
          <a:endParaRPr lang="en-US"/>
        </a:p>
      </dgm:t>
    </dgm:pt>
    <dgm:pt modelId="{1B9F8F3A-9712-430D-95B7-9FACDC0EBF3B}" type="sibTrans" cxnId="{FC3B1F0A-CEE2-4E2D-B3E9-57D7A7DBF9EF}">
      <dgm:prSet/>
      <dgm:spPr/>
      <dgm:t>
        <a:bodyPr/>
        <a:lstStyle/>
        <a:p>
          <a:endParaRPr lang="en-US"/>
        </a:p>
      </dgm:t>
    </dgm:pt>
    <dgm:pt modelId="{0C3047D6-3670-40A3-A41D-E1DBA5F9567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sym typeface="Wingdings" panose="05000000000000000000" pitchFamily="2" charset="2"/>
            </a:rPr>
            <a:t> </a:t>
          </a:r>
          <a:r>
            <a:rPr lang="pl-PL" dirty="0" err="1"/>
            <a:t>Ways</a:t>
          </a:r>
          <a:r>
            <a:rPr lang="pl-PL" dirty="0"/>
            <a:t> of </a:t>
          </a:r>
          <a:r>
            <a:rPr lang="pl-PL" dirty="0" err="1"/>
            <a:t>counting</a:t>
          </a:r>
          <a:r>
            <a:rPr lang="pl-PL" dirty="0"/>
            <a:t> </a:t>
          </a:r>
          <a:r>
            <a:rPr lang="pl-PL" dirty="0" err="1"/>
            <a:t>metric</a:t>
          </a:r>
          <a:r>
            <a:rPr lang="pl-PL" dirty="0"/>
            <a:t> for </a:t>
          </a:r>
          <a:r>
            <a:rPr lang="pl-PL" dirty="0" err="1"/>
            <a:t>employee</a:t>
          </a:r>
          <a:endParaRPr lang="en-US" dirty="0"/>
        </a:p>
      </dgm:t>
    </dgm:pt>
    <dgm:pt modelId="{ABC0FEF5-74D4-468D-ACD3-4BA9DD4B183E}" type="parTrans" cxnId="{146B03FB-3328-4915-AB1F-F86C17785824}">
      <dgm:prSet/>
      <dgm:spPr/>
      <dgm:t>
        <a:bodyPr/>
        <a:lstStyle/>
        <a:p>
          <a:endParaRPr lang="en-US"/>
        </a:p>
      </dgm:t>
    </dgm:pt>
    <dgm:pt modelId="{E6378EE4-4044-4228-B0B4-1D15D9A40D2C}" type="sibTrans" cxnId="{146B03FB-3328-4915-AB1F-F86C17785824}">
      <dgm:prSet/>
      <dgm:spPr/>
      <dgm:t>
        <a:bodyPr/>
        <a:lstStyle/>
        <a:p>
          <a:endParaRPr lang="en-US"/>
        </a:p>
      </dgm:t>
    </dgm:pt>
    <dgm:pt modelId="{E55D7044-10C3-4D89-9AEB-9A148710886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sym typeface="Wingdings" panose="05000000000000000000" pitchFamily="2" charset="2"/>
            </a:rPr>
            <a:t> </a:t>
          </a:r>
          <a:r>
            <a:rPr lang="pl-PL" dirty="0" err="1"/>
            <a:t>Counting</a:t>
          </a:r>
          <a:r>
            <a:rPr lang="pl-PL" dirty="0"/>
            <a:t> </a:t>
          </a:r>
          <a:r>
            <a:rPr lang="pl-PL" dirty="0" err="1"/>
            <a:t>state</a:t>
          </a:r>
          <a:r>
            <a:rPr lang="pl-PL" dirty="0"/>
            <a:t> </a:t>
          </a:r>
          <a:r>
            <a:rPr lang="pl-PL" dirty="0" err="1"/>
            <a:t>cost</a:t>
          </a:r>
          <a:endParaRPr lang="en-US" dirty="0"/>
        </a:p>
      </dgm:t>
    </dgm:pt>
    <dgm:pt modelId="{E6094AC1-4BAE-49C0-9464-680DF2B74BC8}" type="parTrans" cxnId="{2ED1B324-B983-4350-8881-4B432A18A1FA}">
      <dgm:prSet/>
      <dgm:spPr/>
      <dgm:t>
        <a:bodyPr/>
        <a:lstStyle/>
        <a:p>
          <a:endParaRPr lang="en-US"/>
        </a:p>
      </dgm:t>
    </dgm:pt>
    <dgm:pt modelId="{7DBF7BFE-1025-4036-9515-79AB6A5C41E0}" type="sibTrans" cxnId="{2ED1B324-B983-4350-8881-4B432A18A1FA}">
      <dgm:prSet/>
      <dgm:spPr/>
      <dgm:t>
        <a:bodyPr/>
        <a:lstStyle/>
        <a:p>
          <a:endParaRPr lang="en-US"/>
        </a:p>
      </dgm:t>
    </dgm:pt>
    <dgm:pt modelId="{3E27654E-BB85-4832-A54F-D09DAF568D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Generating neighbours</a:t>
          </a:r>
          <a:endParaRPr lang="en-US"/>
        </a:p>
      </dgm:t>
    </dgm:pt>
    <dgm:pt modelId="{DD98E06A-2F43-45B6-87D1-16500F38A49D}" type="parTrans" cxnId="{53E8EB35-FF38-4A20-B294-71533ED702A3}">
      <dgm:prSet/>
      <dgm:spPr/>
      <dgm:t>
        <a:bodyPr/>
        <a:lstStyle/>
        <a:p>
          <a:endParaRPr lang="en-US"/>
        </a:p>
      </dgm:t>
    </dgm:pt>
    <dgm:pt modelId="{A86503FC-C8FA-42CE-9E1A-A2DDDAD4D449}" type="sibTrans" cxnId="{53E8EB35-FF38-4A20-B294-71533ED702A3}">
      <dgm:prSet/>
      <dgm:spPr/>
      <dgm:t>
        <a:bodyPr/>
        <a:lstStyle/>
        <a:p>
          <a:endParaRPr lang="en-US"/>
        </a:p>
      </dgm:t>
    </dgm:pt>
    <dgm:pt modelId="{A1027D78-36B0-4EA5-AA31-4EBA2E274081}" type="pres">
      <dgm:prSet presAssocID="{DA6C0581-9623-4E50-AA9E-89F7CFF24B9E}" presName="root" presStyleCnt="0">
        <dgm:presLayoutVars>
          <dgm:dir/>
          <dgm:resizeHandles val="exact"/>
        </dgm:presLayoutVars>
      </dgm:prSet>
      <dgm:spPr/>
    </dgm:pt>
    <dgm:pt modelId="{0E78E79E-29FC-49B2-8CA6-7F9C4427E327}" type="pres">
      <dgm:prSet presAssocID="{F17AD8C6-366E-483B-B8A1-02DB7F65A9F6}" presName="compNode" presStyleCnt="0"/>
      <dgm:spPr/>
    </dgm:pt>
    <dgm:pt modelId="{EF6C5421-DDCE-4F54-A836-96BE938FB23E}" type="pres">
      <dgm:prSet presAssocID="{F17AD8C6-366E-483B-B8A1-02DB7F65A9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3BDD6536-50C3-4047-B7F1-F1EFEB937415}" type="pres">
      <dgm:prSet presAssocID="{F17AD8C6-366E-483B-B8A1-02DB7F65A9F6}" presName="iconSpace" presStyleCnt="0"/>
      <dgm:spPr/>
    </dgm:pt>
    <dgm:pt modelId="{FA1A6F2C-0AB6-431B-9DE8-612FB5AD174D}" type="pres">
      <dgm:prSet presAssocID="{F17AD8C6-366E-483B-B8A1-02DB7F65A9F6}" presName="parTx" presStyleLbl="revTx" presStyleIdx="0" presStyleCnt="4">
        <dgm:presLayoutVars>
          <dgm:chMax val="0"/>
          <dgm:chPref val="0"/>
        </dgm:presLayoutVars>
      </dgm:prSet>
      <dgm:spPr/>
    </dgm:pt>
    <dgm:pt modelId="{7B3233C4-6EC2-44C3-90DC-5645DE6282C3}" type="pres">
      <dgm:prSet presAssocID="{F17AD8C6-366E-483B-B8A1-02DB7F65A9F6}" presName="txSpace" presStyleCnt="0"/>
      <dgm:spPr/>
    </dgm:pt>
    <dgm:pt modelId="{692CF18C-10F3-478F-89B5-B78BDA8448E6}" type="pres">
      <dgm:prSet presAssocID="{F17AD8C6-366E-483B-B8A1-02DB7F65A9F6}" presName="desTx" presStyleLbl="revTx" presStyleIdx="1" presStyleCnt="4">
        <dgm:presLayoutVars/>
      </dgm:prSet>
      <dgm:spPr/>
    </dgm:pt>
    <dgm:pt modelId="{63898AB1-9362-481E-B3C6-FDF66974CEEE}" type="pres">
      <dgm:prSet presAssocID="{1B9F8F3A-9712-430D-95B7-9FACDC0EBF3B}" presName="sibTrans" presStyleCnt="0"/>
      <dgm:spPr/>
    </dgm:pt>
    <dgm:pt modelId="{264220E5-7D5F-4814-A5E1-39186F9B8AD9}" type="pres">
      <dgm:prSet presAssocID="{3E27654E-BB85-4832-A54F-D09DAF568D93}" presName="compNode" presStyleCnt="0"/>
      <dgm:spPr/>
    </dgm:pt>
    <dgm:pt modelId="{761D378D-D930-427B-BAD2-FCFFA9AD6DD8}" type="pres">
      <dgm:prSet presAssocID="{3E27654E-BB85-4832-A54F-D09DAF568D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m"/>
        </a:ext>
      </dgm:extLst>
    </dgm:pt>
    <dgm:pt modelId="{55219493-2347-4B76-95BB-77C6F5B4B08E}" type="pres">
      <dgm:prSet presAssocID="{3E27654E-BB85-4832-A54F-D09DAF568D93}" presName="iconSpace" presStyleCnt="0"/>
      <dgm:spPr/>
    </dgm:pt>
    <dgm:pt modelId="{F4B487FE-1746-49DF-B553-39C24253BDEB}" type="pres">
      <dgm:prSet presAssocID="{3E27654E-BB85-4832-A54F-D09DAF568D93}" presName="parTx" presStyleLbl="revTx" presStyleIdx="2" presStyleCnt="4">
        <dgm:presLayoutVars>
          <dgm:chMax val="0"/>
          <dgm:chPref val="0"/>
        </dgm:presLayoutVars>
      </dgm:prSet>
      <dgm:spPr/>
    </dgm:pt>
    <dgm:pt modelId="{60B102A3-3745-4036-BFD9-317725817591}" type="pres">
      <dgm:prSet presAssocID="{3E27654E-BB85-4832-A54F-D09DAF568D93}" presName="txSpace" presStyleCnt="0"/>
      <dgm:spPr/>
    </dgm:pt>
    <dgm:pt modelId="{2A1DDB52-7C7C-4DEC-BF87-4D9876028FFB}" type="pres">
      <dgm:prSet presAssocID="{3E27654E-BB85-4832-A54F-D09DAF568D93}" presName="desTx" presStyleLbl="revTx" presStyleIdx="3" presStyleCnt="4">
        <dgm:presLayoutVars/>
      </dgm:prSet>
      <dgm:spPr/>
    </dgm:pt>
  </dgm:ptLst>
  <dgm:cxnLst>
    <dgm:cxn modelId="{FC3B1F0A-CEE2-4E2D-B3E9-57D7A7DBF9EF}" srcId="{DA6C0581-9623-4E50-AA9E-89F7CFF24B9E}" destId="{F17AD8C6-366E-483B-B8A1-02DB7F65A9F6}" srcOrd="0" destOrd="0" parTransId="{E5BB5A2B-3DBC-4353-839B-57C6750C4BF9}" sibTransId="{1B9F8F3A-9712-430D-95B7-9FACDC0EBF3B}"/>
    <dgm:cxn modelId="{0C93A013-0364-44B5-879D-CD3E5FE0B7A8}" type="presOf" srcId="{0C3047D6-3670-40A3-A41D-E1DBA5F95670}" destId="{692CF18C-10F3-478F-89B5-B78BDA8448E6}" srcOrd="0" destOrd="0" presId="urn:microsoft.com/office/officeart/2018/5/layout/CenteredIconLabelDescriptionList"/>
    <dgm:cxn modelId="{5EBB4B1F-DBDD-4320-8C44-3C3713D9911C}" type="presOf" srcId="{DA6C0581-9623-4E50-AA9E-89F7CFF24B9E}" destId="{A1027D78-36B0-4EA5-AA31-4EBA2E274081}" srcOrd="0" destOrd="0" presId="urn:microsoft.com/office/officeart/2018/5/layout/CenteredIconLabelDescriptionList"/>
    <dgm:cxn modelId="{2ED1B324-B983-4350-8881-4B432A18A1FA}" srcId="{F17AD8C6-366E-483B-B8A1-02DB7F65A9F6}" destId="{E55D7044-10C3-4D89-9AEB-9A1487108862}" srcOrd="1" destOrd="0" parTransId="{E6094AC1-4BAE-49C0-9464-680DF2B74BC8}" sibTransId="{7DBF7BFE-1025-4036-9515-79AB6A5C41E0}"/>
    <dgm:cxn modelId="{53E8EB35-FF38-4A20-B294-71533ED702A3}" srcId="{DA6C0581-9623-4E50-AA9E-89F7CFF24B9E}" destId="{3E27654E-BB85-4832-A54F-D09DAF568D93}" srcOrd="1" destOrd="0" parTransId="{DD98E06A-2F43-45B6-87D1-16500F38A49D}" sibTransId="{A86503FC-C8FA-42CE-9E1A-A2DDDAD4D449}"/>
    <dgm:cxn modelId="{67B5CF58-AB77-402B-B831-C4A6E4F48B84}" type="presOf" srcId="{F17AD8C6-366E-483B-B8A1-02DB7F65A9F6}" destId="{FA1A6F2C-0AB6-431B-9DE8-612FB5AD174D}" srcOrd="0" destOrd="0" presId="urn:microsoft.com/office/officeart/2018/5/layout/CenteredIconLabelDescriptionList"/>
    <dgm:cxn modelId="{EB34665A-C11A-4C0D-B74E-DCCD89F7AD29}" type="presOf" srcId="{E55D7044-10C3-4D89-9AEB-9A1487108862}" destId="{692CF18C-10F3-478F-89B5-B78BDA8448E6}" srcOrd="0" destOrd="1" presId="urn:microsoft.com/office/officeart/2018/5/layout/CenteredIconLabelDescriptionList"/>
    <dgm:cxn modelId="{C941EB87-1D7A-4E46-A5C3-1DC44114A9B8}" type="presOf" srcId="{3E27654E-BB85-4832-A54F-D09DAF568D93}" destId="{F4B487FE-1746-49DF-B553-39C24253BDEB}" srcOrd="0" destOrd="0" presId="urn:microsoft.com/office/officeart/2018/5/layout/CenteredIconLabelDescriptionList"/>
    <dgm:cxn modelId="{146B03FB-3328-4915-AB1F-F86C17785824}" srcId="{F17AD8C6-366E-483B-B8A1-02DB7F65A9F6}" destId="{0C3047D6-3670-40A3-A41D-E1DBA5F95670}" srcOrd="0" destOrd="0" parTransId="{ABC0FEF5-74D4-468D-ACD3-4BA9DD4B183E}" sibTransId="{E6378EE4-4044-4228-B0B4-1D15D9A40D2C}"/>
    <dgm:cxn modelId="{DD21CC02-A241-48C3-8B3C-7F8357FC6230}" type="presParOf" srcId="{A1027D78-36B0-4EA5-AA31-4EBA2E274081}" destId="{0E78E79E-29FC-49B2-8CA6-7F9C4427E327}" srcOrd="0" destOrd="0" presId="urn:microsoft.com/office/officeart/2018/5/layout/CenteredIconLabelDescriptionList"/>
    <dgm:cxn modelId="{20F160FB-5FF3-40C4-BDF8-8BE8E5EE55ED}" type="presParOf" srcId="{0E78E79E-29FC-49B2-8CA6-7F9C4427E327}" destId="{EF6C5421-DDCE-4F54-A836-96BE938FB23E}" srcOrd="0" destOrd="0" presId="urn:microsoft.com/office/officeart/2018/5/layout/CenteredIconLabelDescriptionList"/>
    <dgm:cxn modelId="{83AF25A8-8763-4944-A25A-1E976F8D6923}" type="presParOf" srcId="{0E78E79E-29FC-49B2-8CA6-7F9C4427E327}" destId="{3BDD6536-50C3-4047-B7F1-F1EFEB937415}" srcOrd="1" destOrd="0" presId="urn:microsoft.com/office/officeart/2018/5/layout/CenteredIconLabelDescriptionList"/>
    <dgm:cxn modelId="{6EC4FCE2-CF73-48FE-B1BB-F97C6CE148F6}" type="presParOf" srcId="{0E78E79E-29FC-49B2-8CA6-7F9C4427E327}" destId="{FA1A6F2C-0AB6-431B-9DE8-612FB5AD174D}" srcOrd="2" destOrd="0" presId="urn:microsoft.com/office/officeart/2018/5/layout/CenteredIconLabelDescriptionList"/>
    <dgm:cxn modelId="{077853C0-F757-4221-8664-F96329C9CB78}" type="presParOf" srcId="{0E78E79E-29FC-49B2-8CA6-7F9C4427E327}" destId="{7B3233C4-6EC2-44C3-90DC-5645DE6282C3}" srcOrd="3" destOrd="0" presId="urn:microsoft.com/office/officeart/2018/5/layout/CenteredIconLabelDescriptionList"/>
    <dgm:cxn modelId="{585391A7-F3AE-4632-BDBA-A70CD88FDEA3}" type="presParOf" srcId="{0E78E79E-29FC-49B2-8CA6-7F9C4427E327}" destId="{692CF18C-10F3-478F-89B5-B78BDA8448E6}" srcOrd="4" destOrd="0" presId="urn:microsoft.com/office/officeart/2018/5/layout/CenteredIconLabelDescriptionList"/>
    <dgm:cxn modelId="{77E3B558-D9FE-49A1-A578-AABE2B89152E}" type="presParOf" srcId="{A1027D78-36B0-4EA5-AA31-4EBA2E274081}" destId="{63898AB1-9362-481E-B3C6-FDF66974CEEE}" srcOrd="1" destOrd="0" presId="urn:microsoft.com/office/officeart/2018/5/layout/CenteredIconLabelDescriptionList"/>
    <dgm:cxn modelId="{FB072CBC-D5B8-4EB7-BE8B-0030B6D5B526}" type="presParOf" srcId="{A1027D78-36B0-4EA5-AA31-4EBA2E274081}" destId="{264220E5-7D5F-4814-A5E1-39186F9B8AD9}" srcOrd="2" destOrd="0" presId="urn:microsoft.com/office/officeart/2018/5/layout/CenteredIconLabelDescriptionList"/>
    <dgm:cxn modelId="{DCBA4AF0-1BF8-4FA9-A076-173E8A74E975}" type="presParOf" srcId="{264220E5-7D5F-4814-A5E1-39186F9B8AD9}" destId="{761D378D-D930-427B-BAD2-FCFFA9AD6DD8}" srcOrd="0" destOrd="0" presId="urn:microsoft.com/office/officeart/2018/5/layout/CenteredIconLabelDescriptionList"/>
    <dgm:cxn modelId="{91A15F7C-FCB8-4255-AFD7-953E416785FF}" type="presParOf" srcId="{264220E5-7D5F-4814-A5E1-39186F9B8AD9}" destId="{55219493-2347-4B76-95BB-77C6F5B4B08E}" srcOrd="1" destOrd="0" presId="urn:microsoft.com/office/officeart/2018/5/layout/CenteredIconLabelDescriptionList"/>
    <dgm:cxn modelId="{2DF8E923-AF23-4161-B4B6-E6FB4EB6F978}" type="presParOf" srcId="{264220E5-7D5F-4814-A5E1-39186F9B8AD9}" destId="{F4B487FE-1746-49DF-B553-39C24253BDEB}" srcOrd="2" destOrd="0" presId="urn:microsoft.com/office/officeart/2018/5/layout/CenteredIconLabelDescriptionList"/>
    <dgm:cxn modelId="{53F4A34C-141F-47FF-A330-AC2610D7A467}" type="presParOf" srcId="{264220E5-7D5F-4814-A5E1-39186F9B8AD9}" destId="{60B102A3-3745-4036-BFD9-317725817591}" srcOrd="3" destOrd="0" presId="urn:microsoft.com/office/officeart/2018/5/layout/CenteredIconLabelDescriptionList"/>
    <dgm:cxn modelId="{2755F909-F99D-4EB6-B416-4CE18727AF9D}" type="presParOf" srcId="{264220E5-7D5F-4814-A5E1-39186F9B8AD9}" destId="{2A1DDB52-7C7C-4DEC-BF87-4D9876028FF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C5421-DDCE-4F54-A836-96BE938FB23E}">
      <dsp:nvSpPr>
        <dsp:cNvPr id="0" name=""/>
        <dsp:cNvSpPr/>
      </dsp:nvSpPr>
      <dsp:spPr>
        <a:xfrm>
          <a:off x="1470292" y="46048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6F2C-0AB6-431B-9DE8-612FB5AD174D}">
      <dsp:nvSpPr>
        <dsp:cNvPr id="0" name=""/>
        <dsp:cNvSpPr/>
      </dsp:nvSpPr>
      <dsp:spPr>
        <a:xfrm>
          <a:off x="66292" y="2100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700" kern="1200"/>
            <a:t>Methods related to states</a:t>
          </a:r>
          <a:endParaRPr lang="en-US" sz="2700" kern="1200"/>
        </a:p>
      </dsp:txBody>
      <dsp:txXfrm>
        <a:off x="66292" y="2100529"/>
        <a:ext cx="4320000" cy="648000"/>
      </dsp:txXfrm>
    </dsp:sp>
    <dsp:sp modelId="{692CF18C-10F3-478F-89B5-B78BDA8448E6}">
      <dsp:nvSpPr>
        <dsp:cNvPr id="0" name=""/>
        <dsp:cNvSpPr/>
      </dsp:nvSpPr>
      <dsp:spPr>
        <a:xfrm>
          <a:off x="66292" y="2808082"/>
          <a:ext cx="4320000" cy="63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ym typeface="Wingdings" panose="05000000000000000000" pitchFamily="2" charset="2"/>
            </a:rPr>
            <a:t> </a:t>
          </a:r>
          <a:r>
            <a:rPr lang="pl-PL" sz="1700" kern="1200" dirty="0" err="1"/>
            <a:t>Ways</a:t>
          </a:r>
          <a:r>
            <a:rPr lang="pl-PL" sz="1700" kern="1200" dirty="0"/>
            <a:t> of </a:t>
          </a:r>
          <a:r>
            <a:rPr lang="pl-PL" sz="1700" kern="1200" dirty="0" err="1"/>
            <a:t>counting</a:t>
          </a:r>
          <a:r>
            <a:rPr lang="pl-PL" sz="1700" kern="1200" dirty="0"/>
            <a:t> </a:t>
          </a:r>
          <a:r>
            <a:rPr lang="pl-PL" sz="1700" kern="1200" dirty="0" err="1"/>
            <a:t>metric</a:t>
          </a:r>
          <a:r>
            <a:rPr lang="pl-PL" sz="1700" kern="1200" dirty="0"/>
            <a:t> for </a:t>
          </a:r>
          <a:r>
            <a:rPr lang="pl-PL" sz="1700" kern="1200" dirty="0" err="1"/>
            <a:t>employee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sym typeface="Wingdings" panose="05000000000000000000" pitchFamily="2" charset="2"/>
            </a:rPr>
            <a:t> </a:t>
          </a:r>
          <a:r>
            <a:rPr lang="pl-PL" sz="1700" kern="1200" dirty="0" err="1"/>
            <a:t>Counting</a:t>
          </a:r>
          <a:r>
            <a:rPr lang="pl-PL" sz="1700" kern="1200" dirty="0"/>
            <a:t> </a:t>
          </a:r>
          <a:r>
            <a:rPr lang="pl-PL" sz="1700" kern="1200" dirty="0" err="1"/>
            <a:t>state</a:t>
          </a:r>
          <a:r>
            <a:rPr lang="pl-PL" sz="1700" kern="1200" dirty="0"/>
            <a:t> </a:t>
          </a:r>
          <a:r>
            <a:rPr lang="pl-PL" sz="1700" kern="1200" dirty="0" err="1"/>
            <a:t>cost</a:t>
          </a:r>
          <a:endParaRPr lang="en-US" sz="1700" kern="1200" dirty="0"/>
        </a:p>
      </dsp:txBody>
      <dsp:txXfrm>
        <a:off x="66292" y="2808082"/>
        <a:ext cx="4320000" cy="630074"/>
      </dsp:txXfrm>
    </dsp:sp>
    <dsp:sp modelId="{761D378D-D930-427B-BAD2-FCFFA9AD6DD8}">
      <dsp:nvSpPr>
        <dsp:cNvPr id="0" name=""/>
        <dsp:cNvSpPr/>
      </dsp:nvSpPr>
      <dsp:spPr>
        <a:xfrm>
          <a:off x="6546292" y="46048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487FE-1746-49DF-B553-39C24253BDEB}">
      <dsp:nvSpPr>
        <dsp:cNvPr id="0" name=""/>
        <dsp:cNvSpPr/>
      </dsp:nvSpPr>
      <dsp:spPr>
        <a:xfrm>
          <a:off x="5142292" y="2100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700" kern="1200"/>
            <a:t>Generating neighbours</a:t>
          </a:r>
          <a:endParaRPr lang="en-US" sz="2700" kern="1200"/>
        </a:p>
      </dsp:txBody>
      <dsp:txXfrm>
        <a:off x="5142292" y="2100529"/>
        <a:ext cx="4320000" cy="648000"/>
      </dsp:txXfrm>
    </dsp:sp>
    <dsp:sp modelId="{2A1DDB52-7C7C-4DEC-BF87-4D9876028FFB}">
      <dsp:nvSpPr>
        <dsp:cNvPr id="0" name=""/>
        <dsp:cNvSpPr/>
      </dsp:nvSpPr>
      <dsp:spPr>
        <a:xfrm>
          <a:off x="5142292" y="2808082"/>
          <a:ext cx="4320000" cy="63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8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olorowa żarówka z ikonami biznesowymi">
            <a:extLst>
              <a:ext uri="{FF2B5EF4-FFF2-40B4-BE49-F238E27FC236}">
                <a16:creationId xmlns:a16="http://schemas.microsoft.com/office/drawing/2014/main" id="{E79B7D1B-65B8-313E-C036-27DDA032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8" r="-1" b="687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4F4646-4E9B-ADE2-3774-0EA444FE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516" y="1247140"/>
            <a:ext cx="4650160" cy="345084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PROBLEM: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Computer purchase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C0FED22-CFC0-08EE-8A77-6AFF5A103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4959807" cy="1268984"/>
          </a:xfrm>
        </p:spPr>
        <p:txBody>
          <a:bodyPr>
            <a:normAutofit/>
          </a:bodyPr>
          <a:lstStyle/>
          <a:p>
            <a:r>
              <a:rPr lang="pl-PL" i="1">
                <a:solidFill>
                  <a:srgbClr val="FFFFFF"/>
                </a:solidFill>
                <a:latin typeface="Bookman Old Style" panose="02050604050505020204" pitchFamily="18" charset="0"/>
              </a:rPr>
              <a:t>Jolanta Śliwa</a:t>
            </a:r>
            <a:endParaRPr lang="pl-PL" i="1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10509A-0C30-EA20-4A5F-5FC8A19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TASK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3F1A2154-AF84-2C2E-E1AB-11390A5F9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5" r="26623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0435F9-D53B-0C3F-CC66-C734621E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b="1" dirty="0" err="1"/>
              <a:t>G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iven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this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information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provide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the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company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with a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recommendation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on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which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computers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purchase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19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9F4506-F1E3-D618-591F-EAF5955A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Preparing</a:t>
            </a:r>
            <a:r>
              <a:rPr lang="pl-PL" dirty="0"/>
              <a:t> data: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203744-D1BC-8521-0BBA-8C198633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19921"/>
            <a:ext cx="9486690" cy="4758431"/>
          </a:xfrm>
        </p:spPr>
        <p:txBody>
          <a:bodyPr>
            <a:noAutofit/>
          </a:bodyPr>
          <a:lstStyle/>
          <a:p>
            <a:r>
              <a:rPr lang="pl-PL" sz="2400" dirty="0" err="1"/>
              <a:t>Making</a:t>
            </a:r>
            <a:r>
              <a:rPr lang="pl-PL" sz="2400" dirty="0"/>
              <a:t> a list of </a:t>
            </a:r>
            <a:r>
              <a:rPr lang="pl-PL" sz="2400" dirty="0" err="1"/>
              <a:t>parameters</a:t>
            </a:r>
            <a:r>
              <a:rPr lang="pl-PL" sz="2400" dirty="0"/>
              <a:t>:</a:t>
            </a:r>
          </a:p>
          <a:p>
            <a:pPr marL="0" indent="0">
              <a:buNone/>
            </a:pPr>
            <a:r>
              <a:rPr lang="pl-PL" sz="2400" dirty="0"/>
              <a:t>	['</a:t>
            </a:r>
            <a:r>
              <a:rPr lang="pl-PL" sz="2400" dirty="0" err="1"/>
              <a:t>memory</a:t>
            </a:r>
            <a:r>
              <a:rPr lang="pl-PL" sz="2400" dirty="0"/>
              <a:t>', '</a:t>
            </a:r>
            <a:r>
              <a:rPr lang="pl-PL" sz="2400" dirty="0" err="1"/>
              <a:t>processing</a:t>
            </a:r>
            <a:r>
              <a:rPr lang="pl-PL" sz="2400" dirty="0"/>
              <a:t>', '</a:t>
            </a:r>
            <a:r>
              <a:rPr lang="pl-PL" sz="2400" dirty="0" err="1"/>
              <a:t>storage</a:t>
            </a:r>
            <a:r>
              <a:rPr lang="pl-PL" sz="2400" dirty="0"/>
              <a:t>', '</a:t>
            </a:r>
            <a:r>
              <a:rPr lang="pl-PL" sz="2400" dirty="0" err="1"/>
              <a:t>inverse_price</a:t>
            </a:r>
            <a:r>
              <a:rPr lang="pl-PL" sz="2400" dirty="0"/>
              <a:t>’]</a:t>
            </a:r>
          </a:p>
          <a:p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Merging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survey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utilization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into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employees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effectLst/>
              </a:rPr>
              <a:t>column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/>
              <a:t>	</a:t>
            </a:r>
            <a:r>
              <a:rPr lang="pl-PL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#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will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be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more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convenient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for me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store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employees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pl-PL" sz="2400" dirty="0">
                <a:solidFill>
                  <a:srgbClr val="A9B7C6"/>
                </a:solidFill>
                <a:latin typeface="Arial Unicode MS"/>
              </a:rPr>
              <a:t>	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#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related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data in one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DataFrame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instead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two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l-PL" altLang="pl-PL" sz="2400" dirty="0">
              <a:solidFill>
                <a:srgbClr val="A9B7C6"/>
              </a:solidFill>
              <a:latin typeface="Arial Unicode M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Note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Normally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e.g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if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we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would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like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make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some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predictions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would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be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better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store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"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object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" 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nominal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data -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categorical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data)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using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one-hot-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encoding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but in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this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case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more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convenient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l-PL" altLang="pl-PL" sz="1800" dirty="0">
                <a:solidFill>
                  <a:srgbClr val="A9B7C6"/>
                </a:solidFill>
              </a:rPr>
              <a:t>#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for me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leave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like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that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indent="0"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l-PL" sz="2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2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1880A1-3EED-1DC8-1245-64DF8E3F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/>
              <a:t>Solution:</a:t>
            </a:r>
            <a:br>
              <a:rPr lang="pl-PL" dirty="0"/>
            </a:br>
            <a:r>
              <a:rPr lang="pl-PL" dirty="0" err="1"/>
              <a:t>concept</a:t>
            </a:r>
            <a:endParaRPr lang="pl-PL" dirty="0"/>
          </a:p>
        </p:txBody>
      </p:sp>
      <p:pic>
        <p:nvPicPr>
          <p:cNvPr id="10244" name="Picture 4" descr="Brak opisu.">
            <a:extLst>
              <a:ext uri="{FF2B5EF4-FFF2-40B4-BE49-F238E27FC236}">
                <a16:creationId xmlns:a16="http://schemas.microsoft.com/office/drawing/2014/main" id="{9B96B9C3-BFEF-9308-912D-2297BA560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4" r="13799"/>
          <a:stretch/>
        </p:blipFill>
        <p:spPr bwMode="auto">
          <a:xfrm>
            <a:off x="20" y="10"/>
            <a:ext cx="46512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C6ECA4-455E-5D9E-CC1C-B692FA44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424262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For me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soultions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presented</a:t>
            </a:r>
            <a:r>
              <a:rPr lang="pl-PL" dirty="0"/>
              <a:t> in a </a:t>
            </a:r>
            <a:r>
              <a:rPr lang="pl-PL" dirty="0" err="1"/>
              <a:t>simmilar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as </a:t>
            </a:r>
            <a:r>
              <a:rPr lang="pl-PL" dirty="0" err="1"/>
              <a:t>states</a:t>
            </a:r>
            <a:r>
              <a:rPr lang="pl-PL" dirty="0"/>
              <a:t> in </a:t>
            </a:r>
            <a:r>
              <a:rPr lang="pl-PL" dirty="0" err="1"/>
              <a:t>Salesman</a:t>
            </a:r>
            <a:r>
              <a:rPr lang="pl-PL" dirty="0"/>
              <a:t> problem:</a:t>
            </a:r>
          </a:p>
          <a:p>
            <a:pPr lvl="1"/>
            <a:r>
              <a:rPr lang="pl-PL" dirty="0" err="1"/>
              <a:t>Slalesman</a:t>
            </a:r>
            <a:r>
              <a:rPr lang="pl-PL" dirty="0"/>
              <a:t>: [1, 5, 8, 0, …]</a:t>
            </a:r>
          </a:p>
          <a:p>
            <a:pPr lvl="1"/>
            <a:r>
              <a:rPr lang="pl-PL" dirty="0" err="1"/>
              <a:t>Computers</a:t>
            </a:r>
            <a:r>
              <a:rPr lang="pl-PL" dirty="0"/>
              <a:t>: [</a:t>
            </a:r>
            <a:r>
              <a:rPr lang="pl-PL" dirty="0">
                <a:solidFill>
                  <a:srgbClr val="FF0000"/>
                </a:solidFill>
              </a:rPr>
              <a:t>(3, 2, 1), </a:t>
            </a:r>
            <a:r>
              <a:rPr lang="pl-PL" dirty="0"/>
              <a:t>(6, 9, ..)],</a:t>
            </a:r>
          </a:p>
          <a:p>
            <a:pPr marL="457200" lvl="2" indent="0">
              <a:buNone/>
            </a:pP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permutation</a:t>
            </a:r>
            <a:r>
              <a:rPr lang="pl-PL" dirty="0"/>
              <a:t> of </a:t>
            </a:r>
            <a:r>
              <a:rPr lang="pl-PL" dirty="0" err="1"/>
              <a:t>numbers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colour</a:t>
            </a:r>
            <a:r>
              <a:rPr lang="pl-PL" dirty="0"/>
              <a:t> </a:t>
            </a:r>
            <a:r>
              <a:rPr lang="pl-PL" dirty="0" err="1"/>
              <a:t>groups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same </a:t>
            </a:r>
            <a:r>
              <a:rPr lang="pl-PL" dirty="0" err="1"/>
              <a:t>solution</a:t>
            </a:r>
            <a:r>
              <a:rPr lang="pl-PL" dirty="0"/>
              <a:t>:</a:t>
            </a:r>
          </a:p>
          <a:p>
            <a:pPr marL="457200" lvl="2" indent="0">
              <a:buNone/>
            </a:pPr>
            <a:r>
              <a:rPr lang="pl-PL" dirty="0"/>
              <a:t>[ </a:t>
            </a:r>
            <a:r>
              <a:rPr lang="pl-PL" dirty="0">
                <a:solidFill>
                  <a:srgbClr val="FF0000"/>
                </a:solidFill>
              </a:rPr>
              <a:t>(3, 1, 2), </a:t>
            </a:r>
            <a:r>
              <a:rPr lang="pl-PL" dirty="0"/>
              <a:t>(8, 5, ..)], [ </a:t>
            </a:r>
            <a:r>
              <a:rPr lang="pl-PL" dirty="0">
                <a:solidFill>
                  <a:srgbClr val="FF0000"/>
                </a:solidFill>
              </a:rPr>
              <a:t>(2, 1, 3), </a:t>
            </a:r>
            <a:r>
              <a:rPr lang="pl-PL" dirty="0"/>
              <a:t>(8, 5, ..)] … </a:t>
            </a:r>
            <a:r>
              <a:rPr lang="pl-PL" dirty="0" err="1"/>
              <a:t>are</a:t>
            </a:r>
            <a:r>
              <a:rPr lang="pl-PL" dirty="0"/>
              <a:t> the same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one </a:t>
            </a:r>
            <a:r>
              <a:rPr lang="pl-PL" dirty="0" err="1"/>
              <a:t>above</a:t>
            </a:r>
            <a:endParaRPr lang="pl-PL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pl-PL" dirty="0" err="1">
                <a:sym typeface="Wingdings" panose="05000000000000000000" pitchFamily="2" charset="2"/>
              </a:rPr>
              <a:t>So</a:t>
            </a:r>
            <a:r>
              <a:rPr lang="pl-PL" dirty="0">
                <a:sym typeface="Wingdings" panose="05000000000000000000" pitchFamily="2" charset="2"/>
              </a:rPr>
              <a:t> we </a:t>
            </a:r>
            <a:r>
              <a:rPr lang="pl-PL" dirty="0" err="1">
                <a:sym typeface="Wingdings" panose="05000000000000000000" pitchFamily="2" charset="2"/>
              </a:rPr>
              <a:t>can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use</a:t>
            </a:r>
            <a:r>
              <a:rPr lang="pl-PL" dirty="0">
                <a:sym typeface="Wingdings" panose="05000000000000000000" pitchFamily="2" charset="2"/>
              </a:rPr>
              <a:t> one of </a:t>
            </a:r>
            <a:r>
              <a:rPr lang="pl-PL" dirty="0" err="1">
                <a:sym typeface="Wingdings" panose="05000000000000000000" pitchFamily="2" charset="2"/>
              </a:rPr>
              <a:t>well-known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algorithms</a:t>
            </a:r>
            <a:r>
              <a:rPr lang="pl-PL" dirty="0">
                <a:sym typeface="Wingdings" panose="05000000000000000000" pitchFamily="2" charset="2"/>
              </a:rPr>
              <a:t> to </a:t>
            </a:r>
            <a:r>
              <a:rPr lang="pl-PL" dirty="0" err="1">
                <a:sym typeface="Wingdings" panose="05000000000000000000" pitchFamily="2" charset="2"/>
              </a:rPr>
              <a:t>try</a:t>
            </a:r>
            <a:r>
              <a:rPr lang="pl-PL" dirty="0">
                <a:sym typeface="Wingdings" panose="05000000000000000000" pitchFamily="2" charset="2"/>
              </a:rPr>
              <a:t> to </a:t>
            </a:r>
            <a:r>
              <a:rPr lang="pl-PL" dirty="0" err="1">
                <a:sym typeface="Wingdings" panose="05000000000000000000" pitchFamily="2" charset="2"/>
              </a:rPr>
              <a:t>find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our</a:t>
            </a:r>
            <a:r>
              <a:rPr lang="pl-PL" dirty="0">
                <a:sym typeface="Wingdings" panose="05000000000000000000" pitchFamily="2" charset="2"/>
              </a:rPr>
              <a:t> optimum.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pl-PL" dirty="0" err="1">
                <a:sym typeface="Wingdings" panose="05000000000000000000" pitchFamily="2" charset="2"/>
              </a:rPr>
              <a:t>Proposition</a:t>
            </a:r>
            <a:r>
              <a:rPr lang="pl-PL" dirty="0">
                <a:sym typeface="Wingdings" panose="05000000000000000000" pitchFamily="2" charset="2"/>
              </a:rPr>
              <a:t>:</a:t>
            </a:r>
          </a:p>
          <a:p>
            <a:pPr marL="457200" lvl="2" indent="0">
              <a:buNone/>
            </a:pPr>
            <a:r>
              <a:rPr lang="pl-PL" b="1" dirty="0">
                <a:sym typeface="Wingdings" panose="05000000000000000000" pitchFamily="2" charset="2"/>
              </a:rPr>
              <a:t>	</a:t>
            </a:r>
            <a:r>
              <a:rPr lang="pl-PL" b="1" dirty="0" err="1">
                <a:sym typeface="Wingdings" panose="05000000000000000000" pitchFamily="2" charset="2"/>
              </a:rPr>
              <a:t>Simulated</a:t>
            </a:r>
            <a:r>
              <a:rPr lang="pl-PL" b="1" dirty="0">
                <a:sym typeface="Wingdings" panose="05000000000000000000" pitchFamily="2" charset="2"/>
              </a:rPr>
              <a:t> </a:t>
            </a:r>
            <a:r>
              <a:rPr lang="pl-PL" b="1" dirty="0" err="1">
                <a:sym typeface="Wingdings" panose="05000000000000000000" pitchFamily="2" charset="2"/>
              </a:rPr>
              <a:t>annealing</a:t>
            </a:r>
            <a:endParaRPr lang="pl-PL" b="1" dirty="0"/>
          </a:p>
          <a:p>
            <a:pPr marL="457200" lvl="2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280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33BCC-E35A-D871-FEAD-A78E6210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</a:t>
            </a:r>
            <a:r>
              <a:rPr lang="pl-PL" dirty="0"/>
              <a:t> /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F5C2B6-F63E-4D02-0F26-99C785FA9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1890944"/>
                <a:ext cx="9486690" cy="41952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For me </a:t>
                </a:r>
                <a:r>
                  <a:rPr lang="pl-PL" dirty="0" err="1"/>
                  <a:t>it</a:t>
                </a:r>
                <a:r>
                  <a:rPr lang="pl-PL" dirty="0"/>
                  <a:t> was </a:t>
                </a:r>
                <a:r>
                  <a:rPr lang="pl-PL" dirty="0" err="1"/>
                  <a:t>natural</a:t>
                </a:r>
                <a:r>
                  <a:rPr lang="pl-PL" dirty="0"/>
                  <a:t> to </a:t>
                </a:r>
                <a:r>
                  <a:rPr lang="pl-PL" dirty="0" err="1"/>
                  <a:t>use</a:t>
                </a:r>
                <a:r>
                  <a:rPr lang="pl-PL" dirty="0"/>
                  <a:t> the </a:t>
                </a:r>
                <a:r>
                  <a:rPr lang="pl-PL" dirty="0" err="1"/>
                  <a:t>fact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elements</a:t>
                </a:r>
                <a:r>
                  <a:rPr lang="pl-PL" dirty="0"/>
                  <a:t> </a:t>
                </a:r>
                <a:r>
                  <a:rPr lang="pl-PL" dirty="0" err="1"/>
                  <a:t>were</a:t>
                </a:r>
                <a:r>
                  <a:rPr lang="pl-PL" dirty="0"/>
                  <a:t> </a:t>
                </a:r>
                <a:r>
                  <a:rPr lang="pl-PL" dirty="0" err="1"/>
                  <a:t>scored</a:t>
                </a:r>
                <a:r>
                  <a:rPr lang="pl-PL" dirty="0"/>
                  <a:t> </a:t>
                </a:r>
                <a:r>
                  <a:rPr lang="pl-PL" dirty="0" err="1"/>
                  <a:t>using</a:t>
                </a:r>
                <a:r>
                  <a:rPr lang="pl-PL" dirty="0"/>
                  <a:t> the same </a:t>
                </a:r>
                <a:r>
                  <a:rPr lang="pl-PL" dirty="0" err="1"/>
                  <a:t>range</a:t>
                </a:r>
                <a:r>
                  <a:rPr lang="pl-PL" dirty="0"/>
                  <a:t> of </a:t>
                </a:r>
                <a:r>
                  <a:rPr lang="pl-PL" dirty="0" err="1"/>
                  <a:t>values</a:t>
                </a:r>
                <a:r>
                  <a:rPr lang="pl-PL" dirty="0"/>
                  <a:t>.</a:t>
                </a:r>
              </a:p>
              <a:p>
                <a:r>
                  <a:rPr lang="pl-PL" dirty="0" err="1"/>
                  <a:t>Without</a:t>
                </a:r>
                <a:r>
                  <a:rPr lang="pl-PL" dirty="0"/>
                  <a:t> </a:t>
                </a:r>
                <a:r>
                  <a:rPr lang="pl-PL" dirty="0" err="1"/>
                  <a:t>utilization_bin</a:t>
                </a:r>
                <a:r>
                  <a:rPr lang="pl-PL" dirty="0"/>
                  <a:t>:</a:t>
                </a:r>
              </a:p>
              <a:p>
                <a:pPr marL="0" indent="0">
                  <a:buNone/>
                </a:pPr>
                <a:r>
                  <a:rPr lang="pl-PL" dirty="0"/>
                  <a:t>	</a:t>
                </a:r>
                <a:r>
                  <a:rPr lang="pl-PL" dirty="0" err="1"/>
                  <a:t>metric</a:t>
                </a:r>
                <a:r>
                  <a:rPr lang="pl-PL" dirty="0"/>
                  <a:t>( </a:t>
                </a:r>
                <a:r>
                  <a:rPr lang="pl-PL" dirty="0" err="1"/>
                  <a:t>employee</a:t>
                </a:r>
                <a:r>
                  <a:rPr lang="pl-PL" dirty="0"/>
                  <a:t>, </a:t>
                </a:r>
                <a:r>
                  <a:rPr lang="pl-PL" dirty="0" err="1"/>
                  <a:t>computer</a:t>
                </a:r>
                <a:r>
                  <a:rPr lang="pl-PL" dirty="0"/>
                  <a:t> )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pl-PL" dirty="0"/>
                  <a:t>			=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pl-PL" dirty="0"/>
                            <m:t>computer</m:t>
                          </m:r>
                          <m:r>
                            <m:rPr>
                              <m:nor/>
                            </m:rPr>
                            <a:rPr lang="pl-PL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) ∗ </m:t>
                          </m:r>
                          <m:r>
                            <m:rPr>
                              <m:nor/>
                            </m:rPr>
                            <a:rPr lang="pl-PL" dirty="0"/>
                            <m:t>employee</m:t>
                          </m:r>
                          <m:r>
                            <m:rPr>
                              <m:nor/>
                            </m:rPr>
                            <a:rPr lang="pl-PL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dirty="0"/>
                            <m:t>survey</m:t>
                          </m:r>
                          <m:r>
                            <m:rPr>
                              <m:nor/>
                            </m:rPr>
                            <a:rPr lang="pl-PL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pl-PL" dirty="0" err="1"/>
                  <a:t>Where</a:t>
                </a:r>
                <a:r>
                  <a:rPr lang="pl-PL" dirty="0"/>
                  <a:t> i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paremeters</a:t>
                </a:r>
                <a:r>
                  <a:rPr lang="pl-PL" dirty="0"/>
                  <a:t> = </a:t>
                </a:r>
                <a:r>
                  <a:rPr lang="pl-PL" sz="2000" dirty="0"/>
                  <a:t>['</a:t>
                </a:r>
                <a:r>
                  <a:rPr lang="pl-PL" sz="2000" dirty="0" err="1"/>
                  <a:t>memory</a:t>
                </a:r>
                <a:r>
                  <a:rPr lang="pl-PL" sz="2000" dirty="0"/>
                  <a:t>', '</a:t>
                </a:r>
                <a:r>
                  <a:rPr lang="pl-PL" sz="2000" dirty="0" err="1"/>
                  <a:t>processing</a:t>
                </a:r>
                <a:r>
                  <a:rPr lang="pl-PL" sz="2000" dirty="0"/>
                  <a:t>', '</a:t>
                </a:r>
                <a:r>
                  <a:rPr lang="pl-PL" sz="2000" dirty="0" err="1"/>
                  <a:t>storage</a:t>
                </a:r>
                <a:r>
                  <a:rPr lang="pl-PL" sz="2000" dirty="0"/>
                  <a:t>', '</a:t>
                </a:r>
                <a:r>
                  <a:rPr lang="pl-PL" sz="2000" dirty="0" err="1"/>
                  <a:t>inverse_price</a:t>
                </a:r>
                <a:r>
                  <a:rPr lang="pl-PL" sz="2000" dirty="0"/>
                  <a:t>’]</a:t>
                </a:r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F5C2B6-F63E-4D02-0F26-99C785FA9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1890944"/>
                <a:ext cx="9486690" cy="4195224"/>
              </a:xfrm>
              <a:blipFill>
                <a:blip r:embed="rId2"/>
                <a:stretch>
                  <a:fillRect l="-835" t="-8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2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0D2033-D2F2-9DC0-C78A-EC82DA81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</a:t>
            </a:r>
            <a:r>
              <a:rPr lang="pl-PL" dirty="0"/>
              <a:t> /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2005781"/>
                <a:ext cx="9486690" cy="4545939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With </a:t>
                </a:r>
                <a:r>
                  <a:rPr lang="pl-PL" dirty="0" err="1"/>
                  <a:t>utilization_bin</a:t>
                </a:r>
                <a:r>
                  <a:rPr lang="pl-PL" dirty="0"/>
                  <a:t>:</a:t>
                </a:r>
              </a:p>
              <a:p>
                <a:pPr lvl="1"/>
                <a:r>
                  <a:rPr lang="pl-PL" dirty="0"/>
                  <a:t>I set a maximum for </a:t>
                </a:r>
                <a:r>
                  <a:rPr lang="pl-PL" dirty="0" err="1"/>
                  <a:t>all</a:t>
                </a:r>
                <a:r>
                  <a:rPr lang="pl-PL" dirty="0"/>
                  <a:t> 3 </a:t>
                </a:r>
                <a:r>
                  <a:rPr lang="pl-PL" dirty="0" err="1"/>
                  <a:t>groups</a:t>
                </a:r>
                <a:endParaRPr lang="pl-PL" dirty="0"/>
              </a:p>
              <a:p>
                <a:pPr lvl="2"/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</a:t>
                </a:r>
                <a:r>
                  <a:rPr lang="pl-PL" dirty="0" err="1"/>
                  <a:t>computer</a:t>
                </a:r>
                <a:r>
                  <a:rPr lang="pl-PL" dirty="0"/>
                  <a:t> with </a:t>
                </a:r>
                <a:r>
                  <a:rPr lang="pl-PL" dirty="0" err="1"/>
                  <a:t>memory</a:t>
                </a:r>
                <a:r>
                  <a:rPr lang="pl-PL" dirty="0"/>
                  <a:t> 10 </a:t>
                </a:r>
                <a:r>
                  <a:rPr lang="pl-PL" dirty="0" err="1"/>
                  <a:t>is</a:t>
                </a:r>
                <a:r>
                  <a:rPr lang="pl-PL" dirty="0"/>
                  <a:t> „the same” as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3 (</a:t>
                </a:r>
                <a:r>
                  <a:rPr lang="pl-PL" dirty="0" err="1"/>
                  <a:t>or</a:t>
                </a:r>
                <a:r>
                  <a:rPr lang="pl-PL" dirty="0"/>
                  <a:t> 5 – </a:t>
                </a:r>
                <a:r>
                  <a:rPr lang="pl-PL" dirty="0" err="1"/>
                  <a:t>two</a:t>
                </a:r>
                <a:r>
                  <a:rPr lang="pl-PL" dirty="0"/>
                  <a:t> </a:t>
                </a:r>
                <a:r>
                  <a:rPr lang="pl-PL" dirty="0" err="1"/>
                  <a:t>implementations</a:t>
                </a:r>
                <a:r>
                  <a:rPr lang="pl-PL" dirty="0"/>
                  <a:t>)</a:t>
                </a:r>
              </a:p>
              <a:p>
                <a:pPr lvl="1"/>
                <a:r>
                  <a:rPr lang="pl-PL" dirty="0" err="1"/>
                  <a:t>Metric</a:t>
                </a:r>
                <a:r>
                  <a:rPr lang="pl-PL" dirty="0"/>
                  <a:t>:</a:t>
                </a:r>
              </a:p>
              <a:p>
                <a:pPr marL="0" indent="0" algn="ctr">
                  <a:buNone/>
                </a:pPr>
                <a:r>
                  <a:rPr lang="pl-PL" sz="1400" dirty="0" err="1"/>
                  <a:t>metric</a:t>
                </a:r>
                <a:r>
                  <a:rPr lang="pl-PL" sz="1400" dirty="0"/>
                  <a:t>( </a:t>
                </a:r>
                <a:r>
                  <a:rPr lang="pl-PL" sz="1400" dirty="0" err="1"/>
                  <a:t>employee</a:t>
                </a:r>
                <a:r>
                  <a:rPr lang="pl-PL" sz="1400" dirty="0"/>
                  <a:t>, </a:t>
                </a:r>
                <a:r>
                  <a:rPr lang="pl-PL" sz="1400" dirty="0" err="1"/>
                  <a:t>computer</a:t>
                </a:r>
                <a:r>
                  <a:rPr lang="pl-PL" sz="1400" dirty="0"/>
                  <a:t> )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/>
                  <a:t>=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pl-PL" sz="1400" dirty="0"/>
                            <m:t>computer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scale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 ∗ 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employee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survey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pl-PL" sz="1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 err="1"/>
                  <a:t>Where</a:t>
                </a:r>
                <a:r>
                  <a:rPr lang="pl-PL" sz="1400" dirty="0"/>
                  <a:t> i </a:t>
                </a:r>
                <a14:m>
                  <m:oMath xmlns:m="http://schemas.openxmlformats.org/officeDocument/2006/math">
                    <m:r>
                      <a:rPr lang="pl-P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400" dirty="0"/>
                  <a:t> </a:t>
                </a:r>
                <a:r>
                  <a:rPr lang="pl-PL" sz="1400" dirty="0" err="1"/>
                  <a:t>paremeters</a:t>
                </a:r>
                <a:r>
                  <a:rPr lang="pl-PL" sz="1400" dirty="0"/>
                  <a:t> = ['</a:t>
                </a:r>
                <a:r>
                  <a:rPr lang="pl-PL" sz="1400" dirty="0" err="1"/>
                  <a:t>memory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processing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storage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inverse_price</a:t>
                </a:r>
                <a:r>
                  <a:rPr lang="pl-PL" sz="1400" dirty="0"/>
                  <a:t>’]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l-PL" sz="1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dirty="0" smtClean="0"/>
                        <m:t>_</m:t>
                      </m:r>
                      <m:r>
                        <m:rPr>
                          <m:nor/>
                        </m:rPr>
                        <a:rPr lang="pl-PL" sz="1400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scale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val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, 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) = 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min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max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val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, </m:t>
                      </m:r>
                      <m:r>
                        <m:rPr>
                          <m:nor/>
                        </m:rPr>
                        <a:rPr lang="pl-PL" sz="1400" dirty="0"/>
                        <m:t>computer</m:t>
                      </m:r>
                      <m:r>
                        <m:rPr>
                          <m:nor/>
                        </m:rPr>
                        <a:rPr lang="pl-PL" sz="1400" dirty="0"/>
                        <m:t>_</m:t>
                      </m:r>
                      <m:r>
                        <m:rPr>
                          <m:nor/>
                        </m:rPr>
                        <a:rPr lang="pl-PL" sz="1400" dirty="0"/>
                        <m:t>parameter</m:t>
                      </m:r>
                      <m:r>
                        <m:rPr>
                          <m:nor/>
                        </m:rPr>
                        <a:rPr lang="pl-PL" sz="1400" dirty="0"/>
                        <m:t>_</m:t>
                      </m:r>
                      <m:r>
                        <m:rPr>
                          <m:nor/>
                        </m:rPr>
                        <a:rPr lang="pl-PL" sz="1400" dirty="0"/>
                        <m:t>val</m:t>
                      </m:r>
                      <m:r>
                        <m:rPr>
                          <m:nor/>
                        </m:rPr>
                        <a:rPr lang="pl-PL" sz="1400" b="0" i="0" dirty="0" smtClean="0"/>
                        <m:t>)</m:t>
                      </m:r>
                    </m:oMath>
                  </m:oMathPara>
                </a14:m>
                <a:endParaRPr lang="pl-PL" sz="1400" dirty="0"/>
              </a:p>
              <a:p>
                <a:pPr lvl="2">
                  <a:spcBef>
                    <a:spcPts val="0"/>
                  </a:spcBef>
                </a:pPr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 (</a:t>
                </a:r>
                <a:r>
                  <a:rPr lang="pl-PL" dirty="0" err="1"/>
                  <a:t>score</a:t>
                </a:r>
                <a:r>
                  <a:rPr lang="pl-PL" dirty="0"/>
                  <a:t> for </a:t>
                </a:r>
                <a:r>
                  <a:rPr lang="pl-PL" dirty="0" err="1"/>
                  <a:t>memory</a:t>
                </a:r>
                <a:r>
                  <a:rPr lang="pl-PL" dirty="0"/>
                  <a:t> for c1: 8,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800" b="0" i="0" dirty="0" smtClean="0"/>
                      <m:t>max</m:t>
                    </m:r>
                    <m:r>
                      <m:rPr>
                        <m:nor/>
                      </m:rPr>
                      <a:rPr lang="pl-PL" sz="1800" b="0" i="0" dirty="0" smtClean="0"/>
                      <m:t>_</m:t>
                    </m:r>
                    <m:r>
                      <m:rPr>
                        <m:nor/>
                      </m:rPr>
                      <a:rPr lang="pl-PL" sz="1800" b="0" i="0" dirty="0" smtClean="0"/>
                      <m:t>val</m:t>
                    </m:r>
                  </m:oMath>
                </a14:m>
                <a:r>
                  <a:rPr lang="pl-PL" dirty="0"/>
                  <a:t>(</a:t>
                </a:r>
                <a:r>
                  <a:rPr lang="pl-PL" dirty="0" err="1"/>
                  <a:t>low</a:t>
                </a:r>
                <a:r>
                  <a:rPr lang="pl-PL" dirty="0"/>
                  <a:t>) = 3)</a:t>
                </a:r>
              </a:p>
              <a:p>
                <a:pPr marL="685800" lvl="3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600" dirty="0" smtClean="0"/>
                      <m:t>computer</m:t>
                    </m:r>
                    <m:r>
                      <m:rPr>
                        <m:nor/>
                      </m:rPr>
                      <a:rPr lang="pl-PL" sz="1600" dirty="0" smtClean="0"/>
                      <m:t>_</m:t>
                    </m:r>
                    <m:r>
                      <m:rPr>
                        <m:nor/>
                      </m:rPr>
                      <a:rPr lang="pl-PL" sz="1600" dirty="0" smtClean="0"/>
                      <m:t>parameter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scale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val</m:t>
                    </m:r>
                    <m:r>
                      <m:rPr>
                        <m:nor/>
                      </m:rPr>
                      <a:rPr lang="pl-PL" sz="1600" b="0" i="0" dirty="0" smtClean="0"/>
                      <m:t>(</m:t>
                    </m:r>
                    <m:r>
                      <m:rPr>
                        <m:nor/>
                      </m:rPr>
                      <a:rPr lang="pl-PL" sz="1600" b="0" i="0" dirty="0" smtClean="0"/>
                      <m:t>memory</m:t>
                    </m:r>
                    <m:r>
                      <m:rPr>
                        <m:nor/>
                      </m:rPr>
                      <a:rPr lang="pl-PL" sz="1600" b="0" i="0" dirty="0" smtClean="0"/>
                      <m:t>, </m:t>
                    </m:r>
                    <m:r>
                      <m:rPr>
                        <m:nor/>
                      </m:rPr>
                      <a:rPr lang="pl-PL" sz="1600" b="0" i="0" dirty="0" smtClean="0"/>
                      <m:t>c</m:t>
                    </m:r>
                    <m:r>
                      <m:rPr>
                        <m:nor/>
                      </m:rPr>
                      <a:rPr lang="pl-PL" sz="1600" b="0" i="0" dirty="0" smtClean="0"/>
                      <m:t>1) = </m:t>
                    </m:r>
                    <m:r>
                      <m:rPr>
                        <m:nor/>
                      </m:rPr>
                      <a:rPr lang="pl-PL" sz="1600" b="0" i="0" dirty="0" smtClean="0"/>
                      <m:t>min</m:t>
                    </m:r>
                    <m:r>
                      <m:rPr>
                        <m:nor/>
                      </m:rPr>
                      <a:rPr lang="pl-PL" sz="1600" b="0" i="0" dirty="0" smtClean="0"/>
                      <m:t>(3, 8)</m:t>
                    </m:r>
                  </m:oMath>
                </a14:m>
                <a:r>
                  <a:rPr lang="pl-PL" sz="1600" dirty="0"/>
                  <a:t> = 3</a:t>
                </a:r>
                <a:endParaRPr lang="pl-PL" dirty="0"/>
              </a:p>
              <a:p>
                <a:pPr lvl="2"/>
                <a:endParaRPr lang="pl-PL" dirty="0"/>
              </a:p>
              <a:p>
                <a:pPr lvl="2"/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2005781"/>
                <a:ext cx="9486690" cy="4545939"/>
              </a:xfrm>
              <a:blipFill>
                <a:blip r:embed="rId2"/>
                <a:stretch>
                  <a:fillRect l="-706" t="-8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0D2033-D2F2-9DC0-C78A-EC82DA81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</a:t>
            </a:r>
            <a:r>
              <a:rPr lang="pl-PL" dirty="0"/>
              <a:t> /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1633491"/>
                <a:ext cx="9486690" cy="4918229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With </a:t>
                </a:r>
                <a:r>
                  <a:rPr lang="pl-PL" dirty="0" err="1"/>
                  <a:t>utilization_bin</a:t>
                </a:r>
                <a:r>
                  <a:rPr lang="pl-PL" dirty="0"/>
                  <a:t>:</a:t>
                </a:r>
              </a:p>
              <a:p>
                <a:pPr lvl="1"/>
                <a:r>
                  <a:rPr lang="pl-PL" dirty="0"/>
                  <a:t>I </a:t>
                </a:r>
                <a:r>
                  <a:rPr lang="pl-PL" dirty="0" err="1"/>
                  <a:t>scale</a:t>
                </a:r>
                <a:r>
                  <a:rPr lang="pl-PL" dirty="0"/>
                  <a:t> a </a:t>
                </a:r>
                <a:r>
                  <a:rPr lang="pl-PL" dirty="0" err="1"/>
                  <a:t>values</a:t>
                </a:r>
                <a:r>
                  <a:rPr lang="pl-PL" dirty="0"/>
                  <a:t> for </a:t>
                </a:r>
                <a:r>
                  <a:rPr lang="pl-PL" dirty="0" err="1"/>
                  <a:t>all</a:t>
                </a:r>
                <a:r>
                  <a:rPr lang="pl-PL" dirty="0"/>
                  <a:t> 3 </a:t>
                </a:r>
                <a:r>
                  <a:rPr lang="pl-PL" dirty="0" err="1"/>
                  <a:t>groups</a:t>
                </a:r>
                <a:r>
                  <a:rPr lang="pl-PL" dirty="0"/>
                  <a:t> and limit maximum</a:t>
                </a:r>
              </a:p>
              <a:p>
                <a:pPr marL="457200" lvl="2" indent="0">
                  <a:buNone/>
                </a:pP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way</a:t>
                </a:r>
                <a:r>
                  <a:rPr lang="pl-PL" dirty="0"/>
                  <a:t> </a:t>
                </a:r>
                <a:r>
                  <a:rPr lang="pl-PL" dirty="0" err="1"/>
                  <a:t>metric</a:t>
                </a:r>
                <a:r>
                  <a:rPr lang="pl-PL" dirty="0"/>
                  <a:t> for </a:t>
                </a:r>
                <a:r>
                  <a:rPr lang="pl-PL" dirty="0" err="1"/>
                  <a:t>every</a:t>
                </a:r>
                <a:r>
                  <a:rPr lang="pl-PL" dirty="0"/>
                  <a:t> </a:t>
                </a:r>
                <a:r>
                  <a:rPr lang="pl-PL" dirty="0" err="1"/>
                  <a:t>group</a:t>
                </a:r>
                <a:r>
                  <a:rPr lang="pl-PL" dirty="0"/>
                  <a:t> </a:t>
                </a:r>
                <a:r>
                  <a:rPr lang="pl-PL" dirty="0" err="1"/>
                  <a:t>will</a:t>
                </a:r>
                <a:r>
                  <a:rPr lang="pl-PL" dirty="0"/>
                  <a:t> be in </a:t>
                </a:r>
                <a:r>
                  <a:rPr lang="pl-PL" dirty="0" err="1"/>
                  <a:t>range</a:t>
                </a:r>
                <a:r>
                  <a:rPr lang="pl-PL" dirty="0"/>
                  <a:t> from 0 to 10</a:t>
                </a:r>
              </a:p>
              <a:p>
                <a:pPr lvl="2"/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</a:t>
                </a:r>
                <a:r>
                  <a:rPr lang="pl-PL" dirty="0" err="1"/>
                  <a:t>computer</a:t>
                </a:r>
                <a:r>
                  <a:rPr lang="pl-PL" dirty="0"/>
                  <a:t> with </a:t>
                </a:r>
                <a:r>
                  <a:rPr lang="pl-PL" dirty="0" err="1"/>
                  <a:t>memory</a:t>
                </a:r>
                <a:r>
                  <a:rPr lang="pl-PL" dirty="0"/>
                  <a:t> 10 </a:t>
                </a:r>
                <a:r>
                  <a:rPr lang="pl-PL" dirty="0" err="1"/>
                  <a:t>is</a:t>
                </a:r>
                <a:r>
                  <a:rPr lang="pl-PL" dirty="0"/>
                  <a:t> „the same” as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3 (</a:t>
                </a:r>
                <a:r>
                  <a:rPr lang="pl-PL" dirty="0" err="1"/>
                  <a:t>or</a:t>
                </a:r>
                <a:r>
                  <a:rPr lang="pl-PL" dirty="0"/>
                  <a:t> 5 – </a:t>
                </a:r>
                <a:r>
                  <a:rPr lang="pl-PL" dirty="0" err="1"/>
                  <a:t>two</a:t>
                </a:r>
                <a:r>
                  <a:rPr lang="pl-PL" dirty="0"/>
                  <a:t> </a:t>
                </a:r>
                <a:r>
                  <a:rPr lang="pl-PL" dirty="0" err="1"/>
                  <a:t>implementations</a:t>
                </a:r>
                <a:r>
                  <a:rPr lang="pl-PL" dirty="0"/>
                  <a:t>)</a:t>
                </a:r>
              </a:p>
              <a:p>
                <a:pPr lvl="1"/>
                <a:r>
                  <a:rPr lang="pl-PL" dirty="0" err="1"/>
                  <a:t>Metric</a:t>
                </a:r>
                <a:r>
                  <a:rPr lang="pl-PL" dirty="0"/>
                  <a:t>:</a:t>
                </a:r>
              </a:p>
              <a:p>
                <a:pPr marL="0" indent="0" algn="ctr">
                  <a:buNone/>
                </a:pPr>
                <a:r>
                  <a:rPr lang="pl-PL" sz="1400" dirty="0" err="1"/>
                  <a:t>metric</a:t>
                </a:r>
                <a:r>
                  <a:rPr lang="pl-PL" sz="1400" dirty="0"/>
                  <a:t>( </a:t>
                </a:r>
                <a:r>
                  <a:rPr lang="pl-PL" sz="1400" dirty="0" err="1"/>
                  <a:t>employee</a:t>
                </a:r>
                <a:r>
                  <a:rPr lang="pl-PL" sz="1400" dirty="0"/>
                  <a:t>, </a:t>
                </a:r>
                <a:r>
                  <a:rPr lang="pl-PL" sz="1400" dirty="0" err="1"/>
                  <a:t>computer</a:t>
                </a:r>
                <a:r>
                  <a:rPr lang="pl-PL" sz="1400" dirty="0"/>
                  <a:t> )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/>
                  <a:t>=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pl-PL" sz="1400" dirty="0"/>
                            <m:t>computer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scale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 ∗ 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employee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survey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dirty="0"/>
                            <m:t>parameter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_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val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pl-PL" sz="1400" b="0" i="0" dirty="0" smtClean="0"/>
                            <m:t>)</m:t>
                          </m:r>
                        </m:e>
                      </m:nary>
                    </m:oMath>
                  </m:oMathPara>
                </a14:m>
                <a:endParaRPr lang="pl-PL" sz="1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pl-PL" sz="1400" dirty="0" err="1"/>
                  <a:t>Where</a:t>
                </a:r>
                <a:r>
                  <a:rPr lang="pl-PL" sz="1400" dirty="0"/>
                  <a:t> i </a:t>
                </a:r>
                <a14:m>
                  <m:oMath xmlns:m="http://schemas.openxmlformats.org/officeDocument/2006/math">
                    <m:r>
                      <a:rPr lang="pl-P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400" dirty="0"/>
                  <a:t> </a:t>
                </a:r>
                <a:r>
                  <a:rPr lang="pl-PL" sz="1400" dirty="0" err="1"/>
                  <a:t>paremeters</a:t>
                </a:r>
                <a:r>
                  <a:rPr lang="pl-PL" sz="1400" dirty="0"/>
                  <a:t> = ['</a:t>
                </a:r>
                <a:r>
                  <a:rPr lang="pl-PL" sz="1400" dirty="0" err="1"/>
                  <a:t>memory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processing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storage</a:t>
                </a:r>
                <a:r>
                  <a:rPr lang="pl-PL" sz="1400" dirty="0"/>
                  <a:t>', '</a:t>
                </a:r>
                <a:r>
                  <a:rPr lang="pl-PL" sz="1400" dirty="0" err="1"/>
                  <a:t>inverse_price</a:t>
                </a:r>
                <a:r>
                  <a:rPr lang="pl-PL" sz="1400" dirty="0"/>
                  <a:t>’]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b="1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b="1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scale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val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parameter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, 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computer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) = 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min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(10, </m:t>
                      </m:r>
                      <m:r>
                        <m:rPr>
                          <m:nor/>
                        </m:rPr>
                        <a:rPr lang="pl-PL" sz="1400" b="1" dirty="0"/>
                        <m:t>computer</m:t>
                      </m:r>
                      <m:r>
                        <m:rPr>
                          <m:nor/>
                        </m:rPr>
                        <a:rPr lang="pl-PL" sz="1400" b="1" dirty="0"/>
                        <m:t>_</m:t>
                      </m:r>
                      <m:r>
                        <m:rPr>
                          <m:nor/>
                        </m:rPr>
                        <a:rPr lang="pl-PL" sz="1400" b="1" dirty="0"/>
                        <m:t>parameter</m:t>
                      </m:r>
                      <m:r>
                        <m:rPr>
                          <m:nor/>
                        </m:rPr>
                        <a:rPr lang="pl-PL" sz="1400" b="1" dirty="0"/>
                        <m:t>_</m:t>
                      </m:r>
                      <m:r>
                        <m:rPr>
                          <m:nor/>
                        </m:rPr>
                        <a:rPr lang="pl-PL" sz="1400" b="1" dirty="0"/>
                        <m:t>val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 ∗ 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ratio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(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group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_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employee</m:t>
                      </m:r>
                      <m:r>
                        <m:rPr>
                          <m:nor/>
                        </m:rPr>
                        <a:rPr lang="pl-PL" sz="1400" b="1" i="0" dirty="0" smtClean="0"/>
                        <m:t>))</m:t>
                      </m:r>
                    </m:oMath>
                  </m:oMathPara>
                </a14:m>
                <a:endParaRPr lang="pl-PL" sz="1400" b="1" dirty="0"/>
              </a:p>
              <a:p>
                <a:pPr lvl="2">
                  <a:spcBef>
                    <a:spcPts val="0"/>
                  </a:spcBef>
                </a:pPr>
                <a:r>
                  <a:rPr lang="pl-PL" dirty="0" err="1"/>
                  <a:t>e.g</a:t>
                </a:r>
                <a:r>
                  <a:rPr lang="pl-PL" dirty="0"/>
                  <a:t>. for „</a:t>
                </a:r>
                <a:r>
                  <a:rPr lang="pl-PL" dirty="0" err="1"/>
                  <a:t>low</a:t>
                </a:r>
                <a:r>
                  <a:rPr lang="pl-PL" dirty="0"/>
                  <a:t>”:  (</a:t>
                </a:r>
                <a:r>
                  <a:rPr lang="pl-PL" dirty="0" err="1"/>
                  <a:t>score</a:t>
                </a:r>
                <a:r>
                  <a:rPr lang="pl-PL" dirty="0"/>
                  <a:t> for </a:t>
                </a:r>
                <a:r>
                  <a:rPr lang="pl-PL" dirty="0" err="1"/>
                  <a:t>memory</a:t>
                </a:r>
                <a:r>
                  <a:rPr lang="pl-PL" dirty="0"/>
                  <a:t> for c1: 8,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8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l-PL" sz="1800" b="0" i="0" dirty="0" smtClean="0">
                        <a:latin typeface="Cambria Math" panose="02040503050406030204" pitchFamily="18" charset="0"/>
                      </a:rPr>
                      <m:t>atio</m:t>
                    </m:r>
                    <m:r>
                      <a:rPr lang="pl-PL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(</a:t>
                </a:r>
                <a:r>
                  <a:rPr lang="pl-PL" dirty="0" err="1"/>
                  <a:t>low</a:t>
                </a:r>
                <a:r>
                  <a:rPr lang="pl-PL" dirty="0"/>
                  <a:t>) = 3 / 1)</a:t>
                </a:r>
              </a:p>
              <a:p>
                <a:pPr marL="685800" lvl="3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600" dirty="0" smtClean="0"/>
                      <m:t>computer</m:t>
                    </m:r>
                    <m:r>
                      <m:rPr>
                        <m:nor/>
                      </m:rPr>
                      <a:rPr lang="pl-PL" sz="1600" dirty="0" smtClean="0"/>
                      <m:t>_</m:t>
                    </m:r>
                    <m:r>
                      <m:rPr>
                        <m:nor/>
                      </m:rPr>
                      <a:rPr lang="pl-PL" sz="1600" dirty="0" smtClean="0"/>
                      <m:t>parameter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scale</m:t>
                    </m:r>
                    <m:r>
                      <m:rPr>
                        <m:nor/>
                      </m:rPr>
                      <a:rPr lang="pl-PL" sz="1600" b="0" i="0" dirty="0" smtClean="0"/>
                      <m:t>_</m:t>
                    </m:r>
                    <m:r>
                      <m:rPr>
                        <m:nor/>
                      </m:rPr>
                      <a:rPr lang="pl-PL" sz="1600" b="0" i="0" dirty="0" smtClean="0"/>
                      <m:t>val</m:t>
                    </m:r>
                    <m:r>
                      <m:rPr>
                        <m:nor/>
                      </m:rPr>
                      <a:rPr lang="pl-PL" sz="1600" b="0" i="0" dirty="0" smtClean="0"/>
                      <m:t>(</m:t>
                    </m:r>
                    <m:r>
                      <m:rPr>
                        <m:nor/>
                      </m:rPr>
                      <a:rPr lang="pl-PL" sz="1600" b="0" i="0" dirty="0" smtClean="0"/>
                      <m:t>memory</m:t>
                    </m:r>
                    <m:r>
                      <m:rPr>
                        <m:nor/>
                      </m:rPr>
                      <a:rPr lang="pl-PL" sz="1600" b="0" i="0" dirty="0" smtClean="0"/>
                      <m:t>, </m:t>
                    </m:r>
                    <m:r>
                      <m:rPr>
                        <m:nor/>
                      </m:rPr>
                      <a:rPr lang="pl-PL" sz="1600" b="0" i="0" dirty="0" smtClean="0"/>
                      <m:t>c</m:t>
                    </m:r>
                    <m:r>
                      <m:rPr>
                        <m:nor/>
                      </m:rPr>
                      <a:rPr lang="pl-PL" sz="1600" b="0" i="0" dirty="0" smtClean="0"/>
                      <m:t>1) = </m:t>
                    </m:r>
                    <m:r>
                      <m:rPr>
                        <m:nor/>
                      </m:rPr>
                      <a:rPr lang="pl-PL" sz="1600" b="0" i="0" dirty="0" smtClean="0"/>
                      <m:t>min</m:t>
                    </m:r>
                    <m:r>
                      <m:rPr>
                        <m:nor/>
                      </m:rPr>
                      <a:rPr lang="pl-PL" sz="1600" b="0" i="0" dirty="0" smtClean="0"/>
                      <m:t>(10, 8 ∗ ( 3 / 1))</m:t>
                    </m:r>
                  </m:oMath>
                </a14:m>
                <a:r>
                  <a:rPr lang="pl-PL" sz="1600" dirty="0"/>
                  <a:t> = 10</a:t>
                </a:r>
                <a:endParaRPr lang="pl-PL" dirty="0"/>
              </a:p>
              <a:p>
                <a:pPr lvl="2"/>
                <a:endParaRPr lang="pl-PL" dirty="0"/>
              </a:p>
              <a:p>
                <a:pPr lvl="2"/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304B14F-816A-E721-067E-E1DB8CE6C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1633491"/>
                <a:ext cx="9486690" cy="4918229"/>
              </a:xfrm>
              <a:blipFill>
                <a:blip r:embed="rId2"/>
                <a:stretch>
                  <a:fillRect l="-706" t="-7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0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DF164F68-B571-B3C1-FA2F-0C499C750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4" b="7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11EE88-AD9F-547A-43D2-DE6A8AB9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Goal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B7A607-154D-037F-0E3A-722A5F7A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616" y="5625446"/>
            <a:ext cx="8395223" cy="944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/>
              <a:t>In this implementation we are tr</a:t>
            </a:r>
            <a:r>
              <a:rPr lang="pl-PL" sz="2000" dirty="0"/>
              <a:t>y</a:t>
            </a:r>
            <a:r>
              <a:rPr lang="en-US" sz="2000" dirty="0" err="1"/>
              <a:t>ing</a:t>
            </a:r>
            <a:r>
              <a:rPr lang="en-US" sz="2000" dirty="0"/>
              <a:t> to find local maximum </a:t>
            </a:r>
            <a:endParaRPr lang="pl-PL" sz="20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/>
              <a:t>(instead of typical: minimum)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1F71E2-E202-CD08-BC1B-B08F8CB4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cost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E501F70-F7B8-36A9-228F-A177ABFE5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820" y="2160016"/>
                <a:ext cx="5310579" cy="39261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l-PL" sz="1900" dirty="0"/>
                  <a:t>For (3) </a:t>
                </a:r>
                <a:r>
                  <a:rPr lang="pl-PL" sz="1900" dirty="0" err="1"/>
                  <a:t>computers</a:t>
                </a:r>
                <a:r>
                  <a:rPr lang="pl-PL" sz="1900" dirty="0"/>
                  <a:t> in </a:t>
                </a:r>
                <a:r>
                  <a:rPr lang="pl-PL" sz="1900" dirty="0" err="1"/>
                  <a:t>our</a:t>
                </a:r>
                <a:r>
                  <a:rPr lang="pl-PL" sz="1900" dirty="0"/>
                  <a:t> </a:t>
                </a:r>
                <a:r>
                  <a:rPr lang="pl-PL" sz="1900" dirty="0" err="1"/>
                  <a:t>state</a:t>
                </a:r>
                <a:r>
                  <a:rPr lang="pl-PL" sz="1900" dirty="0"/>
                  <a:t> </a:t>
                </a:r>
                <a:r>
                  <a:rPr lang="pl-PL" sz="1900" dirty="0" err="1"/>
                  <a:t>algorithm</a:t>
                </a:r>
                <a:r>
                  <a:rPr lang="pl-PL" sz="1900" dirty="0"/>
                  <a:t> </a:t>
                </a:r>
                <a:r>
                  <a:rPr lang="pl-PL" sz="1900" dirty="0" err="1"/>
                  <a:t>chooses</a:t>
                </a:r>
                <a:r>
                  <a:rPr lang="pl-PL" sz="1900" dirty="0"/>
                  <a:t> „the </a:t>
                </a:r>
                <a:r>
                  <a:rPr lang="pl-PL" sz="1900" dirty="0" err="1"/>
                  <a:t>best</a:t>
                </a:r>
                <a:r>
                  <a:rPr lang="pl-PL" sz="1900" dirty="0"/>
                  <a:t>” one for </a:t>
                </a:r>
                <a:r>
                  <a:rPr lang="pl-PL" sz="1900" dirty="0" err="1"/>
                  <a:t>each</a:t>
                </a:r>
                <a:r>
                  <a:rPr lang="pl-PL" sz="1900" dirty="0"/>
                  <a:t> </a:t>
                </a:r>
                <a:r>
                  <a:rPr lang="pl-PL" sz="1900" dirty="0" err="1"/>
                  <a:t>employee</a:t>
                </a:r>
                <a:r>
                  <a:rPr lang="pl-PL" sz="1900" dirty="0"/>
                  <a:t> – </a:t>
                </a:r>
                <a:r>
                  <a:rPr lang="pl-PL" sz="1900" dirty="0" err="1"/>
                  <a:t>according</a:t>
                </a:r>
                <a:r>
                  <a:rPr lang="pl-PL" sz="1900" dirty="0"/>
                  <a:t> to </a:t>
                </a:r>
                <a:r>
                  <a:rPr lang="pl-PL" sz="1900" dirty="0" err="1"/>
                  <a:t>metric</a:t>
                </a:r>
                <a:r>
                  <a:rPr lang="pl-PL" sz="1900" dirty="0"/>
                  <a:t> (the </a:t>
                </a:r>
                <a:r>
                  <a:rPr lang="pl-PL" sz="1900" dirty="0" err="1"/>
                  <a:t>higher</a:t>
                </a:r>
                <a:r>
                  <a:rPr lang="pl-PL" sz="1900" dirty="0"/>
                  <a:t> the </a:t>
                </a:r>
                <a:r>
                  <a:rPr lang="pl-PL" sz="1900" dirty="0" err="1"/>
                  <a:t>better</a:t>
                </a:r>
                <a:r>
                  <a:rPr lang="pl-PL" sz="19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pl-PL" sz="1900" dirty="0"/>
                  <a:t>Then we sum </a:t>
                </a:r>
                <a:r>
                  <a:rPr lang="pl-PL" sz="1900" dirty="0" err="1"/>
                  <a:t>metrics</a:t>
                </a:r>
                <a:r>
                  <a:rPr lang="pl-PL" sz="1900" dirty="0"/>
                  <a:t> of </a:t>
                </a:r>
                <a:r>
                  <a:rPr lang="pl-PL" sz="1900" dirty="0" err="1"/>
                  <a:t>all</a:t>
                </a:r>
                <a:r>
                  <a:rPr lang="pl-PL" sz="1900" dirty="0"/>
                  <a:t> </a:t>
                </a:r>
                <a:r>
                  <a:rPr lang="pl-PL" sz="1900" dirty="0" err="1"/>
                  <a:t>employees</a:t>
                </a:r>
                <a:r>
                  <a:rPr lang="pl-PL" sz="1900" dirty="0"/>
                  <a:t> of </a:t>
                </a:r>
                <a:r>
                  <a:rPr lang="pl-PL" sz="1900" dirty="0" err="1"/>
                  <a:t>their</a:t>
                </a:r>
                <a:r>
                  <a:rPr lang="pl-PL" sz="1900" dirty="0"/>
                  <a:t> </a:t>
                </a:r>
                <a:r>
                  <a:rPr lang="pl-PL" sz="1900" dirty="0" err="1"/>
                  <a:t>chosen</a:t>
                </a:r>
                <a:r>
                  <a:rPr lang="pl-PL" sz="1900" dirty="0"/>
                  <a:t> one („the </a:t>
                </a:r>
                <a:r>
                  <a:rPr lang="pl-PL" sz="1900" dirty="0" err="1"/>
                  <a:t>best</a:t>
                </a:r>
                <a:r>
                  <a:rPr lang="pl-PL" sz="1900" dirty="0"/>
                  <a:t>”) </a:t>
                </a:r>
                <a:r>
                  <a:rPr lang="pl-PL" sz="1900" dirty="0" err="1"/>
                  <a:t>computer</a:t>
                </a:r>
                <a:endParaRPr lang="pl-PL" sz="19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l-PL" sz="1900" dirty="0" err="1"/>
                  <a:t>State_cost</a:t>
                </a:r>
                <a:r>
                  <a:rPr lang="pl-PL" sz="1900" dirty="0"/>
                  <a:t>(</a:t>
                </a:r>
                <a:r>
                  <a:rPr lang="pl-PL" sz="1900" dirty="0" err="1"/>
                  <a:t>state</a:t>
                </a:r>
                <a:r>
                  <a:rPr lang="pl-PL" sz="1900" dirty="0"/>
                  <a:t>)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l-PL" sz="1900" dirty="0"/>
                  <a:t>=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pl-PL" sz="19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𝑚𝑒𝑡𝑟𝑖𝑐</m:t>
                          </m:r>
                          <m:d>
                            <m:dPr>
                              <m:ctrlP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sz="19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pl-PL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sz="19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l-PL" sz="1900" dirty="0" err="1"/>
                  <a:t>Where</a:t>
                </a:r>
                <a:r>
                  <a:rPr lang="pl-PL" sz="1900" dirty="0"/>
                  <a:t> e </a:t>
                </a:r>
                <a14:m>
                  <m:oMath xmlns:m="http://schemas.openxmlformats.org/officeDocument/2006/math">
                    <m:r>
                      <a:rPr lang="pl-PL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900" dirty="0"/>
                  <a:t> </a:t>
                </a:r>
                <a:r>
                  <a:rPr lang="pl-PL" sz="1900" dirty="0" err="1"/>
                  <a:t>employees</a:t>
                </a:r>
                <a:r>
                  <a:rPr lang="pl-PL" sz="1900" dirty="0"/>
                  <a:t> and c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900" dirty="0"/>
                  <a:t> </a:t>
                </a:r>
                <a:r>
                  <a:rPr lang="pl-PL" sz="1900" dirty="0" err="1"/>
                  <a:t>state</a:t>
                </a:r>
                <a:r>
                  <a:rPr lang="pl-PL" sz="1900" dirty="0"/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l-PL" sz="1900" dirty="0"/>
                  <a:t>(and c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l-PL" sz="1900" dirty="0"/>
                  <a:t> </a:t>
                </a:r>
                <a:r>
                  <a:rPr lang="pl-PL" sz="1900" dirty="0" err="1"/>
                  <a:t>computers</a:t>
                </a:r>
                <a:r>
                  <a:rPr lang="pl-PL" sz="1900" dirty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l-PL" sz="19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E501F70-F7B8-36A9-228F-A177ABFE5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820" y="2160016"/>
                <a:ext cx="5310579" cy="3926152"/>
              </a:xfrm>
              <a:blipFill>
                <a:blip r:embed="rId2"/>
                <a:stretch>
                  <a:fillRect l="-918" t="-776" r="-1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6" descr="Pieniądze">
            <a:extLst>
              <a:ext uri="{FF2B5EF4-FFF2-40B4-BE49-F238E27FC236}">
                <a16:creationId xmlns:a16="http://schemas.microsoft.com/office/drawing/2014/main" id="{E7B81611-F3F9-7320-5F5E-416CB2023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5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156550-E941-A23A-04CC-5CFEBF37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 err="1"/>
              <a:t>Simulated</a:t>
            </a:r>
            <a:r>
              <a:rPr lang="pl-PL" dirty="0"/>
              <a:t> </a:t>
            </a:r>
            <a:r>
              <a:rPr lang="pl-PL" dirty="0" err="1"/>
              <a:t>annealing</a:t>
            </a:r>
            <a:r>
              <a:rPr lang="pl-PL" dirty="0"/>
              <a:t>:</a:t>
            </a:r>
            <a:br>
              <a:rPr lang="pl-PL" dirty="0"/>
            </a:br>
            <a:r>
              <a:rPr lang="pl-PL" sz="1600" b="0" i="1" dirty="0"/>
              <a:t>by Wikipedia</a:t>
            </a:r>
            <a:endParaRPr lang="pl-PL" sz="1600" dirty="0"/>
          </a:p>
        </p:txBody>
      </p:sp>
      <p:pic>
        <p:nvPicPr>
          <p:cNvPr id="11266" name="Picture 2" descr="Annealing Services - Steel, Aluminum, and Copper">
            <a:extLst>
              <a:ext uri="{FF2B5EF4-FFF2-40B4-BE49-F238E27FC236}">
                <a16:creationId xmlns:a16="http://schemas.microsoft.com/office/drawing/2014/main" id="{CA28215B-15E1-6464-525F-34653240F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" r="1" b="1"/>
          <a:stretch/>
        </p:blipFill>
        <p:spPr bwMode="auto">
          <a:xfrm>
            <a:off x="20" y="10"/>
            <a:ext cx="46512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6F5B0A-B35F-80AE-67DF-62D90ECC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1743075"/>
            <a:ext cx="6881728" cy="43430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i="0" dirty="0">
                <a:effectLst/>
              </a:rPr>
              <a:t>Starts </a:t>
            </a:r>
            <a:r>
              <a:rPr lang="pl-PL" sz="2000" b="0" i="0" dirty="0" err="1">
                <a:effectLst/>
              </a:rPr>
              <a:t>at</a:t>
            </a:r>
            <a:r>
              <a:rPr lang="pl-PL" sz="2000" b="0" i="0" dirty="0">
                <a:effectLst/>
              </a:rPr>
              <a:t> a </a:t>
            </a:r>
            <a:r>
              <a:rPr lang="pl-PL" sz="2000" b="0" i="0" dirty="0" err="1">
                <a:effectLst/>
              </a:rPr>
              <a:t>random</a:t>
            </a:r>
            <a:r>
              <a:rPr lang="pl-PL" sz="2000" b="0" i="0" dirty="0">
                <a:effectLst/>
              </a:rPr>
              <a:t> </a:t>
            </a:r>
            <a:r>
              <a:rPr lang="pl-PL" sz="2000" b="0" i="0" dirty="0" err="1">
                <a:effectLst/>
              </a:rPr>
              <a:t>state</a:t>
            </a:r>
            <a:endParaRPr lang="pl-PL" sz="20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effectLst/>
              </a:rPr>
              <a:t>At each step, the simulated annealing heuristic considers some neighboring state </a:t>
            </a:r>
            <a:r>
              <a:rPr lang="en-US" sz="2000" b="0" i="1" dirty="0">
                <a:effectLst/>
              </a:rPr>
              <a:t>s*</a:t>
            </a:r>
            <a:r>
              <a:rPr lang="en-US" sz="2000" b="0" i="0" dirty="0">
                <a:effectLst/>
              </a:rPr>
              <a:t> of the current state </a:t>
            </a:r>
            <a:r>
              <a:rPr lang="en-US" sz="2000" b="0" i="1" dirty="0">
                <a:effectLst/>
              </a:rPr>
              <a:t>s</a:t>
            </a:r>
            <a:endParaRPr lang="pl-PL" sz="2000" b="0" i="0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pl-PL" sz="2000" dirty="0" err="1"/>
              <a:t>If</a:t>
            </a:r>
            <a:r>
              <a:rPr lang="pl-PL" sz="2000" dirty="0"/>
              <a:t> </a:t>
            </a:r>
            <a:r>
              <a:rPr lang="pl-PL" sz="2000" dirty="0" err="1"/>
              <a:t>neighboring</a:t>
            </a:r>
            <a:r>
              <a:rPr lang="pl-PL" sz="2000" dirty="0"/>
              <a:t> </a:t>
            </a:r>
            <a:r>
              <a:rPr lang="pl-PL" sz="2000" dirty="0" err="1"/>
              <a:t>state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better</a:t>
            </a:r>
            <a:r>
              <a:rPr lang="pl-PL" sz="2000" dirty="0"/>
              <a:t> </a:t>
            </a:r>
            <a:r>
              <a:rPr lang="pl-PL" sz="2000" dirty="0" err="1"/>
              <a:t>accepts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endParaRPr lang="pl-PL" sz="2000" dirty="0"/>
          </a:p>
          <a:p>
            <a:pPr lvl="1">
              <a:lnSpc>
                <a:spcPct val="100000"/>
              </a:lnSpc>
            </a:pPr>
            <a:r>
              <a:rPr lang="pl-PL" sz="2000" b="0" i="0" dirty="0" err="1">
                <a:effectLst/>
              </a:rPr>
              <a:t>otherwise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u="none" strike="noStrike" dirty="0">
                <a:effectLst/>
              </a:rPr>
              <a:t>probabilistically</a:t>
            </a:r>
            <a:r>
              <a:rPr lang="en-US" sz="2000" b="0" i="0" dirty="0">
                <a:effectLst/>
              </a:rPr>
              <a:t> decides between moving the system to state </a:t>
            </a:r>
            <a:r>
              <a:rPr lang="en-US" sz="2000" b="0" i="1" dirty="0">
                <a:effectLst/>
              </a:rPr>
              <a:t>s*</a:t>
            </a:r>
            <a:r>
              <a:rPr lang="en-US" sz="2000" b="0" i="0" dirty="0">
                <a:effectLst/>
              </a:rPr>
              <a:t> or staying in-state </a:t>
            </a:r>
            <a:r>
              <a:rPr lang="en-US" sz="2000" b="0" i="1" dirty="0">
                <a:effectLst/>
              </a:rPr>
              <a:t>s</a:t>
            </a:r>
            <a:r>
              <a:rPr lang="en-US" sz="2000" b="0" i="0" dirty="0">
                <a:effectLst/>
              </a:rPr>
              <a:t>.</a:t>
            </a:r>
            <a:endParaRPr lang="pl-PL" sz="20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effectLst/>
              </a:rPr>
              <a:t>These probabilities ultimately lead the system to move to states of lower energy. Typically this step is repeated until the system reaches a state that is good enough for the application, or until a given computation budget has been exhausted.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90091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0871EA-AF9A-4CEF-71D6-D203A333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pl-PL" dirty="0"/>
              <a:t>My </a:t>
            </a:r>
            <a:r>
              <a:rPr lang="pl-PL" dirty="0" err="1"/>
              <a:t>implementation</a:t>
            </a:r>
            <a:endParaRPr lang="pl-PL" dirty="0"/>
          </a:p>
        </p:txBody>
      </p:sp>
      <p:pic>
        <p:nvPicPr>
          <p:cNvPr id="12290" name="Picture 2" descr="anneal - Wiktionary">
            <a:extLst>
              <a:ext uri="{FF2B5EF4-FFF2-40B4-BE49-F238E27FC236}">
                <a16:creationId xmlns:a16="http://schemas.microsoft.com/office/drawing/2014/main" id="{B37C8E21-D17A-3F94-2942-900219728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30142" b="-1"/>
          <a:stretch/>
        </p:blipFill>
        <p:spPr bwMode="auto">
          <a:xfrm>
            <a:off x="20" y="10"/>
            <a:ext cx="46512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44EFBE-6291-6479-808B-AF6733A4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repated</a:t>
            </a:r>
            <a:r>
              <a:rPr lang="pl-PL" dirty="0"/>
              <a:t> </a:t>
            </a:r>
            <a:r>
              <a:rPr lang="pl-PL" dirty="0" err="1"/>
              <a:t>untill</a:t>
            </a:r>
            <a:r>
              <a:rPr lang="pl-PL" dirty="0"/>
              <a:t> </a:t>
            </a:r>
            <a:r>
              <a:rPr lang="pl-PL" dirty="0" err="1"/>
              <a:t>timer</a:t>
            </a:r>
            <a:r>
              <a:rPr lang="pl-PL" dirty="0"/>
              <a:t> </a:t>
            </a:r>
            <a:r>
              <a:rPr lang="pl-PL" dirty="0" err="1"/>
              <a:t>contdown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terminated</a:t>
            </a:r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in the same </a:t>
            </a:r>
            <a:r>
              <a:rPr lang="pl-PL" dirty="0" err="1"/>
              <a:t>state</a:t>
            </a:r>
            <a:r>
              <a:rPr lang="pl-PL" dirty="0"/>
              <a:t> for a </a:t>
            </a:r>
            <a:r>
              <a:rPr lang="pl-PL" dirty="0" err="1"/>
              <a:t>chosen</a:t>
            </a:r>
            <a:r>
              <a:rPr lang="pl-PL" dirty="0"/>
              <a:t> </a:t>
            </a:r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assumes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stuck</a:t>
            </a:r>
            <a:r>
              <a:rPr lang="pl-PL" dirty="0"/>
              <a:t> and </a:t>
            </a:r>
            <a:r>
              <a:rPr lang="pl-PL" dirty="0" err="1"/>
              <a:t>use</a:t>
            </a:r>
            <a:r>
              <a:rPr lang="pl-PL" dirty="0"/>
              <a:t> one of 2 </a:t>
            </a:r>
            <a:r>
              <a:rPr lang="pl-PL" dirty="0" err="1"/>
              <a:t>ways</a:t>
            </a:r>
            <a:r>
              <a:rPr lang="pl-PL" dirty="0"/>
              <a:t> to </a:t>
            </a:r>
            <a:r>
              <a:rPr lang="pl-PL" dirty="0" err="1"/>
              <a:t>escape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Reheat</a:t>
            </a:r>
            <a:r>
              <a:rPr lang="pl-PL" dirty="0"/>
              <a:t> </a:t>
            </a:r>
            <a:r>
              <a:rPr lang="pl-PL" dirty="0" err="1"/>
              <a:t>temperature</a:t>
            </a:r>
            <a:r>
              <a:rPr lang="pl-PL" dirty="0"/>
              <a:t> – </a:t>
            </a:r>
            <a:r>
              <a:rPr lang="pl-PL" dirty="0" err="1"/>
              <a:t>higher</a:t>
            </a:r>
            <a:r>
              <a:rPr lang="pl-PL" dirty="0"/>
              <a:t> </a:t>
            </a:r>
            <a:r>
              <a:rPr lang="pl-PL" dirty="0" err="1"/>
              <a:t>probability</a:t>
            </a:r>
            <a:r>
              <a:rPr lang="pl-PL" dirty="0"/>
              <a:t> to </a:t>
            </a:r>
            <a:r>
              <a:rPr lang="pl-PL" dirty="0" err="1"/>
              <a:t>move</a:t>
            </a:r>
            <a:r>
              <a:rPr lang="pl-PL" dirty="0"/>
              <a:t> to </a:t>
            </a:r>
            <a:r>
              <a:rPr lang="pl-PL" dirty="0" err="1"/>
              <a:t>different</a:t>
            </a:r>
            <a:r>
              <a:rPr lang="pl-PL" dirty="0"/>
              <a:t> step </a:t>
            </a:r>
            <a:r>
              <a:rPr lang="pl-PL" dirty="0" err="1"/>
              <a:t>even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worse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one</a:t>
            </a:r>
          </a:p>
          <a:p>
            <a:pPr lvl="1"/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to the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random</a:t>
            </a:r>
            <a:r>
              <a:rPr lang="pl-PL" dirty="0"/>
              <a:t> one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414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2F95E8-DBAB-9CF3-C398-7C2A64B2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>
            <a:normAutofit/>
          </a:bodyPr>
          <a:lstStyle/>
          <a:p>
            <a:r>
              <a:rPr lang="pl-PL" b="1" dirty="0"/>
              <a:t>Problem Statement </a:t>
            </a:r>
            <a:endParaRPr lang="pl-PL" dirty="0"/>
          </a:p>
        </p:txBody>
      </p:sp>
      <p:pic>
        <p:nvPicPr>
          <p:cNvPr id="7" name="Picture 6" descr="Closeup of a keyboard">
            <a:extLst>
              <a:ext uri="{FF2B5EF4-FFF2-40B4-BE49-F238E27FC236}">
                <a16:creationId xmlns:a16="http://schemas.microsoft.com/office/drawing/2014/main" id="{E7660D34-2CCF-5118-3974-419BCC9FC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0" r="24471" b="1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C195A3-E02C-0DDB-05A4-0937D43F4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8462" y="2160016"/>
            <a:ext cx="3683467" cy="392615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Suppose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you're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trying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help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company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determine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which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computers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purchase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95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6F0907-E08F-B015-FA5A-BD6A5EE9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pl-PL" dirty="0" err="1"/>
              <a:t>class</a:t>
            </a:r>
            <a:r>
              <a:rPr lang="pl-PL" dirty="0"/>
              <a:t> Problem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9F15C64-5DD1-F636-A460-D43255F3E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6008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6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261245-ADC3-B446-A301-9A0019E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SimulatedAnnealing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DF3BBB-D2AA-3570-2EFA-2AE32CEF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Using </a:t>
            </a:r>
            <a:r>
              <a:rPr lang="pl-PL" dirty="0" err="1"/>
              <a:t>SimulatedAnnealingConfig</a:t>
            </a:r>
            <a:r>
              <a:rPr lang="pl-PL" dirty="0"/>
              <a:t> (list of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 </a:t>
            </a:r>
            <a:r>
              <a:rPr lang="pl-PL" dirty="0" err="1"/>
              <a:t>performs</a:t>
            </a:r>
            <a:r>
              <a:rPr lang="pl-PL" dirty="0"/>
              <a:t> </a:t>
            </a:r>
            <a:r>
              <a:rPr lang="pl-PL" dirty="0" err="1"/>
              <a:t>simmulated</a:t>
            </a:r>
            <a:r>
              <a:rPr lang="pl-PL" dirty="0"/>
              <a:t> </a:t>
            </a:r>
            <a:r>
              <a:rPr lang="pl-PL" dirty="0" err="1"/>
              <a:t>annealing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on a </a:t>
            </a:r>
            <a:r>
              <a:rPr lang="pl-PL" dirty="0" err="1"/>
              <a:t>given</a:t>
            </a:r>
            <a:r>
              <a:rPr lang="pl-PL" dirty="0"/>
              <a:t> problem</a:t>
            </a:r>
          </a:p>
        </p:txBody>
      </p:sp>
      <p:pic>
        <p:nvPicPr>
          <p:cNvPr id="7" name="Graphic 6" descr="Naukowiec">
            <a:extLst>
              <a:ext uri="{FF2B5EF4-FFF2-40B4-BE49-F238E27FC236}">
                <a16:creationId xmlns:a16="http://schemas.microsoft.com/office/drawing/2014/main" id="{233BED56-E545-6EB7-ECFC-77877260D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0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56FD93-30C3-031D-776E-B4CC9B7C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4" y="455362"/>
            <a:ext cx="6402596" cy="1550419"/>
          </a:xfrm>
        </p:spPr>
        <p:txBody>
          <a:bodyPr>
            <a:normAutofit/>
          </a:bodyPr>
          <a:lstStyle/>
          <a:p>
            <a:r>
              <a:rPr lang="pl-PL" dirty="0" err="1"/>
              <a:t>Naive</a:t>
            </a:r>
            <a:r>
              <a:rPr lang="pl-PL" dirty="0"/>
              <a:t> </a:t>
            </a:r>
            <a:r>
              <a:rPr lang="pl-PL" dirty="0" err="1"/>
              <a:t>solution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9A9AB3B-0DCC-D887-5E53-80E9D52E1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4244" y="2160016"/>
                <a:ext cx="6402596" cy="3926152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Since </a:t>
                </a:r>
                <a:r>
                  <a:rPr lang="pl-PL" dirty="0" err="1"/>
                  <a:t>there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already</a:t>
                </a:r>
                <a:r>
                  <a:rPr lang="pl-PL" dirty="0"/>
                  <a:t> </a:t>
                </a:r>
                <a:r>
                  <a:rPr lang="pl-PL" i="1" dirty="0" err="1"/>
                  <a:t>class</a:t>
                </a:r>
                <a:r>
                  <a:rPr lang="pl-PL" i="1" dirty="0"/>
                  <a:t> Problem </a:t>
                </a:r>
                <a:r>
                  <a:rPr lang="pl-PL" dirty="0"/>
                  <a:t>I </a:t>
                </a:r>
                <a:r>
                  <a:rPr lang="pl-PL" dirty="0" err="1"/>
                  <a:t>also</a:t>
                </a:r>
                <a:r>
                  <a:rPr lang="pl-PL" dirty="0"/>
                  <a:t> </a:t>
                </a:r>
                <a:r>
                  <a:rPr lang="pl-PL" dirty="0" err="1"/>
                  <a:t>prepered</a:t>
                </a:r>
                <a:r>
                  <a:rPr lang="pl-PL" dirty="0"/>
                  <a:t> </a:t>
                </a:r>
                <a:r>
                  <a:rPr lang="pl-PL" dirty="0" err="1"/>
                  <a:t>solution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checks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posible</a:t>
                </a:r>
                <a:r>
                  <a:rPr lang="pl-PL" dirty="0"/>
                  <a:t> </a:t>
                </a:r>
                <a:r>
                  <a:rPr lang="pl-PL" dirty="0" err="1"/>
                  <a:t>states</a:t>
                </a:r>
                <a:r>
                  <a:rPr lang="pl-PL" dirty="0"/>
                  <a:t> and </a:t>
                </a:r>
                <a:r>
                  <a:rPr lang="pl-PL" dirty="0" err="1"/>
                  <a:t>returns</a:t>
                </a:r>
                <a:r>
                  <a:rPr lang="pl-PL" dirty="0"/>
                  <a:t> „the </a:t>
                </a:r>
                <a:r>
                  <a:rPr lang="pl-PL" dirty="0" err="1"/>
                  <a:t>best</a:t>
                </a:r>
                <a:r>
                  <a:rPr lang="pl-PL" dirty="0"/>
                  <a:t>” one </a:t>
                </a: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metric</a:t>
                </a:r>
                <a:endParaRPr lang="pl-PL" dirty="0"/>
              </a:p>
              <a:p>
                <a:r>
                  <a:rPr lang="pl-PL" dirty="0"/>
                  <a:t>In </a:t>
                </a: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</a:t>
                </a:r>
                <a:r>
                  <a:rPr lang="pl-PL" dirty="0" err="1"/>
                  <a:t>there</a:t>
                </a:r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only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=165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so</a:t>
                </a:r>
                <a:r>
                  <a:rPr lang="pl-PL" dirty="0"/>
                  <a:t> we </a:t>
                </a:r>
                <a:r>
                  <a:rPr lang="pl-PL" dirty="0" err="1"/>
                  <a:t>can</a:t>
                </a:r>
                <a:r>
                  <a:rPr lang="pl-PL" dirty="0"/>
                  <a:t> </a:t>
                </a:r>
                <a:r>
                  <a:rPr lang="pl-PL" dirty="0" err="1"/>
                  <a:t>check</a:t>
                </a:r>
                <a:r>
                  <a:rPr lang="pl-PL" dirty="0"/>
                  <a:t> </a:t>
                </a:r>
                <a:r>
                  <a:rPr lang="pl-PL" dirty="0" err="1"/>
                  <a:t>them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:r>
                  <a:rPr lang="pl-PL" dirty="0" err="1"/>
                  <a:t>just</a:t>
                </a:r>
                <a:r>
                  <a:rPr lang="pl-PL" dirty="0"/>
                  <a:t> to </a:t>
                </a:r>
                <a:r>
                  <a:rPr lang="pl-PL" dirty="0" err="1"/>
                  <a:t>see</a:t>
                </a:r>
                <a:r>
                  <a:rPr lang="pl-PL" dirty="0"/>
                  <a:t> </a:t>
                </a:r>
                <a:r>
                  <a:rPr lang="pl-PL" dirty="0" err="1"/>
                  <a:t>whether</a:t>
                </a:r>
                <a:r>
                  <a:rPr lang="pl-PL" dirty="0"/>
                  <a:t> </a:t>
                </a:r>
                <a:r>
                  <a:rPr lang="pl-PL" dirty="0" err="1"/>
                  <a:t>our</a:t>
                </a:r>
                <a:r>
                  <a:rPr lang="pl-PL" dirty="0"/>
                  <a:t> </a:t>
                </a:r>
                <a:r>
                  <a:rPr lang="pl-PL" dirty="0" err="1"/>
                  <a:t>Simulated</a:t>
                </a:r>
                <a:r>
                  <a:rPr lang="pl-PL" dirty="0"/>
                  <a:t> </a:t>
                </a:r>
                <a:r>
                  <a:rPr lang="pl-PL" dirty="0" err="1"/>
                  <a:t>Annealing</a:t>
                </a:r>
                <a:r>
                  <a:rPr lang="pl-PL" dirty="0"/>
                  <a:t> </a:t>
                </a:r>
                <a:r>
                  <a:rPr lang="pl-PL" dirty="0" err="1"/>
                  <a:t>found</a:t>
                </a:r>
                <a:r>
                  <a:rPr lang="pl-PL" dirty="0"/>
                  <a:t> </a:t>
                </a:r>
                <a:r>
                  <a:rPr lang="pl-PL" dirty="0" err="1"/>
                  <a:t>right</a:t>
                </a:r>
                <a:r>
                  <a:rPr lang="pl-PL" dirty="0"/>
                  <a:t> </a:t>
                </a:r>
                <a:r>
                  <a:rPr lang="pl-PL" dirty="0" err="1"/>
                  <a:t>solution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9A9AB3B-0DCC-D887-5E53-80E9D52E1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4244" y="2160016"/>
                <a:ext cx="6402596" cy="3926152"/>
              </a:xfrm>
              <a:blipFill>
                <a:blip r:embed="rId2"/>
                <a:stretch>
                  <a:fillRect l="-1143" t="-7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a 6" descr="Mała dziewczynka z balonem z wypełnieniem pełnym">
            <a:extLst>
              <a:ext uri="{FF2B5EF4-FFF2-40B4-BE49-F238E27FC236}">
                <a16:creationId xmlns:a16="http://schemas.microsoft.com/office/drawing/2014/main" id="{586141C2-64DD-826A-3F8A-2B786B23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73" y="320407"/>
            <a:ext cx="3802685" cy="3802685"/>
          </a:xfrm>
          <a:prstGeom prst="rect">
            <a:avLst/>
          </a:prstGeom>
        </p:spPr>
      </p:pic>
      <p:pic>
        <p:nvPicPr>
          <p:cNvPr id="10" name="Grafika 9" descr="Pluszak z wypełnieniem pełnym">
            <a:extLst>
              <a:ext uri="{FF2B5EF4-FFF2-40B4-BE49-F238E27FC236}">
                <a16:creationId xmlns:a16="http://schemas.microsoft.com/office/drawing/2014/main" id="{97F5CD72-EB53-8C8F-020D-3CE828D9D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3314" y="3259769"/>
            <a:ext cx="2249904" cy="22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3DB506BD-5787-5992-E7BA-C867A3FAA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25" r="-1" b="435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30FDEC9-A002-D323-776D-D1925DA0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579" y="244479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THE END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7A4207-BC80-D339-2AB1-EFE8000F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217" y="4617910"/>
            <a:ext cx="4340466" cy="613921"/>
          </a:xfrm>
          <a:gradFill flip="none" rotWithShape="1">
            <a:gsLst>
              <a:gs pos="0">
                <a:schemeClr val="bg1"/>
              </a:gs>
              <a:gs pos="74000">
                <a:schemeClr val="tx2">
                  <a:lumMod val="25000"/>
                  <a:alpha val="87000"/>
                </a:schemeClr>
              </a:gs>
              <a:gs pos="83000">
                <a:schemeClr val="tx2">
                  <a:lumMod val="25000"/>
                  <a:alpha val="48000"/>
                </a:schemeClr>
              </a:gs>
              <a:gs pos="100000">
                <a:schemeClr val="tx2">
                  <a:lumMod val="50000"/>
                  <a:alpha val="5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LET’S SEE CODE!</a:t>
            </a:r>
          </a:p>
        </p:txBody>
      </p:sp>
      <p:pic>
        <p:nvPicPr>
          <p:cNvPr id="4" name="Graphic 6" descr="Programista">
            <a:extLst>
              <a:ext uri="{FF2B5EF4-FFF2-40B4-BE49-F238E27FC236}">
                <a16:creationId xmlns:a16="http://schemas.microsoft.com/office/drawing/2014/main" id="{467BC0BD-34E3-F8AB-C06D-078905F5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3" y="811705"/>
            <a:ext cx="3238979" cy="323897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5076700-EC94-156D-4BBC-804FEFF5E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2" b="99359" l="0" r="99684">
                        <a14:foregroundMark x1="34810" y1="9295" x2="10759" y2="6731"/>
                        <a14:foregroundMark x1="10759" y1="6731" x2="6962" y2="65705"/>
                        <a14:foregroundMark x1="6962" y1="65705" x2="26899" y2="86538"/>
                        <a14:foregroundMark x1="26899" y1="86538" x2="65823" y2="90705"/>
                        <a14:foregroundMark x1="65823" y1="90705" x2="82278" y2="89744"/>
                        <a14:foregroundMark x1="82278" y1="89744" x2="94937" y2="75321"/>
                        <a14:foregroundMark x1="94937" y1="75321" x2="82911" y2="59936"/>
                        <a14:foregroundMark x1="82911" y1="59936" x2="43354" y2="60897"/>
                        <a14:foregroundMark x1="43354" y1="60897" x2="31013" y2="8013"/>
                        <a14:foregroundMark x1="31013" y1="8013" x2="31013" y2="8333"/>
                        <a14:foregroundMark x1="44937" y1="1923" x2="46203" y2="63462"/>
                        <a14:foregroundMark x1="46203" y1="63462" x2="99684" y2="51603"/>
                        <a14:foregroundMark x1="45253" y1="8013" x2="18987" y2="1603"/>
                        <a14:foregroundMark x1="18987" y1="1603" x2="949" y2="3526"/>
                        <a14:foregroundMark x1="949" y1="3526" x2="8544" y2="89423"/>
                        <a14:foregroundMark x1="8544" y1="89423" x2="80696" y2="99359"/>
                        <a14:foregroundMark x1="80696" y1="99359" x2="98734" y2="97436"/>
                        <a14:foregroundMark x1="98734" y1="97436" x2="95570" y2="87179"/>
                        <a14:foregroundMark x1="45253" y1="2885" x2="9810" y2="2885"/>
                        <a14:foregroundMark x1="9810" y1="2885" x2="633" y2="16346"/>
                        <a14:foregroundMark x1="633" y1="16346" x2="0" y2="78846"/>
                        <a14:foregroundMark x1="0" y1="78846" x2="7278" y2="94872"/>
                        <a14:foregroundMark x1="45886" y1="2885" x2="2532" y2="1282"/>
                        <a14:foregroundMark x1="21203" y1="99359" x2="57911" y2="926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4108" y="3885785"/>
            <a:ext cx="301032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7DCA3-DB2B-38A7-75A5-54A70C11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Data</a:t>
            </a:r>
            <a:b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pl-PL" altLang="pl-PL" sz="4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Utilization</a:t>
            </a:r>
            <a: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data by </a:t>
            </a:r>
            <a:r>
              <a:rPr kumimoji="0" lang="pl-PL" altLang="pl-PL" sz="4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employee</a:t>
            </a:r>
            <a: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: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E5C09-7E6A-7715-211A-A2DECEE58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1" y="1914204"/>
            <a:ext cx="10281016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company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has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been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able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pull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utilization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data by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employee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that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classifies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users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into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3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bins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depending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on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how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much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they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their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computer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in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their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work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400" dirty="0">
              <a:solidFill>
                <a:srgbClr val="A9B7C6"/>
              </a:solidFill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Low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spends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a lot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time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in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meetings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checking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email,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doing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people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management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Average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requires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some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compute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power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, with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balanced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mix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heads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down/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technical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work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along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with a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good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amount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of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meetings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/email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writing</a:t>
            </a: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Bookman Old Style" panose="020506040505050202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pl-PL" altLang="pl-PL" sz="2400" dirty="0">
              <a:solidFill>
                <a:srgbClr val="A9B7C6"/>
              </a:solidFill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High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usage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power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user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relies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heavily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on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computer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ookman Old Style" panose="02050604050505020204" pitchFamily="18" charset="0"/>
              </a:rPr>
              <a:t> performance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D732A2-DC8D-D5F1-F31C-45B651CF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data: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2FF73A0-51AA-6587-FE9A-F77582B59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379" y="1312771"/>
            <a:ext cx="4525006" cy="1954646"/>
          </a:xfrm>
          <a:ln w="12700">
            <a:solidFill>
              <a:schemeClr val="tx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465A491-1990-DCD8-C084-8EDF1084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79" y="3267417"/>
            <a:ext cx="4525006" cy="2057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B4C740E-8239-1D67-C579-D46830EFAFB8}"/>
              </a:ext>
            </a:extLst>
          </p:cNvPr>
          <p:cNvSpPr txBox="1"/>
          <p:nvPr/>
        </p:nvSpPr>
        <p:spPr>
          <a:xfrm>
            <a:off x="1685308" y="1634540"/>
            <a:ext cx="283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7C928A4-741E-FAFA-542C-DA23D74F029D}"/>
              </a:ext>
            </a:extLst>
          </p:cNvPr>
          <p:cNvSpPr txBox="1"/>
          <p:nvPr/>
        </p:nvSpPr>
        <p:spPr>
          <a:xfrm>
            <a:off x="1754069" y="3500690"/>
            <a:ext cx="283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7BDB5270-4507-E832-7704-C3916DEA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877" y="5223507"/>
            <a:ext cx="1448002" cy="13908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9B24200-4F68-B476-3A2A-EE8E30167B24}"/>
              </a:ext>
            </a:extLst>
          </p:cNvPr>
          <p:cNvSpPr txBox="1"/>
          <p:nvPr/>
        </p:nvSpPr>
        <p:spPr>
          <a:xfrm>
            <a:off x="1338298" y="5443797"/>
            <a:ext cx="211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Checking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utilization</a:t>
            </a:r>
            <a:r>
              <a:rPr lang="pl-PL" dirty="0"/>
              <a:t>: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1FC305D-5FCC-028F-0634-57CA93077EF1}"/>
              </a:ext>
            </a:extLst>
          </p:cNvPr>
          <p:cNvSpPr txBox="1"/>
          <p:nvPr/>
        </p:nvSpPr>
        <p:spPr>
          <a:xfrm>
            <a:off x="5468645" y="5918929"/>
            <a:ext cx="485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ym typeface="Wingdings" panose="05000000000000000000" pitchFamily="2" charset="2"/>
              </a:rPr>
              <a:t> a</a:t>
            </a:r>
            <a:r>
              <a:rPr lang="en-US" dirty="0" err="1"/>
              <a:t>verage</a:t>
            </a:r>
            <a:r>
              <a:rPr lang="en-US" dirty="0"/>
              <a:t> usage is stored as </a:t>
            </a:r>
            <a:r>
              <a:rPr lang="pl-PL" dirty="0"/>
              <a:t>„</a:t>
            </a:r>
            <a:r>
              <a:rPr lang="en-US" dirty="0"/>
              <a:t>medium</a:t>
            </a:r>
            <a:r>
              <a:rPr lang="pl-PL" dirty="0"/>
              <a:t>”</a:t>
            </a:r>
            <a:r>
              <a:rPr lang="en-US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144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A8527D-84B4-AD2F-D81E-61A41B18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Data:</a:t>
            </a:r>
            <a:br>
              <a:rPr lang="pl-PL" dirty="0"/>
            </a:br>
            <a:r>
              <a:rPr lang="pl-PL" dirty="0" err="1"/>
              <a:t>survey</a:t>
            </a:r>
            <a:endParaRPr lang="pl-P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88C4BA-D2E1-05E0-4299-0D86FD82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0" y="2414933"/>
            <a:ext cx="991775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Additionally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they've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surveyed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employees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collect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relative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importance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of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following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variables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describing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a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computer's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performance: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Memory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Processing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Storage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Price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inverse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-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this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metric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was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given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you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by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company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as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you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can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see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in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dataset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with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directive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that</a:t>
            </a:r>
            <a:r>
              <a:rPr lang="pl-PL" altLang="pl-PL" sz="2400" dirty="0">
                <a:solidFill>
                  <a:srgbClr val="A9B7C6"/>
                </a:solidFill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price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inverse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being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fixed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at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a 25%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weight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in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purchase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decision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02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42672-3470-90E8-585C-D3DCF44B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data: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2AA4445-F8A8-558C-2CA2-F3DD53FE6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528" y="1537311"/>
            <a:ext cx="4248743" cy="2619741"/>
          </a:xfrm>
          <a:ln w="12700"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E6004E3-A75D-D579-E3EB-41A9E12C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25" y="4448299"/>
            <a:ext cx="8411749" cy="1810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65ACEA0-AC48-3880-9BAE-C9C5512A9B09}"/>
              </a:ext>
            </a:extLst>
          </p:cNvPr>
          <p:cNvSpPr txBox="1"/>
          <p:nvPr/>
        </p:nvSpPr>
        <p:spPr>
          <a:xfrm>
            <a:off x="2595239" y="1537311"/>
            <a:ext cx="2846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37B16D-A803-BC11-8913-9A66332F0E63}"/>
              </a:ext>
            </a:extLst>
          </p:cNvPr>
          <p:cNvSpPr txBox="1"/>
          <p:nvPr/>
        </p:nvSpPr>
        <p:spPr>
          <a:xfrm>
            <a:off x="1699625" y="3233722"/>
            <a:ext cx="283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1AC9851-D839-B23B-F693-FC7B8A52EA1B}"/>
              </a:ext>
            </a:extLst>
          </p:cNvPr>
          <p:cNvSpPr txBox="1"/>
          <p:nvPr/>
        </p:nvSpPr>
        <p:spPr>
          <a:xfrm>
            <a:off x="1582960" y="6364883"/>
            <a:ext cx="77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Luckily</a:t>
            </a:r>
            <a:r>
              <a:rPr lang="pl-PL" dirty="0"/>
              <a:t> </a:t>
            </a:r>
            <a:r>
              <a:rPr lang="pl-PL" dirty="0" err="1"/>
              <a:t>preferences</a:t>
            </a:r>
            <a:r>
              <a:rPr lang="pl-PL" dirty="0"/>
              <a:t> per </a:t>
            </a:r>
            <a:r>
              <a:rPr lang="pl-PL" dirty="0" err="1"/>
              <a:t>employee</a:t>
            </a:r>
            <a:r>
              <a:rPr lang="pl-PL" dirty="0"/>
              <a:t> sum to 1.0 </a:t>
            </a:r>
            <a:r>
              <a:rPr lang="pl-PL" dirty="0">
                <a:sym typeface="Wingdings" panose="05000000000000000000" pitchFamily="2" charset="2"/>
              </a:rPr>
              <a:t> 100%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48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2B55EC-93B8-BA82-62FC-D96685D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Data:</a:t>
            </a:r>
            <a:br>
              <a:rPr kumimoji="0" lang="pl-PL" altLang="pl-PL" sz="4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pl-PL" altLang="pl-PL" sz="4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computers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4649F1-9805-E7B1-A21B-0F930B7E1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09" y="2968932"/>
            <a:ext cx="7787109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Lastly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company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looking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purchase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a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maximum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of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3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different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computer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models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and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have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compiled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the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following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list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scoring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their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memory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processing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storage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and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relative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price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Each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dimension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is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scored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from 0-10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, with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10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being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the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best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4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05FF9-1DA5-B0F6-B62C-223F5D93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data: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85D982-2FB7-2557-D792-8382149F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44" y="1682615"/>
            <a:ext cx="4201111" cy="2362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D443A11-FFA3-5AB7-D88B-5153D1C5778B}"/>
              </a:ext>
            </a:extLst>
          </p:cNvPr>
          <p:cNvSpPr txBox="1"/>
          <p:nvPr/>
        </p:nvSpPr>
        <p:spPr>
          <a:xfrm>
            <a:off x="1990108" y="1682615"/>
            <a:ext cx="283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DFA2475-3715-E18F-EC1C-DAF33455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73" y="4192530"/>
            <a:ext cx="8630854" cy="22101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3600D8E-5327-72C9-59FB-ACD5F76779E8}"/>
              </a:ext>
            </a:extLst>
          </p:cNvPr>
          <p:cNvSpPr txBox="1"/>
          <p:nvPr/>
        </p:nvSpPr>
        <p:spPr>
          <a:xfrm>
            <a:off x="1666273" y="3121815"/>
            <a:ext cx="283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22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1B1336-1F23-B827-383E-B7F3913D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6" y="429514"/>
            <a:ext cx="4386006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Let’s look at our data: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54820A-A2B2-4387-E410-410D5473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62" y="3878834"/>
            <a:ext cx="4386006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dirty="0"/>
              <a:t>Checking „real” min and max scores: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9FBE80-9B3E-7E9A-31DF-948FDE38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99" y="4120102"/>
            <a:ext cx="3370748" cy="1647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187EF69-63AC-F06F-446B-CF60C3DD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299" y="1553031"/>
            <a:ext cx="3370747" cy="1799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EB1D075-5D93-70BB-4B32-8B6F1A02AC60}"/>
              </a:ext>
            </a:extLst>
          </p:cNvPr>
          <p:cNvSpPr txBox="1"/>
          <p:nvPr/>
        </p:nvSpPr>
        <p:spPr>
          <a:xfrm>
            <a:off x="5445634" y="1090313"/>
            <a:ext cx="165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Min</a:t>
            </a:r>
            <a:r>
              <a:rPr lang="pl-PL" sz="1800" dirty="0"/>
              <a:t>: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49D1780-1F2D-0CCC-5A69-0E805181671E}"/>
              </a:ext>
            </a:extLst>
          </p:cNvPr>
          <p:cNvSpPr txBox="1"/>
          <p:nvPr/>
        </p:nvSpPr>
        <p:spPr>
          <a:xfrm>
            <a:off x="5457945" y="3694168"/>
            <a:ext cx="165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</a:t>
            </a:r>
            <a:r>
              <a:rPr lang="pl-PL" sz="1800" dirty="0" err="1"/>
              <a:t>ax</a:t>
            </a:r>
            <a:r>
              <a:rPr lang="pl-PL" sz="1800" dirty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54394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1297</Words>
  <Application>Microsoft Office PowerPoint</Application>
  <PresentationFormat>Panoramiczny</PresentationFormat>
  <Paragraphs>130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31" baseType="lpstr">
      <vt:lpstr>Arial</vt:lpstr>
      <vt:lpstr>Arial Unicode MS</vt:lpstr>
      <vt:lpstr>Bookman Old Style</vt:lpstr>
      <vt:lpstr>Cambria Math</vt:lpstr>
      <vt:lpstr>Century Gothic</vt:lpstr>
      <vt:lpstr>Neue Haas Grotesk Text Pro</vt:lpstr>
      <vt:lpstr>Wingdings</vt:lpstr>
      <vt:lpstr>InterweaveVTI</vt:lpstr>
      <vt:lpstr>PROBLEM: Computer purchase</vt:lpstr>
      <vt:lpstr>Problem Statement </vt:lpstr>
      <vt:lpstr>Data Utilization data by employee:</vt:lpstr>
      <vt:lpstr>Let’s look at our data:</vt:lpstr>
      <vt:lpstr>Data: survey</vt:lpstr>
      <vt:lpstr>Let’s look at our data:</vt:lpstr>
      <vt:lpstr>Data: computers</vt:lpstr>
      <vt:lpstr>Let’s look at our data:</vt:lpstr>
      <vt:lpstr>Let’s look at our data:</vt:lpstr>
      <vt:lpstr>TASK</vt:lpstr>
      <vt:lpstr>Preparing data:</vt:lpstr>
      <vt:lpstr>Solution: concept</vt:lpstr>
      <vt:lpstr>Metric / distance function</vt:lpstr>
      <vt:lpstr>Metric / distance function</vt:lpstr>
      <vt:lpstr>Metric / distance function</vt:lpstr>
      <vt:lpstr>Goal</vt:lpstr>
      <vt:lpstr>State cost</vt:lpstr>
      <vt:lpstr>Simulated annealing: by Wikipedia</vt:lpstr>
      <vt:lpstr>My implementation</vt:lpstr>
      <vt:lpstr>class Problem</vt:lpstr>
      <vt:lpstr>class SimulatedAnnealing</vt:lpstr>
      <vt:lpstr>Naive solution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Computer purchase</dc:title>
  <dc:creator>JOLA ŚLIWA</dc:creator>
  <cp:lastModifiedBy>JOLA ŚLIWA</cp:lastModifiedBy>
  <cp:revision>6</cp:revision>
  <dcterms:created xsi:type="dcterms:W3CDTF">2023-04-02T09:39:12Z</dcterms:created>
  <dcterms:modified xsi:type="dcterms:W3CDTF">2023-04-02T14:54:44Z</dcterms:modified>
</cp:coreProperties>
</file>