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557530" indent="-214629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21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2017 | Coding Boot Camp - All Rights Reserved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241694" y="6406785"/>
            <a:ext cx="273657" cy="26425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3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44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66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77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7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pic>
        <p:nvPicPr>
          <p:cNvPr id="18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20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1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21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2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38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40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0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97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9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2017 | Coding Boot Camp - All Rights Reserved</a:t>
            </a: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2017 | Coding Boot Camp - All Rights Reserved</a:t>
            </a: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588191" marR="0" indent="-245291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w3schools.com/tags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3" Type="http://schemas.openxmlformats.org/officeDocument/2006/relationships/image" Target="../media/image2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3" Type="http://schemas.openxmlformats.org/officeDocument/2006/relationships/image" Target="../media/image2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gif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2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3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4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5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6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8.png"/><Relationship Id="rId3" Type="http://schemas.openxmlformats.org/officeDocument/2006/relationships/hyperlink" Target="https://css-tricks.com/all-about-floats/" TargetMode="External"/><Relationship Id="rId4" Type="http://schemas.openxmlformats.org/officeDocument/2006/relationships/image" Target="../media/image39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0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1.png"/><Relationship Id="rId3" Type="http://schemas.openxmlformats.org/officeDocument/2006/relationships/hyperlink" Target="https://youtu.be/0lpxKw6E90Y" TargetMode="Externa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Going Pro with </a:t>
            </a:r>
            <a:r>
              <a:t>HTML/CSS</a:t>
            </a:r>
          </a:p>
        </p:txBody>
      </p:sp>
      <p:sp>
        <p:nvSpPr>
          <p:cNvPr id="258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41247">
              <a:spcBef>
                <a:spcPts val="900"/>
              </a:spcBef>
              <a:defRPr sz="2116"/>
            </a:pPr>
            <a:r>
              <a:t>Day </a:t>
            </a:r>
            <a:r>
              <a:t>2</a:t>
            </a:r>
          </a:p>
        </p:txBody>
      </p:sp>
      <p:sp>
        <p:nvSpPr>
          <p:cNvPr id="259" name="Text Placeholder 1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284" name="TextBox 4"/>
          <p:cNvSpPr txBox="1"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/>
            </a:lvl1pPr>
          </a:lstStyle>
          <a:p>
            <a:pPr/>
            <a:r>
              <a:t>&lt;h1&gt;</a:t>
            </a:r>
          </a:p>
        </p:txBody>
      </p:sp>
      <p:sp>
        <p:nvSpPr>
          <p:cNvPr id="285" name="TextBox 5"/>
          <p:cNvSpPr txBox="1"/>
          <p:nvPr/>
        </p:nvSpPr>
        <p:spPr>
          <a:xfrm>
            <a:off x="2269218" y="2971800"/>
            <a:ext cx="5372101" cy="646321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/>
            </a:lvl1pPr>
          </a:lstStyle>
          <a:p>
            <a:pPr/>
            <a:r>
              <a:t>This is Mah House</a:t>
            </a:r>
          </a:p>
        </p:txBody>
      </p:sp>
      <p:sp>
        <p:nvSpPr>
          <p:cNvPr id="286" name="TextBox 8"/>
          <p:cNvSpPr txBox="1"/>
          <p:nvPr/>
        </p:nvSpPr>
        <p:spPr>
          <a:xfrm>
            <a:off x="6993618" y="2971800"/>
            <a:ext cx="16764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/>
            </a:lvl1pPr>
          </a:lstStyle>
          <a:p>
            <a:pPr/>
            <a:r>
              <a:t>&lt;/h1&gt;</a:t>
            </a:r>
          </a:p>
        </p:txBody>
      </p:sp>
      <p:sp>
        <p:nvSpPr>
          <p:cNvPr id="287" name="TextBox 9"/>
          <p:cNvSpPr txBox="1"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Opening Tag</a:t>
            </a:r>
          </a:p>
        </p:txBody>
      </p:sp>
      <p:sp>
        <p:nvSpPr>
          <p:cNvPr id="288" name="TextBox 10"/>
          <p:cNvSpPr txBox="1"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Closing Tag</a:t>
            </a:r>
          </a:p>
        </p:txBody>
      </p:sp>
      <p:sp>
        <p:nvSpPr>
          <p:cNvPr id="289" name="TextBox 11"/>
          <p:cNvSpPr txBox="1"/>
          <p:nvPr/>
        </p:nvSpPr>
        <p:spPr>
          <a:xfrm>
            <a:off x="4148833" y="1420479"/>
            <a:ext cx="1134032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Content </a:t>
            </a:r>
          </a:p>
        </p:txBody>
      </p:sp>
      <p:cxnSp>
        <p:nvCxnSpPr>
          <p:cNvPr id="290" name="Straight Arrow Connector 12"/>
          <p:cNvCxnSpPr>
            <a:stCxn id="287" idx="0"/>
            <a:endCxn id="284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1" name="Straight Arrow Connector 13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traight Arrow Connector 14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2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29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301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/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/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/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/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/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304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b="1" sz="1979"/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79"/>
            </a:pPr>
          </a:p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/>
            </a:pPr>
            <a:r>
              <a:t>Don’t try to memorize them! Simply refer back to documentation as needed. </a:t>
            </a:r>
          </a:p>
          <a:p>
            <a:pPr marL="254603" indent="-254603" defTabSz="678941">
              <a:spcBef>
                <a:spcPts val="500"/>
              </a:spcBef>
              <a:buSzPct val="100000"/>
              <a:buFont typeface="Arial"/>
              <a:buChar char="•"/>
              <a:defRPr sz="1979"/>
            </a:pPr>
          </a:p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/>
            </a:pPr>
            <a:r>
              <a:t>Other tags: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79"/>
            </a:pPr>
            <a:r>
              <a:t>&lt;video&gt; for Videos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79"/>
            </a:pPr>
            <a:r>
              <a:t>&lt;audio&gt; for Audio files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79"/>
            </a:pPr>
            <a:r>
              <a:t>&lt;embed&gt; for Embedded files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79"/>
            </a:pPr>
            <a:r>
              <a:t>&lt;code&gt; for including computer code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79"/>
            </a:pPr>
            <a:r>
              <a:t>&lt;header&gt; for headers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79"/>
            </a:pPr>
            <a:r>
              <a:t>&lt;nav&gt; for navigation bars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79"/>
            </a:pPr>
            <a:r>
              <a:t>&lt;footer&gt; for footers 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79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307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/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b="1" sz="2200" u="sng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3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13" name="Curved Connector 6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31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TextBox 7"/>
          <p:cNvSpPr txBox="1"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/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/>
            </a:pPr>
          </a:p>
          <a:p>
            <a:pPr marL="342900" indent="-342900">
              <a:buSzPct val="100000"/>
              <a:buFont typeface="Arial"/>
              <a:buChar char="•"/>
              <a:defRPr sz="2400"/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/>
            </a:pPr>
          </a:p>
          <a:p>
            <a:pPr marL="342900" indent="-342900">
              <a:buSzPct val="100000"/>
              <a:buFont typeface="Arial"/>
              <a:buChar char="•"/>
              <a:defRPr sz="2400"/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20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1" name="TextBox 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Additional instructions, sent via Slack.</a:t>
            </a:r>
          </a:p>
        </p:txBody>
      </p:sp>
      <p:sp>
        <p:nvSpPr>
          <p:cNvPr id="322" name="TextBox 4"/>
          <p:cNvSpPr txBox="1"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25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Umm…About Yesterday’s Class…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0308" y="671016"/>
            <a:ext cx="5323384" cy="5323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1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3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336" name="Content Placeholder 2"/>
          <p:cNvSpPr txBox="1"/>
          <p:nvPr/>
        </p:nvSpPr>
        <p:spPr>
          <a:xfrm>
            <a:off x="457200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/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Can only write unformatted text. </a:t>
            </a:r>
          </a:p>
        </p:txBody>
      </p:sp>
      <p:sp>
        <p:nvSpPr>
          <p:cNvPr id="337" name="Content Placeholder 2"/>
          <p:cNvSpPr txBox="1"/>
          <p:nvPr/>
        </p:nvSpPr>
        <p:spPr>
          <a:xfrm>
            <a:off x="4743201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/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/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3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34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What we really think about this site…</a:t>
            </a:r>
          </a:p>
        </p:txBody>
      </p:sp>
      <p:pic>
        <p:nvPicPr>
          <p:cNvPr id="34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3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9872" y="3676947"/>
            <a:ext cx="2231728" cy="2231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3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3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359" name="Content Placeholder 2"/>
          <p:cNvSpPr txBox="1"/>
          <p:nvPr/>
        </p:nvSpPr>
        <p:spPr>
          <a:xfrm>
            <a:off x="457200" y="828114"/>
            <a:ext cx="8153400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/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/>
            </a:pPr>
          </a:p>
          <a:p>
            <a:pPr defTabSz="685800">
              <a:spcBef>
                <a:spcPts val="500"/>
              </a:spcBef>
              <a:defRPr b="1" sz="2000"/>
            </a:pPr>
          </a:p>
          <a:p>
            <a:pPr defTabSz="685800">
              <a:spcBef>
                <a:spcPts val="500"/>
              </a:spcBef>
              <a:defRPr b="1" sz="2000"/>
            </a:pPr>
          </a:p>
        </p:txBody>
      </p:sp>
      <p:pic>
        <p:nvPicPr>
          <p:cNvPr id="3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363" name="Content Placeholder 2"/>
          <p:cNvSpPr txBox="1"/>
          <p:nvPr/>
        </p:nvSpPr>
        <p:spPr>
          <a:xfrm>
            <a:off x="457200" y="862015"/>
            <a:ext cx="8153400" cy="515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90"/>
            </a:pPr>
            <a:r>
              <a:t>In the below example the “Header” would be turned blue and MUCH larger because of the CSS.</a:t>
            </a:r>
            <a:endParaRPr sz="1892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892"/>
            </a:pPr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90"/>
            </a:pPr>
            <a:r>
              <a:t>We can incorporate an element’s class or ID to apply a CSS style to a particular part of the document. </a:t>
            </a:r>
            <a:endParaRPr sz="1892"/>
          </a:p>
          <a:p>
            <a:pPr lvl="1" marL="479475" indent="-184581" defTabSz="589788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4"/>
            </a:pPr>
            <a:r>
              <a:t>Just remember to include the necessary symbol before the CSS: “.” for class, “#” for ID.</a:t>
            </a:r>
            <a:endParaRPr sz="1720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/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892"/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290" u="sng"/>
            </a:pPr>
            <a:r>
              <a:t>Example (HTML): </a:t>
            </a:r>
            <a:endParaRPr sz="1892"/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892" u="sng"/>
            </a:pPr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/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2666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892"/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290" u="sng"/>
            </a:pPr>
            <a:r>
              <a:t>Example (CSS):</a:t>
            </a:r>
            <a:endParaRPr sz="1892"/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892" u="sng"/>
            </a:pPr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/>
            </a:pPr>
            <a:r>
              <a:t>.bigBlue </a:t>
            </a:r>
            <a:endParaRPr sz="2666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/>
            </a:pPr>
            <a:r>
              <a:t>{</a:t>
            </a:r>
            <a:endParaRPr sz="2666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/>
            </a:pPr>
            <a:r>
              <a:t>	font-size: 100px;</a:t>
            </a:r>
            <a:endParaRPr sz="2666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/>
            </a:pPr>
            <a:r>
              <a:t>	color: blue;</a:t>
            </a:r>
            <a:endParaRPr sz="2666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/>
            </a:pPr>
            <a:r>
              <a:t>}</a:t>
            </a:r>
            <a:endParaRPr sz="2666"/>
          </a:p>
          <a:p>
            <a:pPr lvl="1" indent="344043" defTabSz="589788">
              <a:lnSpc>
                <a:spcPct val="80000"/>
              </a:lnSpc>
              <a:spcBef>
                <a:spcPts val="200"/>
              </a:spcBef>
              <a:defRPr b="1" sz="3354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Admin Items a.k.a. PSA</a:t>
            </a:r>
          </a:p>
        </p:txBody>
      </p:sp>
      <p:sp>
        <p:nvSpPr>
          <p:cNvPr id="265" name="Text Placeholder 1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366" name="Content Placeholder 2"/>
          <p:cNvSpPr txBox="1"/>
          <p:nvPr/>
        </p:nvSpPr>
        <p:spPr>
          <a:xfrm>
            <a:off x="457200" y="783752"/>
            <a:ext cx="8153400" cy="515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42900">
              <a:lnSpc>
                <a:spcPct val="80000"/>
              </a:lnSpc>
              <a:spcBef>
                <a:spcPts val="200"/>
              </a:spcBef>
              <a:defRPr b="1" u="sng"/>
            </a:pPr>
            <a:r>
              <a:t>Font / Color: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  <a:r>
              <a:t>color</a:t>
            </a:r>
            <a:r>
              <a:rPr b="0"/>
              <a:t>: Sets color of text.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  <a:r>
              <a:t>font-size</a:t>
            </a:r>
            <a:r>
              <a:rPr b="0"/>
              <a:t>: Sets size of the font.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  <a:r>
              <a:t>font-style</a:t>
            </a:r>
            <a:r>
              <a:rPr b="0"/>
              <a:t>: Sets italics.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  <a:r>
              <a:t>font-weight</a:t>
            </a:r>
            <a:r>
              <a:rPr b="0"/>
              <a:t>: Sets bold.</a:t>
            </a:r>
          </a:p>
          <a:p>
            <a:pPr defTabSz="342900">
              <a:lnSpc>
                <a:spcPct val="80000"/>
              </a:lnSpc>
              <a:spcBef>
                <a:spcPts val="200"/>
              </a:spcBef>
              <a:defRPr b="1"/>
            </a:pPr>
          </a:p>
          <a:p>
            <a:pPr defTabSz="342900">
              <a:lnSpc>
                <a:spcPct val="80000"/>
              </a:lnSpc>
              <a:spcBef>
                <a:spcPts val="200"/>
              </a:spcBef>
              <a:defRPr b="1" u="sng"/>
            </a:pPr>
            <a:r>
              <a:t>Alignment / Spacing: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  <a:r>
              <a:t>padding (top/right/bottom/left): </a:t>
            </a:r>
            <a:r>
              <a:rPr b="0"/>
              <a:t>Adds space between element and its own border.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  <a:r>
              <a:t>margin (top/right/bottom/left): </a:t>
            </a:r>
            <a:r>
              <a:rPr b="0"/>
              <a:t>Adds space between element and surrounding elements.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  <a:r>
              <a:t>float: </a:t>
            </a:r>
            <a:r>
              <a:rPr b="0"/>
              <a:t>Forces elements to the sides, centers, or tops.</a:t>
            </a:r>
          </a:p>
          <a:p>
            <a:pPr defTabSz="342900">
              <a:lnSpc>
                <a:spcPct val="80000"/>
              </a:lnSpc>
              <a:spcBef>
                <a:spcPts val="200"/>
              </a:spcBef>
              <a:defRPr b="1"/>
            </a:pPr>
          </a:p>
          <a:p>
            <a:pPr defTabSz="342900">
              <a:lnSpc>
                <a:spcPct val="80000"/>
              </a:lnSpc>
              <a:spcBef>
                <a:spcPts val="200"/>
              </a:spcBef>
              <a:defRPr b="1" u="sng"/>
            </a:pPr>
            <a:r>
              <a:t>Background: 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  <a:r>
              <a:t>background-color: </a:t>
            </a:r>
            <a:r>
              <a:rPr b="0"/>
              <a:t>sets background color.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/>
            </a:pPr>
            <a:r>
              <a:t>background-image: </a:t>
            </a:r>
            <a:r>
              <a:rPr b="0"/>
              <a:t>sets background image.</a:t>
            </a:r>
            <a:endParaRPr sz="1100"/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 sz="1100"/>
            </a:pPr>
          </a:p>
          <a:p>
            <a:pPr defTabSz="342900">
              <a:lnSpc>
                <a:spcPct val="80000"/>
              </a:lnSpc>
              <a:spcBef>
                <a:spcPts val="200"/>
              </a:spcBef>
              <a:defRPr b="1" sz="1100" u="sng"/>
            </a:pP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 sz="11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369" name="Content Placeholder 2"/>
          <p:cNvSpPr txBox="1"/>
          <p:nvPr/>
        </p:nvSpPr>
        <p:spPr>
          <a:xfrm>
            <a:off x="443344" y="1981200"/>
            <a:ext cx="8229601" cy="312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/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/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372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/>
            </a:pPr>
            <a:r>
              <a:t>Instructor: Demo </a:t>
            </a:r>
          </a:p>
          <a:p>
            <a:pPr algn="ctr" defTabSz="685800">
              <a:defRPr i="1" sz="2800"/>
            </a:pPr>
            <a:r>
              <a:t>(quick</a:t>
            </a:r>
            <a:r>
              <a:t>-</a:t>
            </a:r>
            <a:r>
              <a:t>example</a:t>
            </a:r>
            <a:r>
              <a:t>-</a:t>
            </a:r>
            <a:r>
              <a:t>internal</a:t>
            </a:r>
            <a:r>
              <a:t>-</a:t>
            </a:r>
            <a:r>
              <a:t>css.html | </a:t>
            </a:r>
            <a:r>
              <a:t>05 </a:t>
            </a:r>
            <a:r>
              <a:t>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75" name="Rectangle 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6" name="TextBox 5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We’ll send you additional instructions via Slack.</a:t>
            </a:r>
          </a:p>
        </p:txBody>
      </p:sp>
      <p:sp>
        <p:nvSpPr>
          <p:cNvPr id="377" name="TextBox 4"/>
          <p:cNvSpPr txBox="1"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38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Rectangle 4"/>
          <p:cNvSpPr txBox="1"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Relative File Paths</a:t>
            </a:r>
          </a:p>
        </p:txBody>
      </p:sp>
      <p:pic>
        <p:nvPicPr>
          <p:cNvPr id="38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Content Placeholder 2"/>
          <p:cNvSpPr txBox="1"/>
          <p:nvPr/>
        </p:nvSpPr>
        <p:spPr>
          <a:xfrm>
            <a:off x="457200" y="5522538"/>
            <a:ext cx="8153400" cy="72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/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Absolutely No Absolute Paths</a:t>
            </a:r>
          </a:p>
        </p:txBody>
      </p:sp>
      <p:pic>
        <p:nvPicPr>
          <p:cNvPr id="39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Content Placeholder 2"/>
          <p:cNvSpPr txBox="1"/>
          <p:nvPr/>
        </p:nvSpPr>
        <p:spPr>
          <a:xfrm>
            <a:off x="29900" y="2805111"/>
            <a:ext cx="4748516" cy="336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spcBef>
                <a:spcPts val="400"/>
              </a:spcBef>
              <a:defRPr b="1" sz="2000"/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/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/>
            </a:pPr>
            <a:r>
              <a:t>The same will happen if you move your project from one folder to another. </a:t>
            </a:r>
          </a:p>
          <a:p>
            <a:pPr lvl="1" marL="557530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/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Remember, there is no such thing as a “C:” drive on the internet. </a:t>
            </a:r>
          </a:p>
        </p:txBody>
      </p:sp>
      <p:pic>
        <p:nvPicPr>
          <p:cNvPr id="39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Content Placeholder 2"/>
          <p:cNvSpPr txBox="1"/>
          <p:nvPr/>
        </p:nvSpPr>
        <p:spPr>
          <a:xfrm>
            <a:off x="29900" y="816767"/>
            <a:ext cx="4748516" cy="631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b="1" sz="3700">
                <a:solidFill>
                  <a:srgbClr val="FF0000"/>
                </a:solidFill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7" name="Straight Arrow Connector 10"/>
          <p:cNvSpPr/>
          <p:nvPr/>
        </p:nvSpPr>
        <p:spPr>
          <a:xfrm>
            <a:off x="3962399" y="1132283"/>
            <a:ext cx="1600201" cy="620318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400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/>
            </a:pPr>
            <a:r>
              <a:t>Instructor: Demo </a:t>
            </a:r>
          </a:p>
          <a:p>
            <a:pPr algn="ctr" defTabSz="685800">
              <a:defRPr i="1" sz="2800"/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268" name="Shape 70"/>
          <p:cNvSpPr txBox="1"/>
          <p:nvPr/>
        </p:nvSpPr>
        <p:spPr>
          <a:xfrm>
            <a:off x="196850" y="838200"/>
            <a:ext cx="8947150" cy="4202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Practice, Practice, Practice: </a:t>
            </a:r>
            <a:r>
              <a:rPr b="0"/>
              <a:t>Work Individually or in Groups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Review In Class Material (Exercises and Slides):</a:t>
            </a:r>
            <a:endParaRPr sz="20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Re-Watch Class Videos: </a:t>
            </a:r>
          </a:p>
          <a:p>
            <a:pPr defTabSz="685800">
              <a:spcBef>
                <a:spcPts val="500"/>
              </a:spcBef>
              <a:defRPr b="1" sz="14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In Class Office Hours: </a:t>
            </a:r>
            <a:r>
              <a:rPr b="0"/>
              <a:t>45 minutes before class, 30 minutes after</a:t>
            </a:r>
          </a:p>
          <a:p>
            <a:pPr defTabSz="685800">
              <a:spcBef>
                <a:spcPts val="500"/>
              </a:spcBef>
              <a:defRPr sz="14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One-on-One Tutoring Sessions: </a:t>
            </a:r>
            <a:r>
              <a:rPr b="0"/>
              <a:t>Available AFTER you exhaust Office Hours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3" name="TextBox 3"/>
          <p:cNvSpPr txBox="1"/>
          <p:nvPr/>
        </p:nvSpPr>
        <p:spPr>
          <a:xfrm>
            <a:off x="304800" y="914399"/>
            <a:ext cx="8686800" cy="399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>
              <a:defRPr sz="2400"/>
            </a:pPr>
          </a:p>
          <a:p>
            <a:pPr marL="320842" indent="-320842">
              <a:buSzPct val="100000"/>
              <a:buAutoNum type="arabicPeriod" startAt="1"/>
              <a:defRPr sz="2400"/>
            </a:pPr>
            <a:r>
              <a:t>Open Folder 7 inside the Unit 1 folder</a:t>
            </a:r>
          </a:p>
          <a:p>
            <a:pPr lvl="1" marL="621631" indent="-240631">
              <a:buSzPct val="100000"/>
              <a:buChar char="•"/>
              <a:defRPr sz="2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1-html-git-css/01-Actitivities/07-RelativePaths_Unsolved 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Tip: Check out the “RelativePaths_WorkingExample” folder. </a:t>
            </a:r>
          </a:p>
        </p:txBody>
      </p:sp>
      <p:sp>
        <p:nvSpPr>
          <p:cNvPr id="404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405" name="TextBox 5"/>
          <p:cNvSpPr txBox="1"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LUNCH (30 mins)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Boxes Upon Bo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Boxes Upon Boxes</a:t>
            </a:r>
          </a:p>
        </p:txBody>
      </p:sp>
      <p:pic>
        <p:nvPicPr>
          <p:cNvPr id="412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Rectangle 6"/>
          <p:cNvSpPr txBox="1"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/>
            </a:pPr>
            <a:r>
              <a:t>In CSS, every element rests within a series of boxes. </a:t>
            </a:r>
          </a:p>
          <a:p>
            <a:pPr algn="ctr">
              <a:defRPr sz="2000"/>
            </a:pPr>
            <a:r>
              <a:t>Each box has customizable space properties: </a:t>
            </a:r>
          </a:p>
          <a:p>
            <a:pPr algn="ctr">
              <a:defRPr sz="2000"/>
            </a:pPr>
            <a:r>
              <a:t>margin, border, and padding.</a:t>
            </a:r>
          </a:p>
          <a:p>
            <a:pPr algn="ctr">
              <a:defRPr sz="2000"/>
            </a:pPr>
          </a:p>
          <a:p>
            <a:pPr algn="ctr">
              <a:defRPr sz="2000"/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6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pic>
        <p:nvPicPr>
          <p:cNvPr id="417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TextBox 6"/>
          <p:cNvSpPr txBox="1"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ectangle 2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1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422" name="Rectangle 6"/>
          <p:cNvSpPr txBox="1"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 u="sng"/>
            </a:pPr>
            <a:r>
              <a:t>Answer</a:t>
            </a:r>
          </a:p>
          <a:p>
            <a:pPr algn="ctr">
              <a:defRPr b="1" sz="2000"/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b="1" sz="2000"/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3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2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6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pic>
        <p:nvPicPr>
          <p:cNvPr id="42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0"/>
          <a:stretch>
            <a:fillRect/>
          </a:stretch>
        </p:blipFill>
        <p:spPr>
          <a:xfrm>
            <a:off x="1828800" y="787983"/>
            <a:ext cx="5562601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Rectangle 7"/>
          <p:cNvSpPr txBox="1"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 u="sng"/>
            </a:pPr>
            <a:r>
              <a:t>Answer</a:t>
            </a:r>
          </a:p>
          <a:p>
            <a:pPr algn="ctr">
              <a:defRPr b="1" sz="2000"/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b="1" sz="2000"/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Focu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Focus!</a:t>
            </a:r>
          </a:p>
        </p:txBody>
      </p:sp>
      <p:pic>
        <p:nvPicPr>
          <p:cNvPr id="433" name="Focus.gif" descr="Focu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3194" y="840194"/>
            <a:ext cx="5177612" cy="5177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The Concept of “Flow”</a:t>
            </a:r>
          </a:p>
        </p:txBody>
      </p:sp>
      <p:pic>
        <p:nvPicPr>
          <p:cNvPr id="4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70"/>
          <p:cNvSpPr txBox="1"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271" name="Shape 70"/>
          <p:cNvSpPr txBox="1"/>
          <p:nvPr/>
        </p:nvSpPr>
        <p:spPr>
          <a:xfrm>
            <a:off x="304799" y="762000"/>
            <a:ext cx="8740776" cy="439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Also, at this point everyone should have access to the homework repository in GitHub.</a:t>
            </a:r>
            <a:br/>
            <a:br/>
            <a:r>
              <a:rPr b="0"/>
              <a:t>https://github.com/RutgersCodingBootcamp/RUTSOM201806FSF1-FT-Class-Repository-FSF-FT/tree/master/01-html-git-css/02-Homework/Instructions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Homework Assignment #1 </a:t>
            </a:r>
            <a:r>
              <a:t>this</a:t>
            </a:r>
            <a:r>
              <a:t>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 u="sng"/>
            </a:pP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b="1" sz="1900" u="sng"/>
            </a:pPr>
            <a:r>
              <a:t>Due</a:t>
            </a:r>
            <a:r>
              <a:t>: (Thursday June 7th @ 11:59PM)</a:t>
            </a:r>
          </a:p>
          <a:p>
            <a:pPr lvl="1" indent="342900" defTabSz="685800">
              <a:spcBef>
                <a:spcPts val="500"/>
              </a:spcBef>
              <a:defRPr sz="1900" u="sng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Flow Analogy to MS Word</a:t>
            </a:r>
          </a:p>
        </p:txBody>
      </p:sp>
      <p:sp>
        <p:nvSpPr>
          <p:cNvPr id="440" name="Shape 70"/>
          <p:cNvSpPr txBox="1"/>
          <p:nvPr/>
        </p:nvSpPr>
        <p:spPr>
          <a:xfrm>
            <a:off x="5715000" y="1118620"/>
            <a:ext cx="3200400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Block Elements </a:t>
            </a:r>
          </a:p>
        </p:txBody>
      </p:sp>
      <p:sp>
        <p:nvSpPr>
          <p:cNvPr id="444" name="Shape 70"/>
          <p:cNvSpPr txBox="1"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/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48628" b="0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Block Elements vs. Inline Elements </a:t>
            </a:r>
          </a:p>
        </p:txBody>
      </p:sp>
      <p:sp>
        <p:nvSpPr>
          <p:cNvPr id="448" name="Shape 70"/>
          <p:cNvSpPr txBox="1"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ctangle 10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Floating</a:t>
            </a:r>
          </a:p>
        </p:txBody>
      </p:sp>
      <p:sp>
        <p:nvSpPr>
          <p:cNvPr id="452" name="Shape 70"/>
          <p:cNvSpPr txBox="1"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15921" t="0" r="19179" b="0"/>
          <a:stretch>
            <a:fillRect/>
          </a:stretch>
        </p:blipFill>
        <p:spPr>
          <a:xfrm>
            <a:off x="-1" y="747991"/>
            <a:ext cx="5715001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0" t="0" r="0"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Clearing the Float</a:t>
            </a:r>
          </a:p>
        </p:txBody>
      </p:sp>
      <p:pic>
        <p:nvPicPr>
          <p:cNvPr id="45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70"/>
          <p:cNvSpPr txBox="1"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 6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Clearfix Hack</a:t>
            </a:r>
          </a:p>
        </p:txBody>
      </p:sp>
      <p:sp>
        <p:nvSpPr>
          <p:cNvPr id="462" name="Shape 70"/>
          <p:cNvSpPr txBox="1"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lvl1pPr>
          </a:lstStyle>
          <a:p>
            <a:pPr/>
            <a:r>
              <a:t>Sometimes when elements don’t match up in size, we get situations like the above… </a:t>
            </a:r>
          </a:p>
        </p:txBody>
      </p:sp>
      <p:pic>
        <p:nvPicPr>
          <p:cNvPr id="46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ectangle 6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Clearfix Hack</a:t>
            </a:r>
          </a:p>
        </p:txBody>
      </p:sp>
      <p:sp>
        <p:nvSpPr>
          <p:cNvPr id="466" name="Shape 70"/>
          <p:cNvSpPr txBox="1"/>
          <p:nvPr/>
        </p:nvSpPr>
        <p:spPr>
          <a:xfrm>
            <a:off x="420310" y="4824607"/>
            <a:ext cx="8190290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lvl1pPr>
          </a:lstStyle>
          <a:p>
            <a:pPr/>
            <a:r>
              <a:t>We can get around this by using “the clearfix hack.” </a:t>
            </a:r>
          </a:p>
        </p:txBody>
      </p:sp>
      <p:pic>
        <p:nvPicPr>
          <p:cNvPr id="46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Rectangle 6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Clearfix Hack</a:t>
            </a:r>
          </a:p>
        </p:txBody>
      </p:sp>
      <p:sp>
        <p:nvSpPr>
          <p:cNvPr id="470" name="Shape 70"/>
          <p:cNvSpPr txBox="1"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/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Quick Demo!</a:t>
            </a:r>
          </a:p>
        </p:txBody>
      </p:sp>
      <p:sp>
        <p:nvSpPr>
          <p:cNvPr id="474" name="Straight Connector 1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7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Quick Demo!</a:t>
            </a:r>
          </a:p>
        </p:txBody>
      </p:sp>
      <p:sp>
        <p:nvSpPr>
          <p:cNvPr id="478" name="Straight Connector 1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482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/>
            </a:pPr>
            <a:r>
              <a:t>Instructor: Demo </a:t>
            </a:r>
          </a:p>
          <a:p>
            <a:pPr algn="ctr" defTabSz="685800">
              <a:defRPr i="1" sz="2800"/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Fantastic Guide on Floats ****</a:t>
            </a:r>
          </a:p>
        </p:txBody>
      </p:sp>
      <p:sp>
        <p:nvSpPr>
          <p:cNvPr id="485" name="Straight Connector 1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8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70"/>
          <p:cNvSpPr txBox="1"/>
          <p:nvPr/>
        </p:nvSpPr>
        <p:spPr>
          <a:xfrm>
            <a:off x="409303" y="5518075"/>
            <a:ext cx="8610601" cy="834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/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b="0" sz="2200"/>
              <a:t> </a:t>
            </a:r>
            <a:br>
              <a:rPr b="0" sz="2200"/>
            </a:br>
            <a:r>
              <a:rPr b="0"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https://css-tricks.com/all-about-floats/</a:t>
            </a:r>
          </a:p>
        </p:txBody>
      </p:sp>
      <p:pic>
        <p:nvPicPr>
          <p:cNvPr id="488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1" name="TextBox 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Check your Slack for more instructions.</a:t>
            </a:r>
          </a:p>
        </p:txBody>
      </p:sp>
      <p:sp>
        <p:nvSpPr>
          <p:cNvPr id="492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493" name="TextBox 5"/>
          <p:cNvSpPr txBox="1"/>
          <p:nvPr/>
        </p:nvSpPr>
        <p:spPr>
          <a:xfrm>
            <a:off x="2438400" y="124824"/>
            <a:ext cx="65532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pic>
        <p:nvPicPr>
          <p:cNvPr id="49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Good work!</a:t>
            </a:r>
          </a:p>
        </p:txBody>
      </p:sp>
      <p:pic>
        <p:nvPicPr>
          <p:cNvPr id="50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Rectangle 4"/>
          <p:cNvSpPr txBox="1"/>
          <p:nvPr/>
        </p:nvSpPr>
        <p:spPr>
          <a:xfrm>
            <a:off x="2286000" y="5807176"/>
            <a:ext cx="45720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/>
            </a:pPr>
            <a:r>
              <a:t>Your brain may rest now</a:t>
            </a: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4" name="Rectangle 5"/>
          <p:cNvSpPr txBox="1"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Video Walkthrough! (Highly, HIGHLY Recommend!!!)</a:t>
            </a:r>
          </a:p>
        </p:txBody>
      </p:sp>
      <p:pic>
        <p:nvPicPr>
          <p:cNvPr id="5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Rectangle 4"/>
          <p:cNvSpPr txBox="1"/>
          <p:nvPr/>
        </p:nvSpPr>
        <p:spPr>
          <a:xfrm>
            <a:off x="115563" y="5992549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/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2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511" name="TextBox 3"/>
          <p:cNvSpPr txBox="1"/>
          <p:nvPr/>
        </p:nvSpPr>
        <p:spPr>
          <a:xfrm>
            <a:off x="381000" y="914400"/>
            <a:ext cx="8001000" cy="488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Remember! We’ve got video guides for key activities like that last one.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If you feel like you are EVER falling behind, use those online walkthroughs to help catch back up. They are made to be easy to understand.</a:t>
            </a:r>
          </a:p>
          <a:p>
            <a:pPr/>
          </a:p>
          <a:p>
            <a:pPr/>
            <a:r>
              <a:t>Still having trouble? Shoot your instructor or one of your TAs a message!</a:t>
            </a:r>
          </a:p>
          <a:p>
            <a:pPr/>
            <a:r>
              <a:t>We are here to help you out in whatever way we can! </a:t>
            </a:r>
          </a:p>
        </p:txBody>
      </p:sp>
      <p:pic>
        <p:nvPicPr>
          <p:cNvPr id="512" name="kMBinXTCrXI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276" name="Shape 70"/>
          <p:cNvSpPr txBox="1"/>
          <p:nvPr/>
        </p:nvSpPr>
        <p:spPr>
          <a:xfrm>
            <a:off x="98425" y="1066800"/>
            <a:ext cx="8947150" cy="2350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400"/>
            </a:pPr>
            <a:r>
              <a:t>We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400"/>
            </a:pPr>
            <a:r>
              <a:t>We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400"/>
            </a:pPr>
            <a:r>
              <a:t>We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79" name="Shape 70"/>
          <p:cNvSpPr txBox="1"/>
          <p:nvPr/>
        </p:nvSpPr>
        <p:spPr>
          <a:xfrm>
            <a:off x="304799" y="1066800"/>
            <a:ext cx="8740776" cy="473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b="1" sz="2400"/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0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/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b="1" sz="2000"/>
            </a:pPr>
          </a:p>
          <a:p>
            <a:pPr defTabSz="685800">
              <a:spcBef>
                <a:spcPts val="400"/>
              </a:spcBef>
              <a:defRPr b="1" sz="2400"/>
            </a:pPr>
            <a:r>
              <a:t>If you’ve had past exposure and felt comfortable with the last lesson:</a:t>
            </a:r>
            <a:endParaRPr sz="20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/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