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5"/>
  </p:notes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CF2C4-E115-46D4-A6DC-BDE472253440}" type="datetimeFigureOut">
              <a:rPr lang="en-IN" smtClean="0"/>
              <a:t>19-09-2024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6518A0-CC06-466D-8262-D6EF4B66CF7D}" type="slidenum">
              <a:rPr lang="en-IN" smtClean="0"/>
              <a:t>‹#›</a:t>
            </a:fld>
            <a:endParaRPr lang="en-IN"/>
          </a:p>
        </p:txBody>
      </p:sp>
    </p:spTree>
    <p:extLst>
      <p:ext uri="{BB962C8B-B14F-4D97-AF65-F5344CB8AC3E}">
        <p14:creationId xmlns:p14="http://schemas.microsoft.com/office/powerpoint/2010/main" val="317304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B6518A0-CC06-466D-8262-D6EF4B66CF7D}" type="slidenum">
              <a:rPr lang="en-IN" smtClean="0"/>
              <a:t>5</a:t>
            </a:fld>
            <a:endParaRPr lang="en-IN"/>
          </a:p>
        </p:txBody>
      </p:sp>
    </p:spTree>
    <p:extLst>
      <p:ext uri="{BB962C8B-B14F-4D97-AF65-F5344CB8AC3E}">
        <p14:creationId xmlns:p14="http://schemas.microsoft.com/office/powerpoint/2010/main" val="1077440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B6518A0-CC06-466D-8262-D6EF4B66CF7D}" type="slidenum">
              <a:rPr lang="en-IN" smtClean="0"/>
              <a:t>12</a:t>
            </a:fld>
            <a:endParaRPr lang="en-IN"/>
          </a:p>
        </p:txBody>
      </p:sp>
    </p:spTree>
    <p:extLst>
      <p:ext uri="{BB962C8B-B14F-4D97-AF65-F5344CB8AC3E}">
        <p14:creationId xmlns:p14="http://schemas.microsoft.com/office/powerpoint/2010/main" val="411714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6D0851-E520-4257-AC6C-901A68059E8E}"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215449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D0851-E520-4257-AC6C-901A68059E8E}" type="datetimeFigureOut">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66046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6D0851-E520-4257-AC6C-901A68059E8E}"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1227976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6D0851-E520-4257-AC6C-901A68059E8E}"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48276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D0851-E520-4257-AC6C-901A68059E8E}"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2065846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6D0851-E520-4257-AC6C-901A68059E8E}" type="datetimeFigureOut">
              <a:rPr lang="en-IN" smtClean="0"/>
              <a:t>19-09-2024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2897188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6D0851-E520-4257-AC6C-901A68059E8E}" type="datetimeFigureOut">
              <a:rPr lang="en-IN" smtClean="0"/>
              <a:t>19-09-2024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1143012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D0851-E520-4257-AC6C-901A68059E8E}"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6528032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6D0851-E520-4257-AC6C-901A68059E8E}"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727368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F6D0851-E520-4257-AC6C-901A68059E8E}"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220949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6D0851-E520-4257-AC6C-901A68059E8E}" type="datetimeFigureOut">
              <a:rPr lang="en-IN" smtClean="0"/>
              <a:t>19-09-2024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952147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6D0851-E520-4257-AC6C-901A68059E8E}" type="datetimeFigureOut">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114240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6D0851-E520-4257-AC6C-901A68059E8E}" type="datetimeFigureOut">
              <a:rPr lang="en-IN" smtClean="0"/>
              <a:t>19-09-2024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394045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F6D0851-E520-4257-AC6C-901A68059E8E}" type="datetimeFigureOut">
              <a:rPr lang="en-IN" smtClean="0"/>
              <a:t>19-09-2024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372887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F6D0851-E520-4257-AC6C-901A68059E8E}" type="datetimeFigureOut">
              <a:rPr lang="en-IN" smtClean="0"/>
              <a:t>19-09-2024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93885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F6D0851-E520-4257-AC6C-901A68059E8E}" type="datetimeFigureOut">
              <a:rPr lang="en-IN" smtClean="0"/>
              <a:t>19-09-2024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311360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D0851-E520-4257-AC6C-901A68059E8E}" type="datetimeFigureOut">
              <a:rPr lang="en-IN" smtClean="0"/>
              <a:t>19-09-2024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308EAA-A475-455A-9FE4-8E372EEF3D96}" type="slidenum">
              <a:rPr lang="en-IN" smtClean="0"/>
              <a:t>‹#›</a:t>
            </a:fld>
            <a:endParaRPr lang="en-IN"/>
          </a:p>
        </p:txBody>
      </p:sp>
    </p:spTree>
    <p:extLst>
      <p:ext uri="{BB962C8B-B14F-4D97-AF65-F5344CB8AC3E}">
        <p14:creationId xmlns:p14="http://schemas.microsoft.com/office/powerpoint/2010/main" val="1314806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F6D0851-E520-4257-AC6C-901A68059E8E}" type="datetimeFigureOut">
              <a:rPr lang="en-IN" smtClean="0"/>
              <a:t>19-09-2024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9308EAA-A475-455A-9FE4-8E372EEF3D96}" type="slidenum">
              <a:rPr lang="en-IN" smtClean="0"/>
              <a:t>‹#›</a:t>
            </a:fld>
            <a:endParaRPr lang="en-IN"/>
          </a:p>
        </p:txBody>
      </p:sp>
    </p:spTree>
    <p:extLst>
      <p:ext uri="{BB962C8B-B14F-4D97-AF65-F5344CB8AC3E}">
        <p14:creationId xmlns:p14="http://schemas.microsoft.com/office/powerpoint/2010/main" val="321565483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C0AC-8505-98DF-A164-82BA5007694D}"/>
              </a:ext>
            </a:extLst>
          </p:cNvPr>
          <p:cNvSpPr>
            <a:spLocks noGrp="1"/>
          </p:cNvSpPr>
          <p:nvPr>
            <p:ph type="ctrTitle"/>
          </p:nvPr>
        </p:nvSpPr>
        <p:spPr>
          <a:xfrm>
            <a:off x="1524000" y="293915"/>
            <a:ext cx="9144000" cy="3716792"/>
          </a:xfrm>
        </p:spPr>
        <p:txBody>
          <a:bodyPr>
            <a:noAutofit/>
          </a:bodyPr>
          <a:lstStyle/>
          <a:p>
            <a:pPr algn="ctr"/>
            <a:br>
              <a:rPr lang="en-US" sz="4400">
                <a:latin typeface="Times New Roman" panose="02020603050405020304" pitchFamily="18" charset="0"/>
                <a:cs typeface="Times New Roman" panose="02020603050405020304" pitchFamily="18" charset="0"/>
              </a:rPr>
            </a:br>
            <a:r>
              <a:rPr lang="en-US" sz="4400">
                <a:latin typeface="Times New Roman" panose="02020603050405020304" pitchFamily="18" charset="0"/>
                <a:cs typeface="Times New Roman" panose="02020603050405020304" pitchFamily="18" charset="0"/>
              </a:rPr>
              <a:t>Topic:</a:t>
            </a:r>
            <a:br>
              <a:rPr lang="en-US" sz="4400">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Distributed Denial of Service using MySQL Relational database structure based on </a:t>
            </a:r>
            <a:br>
              <a:rPr lang="en-US" sz="4400" b="1">
                <a:latin typeface="Times New Roman" panose="02020603050405020304" pitchFamily="18" charset="0"/>
                <a:cs typeface="Times New Roman" panose="02020603050405020304" pitchFamily="18" charset="0"/>
              </a:rPr>
            </a:br>
            <a:r>
              <a:rPr lang="en-US" sz="4400" b="1">
                <a:latin typeface="Times New Roman" panose="02020603050405020304" pitchFamily="18" charset="0"/>
                <a:cs typeface="Times New Roman" panose="02020603050405020304" pitchFamily="18" charset="0"/>
              </a:rPr>
              <a:t>Network Security</a:t>
            </a:r>
            <a:endParaRPr lang="en-IN" sz="44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0EECED3-4013-DDD0-4461-9D67D11B99F4}"/>
              </a:ext>
            </a:extLst>
          </p:cNvPr>
          <p:cNvSpPr>
            <a:spLocks noGrp="1"/>
          </p:cNvSpPr>
          <p:nvPr>
            <p:ph type="subTitle" idx="1"/>
          </p:nvPr>
        </p:nvSpPr>
        <p:spPr>
          <a:xfrm>
            <a:off x="533400" y="4483214"/>
            <a:ext cx="11658600" cy="2080871"/>
          </a:xfrm>
        </p:spPr>
        <p:txBody>
          <a:bodyPr>
            <a:normAutofit fontScale="92500" lnSpcReduction="20000"/>
          </a:bodyPr>
          <a:lstStyle/>
          <a:p>
            <a:pPr algn="ctr"/>
            <a:r>
              <a:rPr lang="en-IN" sz="3200" b="1" dirty="0">
                <a:solidFill>
                  <a:schemeClr val="tx1"/>
                </a:solidFill>
                <a:latin typeface="Times New Roman" panose="02020603050405020304" pitchFamily="18" charset="0"/>
                <a:cs typeface="Times New Roman" panose="02020603050405020304" pitchFamily="18" charset="0"/>
              </a:rPr>
              <a:t>Prepared by:</a:t>
            </a:r>
          </a:p>
          <a:p>
            <a:pPr algn="ct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Akshat Chaudhary</a:t>
            </a:r>
          </a:p>
          <a:p>
            <a:pPr algn="ctr"/>
            <a:r>
              <a:rPr lang="en-IN" sz="3200" b="1" dirty="0">
                <a:solidFill>
                  <a:schemeClr val="tx1"/>
                </a:solidFill>
                <a:latin typeface="Times New Roman" panose="02020603050405020304" pitchFamily="18" charset="0"/>
                <a:cs typeface="Times New Roman" panose="02020603050405020304" pitchFamily="18" charset="0"/>
              </a:rPr>
              <a:t>Under the guidance of:</a:t>
            </a:r>
          </a:p>
          <a:p>
            <a:pPr algn="ct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Zakir Hussain</a:t>
            </a:r>
          </a:p>
        </p:txBody>
      </p:sp>
    </p:spTree>
    <p:extLst>
      <p:ext uri="{BB962C8B-B14F-4D97-AF65-F5344CB8AC3E}">
        <p14:creationId xmlns:p14="http://schemas.microsoft.com/office/powerpoint/2010/main" val="566191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B34110-BE74-0ED8-F341-BE3172C2D136}"/>
              </a:ext>
            </a:extLst>
          </p:cNvPr>
          <p:cNvSpPr>
            <a:spLocks noGrp="1"/>
          </p:cNvSpPr>
          <p:nvPr>
            <p:ph idx="1"/>
          </p:nvPr>
        </p:nvSpPr>
        <p:spPr>
          <a:xfrm>
            <a:off x="272143" y="261256"/>
            <a:ext cx="11451771" cy="6226629"/>
          </a:xfrm>
        </p:spPr>
        <p:txBody>
          <a:bodyPr/>
          <a:lstStyle/>
          <a:p>
            <a:pPr marL="0" indent="0">
              <a:buNone/>
            </a:pPr>
            <a:endParaRPr lang="en-IN">
              <a:latin typeface="Times New Roman" panose="02020603050405020304" pitchFamily="18" charset="0"/>
              <a:cs typeface="Times New Roman" panose="02020603050405020304" pitchFamily="18" charset="0"/>
            </a:endParaRPr>
          </a:p>
          <a:p>
            <a:pPr lvl="3"/>
            <a:r>
              <a:rPr lang="en-IN" sz="2400">
                <a:solidFill>
                  <a:schemeClr val="tx1">
                    <a:lumMod val="85000"/>
                    <a:lumOff val="15000"/>
                  </a:schemeClr>
                </a:solidFill>
                <a:latin typeface="Times New Roman" panose="02020603050405020304" pitchFamily="18" charset="0"/>
                <a:cs typeface="Times New Roman" panose="02020603050405020304" pitchFamily="18" charset="0"/>
              </a:rPr>
              <a:t>To display the created databases:</a:t>
            </a:r>
          </a:p>
          <a:p>
            <a:pPr lvl="3"/>
            <a:endParaRPr lang="en-I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B8120E6-9739-9E2F-BD15-E8EAEA836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6422" y="1475294"/>
            <a:ext cx="3884343" cy="4991381"/>
          </a:xfrm>
          <a:prstGeom prst="rect">
            <a:avLst/>
          </a:prstGeom>
        </p:spPr>
      </p:pic>
    </p:spTree>
    <p:extLst>
      <p:ext uri="{BB962C8B-B14F-4D97-AF65-F5344CB8AC3E}">
        <p14:creationId xmlns:p14="http://schemas.microsoft.com/office/powerpoint/2010/main" val="3093429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61F6E8-DA5E-513F-DD98-67C113DD0C4C}"/>
              </a:ext>
            </a:extLst>
          </p:cNvPr>
          <p:cNvSpPr>
            <a:spLocks noGrp="1"/>
          </p:cNvSpPr>
          <p:nvPr>
            <p:ph idx="1"/>
          </p:nvPr>
        </p:nvSpPr>
        <p:spPr>
          <a:xfrm>
            <a:off x="185057" y="511628"/>
            <a:ext cx="11734800" cy="6346372"/>
          </a:xfrm>
        </p:spPr>
        <p:txBody>
          <a:bodyPr/>
          <a:lstStyle/>
          <a:p>
            <a:endParaRPr lang="en-IN">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a:p>
            <a:r>
              <a:rPr lang="en-IN" sz="2800">
                <a:solidFill>
                  <a:schemeClr val="tx1">
                    <a:lumMod val="85000"/>
                    <a:lumOff val="15000"/>
                  </a:schemeClr>
                </a:solidFill>
                <a:latin typeface="Times New Roman" panose="02020603050405020304" pitchFamily="18" charset="0"/>
                <a:cs typeface="Times New Roman" panose="02020603050405020304" pitchFamily="18" charset="0"/>
              </a:rPr>
              <a:t>To use the database:</a:t>
            </a: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a:p>
            <a:r>
              <a:rPr lang="en-IN" sz="3200">
                <a:solidFill>
                  <a:schemeClr val="tx1">
                    <a:lumMod val="85000"/>
                    <a:lumOff val="15000"/>
                  </a:schemeClr>
                </a:solidFill>
                <a:latin typeface="Times New Roman" panose="02020603050405020304" pitchFamily="18" charset="0"/>
                <a:cs typeface="Times New Roman" panose="02020603050405020304" pitchFamily="18" charset="0"/>
              </a:rPr>
              <a:t>To create and insert the records in the table:</a:t>
            </a:r>
          </a:p>
          <a:p>
            <a:endParaRPr lang="en-I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8B3C871-867A-025F-4926-8446CEFB7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47" y="1926480"/>
            <a:ext cx="6975824" cy="893534"/>
          </a:xfrm>
          <a:prstGeom prst="rect">
            <a:avLst/>
          </a:prstGeom>
        </p:spPr>
      </p:pic>
      <p:pic>
        <p:nvPicPr>
          <p:cNvPr id="7" name="Picture 6">
            <a:extLst>
              <a:ext uri="{FF2B5EF4-FFF2-40B4-BE49-F238E27FC236}">
                <a16:creationId xmlns:a16="http://schemas.microsoft.com/office/drawing/2014/main" id="{A11E92A2-5E62-0744-AF1E-FCE9FD608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47" y="4263465"/>
            <a:ext cx="11513142" cy="2082907"/>
          </a:xfrm>
          <a:prstGeom prst="rect">
            <a:avLst/>
          </a:prstGeom>
        </p:spPr>
      </p:pic>
    </p:spTree>
    <p:extLst>
      <p:ext uri="{BB962C8B-B14F-4D97-AF65-F5344CB8AC3E}">
        <p14:creationId xmlns:p14="http://schemas.microsoft.com/office/powerpoint/2010/main" val="364420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6D022-1A8F-617F-962E-5624BCB9DC37}"/>
              </a:ext>
            </a:extLst>
          </p:cNvPr>
          <p:cNvSpPr>
            <a:spLocks noGrp="1"/>
          </p:cNvSpPr>
          <p:nvPr>
            <p:ph idx="1"/>
          </p:nvPr>
        </p:nvSpPr>
        <p:spPr>
          <a:xfrm>
            <a:off x="152399" y="87086"/>
            <a:ext cx="11854543" cy="6531428"/>
          </a:xfrm>
        </p:spPr>
        <p:txBody>
          <a:bodyPr/>
          <a:lstStyle/>
          <a:p>
            <a:pPr marL="0" indent="0">
              <a:buNone/>
            </a:pPr>
            <a:endParaRPr lang="en-IN" sz="2800" dirty="0">
              <a:latin typeface="Times New Roman" panose="02020603050405020304" pitchFamily="18" charset="0"/>
              <a:cs typeface="Times New Roman" panose="02020603050405020304" pitchFamily="18" charset="0"/>
            </a:endParaRPr>
          </a:p>
          <a:p>
            <a:r>
              <a:rPr lang="en-IN" sz="3000" dirty="0">
                <a:latin typeface="Times New Roman" panose="02020603050405020304" pitchFamily="18" charset="0"/>
                <a:cs typeface="Times New Roman" panose="02020603050405020304" pitchFamily="18" charset="0"/>
              </a:rPr>
              <a:t>To display the records: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r>
              <a:rPr lang="en-IN" sz="2800" dirty="0">
                <a:solidFill>
                  <a:schemeClr val="tx1">
                    <a:lumMod val="85000"/>
                    <a:lumOff val="15000"/>
                  </a:schemeClr>
                </a:solidFill>
                <a:latin typeface="Times New Roman" panose="02020603050405020304" pitchFamily="18" charset="0"/>
                <a:cs typeface="Times New Roman" panose="02020603050405020304" pitchFamily="18" charset="0"/>
              </a:rPr>
              <a:t>To list the tables in the database:</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0A8A8D-A25D-A0D1-A199-8BE5D49B21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21" y="1241129"/>
            <a:ext cx="6426197" cy="2409824"/>
          </a:xfrm>
          <a:prstGeom prst="rect">
            <a:avLst/>
          </a:prstGeom>
        </p:spPr>
      </p:pic>
      <p:pic>
        <p:nvPicPr>
          <p:cNvPr id="7" name="Picture 6">
            <a:extLst>
              <a:ext uri="{FF2B5EF4-FFF2-40B4-BE49-F238E27FC236}">
                <a16:creationId xmlns:a16="http://schemas.microsoft.com/office/drawing/2014/main" id="{5E16D126-5030-16BD-C376-4B383DF29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521" y="4377572"/>
            <a:ext cx="3726483" cy="2478598"/>
          </a:xfrm>
          <a:prstGeom prst="rect">
            <a:avLst/>
          </a:prstGeom>
        </p:spPr>
      </p:pic>
    </p:spTree>
    <p:extLst>
      <p:ext uri="{BB962C8B-B14F-4D97-AF65-F5344CB8AC3E}">
        <p14:creationId xmlns:p14="http://schemas.microsoft.com/office/powerpoint/2010/main" val="2175215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C6D700-9035-D973-930F-CF28C91F325E}"/>
              </a:ext>
            </a:extLst>
          </p:cNvPr>
          <p:cNvSpPr>
            <a:spLocks noGrp="1"/>
          </p:cNvSpPr>
          <p:nvPr>
            <p:ph idx="1"/>
          </p:nvPr>
        </p:nvSpPr>
        <p:spPr>
          <a:xfrm>
            <a:off x="163286" y="185056"/>
            <a:ext cx="11800113" cy="6433457"/>
          </a:xfrm>
        </p:spPr>
        <p:txBody>
          <a:bodyPr/>
          <a:lstStyle/>
          <a:p>
            <a:r>
              <a:rPr lang="en-US" sz="2800">
                <a:latin typeface="Times New Roman" panose="02020603050405020304" pitchFamily="18" charset="0"/>
                <a:cs typeface="Times New Roman" panose="02020603050405020304" pitchFamily="18" charset="0"/>
              </a:rPr>
              <a:t>To retrieve all attacks with corresponding attack type and source information:</a:t>
            </a:r>
          </a:p>
          <a:p>
            <a:pPr marL="0" indent="0">
              <a:buNone/>
            </a:pPr>
            <a:r>
              <a:rPr lang="en-US">
                <a:latin typeface="Times New Roman" panose="02020603050405020304" pitchFamily="18" charset="0"/>
                <a:cs typeface="Times New Roman" panose="02020603050405020304" pitchFamily="18" charset="0"/>
              </a:rPr>
              <a:t> </a:t>
            </a: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Retrieve all detection rules with corresponding attack type:</a:t>
            </a:r>
          </a:p>
          <a:p>
            <a:pPr marL="0" indent="0">
              <a:buNone/>
            </a:pPr>
            <a:endParaRPr lang="en-I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045932-C6EF-88C8-AF29-A98BF07F7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21" y="729343"/>
            <a:ext cx="11407037" cy="2781567"/>
          </a:xfrm>
          <a:prstGeom prst="rect">
            <a:avLst/>
          </a:prstGeom>
        </p:spPr>
      </p:pic>
      <p:pic>
        <p:nvPicPr>
          <p:cNvPr id="7" name="Picture 6">
            <a:extLst>
              <a:ext uri="{FF2B5EF4-FFF2-40B4-BE49-F238E27FC236}">
                <a16:creationId xmlns:a16="http://schemas.microsoft.com/office/drawing/2014/main" id="{17E6EAB7-2B85-5478-0B62-E1129E4D1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821" y="4267352"/>
            <a:ext cx="11407037" cy="2351161"/>
          </a:xfrm>
          <a:prstGeom prst="rect">
            <a:avLst/>
          </a:prstGeom>
        </p:spPr>
      </p:pic>
    </p:spTree>
    <p:extLst>
      <p:ext uri="{BB962C8B-B14F-4D97-AF65-F5344CB8AC3E}">
        <p14:creationId xmlns:p14="http://schemas.microsoft.com/office/powerpoint/2010/main" val="1417747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7082-6ACA-3A81-4E12-8C51CF023D59}"/>
              </a:ext>
            </a:extLst>
          </p:cNvPr>
          <p:cNvSpPr>
            <a:spLocks noGrp="1"/>
          </p:cNvSpPr>
          <p:nvPr>
            <p:ph type="title"/>
          </p:nvPr>
        </p:nvSpPr>
        <p:spPr>
          <a:xfrm>
            <a:off x="1790968" y="580568"/>
            <a:ext cx="8911687" cy="1280890"/>
          </a:xfrm>
        </p:spPr>
        <p:txBody>
          <a:bodyPr/>
          <a:lstStyle/>
          <a:p>
            <a:r>
              <a:rPr lang="en-IN"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D0BB3618-73E6-4A88-2EE6-AB0011FE167F}"/>
              </a:ext>
            </a:extLst>
          </p:cNvPr>
          <p:cNvSpPr>
            <a:spLocks noGrp="1"/>
          </p:cNvSpPr>
          <p:nvPr>
            <p:ph idx="1"/>
          </p:nvPr>
        </p:nvSpPr>
        <p:spPr>
          <a:xfrm>
            <a:off x="989012" y="1422854"/>
            <a:ext cx="10515600" cy="4351338"/>
          </a:xfrm>
        </p:spPr>
        <p:txBody>
          <a:bodyPr>
            <a:normAutofit lnSpcReduction="10000"/>
          </a:bodyPr>
          <a:lstStyle/>
          <a:p>
            <a:r>
              <a:rPr lang="en-IN" sz="3600" dirty="0">
                <a:solidFill>
                  <a:schemeClr val="tx1">
                    <a:lumMod val="85000"/>
                    <a:lumOff val="15000"/>
                  </a:schemeClr>
                </a:solidFill>
                <a:latin typeface="Times New Roman" panose="02020603050405020304" pitchFamily="18" charset="0"/>
                <a:cs typeface="Times New Roman" panose="02020603050405020304" pitchFamily="18" charset="0"/>
              </a:rPr>
              <a:t>What is </a:t>
            </a:r>
            <a:r>
              <a:rPr lang="en-IN" sz="3600" dirty="0" err="1">
                <a:solidFill>
                  <a:schemeClr val="tx1">
                    <a:lumMod val="85000"/>
                    <a:lumOff val="15000"/>
                  </a:schemeClr>
                </a:solidFill>
                <a:latin typeface="Times New Roman" panose="02020603050405020304" pitchFamily="18" charset="0"/>
                <a:cs typeface="Times New Roman" panose="02020603050405020304" pitchFamily="18" charset="0"/>
              </a:rPr>
              <a:t>DDos</a:t>
            </a:r>
            <a:r>
              <a:rPr lang="en-IN" sz="3600" dirty="0">
                <a:solidFill>
                  <a:schemeClr val="tx1">
                    <a:lumMod val="85000"/>
                    <a:lumOff val="15000"/>
                  </a:schemeClr>
                </a:solidFill>
                <a:latin typeface="Times New Roman" panose="02020603050405020304" pitchFamily="18" charset="0"/>
                <a:cs typeface="Times New Roman" panose="02020603050405020304" pitchFamily="18" charset="0"/>
              </a:rPr>
              <a:t>?</a:t>
            </a:r>
          </a:p>
          <a:p>
            <a:r>
              <a:rPr lang="en-IN" sz="3600" dirty="0">
                <a:solidFill>
                  <a:schemeClr val="tx1">
                    <a:lumMod val="85000"/>
                    <a:lumOff val="15000"/>
                  </a:schemeClr>
                </a:solidFill>
                <a:latin typeface="Times New Roman" panose="02020603050405020304" pitchFamily="18" charset="0"/>
                <a:cs typeface="Times New Roman" panose="02020603050405020304" pitchFamily="18" charset="0"/>
              </a:rPr>
              <a:t>DDoS Workflow</a:t>
            </a:r>
          </a:p>
          <a:p>
            <a:r>
              <a:rPr lang="en-IN" sz="3600" dirty="0">
                <a:solidFill>
                  <a:schemeClr val="tx1">
                    <a:lumMod val="85000"/>
                    <a:lumOff val="15000"/>
                  </a:schemeClr>
                </a:solidFill>
                <a:latin typeface="Times New Roman" panose="02020603050405020304" pitchFamily="18" charset="0"/>
                <a:cs typeface="Times New Roman" panose="02020603050405020304" pitchFamily="18" charset="0"/>
              </a:rPr>
              <a:t>Types </a:t>
            </a:r>
          </a:p>
          <a:p>
            <a:r>
              <a:rPr lang="en-IN" sz="3600" dirty="0">
                <a:solidFill>
                  <a:schemeClr val="tx1">
                    <a:lumMod val="85000"/>
                    <a:lumOff val="15000"/>
                  </a:schemeClr>
                </a:solidFill>
                <a:latin typeface="Times New Roman" panose="02020603050405020304" pitchFamily="18" charset="0"/>
                <a:cs typeface="Times New Roman" panose="02020603050405020304" pitchFamily="18" charset="0"/>
              </a:rPr>
              <a:t>Methods to launch DDoS Attacks</a:t>
            </a:r>
          </a:p>
          <a:p>
            <a:r>
              <a:rPr lang="en-IN" sz="3600" dirty="0">
                <a:solidFill>
                  <a:schemeClr val="tx1">
                    <a:lumMod val="85000"/>
                    <a:lumOff val="15000"/>
                  </a:schemeClr>
                </a:solidFill>
                <a:latin typeface="Times New Roman" panose="02020603050405020304" pitchFamily="18" charset="0"/>
                <a:cs typeface="Times New Roman" panose="02020603050405020304" pitchFamily="18" charset="0"/>
              </a:rPr>
              <a:t>Solutions to protect against DDoS</a:t>
            </a:r>
          </a:p>
          <a:p>
            <a:r>
              <a:rPr lang="en-IN" sz="3600" dirty="0">
                <a:solidFill>
                  <a:schemeClr val="tx1">
                    <a:lumMod val="85000"/>
                    <a:lumOff val="15000"/>
                  </a:schemeClr>
                </a:solidFill>
                <a:latin typeface="Times New Roman" panose="02020603050405020304" pitchFamily="18" charset="0"/>
                <a:cs typeface="Times New Roman" panose="02020603050405020304" pitchFamily="18" charset="0"/>
              </a:rPr>
              <a:t>Database used</a:t>
            </a:r>
          </a:p>
          <a:p>
            <a:r>
              <a:rPr lang="en-IN" sz="3600" dirty="0">
                <a:solidFill>
                  <a:schemeClr val="tx1">
                    <a:lumMod val="85000"/>
                    <a:lumOff val="15000"/>
                  </a:schemeClr>
                </a:solidFill>
                <a:latin typeface="Times New Roman" panose="02020603050405020304" pitchFamily="18" charset="0"/>
                <a:cs typeface="Times New Roman" panose="02020603050405020304" pitchFamily="18" charset="0"/>
              </a:rPr>
              <a:t>MySQL Queries</a:t>
            </a:r>
          </a:p>
          <a:p>
            <a:endParaRPr lang="en-IN" sz="3200" dirty="0">
              <a:latin typeface="Times New Roman" panose="02020603050405020304" pitchFamily="18" charset="0"/>
              <a:cs typeface="Times New Roman" panose="02020603050405020304" pitchFamily="18" charset="0"/>
            </a:endParaRPr>
          </a:p>
          <a:p>
            <a:pPr marL="0" indent="0">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92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B3C2-A3C3-54E3-EB14-199E3FE1A905}"/>
              </a:ext>
            </a:extLst>
          </p:cNvPr>
          <p:cNvSpPr>
            <a:spLocks noGrp="1"/>
          </p:cNvSpPr>
          <p:nvPr>
            <p:ph type="title"/>
          </p:nvPr>
        </p:nvSpPr>
        <p:spPr>
          <a:xfrm>
            <a:off x="1676400" y="622978"/>
            <a:ext cx="10515600" cy="1325563"/>
          </a:xfrm>
        </p:spPr>
        <p:txBody>
          <a:bodyPr/>
          <a:lstStyle/>
          <a:p>
            <a:r>
              <a:rPr lang="en-IN" b="1">
                <a:latin typeface="Times New Roman" panose="02020603050405020304" pitchFamily="18" charset="0"/>
                <a:cs typeface="Times New Roman" panose="02020603050405020304" pitchFamily="18" charset="0"/>
              </a:rPr>
              <a:t>What is DDoS?</a:t>
            </a:r>
          </a:p>
        </p:txBody>
      </p:sp>
      <p:sp>
        <p:nvSpPr>
          <p:cNvPr id="3" name="Content Placeholder 2">
            <a:extLst>
              <a:ext uri="{FF2B5EF4-FFF2-40B4-BE49-F238E27FC236}">
                <a16:creationId xmlns:a16="http://schemas.microsoft.com/office/drawing/2014/main" id="{CE843C0F-9F6A-5B94-88A2-8CF9AA08483E}"/>
              </a:ext>
            </a:extLst>
          </p:cNvPr>
          <p:cNvSpPr>
            <a:spLocks noGrp="1"/>
          </p:cNvSpPr>
          <p:nvPr>
            <p:ph idx="1"/>
          </p:nvPr>
        </p:nvSpPr>
        <p:spPr>
          <a:xfrm>
            <a:off x="468085" y="1415141"/>
            <a:ext cx="11582399" cy="5045075"/>
          </a:xfrm>
        </p:spPr>
        <p:txBody>
          <a:bodyPr>
            <a:normAutofit lnSpcReduction="10000"/>
          </a:bodyPr>
          <a:lstStyle/>
          <a:p>
            <a:pPr algn="just"/>
            <a:r>
              <a:rPr lang="en-US" sz="3200">
                <a:solidFill>
                  <a:schemeClr val="tx1">
                    <a:lumMod val="85000"/>
                    <a:lumOff val="15000"/>
                  </a:schemeClr>
                </a:solidFill>
                <a:latin typeface="Times New Roman" panose="02020603050405020304" pitchFamily="18" charset="0"/>
                <a:cs typeface="Times New Roman" panose="02020603050405020304" pitchFamily="18" charset="0"/>
              </a:rPr>
              <a:t>A Distributed Denial of Service (DDoS) attack is designed to overcome a target (usually a server or network) with an excessive amount of traffic, rendering it slow or completely unavailable to legitimate users. </a:t>
            </a:r>
          </a:p>
          <a:p>
            <a:pPr algn="just"/>
            <a:r>
              <a:rPr lang="en-US" sz="3200">
                <a:solidFill>
                  <a:schemeClr val="tx1">
                    <a:lumMod val="85000"/>
                    <a:lumOff val="15000"/>
                  </a:schemeClr>
                </a:solidFill>
                <a:latin typeface="Times New Roman" panose="02020603050405020304" pitchFamily="18" charset="0"/>
                <a:cs typeface="Times New Roman" panose="02020603050405020304" pitchFamily="18" charset="0"/>
              </a:rPr>
              <a:t>Attackers typically use a network of compromised devices (called a botnet) to flood the system with requests, exhausting the target's resources and crashing services. </a:t>
            </a:r>
          </a:p>
          <a:p>
            <a:pPr algn="just"/>
            <a:r>
              <a:rPr lang="en-US" sz="3200">
                <a:solidFill>
                  <a:schemeClr val="tx1">
                    <a:lumMod val="85000"/>
                    <a:lumOff val="15000"/>
                  </a:schemeClr>
                </a:solidFill>
                <a:latin typeface="Times New Roman" panose="02020603050405020304" pitchFamily="18" charset="0"/>
                <a:cs typeface="Times New Roman" panose="02020603050405020304" pitchFamily="18" charset="0"/>
              </a:rPr>
              <a:t>This is one of the most common types of cyber-attacks, especially on large-scale public services such as websites, online applications, and cloud-based platforms.</a:t>
            </a:r>
            <a:endParaRPr lang="en-IN" sz="320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31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DF34D-F19F-1C51-771E-E9CA455B39AD}"/>
              </a:ext>
            </a:extLst>
          </p:cNvPr>
          <p:cNvSpPr>
            <a:spLocks noGrp="1"/>
          </p:cNvSpPr>
          <p:nvPr>
            <p:ph type="title"/>
          </p:nvPr>
        </p:nvSpPr>
        <p:spPr>
          <a:xfrm>
            <a:off x="1676400" y="223837"/>
            <a:ext cx="10515600" cy="748394"/>
          </a:xfrm>
        </p:spPr>
        <p:txBody>
          <a:bodyPr/>
          <a:lstStyle/>
          <a:p>
            <a:r>
              <a:rPr lang="en-IN" b="1">
                <a:latin typeface="Times New Roman" panose="02020603050405020304" pitchFamily="18" charset="0"/>
                <a:cs typeface="Times New Roman" panose="02020603050405020304" pitchFamily="18" charset="0"/>
              </a:rPr>
              <a:t>Workflow of DDoS:</a:t>
            </a:r>
          </a:p>
        </p:txBody>
      </p:sp>
      <p:sp>
        <p:nvSpPr>
          <p:cNvPr id="3" name="Content Placeholder 2">
            <a:extLst>
              <a:ext uri="{FF2B5EF4-FFF2-40B4-BE49-F238E27FC236}">
                <a16:creationId xmlns:a16="http://schemas.microsoft.com/office/drawing/2014/main" id="{7AE2E3B7-B223-40ED-1D4E-5919BAD70C12}"/>
              </a:ext>
            </a:extLst>
          </p:cNvPr>
          <p:cNvSpPr>
            <a:spLocks noGrp="1"/>
          </p:cNvSpPr>
          <p:nvPr>
            <p:ph idx="1"/>
          </p:nvPr>
        </p:nvSpPr>
        <p:spPr>
          <a:xfrm>
            <a:off x="185057" y="1070203"/>
            <a:ext cx="11821886" cy="5668054"/>
          </a:xfrm>
        </p:spPr>
        <p:txBody>
          <a:bodyPr>
            <a:normAutofit fontScale="92500"/>
          </a:bodyPr>
          <a:lstStyle/>
          <a:p>
            <a:pPr marL="0" indent="0" algn="just">
              <a:buNone/>
            </a:pPr>
            <a:r>
              <a:rPr lang="en-US" sz="3200">
                <a:latin typeface="Times New Roman" panose="02020603050405020304" pitchFamily="18" charset="0"/>
                <a:cs typeface="Times New Roman" panose="02020603050405020304" pitchFamily="18" charset="0"/>
              </a:rPr>
              <a:t>This slide outlines the step-by-step process of how DDoS attacks are carried out:</a:t>
            </a:r>
          </a:p>
          <a:p>
            <a:pPr algn="just"/>
            <a:r>
              <a:rPr lang="en-US" sz="3200" b="1">
                <a:latin typeface="Times New Roman" panose="02020603050405020304" pitchFamily="18" charset="0"/>
                <a:cs typeface="Times New Roman" panose="02020603050405020304" pitchFamily="18" charset="0"/>
              </a:rPr>
              <a:t>Botnet Creation: </a:t>
            </a:r>
            <a:r>
              <a:rPr lang="en-US" sz="3200">
                <a:latin typeface="Times New Roman" panose="02020603050405020304" pitchFamily="18" charset="0"/>
                <a:cs typeface="Times New Roman" panose="02020603050405020304" pitchFamily="18" charset="0"/>
              </a:rPr>
              <a:t>Attackers infect devices with malware, turning them into “bots” under their control. These infected devices form a botnet.</a:t>
            </a:r>
          </a:p>
          <a:p>
            <a:pPr algn="just"/>
            <a:r>
              <a:rPr lang="en-US" sz="3200" b="1">
                <a:latin typeface="Times New Roman" panose="02020603050405020304" pitchFamily="18" charset="0"/>
                <a:cs typeface="Times New Roman" panose="02020603050405020304" pitchFamily="18" charset="0"/>
              </a:rPr>
              <a:t>Traffic Generation: </a:t>
            </a:r>
            <a:r>
              <a:rPr lang="en-US" sz="3200">
                <a:latin typeface="Times New Roman" panose="02020603050405020304" pitchFamily="18" charset="0"/>
                <a:cs typeface="Times New Roman" panose="02020603050405020304" pitchFamily="18" charset="0"/>
              </a:rPr>
              <a:t>The attacker commands the botnet to send huge volumes of traffic to a targeted system or network.</a:t>
            </a:r>
          </a:p>
          <a:p>
            <a:pPr algn="just"/>
            <a:r>
              <a:rPr lang="en-US" sz="3200" b="1">
                <a:latin typeface="Times New Roman" panose="02020603050405020304" pitchFamily="18" charset="0"/>
                <a:cs typeface="Times New Roman" panose="02020603050405020304" pitchFamily="18" charset="0"/>
              </a:rPr>
              <a:t>Traffic Flood: </a:t>
            </a:r>
            <a:r>
              <a:rPr lang="en-US" sz="3200">
                <a:latin typeface="Times New Roman" panose="02020603050405020304" pitchFamily="18" charset="0"/>
                <a:cs typeface="Times New Roman" panose="02020603050405020304" pitchFamily="18" charset="0"/>
              </a:rPr>
              <a:t>The botnet floods the system with more requests than it can handle, overwhelming it with traffic.</a:t>
            </a:r>
          </a:p>
          <a:p>
            <a:pPr algn="just"/>
            <a:r>
              <a:rPr lang="en-US" sz="3200" b="1">
                <a:latin typeface="Times New Roman" panose="02020603050405020304" pitchFamily="18" charset="0"/>
                <a:cs typeface="Times New Roman" panose="02020603050405020304" pitchFamily="18" charset="0"/>
              </a:rPr>
              <a:t>System Overload: </a:t>
            </a:r>
            <a:r>
              <a:rPr lang="en-US" sz="3200">
                <a:latin typeface="Times New Roman" panose="02020603050405020304" pitchFamily="18" charset="0"/>
                <a:cs typeface="Times New Roman" panose="02020603050405020304" pitchFamily="18" charset="0"/>
              </a:rPr>
              <a:t>The targeted system becomes overwhelmed and either slows down significantly or completely shuts down, resulting in downtime for legitimate users.</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94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83A7-D108-8AEC-1963-9386C603297C}"/>
              </a:ext>
            </a:extLst>
          </p:cNvPr>
          <p:cNvSpPr>
            <a:spLocks noGrp="1"/>
          </p:cNvSpPr>
          <p:nvPr>
            <p:ph type="title"/>
          </p:nvPr>
        </p:nvSpPr>
        <p:spPr>
          <a:xfrm>
            <a:off x="1529443" y="457201"/>
            <a:ext cx="9133114" cy="1126218"/>
          </a:xfrm>
        </p:spPr>
        <p:txBody>
          <a:bodyPr/>
          <a:lstStyle/>
          <a:p>
            <a:r>
              <a:rPr lang="en-IN" b="1">
                <a:latin typeface="Times New Roman" panose="02020603050405020304" pitchFamily="18" charset="0"/>
                <a:cs typeface="Times New Roman" panose="02020603050405020304" pitchFamily="18" charset="0"/>
              </a:rPr>
              <a:t>Types of DDoS:</a:t>
            </a:r>
          </a:p>
        </p:txBody>
      </p:sp>
      <p:sp>
        <p:nvSpPr>
          <p:cNvPr id="3" name="Content Placeholder 2">
            <a:extLst>
              <a:ext uri="{FF2B5EF4-FFF2-40B4-BE49-F238E27FC236}">
                <a16:creationId xmlns:a16="http://schemas.microsoft.com/office/drawing/2014/main" id="{2262699C-574F-2CDA-DA3B-4435FD3B54C0}"/>
              </a:ext>
            </a:extLst>
          </p:cNvPr>
          <p:cNvSpPr>
            <a:spLocks noGrp="1"/>
          </p:cNvSpPr>
          <p:nvPr>
            <p:ph idx="1"/>
          </p:nvPr>
        </p:nvSpPr>
        <p:spPr>
          <a:xfrm>
            <a:off x="391885" y="1426028"/>
            <a:ext cx="11625944" cy="5334001"/>
          </a:xfrm>
        </p:spPr>
        <p:txBody>
          <a:bodyPr>
            <a:normAutofit fontScale="92500" lnSpcReduction="20000"/>
          </a:bodyPr>
          <a:lstStyle/>
          <a:p>
            <a:pPr marL="0" indent="0" algn="just">
              <a:buNone/>
            </a:pPr>
            <a:r>
              <a:rPr lang="en-US" sz="3200">
                <a:latin typeface="Times New Roman" panose="02020603050405020304" pitchFamily="18" charset="0"/>
                <a:cs typeface="Times New Roman" panose="02020603050405020304" pitchFamily="18" charset="0"/>
              </a:rPr>
              <a:t>There are different types of DDoS attacks, and they can be classified into three main categories:</a:t>
            </a:r>
          </a:p>
          <a:p>
            <a:pPr algn="just"/>
            <a:r>
              <a:rPr lang="en-US" sz="3200" b="1">
                <a:latin typeface="Times New Roman" panose="02020603050405020304" pitchFamily="18" charset="0"/>
                <a:cs typeface="Times New Roman" panose="02020603050405020304" pitchFamily="18" charset="0"/>
              </a:rPr>
              <a:t>Volume-Based Attacks:</a:t>
            </a:r>
            <a:r>
              <a:rPr lang="en-US" sz="3200">
                <a:latin typeface="Times New Roman" panose="02020603050405020304" pitchFamily="18" charset="0"/>
                <a:cs typeface="Times New Roman" panose="02020603050405020304" pitchFamily="18" charset="0"/>
              </a:rPr>
              <a:t> These involve sending a massive volume of data to the target to exhaust its bandwidth. Examples include UDP floods and ICMP </a:t>
            </a:r>
            <a:r>
              <a:rPr lang="en-US" sz="3200" err="1">
                <a:latin typeface="Times New Roman" panose="02020603050405020304" pitchFamily="18" charset="0"/>
                <a:cs typeface="Times New Roman" panose="02020603050405020304" pitchFamily="18" charset="0"/>
              </a:rPr>
              <a:t>floods</a:t>
            </a:r>
            <a:r>
              <a:rPr lang="en-US" sz="3200">
                <a:latin typeface="Times New Roman" panose="02020603050405020304" pitchFamily="18" charset="0"/>
                <a:cs typeface="Times New Roman" panose="02020603050405020304" pitchFamily="18" charset="0"/>
              </a:rPr>
              <a:t>.</a:t>
            </a:r>
          </a:p>
          <a:p>
            <a:pPr algn="just"/>
            <a:r>
              <a:rPr lang="en-US" sz="3200" b="1">
                <a:latin typeface="Times New Roman" panose="02020603050405020304" pitchFamily="18" charset="0"/>
                <a:cs typeface="Times New Roman" panose="02020603050405020304" pitchFamily="18" charset="0"/>
              </a:rPr>
              <a:t>Protocol Attacks: </a:t>
            </a:r>
            <a:r>
              <a:rPr lang="en-US" sz="3200">
                <a:latin typeface="Times New Roman" panose="02020603050405020304" pitchFamily="18" charset="0"/>
                <a:cs typeface="Times New Roman" panose="02020603050405020304" pitchFamily="18" charset="0"/>
              </a:rPr>
              <a:t>These exploit weaknesses in network protocols, consuming server resources like memory or firewall states. Examples include SYN floods and Ping of </a:t>
            </a:r>
            <a:r>
              <a:rPr lang="en-US" sz="3200" err="1">
                <a:latin typeface="Times New Roman" panose="02020603050405020304" pitchFamily="18" charset="0"/>
                <a:cs typeface="Times New Roman" panose="02020603050405020304" pitchFamily="18" charset="0"/>
              </a:rPr>
              <a:t>Death</a:t>
            </a:r>
            <a:r>
              <a:rPr lang="en-US" sz="3200">
                <a:latin typeface="Times New Roman" panose="02020603050405020304" pitchFamily="18" charset="0"/>
                <a:cs typeface="Times New Roman" panose="02020603050405020304" pitchFamily="18" charset="0"/>
              </a:rPr>
              <a:t>.</a:t>
            </a:r>
          </a:p>
          <a:p>
            <a:pPr algn="just"/>
            <a:r>
              <a:rPr lang="en-US" sz="3200" b="1">
                <a:latin typeface="Times New Roman" panose="02020603050405020304" pitchFamily="18" charset="0"/>
                <a:cs typeface="Times New Roman" panose="02020603050405020304" pitchFamily="18" charset="0"/>
              </a:rPr>
              <a:t>Application-Layer Attacks: </a:t>
            </a:r>
            <a:r>
              <a:rPr lang="en-US" sz="3200">
                <a:latin typeface="Times New Roman" panose="02020603050405020304" pitchFamily="18" charset="0"/>
                <a:cs typeface="Times New Roman" panose="02020603050405020304" pitchFamily="18" charset="0"/>
              </a:rPr>
              <a:t>These target the application itself by sending legitimate-looking requests that consume application resources, making it unavailable for real users. Examples include HTTP floods and </a:t>
            </a:r>
            <a:r>
              <a:rPr lang="en-US" sz="3200" err="1">
                <a:latin typeface="Times New Roman" panose="02020603050405020304" pitchFamily="18" charset="0"/>
                <a:cs typeface="Times New Roman" panose="02020603050405020304" pitchFamily="18" charset="0"/>
              </a:rPr>
              <a:t>Slowloris</a:t>
            </a:r>
            <a:r>
              <a:rPr lang="en-US" sz="3200">
                <a:latin typeface="Times New Roman" panose="02020603050405020304" pitchFamily="18" charset="0"/>
                <a:cs typeface="Times New Roman" panose="02020603050405020304" pitchFamily="18" charset="0"/>
              </a:rPr>
              <a:t> attacks.</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43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3788-B7E6-3DAD-1C71-B88DBFAA394E}"/>
              </a:ext>
            </a:extLst>
          </p:cNvPr>
          <p:cNvSpPr>
            <a:spLocks noGrp="1"/>
          </p:cNvSpPr>
          <p:nvPr>
            <p:ph type="title"/>
          </p:nvPr>
        </p:nvSpPr>
        <p:spPr>
          <a:xfrm>
            <a:off x="1589313" y="593725"/>
            <a:ext cx="5040086" cy="1050018"/>
          </a:xfrm>
        </p:spPr>
        <p:txBody>
          <a:bodyPr/>
          <a:lstStyle/>
          <a:p>
            <a:r>
              <a:rPr lang="en-IN" b="1">
                <a:latin typeface="Times New Roman" panose="02020603050405020304" pitchFamily="18" charset="0"/>
                <a:cs typeface="Times New Roman" panose="02020603050405020304" pitchFamily="18" charset="0"/>
              </a:rPr>
              <a:t>Methods to launch:</a:t>
            </a:r>
          </a:p>
        </p:txBody>
      </p:sp>
      <p:sp>
        <p:nvSpPr>
          <p:cNvPr id="3" name="Content Placeholder 2">
            <a:extLst>
              <a:ext uri="{FF2B5EF4-FFF2-40B4-BE49-F238E27FC236}">
                <a16:creationId xmlns:a16="http://schemas.microsoft.com/office/drawing/2014/main" id="{3123BACA-F638-6970-28E6-2ECE08537AB9}"/>
              </a:ext>
            </a:extLst>
          </p:cNvPr>
          <p:cNvSpPr>
            <a:spLocks noGrp="1"/>
          </p:cNvSpPr>
          <p:nvPr>
            <p:ph idx="1"/>
          </p:nvPr>
        </p:nvSpPr>
        <p:spPr>
          <a:xfrm>
            <a:off x="168728" y="1262744"/>
            <a:ext cx="11854543" cy="5442857"/>
          </a:xfrm>
        </p:spPr>
        <p:txBody>
          <a:bodyPr>
            <a:normAutofit/>
          </a:bodyPr>
          <a:lstStyle/>
          <a:p>
            <a:pPr marL="0" indent="0" algn="just">
              <a:buNone/>
            </a:pPr>
            <a:r>
              <a:rPr lang="en-US" sz="3200">
                <a:latin typeface="Times New Roman" panose="02020603050405020304" pitchFamily="18" charset="0"/>
                <a:cs typeface="Times New Roman" panose="02020603050405020304" pitchFamily="18" charset="0"/>
              </a:rPr>
              <a:t>Attackers employ various techniques to carry out DDoS attacks:</a:t>
            </a:r>
          </a:p>
          <a:p>
            <a:pPr algn="just"/>
            <a:r>
              <a:rPr lang="en-US" sz="3200" b="1">
                <a:latin typeface="Times New Roman" panose="02020603050405020304" pitchFamily="18" charset="0"/>
                <a:cs typeface="Times New Roman" panose="02020603050405020304" pitchFamily="18" charset="0"/>
              </a:rPr>
              <a:t>Botnets:</a:t>
            </a:r>
            <a:r>
              <a:rPr lang="en-US" sz="3200">
                <a:latin typeface="Times New Roman" panose="02020603050405020304" pitchFamily="18" charset="0"/>
                <a:cs typeface="Times New Roman" panose="02020603050405020304" pitchFamily="18" charset="0"/>
              </a:rPr>
              <a:t> A network of compromised devices (such as computers, IoT devices) that work together to launch the attack.</a:t>
            </a:r>
          </a:p>
          <a:p>
            <a:pPr algn="just"/>
            <a:r>
              <a:rPr lang="en-US" sz="3200" b="1">
                <a:latin typeface="Times New Roman" panose="02020603050405020304" pitchFamily="18" charset="0"/>
                <a:cs typeface="Times New Roman" panose="02020603050405020304" pitchFamily="18" charset="0"/>
              </a:rPr>
              <a:t>Malware:</a:t>
            </a:r>
            <a:r>
              <a:rPr lang="en-US" sz="3200">
                <a:latin typeface="Times New Roman" panose="02020603050405020304" pitchFamily="18" charset="0"/>
                <a:cs typeface="Times New Roman" panose="02020603050405020304" pitchFamily="18" charset="0"/>
              </a:rPr>
              <a:t> Used to infect devices and make them part of the botnet.</a:t>
            </a:r>
          </a:p>
          <a:p>
            <a:pPr algn="just"/>
            <a:r>
              <a:rPr lang="en-US" sz="3200" b="1">
                <a:latin typeface="Times New Roman" panose="02020603050405020304" pitchFamily="18" charset="0"/>
                <a:cs typeface="Times New Roman" panose="02020603050405020304" pitchFamily="18" charset="0"/>
              </a:rPr>
              <a:t>Scripting: </a:t>
            </a:r>
            <a:r>
              <a:rPr lang="en-US" sz="3200">
                <a:latin typeface="Times New Roman" panose="02020603050405020304" pitchFamily="18" charset="0"/>
                <a:cs typeface="Times New Roman" panose="02020603050405020304" pitchFamily="18" charset="0"/>
              </a:rPr>
              <a:t>Automation tools are used to execute attack scripts that generate large-scale attacks.</a:t>
            </a:r>
          </a:p>
          <a:p>
            <a:pPr algn="just"/>
            <a:r>
              <a:rPr lang="en-US" sz="3200" b="1">
                <a:latin typeface="Times New Roman" panose="02020603050405020304" pitchFamily="18" charset="0"/>
                <a:cs typeface="Times New Roman" panose="02020603050405020304" pitchFamily="18" charset="0"/>
              </a:rPr>
              <a:t>Amplification Attacks: </a:t>
            </a:r>
            <a:r>
              <a:rPr lang="en-US" sz="3200">
                <a:latin typeface="Times New Roman" panose="02020603050405020304" pitchFamily="18" charset="0"/>
                <a:cs typeface="Times New Roman" panose="02020603050405020304" pitchFamily="18" charset="0"/>
              </a:rPr>
              <a:t>These involve sending a small request to third-party services (like DNS or NTP servers), which respond with large amounts of data directed at the target, amplifying the attack.</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3668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19290-C4FC-A3EF-8272-CCDEF576D8D4}"/>
              </a:ext>
            </a:extLst>
          </p:cNvPr>
          <p:cNvSpPr>
            <a:spLocks noGrp="1"/>
          </p:cNvSpPr>
          <p:nvPr>
            <p:ph type="title"/>
          </p:nvPr>
        </p:nvSpPr>
        <p:spPr>
          <a:xfrm>
            <a:off x="1719944" y="490766"/>
            <a:ext cx="3265714" cy="723446"/>
          </a:xfrm>
        </p:spPr>
        <p:txBody>
          <a:bodyPr/>
          <a:lstStyle/>
          <a:p>
            <a:r>
              <a:rPr lang="en-IN" b="1">
                <a:latin typeface="Times New Roman" panose="02020603050405020304" pitchFamily="18" charset="0"/>
                <a:cs typeface="Times New Roman" panose="02020603050405020304" pitchFamily="18" charset="0"/>
              </a:rPr>
              <a:t>Solutions:</a:t>
            </a:r>
          </a:p>
        </p:txBody>
      </p:sp>
      <p:sp>
        <p:nvSpPr>
          <p:cNvPr id="3" name="Content Placeholder 2">
            <a:extLst>
              <a:ext uri="{FF2B5EF4-FFF2-40B4-BE49-F238E27FC236}">
                <a16:creationId xmlns:a16="http://schemas.microsoft.com/office/drawing/2014/main" id="{CAD22CB1-069B-1F73-52A3-88A90C4C1BE0}"/>
              </a:ext>
            </a:extLst>
          </p:cNvPr>
          <p:cNvSpPr>
            <a:spLocks noGrp="1"/>
          </p:cNvSpPr>
          <p:nvPr>
            <p:ph idx="1"/>
          </p:nvPr>
        </p:nvSpPr>
        <p:spPr>
          <a:xfrm>
            <a:off x="206828" y="1219201"/>
            <a:ext cx="11778343" cy="5338988"/>
          </a:xfrm>
        </p:spPr>
        <p:txBody>
          <a:bodyPr>
            <a:normAutofit fontScale="92500"/>
          </a:bodyPr>
          <a:lstStyle/>
          <a:p>
            <a:r>
              <a:rPr lang="en-US" sz="3200" b="1">
                <a:latin typeface="Times New Roman" panose="02020603050405020304" pitchFamily="18" charset="0"/>
                <a:cs typeface="Times New Roman" panose="02020603050405020304" pitchFamily="18" charset="0"/>
              </a:rPr>
              <a:t>Firewalls:</a:t>
            </a:r>
            <a:r>
              <a:rPr lang="en-US" sz="3200">
                <a:latin typeface="Times New Roman" panose="02020603050405020304" pitchFamily="18" charset="0"/>
                <a:cs typeface="Times New Roman" panose="02020603050405020304" pitchFamily="18" charset="0"/>
              </a:rPr>
              <a:t> Used to block traffic from known malicious IPs and prevent access to the network.</a:t>
            </a:r>
          </a:p>
          <a:p>
            <a:r>
              <a:rPr lang="en-US" sz="3200" b="1">
                <a:latin typeface="Times New Roman" panose="02020603050405020304" pitchFamily="18" charset="0"/>
                <a:cs typeface="Times New Roman" panose="02020603050405020304" pitchFamily="18" charset="0"/>
              </a:rPr>
              <a:t>Intrusion Detection/Prevention Systems (IDS/IPS): </a:t>
            </a:r>
            <a:r>
              <a:rPr lang="en-US" sz="3200">
                <a:latin typeface="Times New Roman" panose="02020603050405020304" pitchFamily="18" charset="0"/>
                <a:cs typeface="Times New Roman" panose="02020603050405020304" pitchFamily="18" charset="0"/>
              </a:rPr>
              <a:t>Monitor network traffic for suspicious activity and block potential attacks.</a:t>
            </a:r>
          </a:p>
          <a:p>
            <a:r>
              <a:rPr lang="en-US" sz="3200" b="1">
                <a:latin typeface="Times New Roman" panose="02020603050405020304" pitchFamily="18" charset="0"/>
                <a:cs typeface="Times New Roman" panose="02020603050405020304" pitchFamily="18" charset="0"/>
              </a:rPr>
              <a:t>Load Balancers: </a:t>
            </a:r>
            <a:r>
              <a:rPr lang="en-US" sz="3200">
                <a:latin typeface="Times New Roman" panose="02020603050405020304" pitchFamily="18" charset="0"/>
                <a:cs typeface="Times New Roman" panose="02020603050405020304" pitchFamily="18" charset="0"/>
              </a:rPr>
              <a:t>Distribute incoming traffic across multiple servers to prevent any one server from being overwhelmed.</a:t>
            </a:r>
          </a:p>
          <a:p>
            <a:r>
              <a:rPr lang="en-US" sz="3200" b="1">
                <a:latin typeface="Times New Roman" panose="02020603050405020304" pitchFamily="18" charset="0"/>
                <a:cs typeface="Times New Roman" panose="02020603050405020304" pitchFamily="18" charset="0"/>
              </a:rPr>
              <a:t>Content Delivery Networks (CDNs): </a:t>
            </a:r>
            <a:r>
              <a:rPr lang="en-US" sz="3200">
                <a:latin typeface="Times New Roman" panose="02020603050405020304" pitchFamily="18" charset="0"/>
                <a:cs typeface="Times New Roman" panose="02020603050405020304" pitchFamily="18" charset="0"/>
              </a:rPr>
              <a:t>Store and serve content from various locations globally to reduce the load on the target server.</a:t>
            </a:r>
          </a:p>
          <a:p>
            <a:r>
              <a:rPr lang="en-US" sz="3200" b="1">
                <a:latin typeface="Times New Roman" panose="02020603050405020304" pitchFamily="18" charset="0"/>
                <a:cs typeface="Times New Roman" panose="02020603050405020304" pitchFamily="18" charset="0"/>
              </a:rPr>
              <a:t>DDoS Mitigation Services: </a:t>
            </a:r>
            <a:r>
              <a:rPr lang="en-US" sz="3200">
                <a:latin typeface="Times New Roman" panose="02020603050405020304" pitchFamily="18" charset="0"/>
                <a:cs typeface="Times New Roman" panose="02020603050405020304" pitchFamily="18" charset="0"/>
              </a:rPr>
              <a:t>Specialized services like Cloudflare or AWS Shield that detect and neutralize DDoS traffic before it reaches the target.</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156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90A7-4B01-1021-7D76-8E9AAD684E1C}"/>
              </a:ext>
            </a:extLst>
          </p:cNvPr>
          <p:cNvSpPr>
            <a:spLocks noGrp="1"/>
          </p:cNvSpPr>
          <p:nvPr>
            <p:ph type="title"/>
          </p:nvPr>
        </p:nvSpPr>
        <p:spPr>
          <a:xfrm>
            <a:off x="1578428" y="572747"/>
            <a:ext cx="10515600" cy="922792"/>
          </a:xfrm>
        </p:spPr>
        <p:txBody>
          <a:bodyPr/>
          <a:lstStyle/>
          <a:p>
            <a:r>
              <a:rPr lang="en-US" b="1">
                <a:latin typeface="Times New Roman" panose="02020603050405020304" pitchFamily="18" charset="0"/>
                <a:cs typeface="Times New Roman" panose="02020603050405020304" pitchFamily="18" charset="0"/>
              </a:rPr>
              <a:t>Database used:</a:t>
            </a:r>
            <a:endParaRPr lang="en-IN"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2106C2-9F3C-5C11-3ADB-36ED43234776}"/>
              </a:ext>
            </a:extLst>
          </p:cNvPr>
          <p:cNvSpPr>
            <a:spLocks noGrp="1"/>
          </p:cNvSpPr>
          <p:nvPr>
            <p:ph idx="1"/>
          </p:nvPr>
        </p:nvSpPr>
        <p:spPr>
          <a:xfrm>
            <a:off x="533400" y="1343139"/>
            <a:ext cx="11125200" cy="5219020"/>
          </a:xfrm>
        </p:spPr>
        <p:txBody>
          <a:bodyPr>
            <a:normAutofit/>
          </a:bodyPr>
          <a:lstStyle/>
          <a:p>
            <a:pPr algn="just"/>
            <a:r>
              <a:rPr lang="en-US" sz="3200">
                <a:latin typeface="Times New Roman" panose="02020603050405020304" pitchFamily="18" charset="0"/>
                <a:cs typeface="Times New Roman" panose="02020603050405020304" pitchFamily="18" charset="0"/>
              </a:rPr>
              <a:t>MySQL is an open-source relational database management system (RDBMS) that allows you to store, manage, and retrieve data efficiently using Structured Query Language (SQL). It’s widely used in web applications due to its speed, reliability, and flexibility. MySQL is known for its scalability, handling everything from small to large databases. It supports ACID (Atomicity, Consistency, Isolation, Durability) properties, ensuring reliable transactions, and works across multiple platforms, including Linux, Windows, and macOS. </a:t>
            </a:r>
          </a:p>
          <a:p>
            <a:pPr algn="just"/>
            <a:r>
              <a:rPr lang="en-US" sz="3200">
                <a:latin typeface="Times New Roman" panose="02020603050405020304" pitchFamily="18" charset="0"/>
                <a:cs typeface="Times New Roman" panose="02020603050405020304" pitchFamily="18" charset="0"/>
              </a:rPr>
              <a:t>Version used is 8.4.1</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01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3369-2EA6-132D-E3C2-48F8C544D701}"/>
              </a:ext>
            </a:extLst>
          </p:cNvPr>
          <p:cNvSpPr>
            <a:spLocks noGrp="1"/>
          </p:cNvSpPr>
          <p:nvPr>
            <p:ph type="title"/>
          </p:nvPr>
        </p:nvSpPr>
        <p:spPr>
          <a:xfrm>
            <a:off x="1691930" y="552675"/>
            <a:ext cx="5671457" cy="941161"/>
          </a:xfrm>
        </p:spPr>
        <p:txBody>
          <a:bodyPr/>
          <a:lstStyle/>
          <a:p>
            <a:r>
              <a:rPr lang="en-IN" b="1">
                <a:latin typeface="Times New Roman" panose="02020603050405020304" pitchFamily="18" charset="0"/>
                <a:cs typeface="Times New Roman" panose="02020603050405020304" pitchFamily="18" charset="0"/>
              </a:rPr>
              <a:t>Execution:</a:t>
            </a:r>
          </a:p>
        </p:txBody>
      </p:sp>
      <p:sp>
        <p:nvSpPr>
          <p:cNvPr id="3" name="Content Placeholder 2">
            <a:extLst>
              <a:ext uri="{FF2B5EF4-FFF2-40B4-BE49-F238E27FC236}">
                <a16:creationId xmlns:a16="http://schemas.microsoft.com/office/drawing/2014/main" id="{A83C7971-9533-F877-2084-F184D0369D08}"/>
              </a:ext>
            </a:extLst>
          </p:cNvPr>
          <p:cNvSpPr>
            <a:spLocks noGrp="1"/>
          </p:cNvSpPr>
          <p:nvPr>
            <p:ph idx="1"/>
          </p:nvPr>
        </p:nvSpPr>
        <p:spPr>
          <a:xfrm>
            <a:off x="1273627" y="1328056"/>
            <a:ext cx="11604171" cy="5624287"/>
          </a:xfrm>
        </p:spPr>
        <p:txBody>
          <a:bodyPr/>
          <a:lstStyle/>
          <a:p>
            <a:r>
              <a:rPr lang="en-US" sz="2800">
                <a:solidFill>
                  <a:schemeClr val="tx1">
                    <a:lumMod val="85000"/>
                    <a:lumOff val="15000"/>
                  </a:schemeClr>
                </a:solidFill>
                <a:latin typeface="Times New Roman" panose="02020603050405020304" pitchFamily="18" charset="0"/>
                <a:cs typeface="Times New Roman" panose="02020603050405020304" pitchFamily="18" charset="0"/>
              </a:rPr>
              <a:t>To create the database:</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a:t>
            </a:r>
          </a:p>
          <a:p>
            <a:endParaRPr lang="en-IN">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A5D485-048C-29C8-6D1C-AFD3010CD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627" y="2087937"/>
            <a:ext cx="6840873" cy="4104523"/>
          </a:xfrm>
          <a:prstGeom prst="rect">
            <a:avLst/>
          </a:prstGeom>
        </p:spPr>
      </p:pic>
    </p:spTree>
    <p:extLst>
      <p:ext uri="{BB962C8B-B14F-4D97-AF65-F5344CB8AC3E}">
        <p14:creationId xmlns:p14="http://schemas.microsoft.com/office/powerpoint/2010/main" val="906613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319</TotalTime>
  <Words>742</Words>
  <Application>Microsoft Office PowerPoint</Application>
  <PresentationFormat>Widescreen</PresentationFormat>
  <Paragraphs>77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Century Gothic</vt:lpstr>
      <vt:lpstr>Times New Roman</vt:lpstr>
      <vt:lpstr>Wingdings 3</vt:lpstr>
      <vt:lpstr>Ion</vt:lpstr>
      <vt:lpstr> Topic: Distributed Denial of Service using MySQL Relational database structure based on  Network Security</vt:lpstr>
      <vt:lpstr>Contents:</vt:lpstr>
      <vt:lpstr>What is DDoS?</vt:lpstr>
      <vt:lpstr>Workflow of DDoS:</vt:lpstr>
      <vt:lpstr>Types of DDoS:</vt:lpstr>
      <vt:lpstr>Methods to launch:</vt:lpstr>
      <vt:lpstr>Solutions:</vt:lpstr>
      <vt:lpstr>Database used:</vt:lpstr>
      <vt:lpstr>Execution: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Lavanya Gundeli</dc:creator>
  <cp:lastModifiedBy>AKSHAT  CHAUDHARY</cp:lastModifiedBy>
  <cp:revision>92</cp:revision>
  <dcterms:created xsi:type="dcterms:W3CDTF">2024-09-17T17:03:21Z</dcterms:created>
  <dcterms:modified xsi:type="dcterms:W3CDTF">2024-09-19T10:04:23Z</dcterms:modified>
</cp:coreProperties>
</file>