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1"/>
  </p:notesMasterIdLst>
  <p:sldIdLst>
    <p:sldId id="256" r:id="rId2"/>
    <p:sldId id="266" r:id="rId3"/>
    <p:sldId id="268" r:id="rId4"/>
    <p:sldId id="278" r:id="rId5"/>
    <p:sldId id="272" r:id="rId6"/>
    <p:sldId id="275" r:id="rId7"/>
    <p:sldId id="274" r:id="rId8"/>
    <p:sldId id="276" r:id="rId9"/>
    <p:sldId id="277" r:id="rId1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pPr lvl="1"/>
            <a:r>
              <a:rPr lang="en-US" dirty="0"/>
              <a:t>Personal Project: Card Combat</a:t>
            </a:r>
          </a:p>
          <a:p>
            <a:r>
              <a:rPr lang="en-US" dirty="0"/>
              <a:t>Roderick Frechette – Team Member</a:t>
            </a:r>
          </a:p>
          <a:p>
            <a:pPr lvl="1"/>
            <a:r>
              <a:rPr lang="en-US" dirty="0"/>
              <a:t>Website: </a:t>
            </a:r>
            <a:r>
              <a:rPr lang="en-US" dirty="0">
                <a:hlinkClick r:id="rId3"/>
              </a:rPr>
              <a:t>https://rfrech.github.io/</a:t>
            </a:r>
            <a:endParaRPr lang="en-US" dirty="0"/>
          </a:p>
          <a:p>
            <a:pPr lvl="1"/>
            <a:r>
              <a:rPr lang="en-US" dirty="0"/>
              <a:t>Personal Project: Battle of Midway</a:t>
            </a:r>
          </a:p>
          <a:p>
            <a:r>
              <a:rPr lang="en-US" dirty="0"/>
              <a:t>Laura Steiner – Team Leader</a:t>
            </a:r>
          </a:p>
          <a:p>
            <a:pPr lvl="1"/>
            <a:r>
              <a:rPr lang="en-US" dirty="0"/>
              <a:t>Website: </a:t>
            </a:r>
            <a:r>
              <a:rPr lang="en-US" dirty="0">
                <a:hlinkClick r:id="rId4"/>
              </a:rPr>
              <a:t>https://lsteiner9.github.io/</a:t>
            </a:r>
            <a:endParaRPr lang="en-US" dirty="0"/>
          </a:p>
          <a:p>
            <a:pPr lvl="1"/>
            <a:r>
              <a:rPr lang="en-US" dirty="0"/>
              <a:t>Personal Project: </a:t>
            </a:r>
            <a:r>
              <a:rPr lang="en-US" dirty="0" err="1"/>
              <a:t>ScaleScroller</a:t>
            </a:r>
            <a:r>
              <a:rPr lang="en-US" dirty="0"/>
              <a:t> </a:t>
            </a:r>
          </a:p>
          <a:p>
            <a:endParaRPr lang="en-US" dirty="0"/>
          </a:p>
        </p:txBody>
      </p:sp>
      <p:pic>
        <p:nvPicPr>
          <p:cNvPr id="6" name="Picture 5" descr="A close up of a sign&#10;&#10;Description automatically generated">
            <a:extLst>
              <a:ext uri="{FF2B5EF4-FFF2-40B4-BE49-F238E27FC236}">
                <a16:creationId xmlns:a16="http://schemas.microsoft.com/office/drawing/2014/main" id="{2EA49E79-9C6B-49A5-A7E0-CB1B60B2A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5950" y="1880529"/>
            <a:ext cx="5501747" cy="2609258"/>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C816-A81D-4236-B453-3B93B0A64758}"/>
              </a:ext>
            </a:extLst>
          </p:cNvPr>
          <p:cNvSpPr>
            <a:spLocks noGrp="1"/>
          </p:cNvSpPr>
          <p:nvPr>
            <p:ph type="title"/>
          </p:nvPr>
        </p:nvSpPr>
        <p:spPr/>
        <p:txBody>
          <a:bodyPr/>
          <a:lstStyle/>
          <a:p>
            <a:pPr algn="ctr"/>
            <a:r>
              <a:rPr lang="en-US" dirty="0">
                <a:solidFill>
                  <a:srgbClr val="0A0A27"/>
                </a:solidFill>
              </a:rPr>
              <a:t>Technical Inventory for Server and Client</a:t>
            </a:r>
          </a:p>
        </p:txBody>
      </p:sp>
      <p:sp>
        <p:nvSpPr>
          <p:cNvPr id="3" name="Content Placeholder 2">
            <a:extLst>
              <a:ext uri="{FF2B5EF4-FFF2-40B4-BE49-F238E27FC236}">
                <a16:creationId xmlns:a16="http://schemas.microsoft.com/office/drawing/2014/main" id="{EDD2AA95-02B6-468C-AF4D-B6EE960B06B5}"/>
              </a:ext>
            </a:extLst>
          </p:cNvPr>
          <p:cNvSpPr>
            <a:spLocks noGrp="1"/>
          </p:cNvSpPr>
          <p:nvPr>
            <p:ph idx="1"/>
          </p:nvPr>
        </p:nvSpPr>
        <p:spPr>
          <a:xfrm>
            <a:off x="3969247" y="604859"/>
            <a:ext cx="2782074" cy="4347422"/>
          </a:xfrm>
        </p:spPr>
        <p:txBody>
          <a:bodyPr>
            <a:normAutofit fontScale="62500" lnSpcReduction="20000"/>
          </a:bodyPr>
          <a:lstStyle/>
          <a:p>
            <a:pPr lvl="0"/>
            <a:r>
              <a:rPr lang="en-US" dirty="0"/>
              <a:t>Server:</a:t>
            </a:r>
          </a:p>
          <a:p>
            <a:pPr lvl="0"/>
            <a:r>
              <a:rPr lang="en-US" dirty="0"/>
              <a:t>Ubuntu Linux OS</a:t>
            </a:r>
          </a:p>
          <a:p>
            <a:pPr lvl="0"/>
            <a:r>
              <a:rPr lang="en-US" dirty="0"/>
              <a:t>Apache HTTPS server configured as reverse proxy</a:t>
            </a:r>
          </a:p>
          <a:p>
            <a:pPr lvl="0"/>
            <a:r>
              <a:rPr lang="en-US" dirty="0"/>
              <a:t>JRE 8</a:t>
            </a:r>
          </a:p>
          <a:p>
            <a:pPr lvl="0"/>
            <a:r>
              <a:rPr lang="en-US" dirty="0"/>
              <a:t>Apache Tomcat Java application server</a:t>
            </a:r>
          </a:p>
          <a:p>
            <a:pPr lvl="0"/>
            <a:r>
              <a:rPr lang="en-US" dirty="0"/>
              <a:t>Web service application, incorporating</a:t>
            </a:r>
          </a:p>
          <a:p>
            <a:pPr lvl="1"/>
            <a:r>
              <a:rPr lang="en-US" dirty="0"/>
              <a:t>Data model</a:t>
            </a:r>
          </a:p>
          <a:p>
            <a:pPr lvl="1"/>
            <a:r>
              <a:rPr lang="en-US" dirty="0"/>
              <a:t>Custom entity classes</a:t>
            </a:r>
          </a:p>
          <a:p>
            <a:pPr lvl="1"/>
            <a:r>
              <a:rPr lang="en-US" dirty="0"/>
              <a:t>Hibernate ORM</a:t>
            </a:r>
          </a:p>
          <a:p>
            <a:pPr lvl="1"/>
            <a:r>
              <a:rPr lang="en-US" dirty="0"/>
              <a:t>Embedded Apache Derby database</a:t>
            </a:r>
          </a:p>
          <a:p>
            <a:pPr lvl="1"/>
            <a:r>
              <a:rPr lang="en-US" dirty="0"/>
              <a:t>Spring Boot Data</a:t>
            </a:r>
          </a:p>
          <a:p>
            <a:pPr lvl="1"/>
            <a:r>
              <a:rPr lang="en-US" dirty="0"/>
              <a:t>Custom data repository interfaces</a:t>
            </a:r>
          </a:p>
          <a:p>
            <a:pPr lvl="0"/>
            <a:r>
              <a:rPr lang="en-US" dirty="0"/>
              <a:t>Service Controllers</a:t>
            </a:r>
          </a:p>
          <a:p>
            <a:pPr lvl="1"/>
            <a:r>
              <a:rPr lang="en-US" dirty="0"/>
              <a:t>Spring MVC</a:t>
            </a:r>
          </a:p>
          <a:p>
            <a:pPr lvl="1"/>
            <a:r>
              <a:rPr lang="en-US" dirty="0"/>
              <a:t>Custom Controllers</a:t>
            </a:r>
          </a:p>
          <a:p>
            <a:pPr lvl="0"/>
            <a:r>
              <a:rPr lang="en-US" dirty="0"/>
              <a:t>View Composition &amp; Serialization</a:t>
            </a:r>
          </a:p>
          <a:p>
            <a:pPr lvl="1"/>
            <a:r>
              <a:rPr lang="en-US" dirty="0"/>
              <a:t>Jackson JSON</a:t>
            </a:r>
          </a:p>
          <a:p>
            <a:pPr lvl="1"/>
            <a:r>
              <a:rPr lang="en-US" dirty="0"/>
              <a:t>Custom View Classes &amp; Interfaces</a:t>
            </a:r>
          </a:p>
          <a:p>
            <a:pPr lvl="0"/>
            <a:r>
              <a:rPr lang="en-US" dirty="0"/>
              <a:t>Authentication</a:t>
            </a:r>
          </a:p>
          <a:p>
            <a:pPr lvl="1"/>
            <a:r>
              <a:rPr lang="en-US" dirty="0"/>
              <a:t>Spring Security</a:t>
            </a:r>
          </a:p>
          <a:p>
            <a:pPr lvl="1"/>
            <a:r>
              <a:rPr lang="en-US" dirty="0"/>
              <a:t>Google Sign In</a:t>
            </a:r>
          </a:p>
          <a:p>
            <a:endParaRPr lang="en-US" dirty="0"/>
          </a:p>
        </p:txBody>
      </p:sp>
      <p:sp>
        <p:nvSpPr>
          <p:cNvPr id="5" name="Content Placeholder 2">
            <a:extLst>
              <a:ext uri="{FF2B5EF4-FFF2-40B4-BE49-F238E27FC236}">
                <a16:creationId xmlns:a16="http://schemas.microsoft.com/office/drawing/2014/main" id="{3916C72D-4975-4D7B-93BB-25501180521B}"/>
              </a:ext>
            </a:extLst>
          </p:cNvPr>
          <p:cNvSpPr txBox="1">
            <a:spLocks/>
          </p:cNvSpPr>
          <p:nvPr/>
        </p:nvSpPr>
        <p:spPr>
          <a:xfrm>
            <a:off x="6751321" y="604859"/>
            <a:ext cx="2782074" cy="4347422"/>
          </a:xfrm>
          <a:prstGeom prst="rect">
            <a:avLst/>
          </a:prstGeom>
        </p:spPr>
        <p:txBody>
          <a:bodyPr vert="horz" lIns="0" tIns="45720" rIns="0" bIns="45720" rtlCol="0">
            <a:normAutofit fontScale="47500" lnSpcReduction="20000"/>
          </a:bodyPr>
          <a:lst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a:lstStyle>
          <a:p>
            <a:pPr lvl="0"/>
            <a:r>
              <a:rPr lang="en-US" dirty="0"/>
              <a:t>Client:</a:t>
            </a:r>
          </a:p>
          <a:p>
            <a:pPr lvl="0"/>
            <a:r>
              <a:rPr lang="en-US" dirty="0"/>
              <a:t>Android OS</a:t>
            </a:r>
          </a:p>
          <a:p>
            <a:pPr lvl="0"/>
            <a:r>
              <a:rPr lang="en-US" dirty="0"/>
              <a:t>Remote service interfaces</a:t>
            </a:r>
          </a:p>
          <a:p>
            <a:pPr lvl="1"/>
            <a:r>
              <a:rPr lang="en-US" dirty="0"/>
              <a:t>Retrofit</a:t>
            </a:r>
          </a:p>
          <a:p>
            <a:pPr lvl="1"/>
            <a:r>
              <a:rPr lang="en-US" dirty="0" err="1"/>
              <a:t>Gson</a:t>
            </a:r>
            <a:endParaRPr lang="en-US" dirty="0"/>
          </a:p>
          <a:p>
            <a:pPr lvl="1"/>
            <a:r>
              <a:rPr lang="en-US" dirty="0" err="1"/>
              <a:t>ReactiveX</a:t>
            </a:r>
            <a:endParaRPr lang="en-US" dirty="0"/>
          </a:p>
          <a:p>
            <a:pPr lvl="0"/>
            <a:r>
              <a:rPr lang="en-US" dirty="0"/>
              <a:t>View Model Components</a:t>
            </a:r>
          </a:p>
          <a:p>
            <a:pPr lvl="1"/>
            <a:r>
              <a:rPr lang="en-US" dirty="0"/>
              <a:t>Android Lifecycle framework (</a:t>
            </a:r>
            <a:r>
              <a:rPr lang="en-US" dirty="0" err="1"/>
              <a:t>ViewModel</a:t>
            </a:r>
            <a:r>
              <a:rPr lang="en-US" dirty="0"/>
              <a:t> &amp; </a:t>
            </a:r>
            <a:r>
              <a:rPr lang="en-US" dirty="0" err="1"/>
              <a:t>LiveData</a:t>
            </a:r>
            <a:r>
              <a:rPr lang="en-US" dirty="0"/>
              <a:t>)</a:t>
            </a:r>
          </a:p>
          <a:p>
            <a:pPr lvl="1"/>
            <a:r>
              <a:rPr lang="en-US" dirty="0"/>
              <a:t>Custom View Model Classes</a:t>
            </a:r>
          </a:p>
          <a:p>
            <a:pPr lvl="0"/>
            <a:r>
              <a:rPr lang="en-US" dirty="0"/>
              <a:t>View</a:t>
            </a:r>
          </a:p>
          <a:p>
            <a:pPr lvl="1"/>
            <a:r>
              <a:rPr lang="en-US" dirty="0"/>
              <a:t>Custom </a:t>
            </a:r>
            <a:r>
              <a:rPr lang="en-US" dirty="0" err="1"/>
              <a:t>RecyclerView.Adapter</a:t>
            </a:r>
            <a:r>
              <a:rPr lang="en-US" dirty="0"/>
              <a:t> and </a:t>
            </a:r>
            <a:r>
              <a:rPr lang="en-US" dirty="0" err="1"/>
              <a:t>RecyclerView.Holder</a:t>
            </a:r>
            <a:r>
              <a:rPr lang="en-US" dirty="0"/>
              <a:t> classes</a:t>
            </a:r>
          </a:p>
          <a:p>
            <a:pPr lvl="1"/>
            <a:r>
              <a:rPr lang="en-US" dirty="0"/>
              <a:t>Custom Layouts</a:t>
            </a:r>
          </a:p>
          <a:p>
            <a:pPr lvl="1"/>
            <a:r>
              <a:rPr lang="en-US" dirty="0"/>
              <a:t>Custom Dialogs</a:t>
            </a:r>
          </a:p>
          <a:p>
            <a:pPr lvl="1"/>
            <a:r>
              <a:rPr lang="en-US" dirty="0"/>
              <a:t>Custom </a:t>
            </a:r>
            <a:r>
              <a:rPr lang="en-US" dirty="0" err="1"/>
              <a:t>Drawables</a:t>
            </a:r>
            <a:r>
              <a:rPr lang="en-US" dirty="0"/>
              <a:t> and Vector Assets</a:t>
            </a:r>
          </a:p>
          <a:p>
            <a:pPr lvl="0"/>
            <a:r>
              <a:rPr lang="en-US" dirty="0"/>
              <a:t>Controller</a:t>
            </a:r>
          </a:p>
          <a:p>
            <a:pPr lvl="1"/>
            <a:r>
              <a:rPr lang="en-US" dirty="0"/>
              <a:t>Custom activity, fragment, dialog classes</a:t>
            </a:r>
          </a:p>
          <a:p>
            <a:pPr lvl="0"/>
            <a:r>
              <a:rPr lang="en-US" dirty="0"/>
              <a:t>Authentication</a:t>
            </a:r>
          </a:p>
          <a:p>
            <a:pPr lvl="1"/>
            <a:r>
              <a:rPr lang="da-DK" dirty="0"/>
              <a:t>Google Sign In</a:t>
            </a:r>
            <a:endParaRPr lang="en-US" dirty="0"/>
          </a:p>
          <a:p>
            <a:pPr lvl="1"/>
            <a:r>
              <a:rPr lang="en-US" dirty="0"/>
              <a:t>Spotify Sign In (OpenID)</a:t>
            </a:r>
          </a:p>
          <a:p>
            <a:pPr lvl="0"/>
            <a:r>
              <a:rPr lang="en-US" dirty="0"/>
              <a:t>Other Libraries/Services</a:t>
            </a:r>
          </a:p>
          <a:p>
            <a:pPr lvl="1"/>
            <a:r>
              <a:rPr lang="en-US" dirty="0" err="1"/>
              <a:t>Stetho</a:t>
            </a:r>
            <a:endParaRPr lang="en-US" dirty="0"/>
          </a:p>
          <a:p>
            <a:pPr lvl="1"/>
            <a:r>
              <a:rPr lang="en-US" dirty="0" err="1"/>
              <a:t>OkHttp</a:t>
            </a:r>
            <a:r>
              <a:rPr lang="en-US" dirty="0"/>
              <a:t> Logging</a:t>
            </a:r>
          </a:p>
          <a:p>
            <a:pPr lvl="1"/>
            <a:r>
              <a:rPr lang="en-US" dirty="0"/>
              <a:t>Spotify SDK</a:t>
            </a:r>
          </a:p>
          <a:p>
            <a:pPr lvl="1"/>
            <a:r>
              <a:rPr lang="en-US" dirty="0"/>
              <a:t>Spotify API</a:t>
            </a:r>
          </a:p>
        </p:txBody>
      </p:sp>
      <p:pic>
        <p:nvPicPr>
          <p:cNvPr id="6" name="Picture 5" descr="Logo&#10;&#10;Description automatically generated">
            <a:extLst>
              <a:ext uri="{FF2B5EF4-FFF2-40B4-BE49-F238E27FC236}">
                <a16:creationId xmlns:a16="http://schemas.microsoft.com/office/drawing/2014/main" id="{B9A58A59-F441-46E6-BBF6-CBC545DA3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293659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Navigation</a:t>
            </a:r>
          </a:p>
          <a:p>
            <a:pPr lvl="2"/>
            <a:r>
              <a:rPr lang="en-US" dirty="0"/>
              <a:t>Being willing to change our ideas from original wireframes</a:t>
            </a:r>
          </a:p>
          <a:p>
            <a:pPr lvl="2"/>
            <a:endParaRPr lang="en-US" dirty="0"/>
          </a:p>
          <a:p>
            <a:pPr lvl="1"/>
            <a:r>
              <a:rPr lang="en-US" dirty="0"/>
              <a:t>Being Persistent</a:t>
            </a:r>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a:t>
            </a:r>
          </a:p>
          <a:p>
            <a:pPr marL="317531" lvl="2" indent="0">
              <a:buNone/>
            </a:pPr>
            <a:endParaRPr lang="en-US" dirty="0"/>
          </a:p>
          <a:p>
            <a:pPr lvl="1"/>
            <a:r>
              <a:rPr lang="en-US" dirty="0"/>
              <a:t>Future Directions:</a:t>
            </a:r>
          </a:p>
          <a:p>
            <a:pPr lvl="2"/>
            <a:r>
              <a:rPr lang="en-US" dirty="0"/>
              <a:t>UNM App Contest</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350</Words>
  <Application>Microsoft Office PowerPoint</Application>
  <PresentationFormat>Custom</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PowerPoint Presentation</vt:lpstr>
      <vt:lpstr>The TuneFull Team</vt:lpstr>
      <vt:lpstr>Project Summary</vt:lpstr>
      <vt:lpstr>Technical Inventory for Server and Client</vt:lpstr>
      <vt:lpstr>Entity-Relationship Diagram</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12</cp:revision>
  <dcterms:created xsi:type="dcterms:W3CDTF">2020-12-10T18:42:20Z</dcterms:created>
  <dcterms:modified xsi:type="dcterms:W3CDTF">2020-12-11T17:57:47Z</dcterms:modified>
</cp:coreProperties>
</file>