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ebfe860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ebfe86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ebbe6ca5e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ebbe6ca5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2d0e2344d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2d0e234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2b143bda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2b143b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2aa2e8743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2aa2e87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2aa2e8743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2aa2e87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2aa2e874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2aa2e87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2aa2e8743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2aa2e87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5cbb0fc9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5cbb0fc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0" name="Shape 60"/>
        <p:cNvGrpSpPr/>
        <p:nvPr/>
      </p:nvGrpSpPr>
      <p:grpSpPr>
        <a:xfrm>
          <a:off x="0" y="0"/>
          <a:ext cx="0" cy="0"/>
          <a:chOff x="0" y="0"/>
          <a:chExt cx="0" cy="0"/>
        </a:xfrm>
      </p:grpSpPr>
      <p:sp>
        <p:nvSpPr>
          <p:cNvPr id="61" name="Google Shape;61;p15"/>
          <p:cNvSpPr txBox="1"/>
          <p:nvPr>
            <p:ph type="title"/>
          </p:nvPr>
        </p:nvSpPr>
        <p:spPr>
          <a:xfrm>
            <a:off x="457200" y="781496"/>
            <a:ext cx="3008400" cy="3039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5"/>
          <p:cNvSpPr txBox="1"/>
          <p:nvPr>
            <p:ph idx="1" type="body"/>
          </p:nvPr>
        </p:nvSpPr>
        <p:spPr>
          <a:xfrm>
            <a:off x="3575050" y="781496"/>
            <a:ext cx="4537200" cy="27429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1600"/>
              </a:spcBef>
              <a:spcAft>
                <a:spcPts val="0"/>
              </a:spcAft>
              <a:buClr>
                <a:srgbClr val="2D637F"/>
              </a:buClr>
              <a:buSzPts val="1800"/>
              <a:buChar char="○"/>
              <a:defRPr sz="1800"/>
            </a:lvl2pPr>
            <a:lvl3pPr indent="-342900" lvl="2" marL="1371600" rtl="0" algn="l">
              <a:spcBef>
                <a:spcPts val="1600"/>
              </a:spcBef>
              <a:spcAft>
                <a:spcPts val="0"/>
              </a:spcAft>
              <a:buClr>
                <a:srgbClr val="2D637F"/>
              </a:buClr>
              <a:buSzPts val="1800"/>
              <a:buChar char="■"/>
              <a:defRPr sz="1800"/>
            </a:lvl3pPr>
            <a:lvl4pPr indent="-330200" lvl="3" marL="1828800" rtl="0" algn="l">
              <a:spcBef>
                <a:spcPts val="1600"/>
              </a:spcBef>
              <a:spcAft>
                <a:spcPts val="0"/>
              </a:spcAft>
              <a:buClr>
                <a:srgbClr val="2D637F"/>
              </a:buClr>
              <a:buSzPts val="1600"/>
              <a:buChar char="●"/>
              <a:defRPr sz="1600"/>
            </a:lvl4pPr>
            <a:lvl5pPr indent="-317500" lvl="4" marL="2286000" rtl="0" algn="l">
              <a:spcBef>
                <a:spcPts val="1600"/>
              </a:spcBef>
              <a:spcAft>
                <a:spcPts val="0"/>
              </a:spcAft>
              <a:buClr>
                <a:srgbClr val="2D637F"/>
              </a:buClr>
              <a:buSzPts val="1400"/>
              <a:buChar char="○"/>
              <a:defRPr sz="1400"/>
            </a:lvl5pPr>
            <a:lvl6pPr indent="-355600" lvl="5" marL="2743200" rtl="0" algn="l">
              <a:spcBef>
                <a:spcPts val="1600"/>
              </a:spcBef>
              <a:spcAft>
                <a:spcPts val="0"/>
              </a:spcAft>
              <a:buClr>
                <a:schemeClr val="dk1"/>
              </a:buClr>
              <a:buSzPts val="2000"/>
              <a:buChar char="■"/>
              <a:defRPr sz="2000"/>
            </a:lvl6pPr>
            <a:lvl7pPr indent="-355600" lvl="6" marL="3200400" rtl="0" algn="l">
              <a:spcBef>
                <a:spcPts val="1600"/>
              </a:spcBef>
              <a:spcAft>
                <a:spcPts val="0"/>
              </a:spcAft>
              <a:buClr>
                <a:schemeClr val="dk1"/>
              </a:buClr>
              <a:buSzPts val="2000"/>
              <a:buChar char="●"/>
              <a:defRPr sz="2000"/>
            </a:lvl7pPr>
            <a:lvl8pPr indent="-355600" lvl="7" marL="3657600" rtl="0" algn="l">
              <a:spcBef>
                <a:spcPts val="1600"/>
              </a:spcBef>
              <a:spcAft>
                <a:spcPts val="0"/>
              </a:spcAft>
              <a:buClr>
                <a:schemeClr val="dk1"/>
              </a:buClr>
              <a:buSzPts val="2000"/>
              <a:buChar char="○"/>
              <a:defRPr sz="2000"/>
            </a:lvl8pPr>
            <a:lvl9pPr indent="-355600" lvl="8" marL="4114800" rtl="0" algn="l">
              <a:spcBef>
                <a:spcPts val="1600"/>
              </a:spcBef>
              <a:spcAft>
                <a:spcPts val="1600"/>
              </a:spcAft>
              <a:buClr>
                <a:schemeClr val="dk1"/>
              </a:buClr>
              <a:buSzPts val="2000"/>
              <a:buChar char="■"/>
              <a:defRPr sz="2000"/>
            </a:lvl9pPr>
          </a:lstStyle>
          <a:p/>
        </p:txBody>
      </p:sp>
      <p:sp>
        <p:nvSpPr>
          <p:cNvPr id="63" name="Google Shape;63;p15"/>
          <p:cNvSpPr txBox="1"/>
          <p:nvPr>
            <p:ph idx="2" type="body"/>
          </p:nvPr>
        </p:nvSpPr>
        <p:spPr>
          <a:xfrm>
            <a:off x="457200" y="1148738"/>
            <a:ext cx="3008400" cy="23757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1600"/>
              </a:spcBef>
              <a:spcAft>
                <a:spcPts val="0"/>
              </a:spcAft>
              <a:buClr>
                <a:srgbClr val="2D637F"/>
              </a:buClr>
              <a:buSzPts val="1200"/>
              <a:buNone/>
              <a:defRPr sz="1200"/>
            </a:lvl2pPr>
            <a:lvl3pPr indent="-228600" lvl="2" marL="1371600" rtl="0" algn="l">
              <a:spcBef>
                <a:spcPts val="1600"/>
              </a:spcBef>
              <a:spcAft>
                <a:spcPts val="0"/>
              </a:spcAft>
              <a:buClr>
                <a:srgbClr val="2D637F"/>
              </a:buClr>
              <a:buSzPts val="1000"/>
              <a:buNone/>
              <a:defRPr sz="1000"/>
            </a:lvl3pPr>
            <a:lvl4pPr indent="-228600" lvl="3" marL="1828800" rtl="0" algn="l">
              <a:spcBef>
                <a:spcPts val="1600"/>
              </a:spcBef>
              <a:spcAft>
                <a:spcPts val="0"/>
              </a:spcAft>
              <a:buClr>
                <a:srgbClr val="2D637F"/>
              </a:buClr>
              <a:buSzPts val="900"/>
              <a:buNone/>
              <a:defRPr sz="900"/>
            </a:lvl4pPr>
            <a:lvl5pPr indent="-228600" lvl="4" marL="2286000" rtl="0" algn="l">
              <a:spcBef>
                <a:spcPts val="1600"/>
              </a:spcBef>
              <a:spcAft>
                <a:spcPts val="0"/>
              </a:spcAft>
              <a:buClr>
                <a:srgbClr val="2D637F"/>
              </a:buClr>
              <a:buSzPts val="900"/>
              <a:buNone/>
              <a:defRPr sz="900"/>
            </a:lvl5pPr>
            <a:lvl6pPr indent="-228600" lvl="5" marL="2743200" rtl="0" algn="l">
              <a:spcBef>
                <a:spcPts val="1600"/>
              </a:spcBef>
              <a:spcAft>
                <a:spcPts val="0"/>
              </a:spcAft>
              <a:buClr>
                <a:schemeClr val="dk1"/>
              </a:buClr>
              <a:buSzPts val="900"/>
              <a:buNone/>
              <a:defRPr sz="900"/>
            </a:lvl6pPr>
            <a:lvl7pPr indent="-228600" lvl="6" marL="3200400" rtl="0" algn="l">
              <a:spcBef>
                <a:spcPts val="1600"/>
              </a:spcBef>
              <a:spcAft>
                <a:spcPts val="0"/>
              </a:spcAft>
              <a:buClr>
                <a:schemeClr val="dk1"/>
              </a:buClr>
              <a:buSzPts val="900"/>
              <a:buNone/>
              <a:defRPr sz="900"/>
            </a:lvl7pPr>
            <a:lvl8pPr indent="-228600" lvl="7" marL="3657600" rtl="0" algn="l">
              <a:spcBef>
                <a:spcPts val="1600"/>
              </a:spcBef>
              <a:spcAft>
                <a:spcPts val="0"/>
              </a:spcAft>
              <a:buClr>
                <a:schemeClr val="dk1"/>
              </a:buClr>
              <a:buSzPts val="900"/>
              <a:buNone/>
              <a:defRPr sz="900"/>
            </a:lvl8pPr>
            <a:lvl9pPr indent="-228600" lvl="8" marL="4114800" rtl="0" algn="l">
              <a:spcBef>
                <a:spcPts val="1600"/>
              </a:spcBef>
              <a:spcAft>
                <a:spcPts val="160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uneman7/cuda_work/blob/main/README.md"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tuneman7.github.io/cuda_notes.html" TargetMode="Externa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github.com/tuneman7/cuda_work" TargetMode="External"/><Relationship Id="rId4" Type="http://schemas.openxmlformats.org/officeDocument/2006/relationships/hyperlink" Target="https://github.com/tuneman7/cuda_wo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6"/>
          <p:cNvSpPr txBox="1"/>
          <p:nvPr>
            <p:ph type="ctrTitle"/>
          </p:nvPr>
        </p:nvSpPr>
        <p:spPr>
          <a:xfrm>
            <a:off x="200725" y="-70525"/>
            <a:ext cx="8520600" cy="1147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400">
                <a:highlight>
                  <a:schemeClr val="lt1"/>
                </a:highlight>
              </a:rPr>
              <a:t>17 Minutes or 7 Hours? Train ML Model Using GPU vs CPU</a:t>
            </a:r>
            <a:br>
              <a:rPr lang="en" sz="2400">
                <a:highlight>
                  <a:schemeClr val="lt1"/>
                </a:highlight>
              </a:rPr>
            </a:br>
            <a:r>
              <a:rPr lang="en" sz="1700" u="sng">
                <a:solidFill>
                  <a:schemeClr val="hlink"/>
                </a:solidFill>
                <a:highlight>
                  <a:schemeClr val="lt1"/>
                </a:highlight>
                <a:hlinkClick r:id="rId3"/>
              </a:rPr>
              <a:t>https://github.com/tuneman7/cuda_work/blob/main/README.md</a:t>
            </a:r>
            <a:endParaRPr b="0" sz="2900"/>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6392525" y="1916800"/>
            <a:ext cx="2487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Georgia"/>
                <a:ea typeface="Georgia"/>
                <a:cs typeface="Georgia"/>
                <a:sym typeface="Georgia"/>
              </a:rPr>
              <a:t>Prepared For:</a:t>
            </a:r>
            <a:endParaRPr b="1" i="1" sz="1000">
              <a:latin typeface="Georgia"/>
              <a:ea typeface="Georgia"/>
              <a:cs typeface="Georgia"/>
              <a:sym typeface="Georgia"/>
            </a:endParaRPr>
          </a:p>
          <a:p>
            <a:pPr indent="-292100" lvl="0" marL="457200" rtl="0" algn="l">
              <a:spcBef>
                <a:spcPts val="0"/>
              </a:spcBef>
              <a:spcAft>
                <a:spcPts val="0"/>
              </a:spcAft>
              <a:buSzPts val="1000"/>
              <a:buFont typeface="Georgia"/>
              <a:buChar char="-"/>
            </a:pPr>
            <a:r>
              <a:rPr i="1" lang="en" sz="1000">
                <a:latin typeface="Georgia"/>
                <a:ea typeface="Georgia"/>
                <a:cs typeface="Georgia"/>
                <a:sym typeface="Georgia"/>
              </a:rPr>
              <a:t>Data Science and Machine Learning Students and Practitioners</a:t>
            </a:r>
            <a:endParaRPr i="1" sz="1000">
              <a:latin typeface="Georgia"/>
              <a:ea typeface="Georgia"/>
              <a:cs typeface="Georgia"/>
              <a:sym typeface="Georgia"/>
            </a:endParaRPr>
          </a:p>
          <a:p>
            <a:pPr indent="0" lvl="0" marL="0" rtl="0" algn="l">
              <a:spcBef>
                <a:spcPts val="0"/>
              </a:spcBef>
              <a:spcAft>
                <a:spcPts val="0"/>
              </a:spcAft>
              <a:buNone/>
            </a:pPr>
            <a:r>
              <a:t/>
            </a:r>
            <a:endParaRPr b="1" i="1" sz="1000">
              <a:latin typeface="Georgia"/>
              <a:ea typeface="Georgia"/>
              <a:cs typeface="Georgia"/>
              <a:sym typeface="Georgia"/>
            </a:endParaRPr>
          </a:p>
          <a:p>
            <a:pPr indent="0" lvl="0" marL="0" rtl="0" algn="l">
              <a:spcBef>
                <a:spcPts val="0"/>
              </a:spcBef>
              <a:spcAft>
                <a:spcPts val="0"/>
              </a:spcAft>
              <a:buNone/>
            </a:pPr>
            <a:r>
              <a:rPr b="1" i="1" lang="en" sz="1000">
                <a:latin typeface="Georgia"/>
                <a:ea typeface="Georgia"/>
                <a:cs typeface="Georgia"/>
                <a:sym typeface="Georgia"/>
              </a:rPr>
              <a:t>Prepared By: </a:t>
            </a:r>
            <a:endParaRPr b="1" i="1" sz="1000">
              <a:latin typeface="Georgia"/>
              <a:ea typeface="Georgia"/>
              <a:cs typeface="Georgia"/>
              <a:sym typeface="Georgia"/>
            </a:endParaRPr>
          </a:p>
          <a:p>
            <a:pPr indent="0" lvl="0" marL="0" rtl="0" algn="l">
              <a:spcBef>
                <a:spcPts val="0"/>
              </a:spcBef>
              <a:spcAft>
                <a:spcPts val="0"/>
              </a:spcAft>
              <a:buNone/>
            </a:pPr>
            <a:r>
              <a:rPr i="1" lang="en" sz="1000">
                <a:latin typeface="Georgia"/>
                <a:ea typeface="Georgia"/>
                <a:cs typeface="Georgia"/>
                <a:sym typeface="Georgia"/>
              </a:rPr>
              <a:t>Don Irwin</a:t>
            </a:r>
            <a:endParaRPr i="1" sz="1000">
              <a:latin typeface="Georgia"/>
              <a:ea typeface="Georgia"/>
              <a:cs typeface="Georgia"/>
              <a:sym typeface="Georgia"/>
            </a:endParaRPr>
          </a:p>
          <a:p>
            <a:pPr indent="0" lvl="0" marL="0" rtl="0" algn="l">
              <a:spcBef>
                <a:spcPts val="0"/>
              </a:spcBef>
              <a:spcAft>
                <a:spcPts val="0"/>
              </a:spcAft>
              <a:buNone/>
            </a:pPr>
            <a:r>
              <a:t/>
            </a:r>
            <a:endParaRPr i="1" sz="1000">
              <a:latin typeface="Georgia"/>
              <a:ea typeface="Georgia"/>
              <a:cs typeface="Georgia"/>
              <a:sym typeface="Georgia"/>
            </a:endParaRPr>
          </a:p>
          <a:p>
            <a:pPr indent="0" lvl="0" marL="0" rtl="0" algn="l">
              <a:spcBef>
                <a:spcPts val="0"/>
              </a:spcBef>
              <a:spcAft>
                <a:spcPts val="0"/>
              </a:spcAft>
              <a:buNone/>
            </a:pPr>
            <a:r>
              <a:rPr i="1" lang="en" sz="1000">
                <a:latin typeface="Georgia"/>
                <a:ea typeface="Georgia"/>
                <a:cs typeface="Georgia"/>
                <a:sym typeface="Georgia"/>
              </a:rPr>
              <a:t>W255 Summer 2022 </a:t>
            </a:r>
            <a:endParaRPr i="1" sz="1000">
              <a:latin typeface="Georgia"/>
              <a:ea typeface="Georgia"/>
              <a:cs typeface="Georgia"/>
              <a:sym typeface="Georgia"/>
            </a:endParaRPr>
          </a:p>
          <a:p>
            <a:pPr indent="0" lvl="0" marL="0" rtl="0" algn="l">
              <a:spcBef>
                <a:spcPts val="0"/>
              </a:spcBef>
              <a:spcAft>
                <a:spcPts val="0"/>
              </a:spcAft>
              <a:buNone/>
            </a:pPr>
            <a:r>
              <a:rPr i="1" lang="en" sz="1000">
                <a:latin typeface="Georgia"/>
                <a:ea typeface="Georgia"/>
                <a:cs typeface="Georgia"/>
                <a:sym typeface="Georgia"/>
              </a:rPr>
              <a:t>August 6 2022</a:t>
            </a:r>
            <a:endParaRPr i="1" sz="1000">
              <a:latin typeface="Georgia"/>
              <a:ea typeface="Georgia"/>
              <a:cs typeface="Georgia"/>
              <a:sym typeface="Georgia"/>
            </a:endParaRPr>
          </a:p>
        </p:txBody>
      </p:sp>
      <p:pic>
        <p:nvPicPr>
          <p:cNvPr id="71" name="Google Shape;71;p16"/>
          <p:cNvPicPr preferRelativeResize="0"/>
          <p:nvPr/>
        </p:nvPicPr>
        <p:blipFill>
          <a:blip r:embed="rId4">
            <a:alphaModFix/>
          </a:blip>
          <a:stretch>
            <a:fillRect/>
          </a:stretch>
        </p:blipFill>
        <p:spPr>
          <a:xfrm>
            <a:off x="392625" y="1124113"/>
            <a:ext cx="5863199" cy="30690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77" name="Google Shape;77;p17"/>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78" name="Google Shape;78;p17"/>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Background:</a:t>
            </a:r>
            <a:endParaRPr b="1" sz="2000">
              <a:latin typeface="Georgia"/>
              <a:ea typeface="Georgia"/>
              <a:cs typeface="Georgia"/>
              <a:sym typeface="Georgia"/>
            </a:endParaRPr>
          </a:p>
        </p:txBody>
      </p:sp>
      <p:sp>
        <p:nvSpPr>
          <p:cNvPr id="79" name="Google Shape;79;p17"/>
          <p:cNvSpPr txBox="1"/>
          <p:nvPr/>
        </p:nvSpPr>
        <p:spPr>
          <a:xfrm>
            <a:off x="378925" y="561375"/>
            <a:ext cx="8455500" cy="1332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Clr>
                <a:schemeClr val="dk1"/>
              </a:buClr>
              <a:buSzPts val="1100"/>
              <a:buFont typeface="Arial"/>
              <a:buNone/>
            </a:pPr>
            <a:r>
              <a:rPr b="1" lang="en" sz="1200">
                <a:solidFill>
                  <a:srgbClr val="24292F"/>
                </a:solidFill>
                <a:highlight>
                  <a:srgbClr val="FFFFFF"/>
                </a:highlight>
              </a:rPr>
              <a:t>Background:</a:t>
            </a:r>
            <a:endParaRPr b="1"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FFFFFF"/>
                </a:highlight>
              </a:rPr>
              <a:t>This project </a:t>
            </a:r>
            <a:r>
              <a:rPr lang="en" sz="1200">
                <a:solidFill>
                  <a:srgbClr val="24292F"/>
                </a:solidFill>
                <a:highlight>
                  <a:srgbClr val="FFFFFF"/>
                </a:highlight>
              </a:rPr>
              <a:t>utilizes</a:t>
            </a:r>
            <a:r>
              <a:rPr lang="en" sz="1200">
                <a:solidFill>
                  <a:srgbClr val="24292F"/>
                </a:solidFill>
                <a:highlight>
                  <a:srgbClr val="FFFFFF"/>
                </a:highlight>
              </a:rPr>
              <a:t> the DistilBertForSequenceClassification sentiment analysis model which is inside of the "glue" dataset.</a:t>
            </a:r>
            <a:endParaRPr sz="1200">
              <a:solidFill>
                <a:srgbClr val="24292F"/>
              </a:solidFill>
              <a:highlight>
                <a:srgbClr val="FFFFFF"/>
              </a:highlight>
            </a:endParaRPr>
          </a:p>
          <a:p>
            <a:pPr indent="0" lvl="0" marL="0" rtl="0" algn="l">
              <a:lnSpc>
                <a:spcPct val="115000"/>
              </a:lnSpc>
              <a:spcBef>
                <a:spcPts val="1200"/>
              </a:spcBef>
              <a:spcAft>
                <a:spcPts val="1200"/>
              </a:spcAft>
              <a:buNone/>
            </a:pPr>
            <a:r>
              <a:rPr lang="en" sz="1200">
                <a:solidFill>
                  <a:srgbClr val="24292F"/>
                </a:solidFill>
                <a:highlight>
                  <a:srgbClr val="FFFFFF"/>
                </a:highlight>
              </a:rPr>
              <a:t>It downloads, or trains the model then serves it within a FASAPI container and runs K6 load testing against a minikube instance.</a:t>
            </a:r>
            <a:endParaRPr>
              <a:latin typeface="Lucida Sans"/>
              <a:ea typeface="Lucida Sans"/>
              <a:cs typeface="Lucida Sans"/>
              <a:sym typeface="Lucida Sans"/>
            </a:endParaRPr>
          </a:p>
        </p:txBody>
      </p:sp>
      <p:pic>
        <p:nvPicPr>
          <p:cNvPr id="80" name="Google Shape;80;p17"/>
          <p:cNvPicPr preferRelativeResize="0"/>
          <p:nvPr/>
        </p:nvPicPr>
        <p:blipFill>
          <a:blip r:embed="rId3">
            <a:alphaModFix/>
          </a:blip>
          <a:stretch>
            <a:fillRect/>
          </a:stretch>
        </p:blipFill>
        <p:spPr>
          <a:xfrm>
            <a:off x="378925" y="2037200"/>
            <a:ext cx="3487475" cy="1792175"/>
          </a:xfrm>
          <a:prstGeom prst="rect">
            <a:avLst/>
          </a:prstGeom>
          <a:noFill/>
          <a:ln>
            <a:noFill/>
          </a:ln>
        </p:spPr>
      </p:pic>
      <p:pic>
        <p:nvPicPr>
          <p:cNvPr id="81" name="Google Shape;81;p17"/>
          <p:cNvPicPr preferRelativeResize="0"/>
          <p:nvPr/>
        </p:nvPicPr>
        <p:blipFill>
          <a:blip r:embed="rId4">
            <a:alphaModFix/>
          </a:blip>
          <a:stretch>
            <a:fillRect/>
          </a:stretch>
        </p:blipFill>
        <p:spPr>
          <a:xfrm>
            <a:off x="4394925" y="2597425"/>
            <a:ext cx="4161849" cy="1114800"/>
          </a:xfrm>
          <a:prstGeom prst="rect">
            <a:avLst/>
          </a:prstGeom>
          <a:noFill/>
          <a:ln>
            <a:noFill/>
          </a:ln>
        </p:spPr>
      </p:pic>
      <p:sp>
        <p:nvSpPr>
          <p:cNvPr id="82" name="Google Shape;82;p17"/>
          <p:cNvSpPr txBox="1"/>
          <p:nvPr/>
        </p:nvSpPr>
        <p:spPr>
          <a:xfrm>
            <a:off x="5599600" y="2045750"/>
            <a:ext cx="18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ucida Sans"/>
                <a:ea typeface="Lucida Sans"/>
                <a:cs typeface="Lucida Sans"/>
                <a:sym typeface="Lucida Sans"/>
              </a:rPr>
              <a:t>K6 Load Testing</a:t>
            </a:r>
            <a:endParaRPr>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88" name="Google Shape;88;p18"/>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89" name="Google Shape;89;p18"/>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CPU and  GPU working together in AI frameworks</a:t>
            </a:r>
            <a:r>
              <a:rPr b="1" lang="en" sz="2000">
                <a:solidFill>
                  <a:srgbClr val="1A1A1A"/>
                </a:solidFill>
                <a:latin typeface="Georgia"/>
                <a:ea typeface="Georgia"/>
                <a:cs typeface="Georgia"/>
                <a:sym typeface="Georgia"/>
              </a:rPr>
              <a:t>:</a:t>
            </a:r>
            <a:endParaRPr b="1" sz="2000">
              <a:latin typeface="Georgia"/>
              <a:ea typeface="Georgia"/>
              <a:cs typeface="Georgia"/>
              <a:sym typeface="Georgia"/>
            </a:endParaRPr>
          </a:p>
        </p:txBody>
      </p:sp>
      <p:sp>
        <p:nvSpPr>
          <p:cNvPr id="90" name="Google Shape;90;p18"/>
          <p:cNvSpPr txBox="1"/>
          <p:nvPr/>
        </p:nvSpPr>
        <p:spPr>
          <a:xfrm>
            <a:off x="378925" y="474550"/>
            <a:ext cx="84555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rgbClr val="24292F"/>
                </a:solidFill>
                <a:highlight>
                  <a:srgbClr val="FFFFFF"/>
                </a:highlight>
              </a:rPr>
              <a:t>CPUs have larger instruction sets, allowing them to “do more things” than a GPU.  However, GPUs generally contain thousands of cores, achieve higher parallelism, and are very good with matrix multiplication, utilized by machine learning, and neural net frameworks.  Often times the CPU acts as the “controller” off-loading tasks to the GPU then persisting or evaluating the results.</a:t>
            </a:r>
            <a:endParaRPr sz="1300">
              <a:latin typeface="Lucida Sans"/>
              <a:ea typeface="Lucida Sans"/>
              <a:cs typeface="Lucida Sans"/>
              <a:sym typeface="Lucida Sans"/>
            </a:endParaRPr>
          </a:p>
        </p:txBody>
      </p:sp>
      <p:pic>
        <p:nvPicPr>
          <p:cNvPr id="91" name="Google Shape;91;p18"/>
          <p:cNvPicPr preferRelativeResize="0"/>
          <p:nvPr/>
        </p:nvPicPr>
        <p:blipFill>
          <a:blip r:embed="rId3">
            <a:alphaModFix/>
          </a:blip>
          <a:stretch>
            <a:fillRect/>
          </a:stretch>
        </p:blipFill>
        <p:spPr>
          <a:xfrm>
            <a:off x="1828625" y="1434350"/>
            <a:ext cx="5193640" cy="2944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97" name="Google Shape;97;p19"/>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98" name="Google Shape;98;p19"/>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Results: CUDA – GPU train time and CPU/GPU use profile</a:t>
            </a:r>
            <a:endParaRPr b="1" sz="2000">
              <a:latin typeface="Georgia"/>
              <a:ea typeface="Georgia"/>
              <a:cs typeface="Georgia"/>
              <a:sym typeface="Georgia"/>
            </a:endParaRPr>
          </a:p>
        </p:txBody>
      </p:sp>
      <p:pic>
        <p:nvPicPr>
          <p:cNvPr id="99" name="Google Shape;99;p19"/>
          <p:cNvPicPr preferRelativeResize="0"/>
          <p:nvPr/>
        </p:nvPicPr>
        <p:blipFill rotWithShape="1">
          <a:blip r:embed="rId3">
            <a:alphaModFix/>
          </a:blip>
          <a:srcRect b="0" l="-480" r="479" t="83807"/>
          <a:stretch/>
        </p:blipFill>
        <p:spPr>
          <a:xfrm>
            <a:off x="154575" y="779500"/>
            <a:ext cx="6708076" cy="584550"/>
          </a:xfrm>
          <a:prstGeom prst="rect">
            <a:avLst/>
          </a:prstGeom>
          <a:noFill/>
          <a:ln>
            <a:noFill/>
          </a:ln>
        </p:spPr>
      </p:pic>
      <p:pic>
        <p:nvPicPr>
          <p:cNvPr id="100" name="Google Shape;100;p19"/>
          <p:cNvPicPr preferRelativeResize="0"/>
          <p:nvPr/>
        </p:nvPicPr>
        <p:blipFill>
          <a:blip r:embed="rId4">
            <a:alphaModFix/>
          </a:blip>
          <a:stretch>
            <a:fillRect/>
          </a:stretch>
        </p:blipFill>
        <p:spPr>
          <a:xfrm>
            <a:off x="0" y="2426350"/>
            <a:ext cx="4734125" cy="1404975"/>
          </a:xfrm>
          <a:prstGeom prst="rect">
            <a:avLst/>
          </a:prstGeom>
          <a:noFill/>
          <a:ln>
            <a:noFill/>
          </a:ln>
        </p:spPr>
      </p:pic>
      <p:pic>
        <p:nvPicPr>
          <p:cNvPr id="101" name="Google Shape;101;p19"/>
          <p:cNvPicPr preferRelativeResize="0"/>
          <p:nvPr/>
        </p:nvPicPr>
        <p:blipFill>
          <a:blip r:embed="rId5">
            <a:alphaModFix/>
          </a:blip>
          <a:stretch>
            <a:fillRect/>
          </a:stretch>
        </p:blipFill>
        <p:spPr>
          <a:xfrm>
            <a:off x="4734124" y="1797625"/>
            <a:ext cx="4304950" cy="2801362"/>
          </a:xfrm>
          <a:prstGeom prst="rect">
            <a:avLst/>
          </a:prstGeom>
          <a:noFill/>
          <a:ln>
            <a:noFill/>
          </a:ln>
        </p:spPr>
      </p:pic>
      <p:sp>
        <p:nvSpPr>
          <p:cNvPr id="102" name="Google Shape;102;p19"/>
          <p:cNvSpPr txBox="1"/>
          <p:nvPr/>
        </p:nvSpPr>
        <p:spPr>
          <a:xfrm>
            <a:off x="154575" y="456400"/>
            <a:ext cx="39786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Train time @ 17 minutes 334 train samples per second.</a:t>
            </a:r>
            <a:endParaRPr sz="900">
              <a:latin typeface="Lucida Sans"/>
              <a:ea typeface="Lucida Sans"/>
              <a:cs typeface="Lucida Sans"/>
              <a:sym typeface="Lucida Sans"/>
            </a:endParaRPr>
          </a:p>
        </p:txBody>
      </p:sp>
      <p:sp>
        <p:nvSpPr>
          <p:cNvPr id="103" name="Google Shape;103;p19"/>
          <p:cNvSpPr txBox="1"/>
          <p:nvPr/>
        </p:nvSpPr>
        <p:spPr>
          <a:xfrm>
            <a:off x="82250" y="2043175"/>
            <a:ext cx="26736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Most CPU cores Unused</a:t>
            </a:r>
            <a:endParaRPr sz="900">
              <a:latin typeface="Lucida Sans"/>
              <a:ea typeface="Lucida Sans"/>
              <a:cs typeface="Lucida Sans"/>
              <a:sym typeface="Lucida Sans"/>
            </a:endParaRPr>
          </a:p>
        </p:txBody>
      </p:sp>
      <p:sp>
        <p:nvSpPr>
          <p:cNvPr id="104" name="Google Shape;104;p19"/>
          <p:cNvSpPr txBox="1"/>
          <p:nvPr/>
        </p:nvSpPr>
        <p:spPr>
          <a:xfrm>
            <a:off x="4734125" y="1474525"/>
            <a:ext cx="35460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GPU use at 100%, Python Using 8 Gigs of memory</a:t>
            </a:r>
            <a:endParaRPr sz="9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10" name="Google Shape;110;p20"/>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11" name="Google Shape;111;p20"/>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Results: </a:t>
            </a:r>
            <a:r>
              <a:rPr b="1" lang="en" sz="2000">
                <a:solidFill>
                  <a:srgbClr val="1A1A1A"/>
                </a:solidFill>
                <a:latin typeface="Georgia"/>
                <a:ea typeface="Georgia"/>
                <a:cs typeface="Georgia"/>
                <a:sym typeface="Georgia"/>
              </a:rPr>
              <a:t>CPU train time and CPU/GPU use profile</a:t>
            </a:r>
            <a:endParaRPr b="1" sz="2000">
              <a:latin typeface="Georgia"/>
              <a:ea typeface="Georgia"/>
              <a:cs typeface="Georgia"/>
              <a:sym typeface="Georgia"/>
            </a:endParaRPr>
          </a:p>
        </p:txBody>
      </p:sp>
      <p:sp>
        <p:nvSpPr>
          <p:cNvPr id="112" name="Google Shape;112;p20"/>
          <p:cNvSpPr txBox="1"/>
          <p:nvPr/>
        </p:nvSpPr>
        <p:spPr>
          <a:xfrm>
            <a:off x="154575" y="456400"/>
            <a:ext cx="36558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Train time @ 7 hours 13.3 train samples per second</a:t>
            </a:r>
            <a:endParaRPr sz="900">
              <a:latin typeface="Lucida Sans"/>
              <a:ea typeface="Lucida Sans"/>
              <a:cs typeface="Lucida Sans"/>
              <a:sym typeface="Lucida Sans"/>
            </a:endParaRPr>
          </a:p>
        </p:txBody>
      </p:sp>
      <p:sp>
        <p:nvSpPr>
          <p:cNvPr id="113" name="Google Shape;113;p20"/>
          <p:cNvSpPr txBox="1"/>
          <p:nvPr/>
        </p:nvSpPr>
        <p:spPr>
          <a:xfrm>
            <a:off x="110325" y="2008100"/>
            <a:ext cx="26736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Very High CPU Activity</a:t>
            </a:r>
            <a:endParaRPr sz="900">
              <a:latin typeface="Lucida Sans"/>
              <a:ea typeface="Lucida Sans"/>
              <a:cs typeface="Lucida Sans"/>
              <a:sym typeface="Lucida Sans"/>
            </a:endParaRPr>
          </a:p>
        </p:txBody>
      </p:sp>
      <p:sp>
        <p:nvSpPr>
          <p:cNvPr id="114" name="Google Shape;114;p20"/>
          <p:cNvSpPr txBox="1"/>
          <p:nvPr/>
        </p:nvSpPr>
        <p:spPr>
          <a:xfrm>
            <a:off x="4734125" y="1474525"/>
            <a:ext cx="35460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GPU use at 5%, Python using no memory.</a:t>
            </a:r>
            <a:endParaRPr sz="900">
              <a:latin typeface="Lucida Sans"/>
              <a:ea typeface="Lucida Sans"/>
              <a:cs typeface="Lucida Sans"/>
              <a:sym typeface="Lucida Sans"/>
            </a:endParaRPr>
          </a:p>
        </p:txBody>
      </p:sp>
      <p:pic>
        <p:nvPicPr>
          <p:cNvPr id="115" name="Google Shape;115;p20"/>
          <p:cNvPicPr preferRelativeResize="0"/>
          <p:nvPr/>
        </p:nvPicPr>
        <p:blipFill rotWithShape="1">
          <a:blip r:embed="rId3">
            <a:alphaModFix/>
          </a:blip>
          <a:srcRect b="0" l="0" r="0" t="81620"/>
          <a:stretch/>
        </p:blipFill>
        <p:spPr>
          <a:xfrm>
            <a:off x="152400" y="779488"/>
            <a:ext cx="8839200" cy="588225"/>
          </a:xfrm>
          <a:prstGeom prst="rect">
            <a:avLst/>
          </a:prstGeom>
          <a:noFill/>
          <a:ln>
            <a:noFill/>
          </a:ln>
        </p:spPr>
      </p:pic>
      <p:pic>
        <p:nvPicPr>
          <p:cNvPr id="116" name="Google Shape;116;p20"/>
          <p:cNvPicPr preferRelativeResize="0"/>
          <p:nvPr/>
        </p:nvPicPr>
        <p:blipFill>
          <a:blip r:embed="rId4">
            <a:alphaModFix/>
          </a:blip>
          <a:stretch>
            <a:fillRect/>
          </a:stretch>
        </p:blipFill>
        <p:spPr>
          <a:xfrm>
            <a:off x="4757650" y="1751100"/>
            <a:ext cx="4105075" cy="2615375"/>
          </a:xfrm>
          <a:prstGeom prst="rect">
            <a:avLst/>
          </a:prstGeom>
          <a:noFill/>
          <a:ln>
            <a:noFill/>
          </a:ln>
        </p:spPr>
      </p:pic>
      <p:pic>
        <p:nvPicPr>
          <p:cNvPr id="117" name="Google Shape;117;p20"/>
          <p:cNvPicPr preferRelativeResize="0"/>
          <p:nvPr/>
        </p:nvPicPr>
        <p:blipFill>
          <a:blip r:embed="rId5">
            <a:alphaModFix/>
          </a:blip>
          <a:stretch>
            <a:fillRect/>
          </a:stretch>
        </p:blipFill>
        <p:spPr>
          <a:xfrm>
            <a:off x="82250" y="2366269"/>
            <a:ext cx="4648325" cy="1438000"/>
          </a:xfrm>
          <a:prstGeom prst="rect">
            <a:avLst/>
          </a:prstGeom>
          <a:noFill/>
          <a:ln>
            <a:noFill/>
          </a:ln>
        </p:spPr>
      </p:pic>
      <p:sp>
        <p:nvSpPr>
          <p:cNvPr id="118" name="Google Shape;118;p20"/>
          <p:cNvSpPr txBox="1"/>
          <p:nvPr/>
        </p:nvSpPr>
        <p:spPr>
          <a:xfrm>
            <a:off x="185525" y="1474525"/>
            <a:ext cx="4158000" cy="461700"/>
          </a:xfrm>
          <a:prstGeom prst="rect">
            <a:avLst/>
          </a:prstGeom>
          <a:solidFill>
            <a:srgbClr val="FF9900"/>
          </a:solid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 sz="900">
                <a:latin typeface="Lucida Sans"/>
                <a:ea typeface="Lucida Sans"/>
                <a:cs typeface="Lucida Sans"/>
                <a:sym typeface="Lucida Sans"/>
              </a:rPr>
              <a:t>GPU-based training can train the model 24 times in, the amount of time it took the CPU to train the model a single time.</a:t>
            </a:r>
            <a:endParaRPr b="1" sz="9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24" name="Google Shape;124;p21"/>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25" name="Google Shape;125;p21"/>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System Specifications:</a:t>
            </a:r>
            <a:endParaRPr b="1" sz="2000">
              <a:latin typeface="Georgia"/>
              <a:ea typeface="Georgia"/>
              <a:cs typeface="Georgia"/>
              <a:sym typeface="Georgia"/>
            </a:endParaRPr>
          </a:p>
        </p:txBody>
      </p:sp>
      <p:pic>
        <p:nvPicPr>
          <p:cNvPr id="126" name="Google Shape;126;p21"/>
          <p:cNvPicPr preferRelativeResize="0"/>
          <p:nvPr/>
        </p:nvPicPr>
        <p:blipFill>
          <a:blip r:embed="rId3">
            <a:alphaModFix/>
          </a:blip>
          <a:stretch>
            <a:fillRect/>
          </a:stretch>
        </p:blipFill>
        <p:spPr>
          <a:xfrm>
            <a:off x="283225" y="1507175"/>
            <a:ext cx="3636825" cy="2794300"/>
          </a:xfrm>
          <a:prstGeom prst="rect">
            <a:avLst/>
          </a:prstGeom>
          <a:noFill/>
          <a:ln>
            <a:noFill/>
          </a:ln>
        </p:spPr>
      </p:pic>
      <p:pic>
        <p:nvPicPr>
          <p:cNvPr id="127" name="Google Shape;127;p21"/>
          <p:cNvPicPr preferRelativeResize="0"/>
          <p:nvPr/>
        </p:nvPicPr>
        <p:blipFill>
          <a:blip r:embed="rId4">
            <a:alphaModFix/>
          </a:blip>
          <a:stretch>
            <a:fillRect/>
          </a:stretch>
        </p:blipFill>
        <p:spPr>
          <a:xfrm>
            <a:off x="3920050" y="1627438"/>
            <a:ext cx="4636725" cy="2080914"/>
          </a:xfrm>
          <a:prstGeom prst="rect">
            <a:avLst/>
          </a:prstGeom>
          <a:noFill/>
          <a:ln>
            <a:noFill/>
          </a:ln>
        </p:spPr>
      </p:pic>
      <p:sp>
        <p:nvSpPr>
          <p:cNvPr id="128" name="Google Shape;128;p21"/>
          <p:cNvSpPr txBox="1"/>
          <p:nvPr/>
        </p:nvSpPr>
        <p:spPr>
          <a:xfrm>
            <a:off x="341825" y="536938"/>
            <a:ext cx="832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ucida Sans"/>
                <a:ea typeface="Lucida Sans"/>
                <a:cs typeface="Lucida Sans"/>
                <a:sym typeface="Lucida Sans"/>
              </a:rPr>
              <a:t>The system is good, but not ultra high-end.  I parted this system together to avoid having to use my MAC M1 given the complications associated with getting packages to run on the M1 architecture.  For servers, Linux, the x64 architecture, and the NVIDIA cuda frameworks are widely used.  I still use my M1 to terminal into this machine while travelling.  It’s an uncomplicated way of doing development since many of the packages just work.  Also, getting R Studio distributions to work well on an M1 machine can be quite a headache.</a:t>
            </a:r>
            <a:endParaRPr sz="12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34" name="Google Shape;134;p22"/>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35" name="Google Shape;135;p22"/>
          <p:cNvSpPr txBox="1"/>
          <p:nvPr/>
        </p:nvSpPr>
        <p:spPr>
          <a:xfrm>
            <a:off x="311542"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Getting it to work</a:t>
            </a:r>
            <a:r>
              <a:rPr b="1" lang="en" sz="2000">
                <a:solidFill>
                  <a:srgbClr val="1A1A1A"/>
                </a:solidFill>
                <a:latin typeface="Georgia"/>
                <a:ea typeface="Georgia"/>
                <a:cs typeface="Georgia"/>
                <a:sym typeface="Georgia"/>
              </a:rPr>
              <a:t>:  Be prepared to spend some hours on this.</a:t>
            </a:r>
            <a:endParaRPr b="1" sz="2000">
              <a:latin typeface="Georgia"/>
              <a:ea typeface="Georgia"/>
              <a:cs typeface="Georgia"/>
              <a:sym typeface="Georgia"/>
            </a:endParaRPr>
          </a:p>
        </p:txBody>
      </p:sp>
      <p:sp>
        <p:nvSpPr>
          <p:cNvPr id="136" name="Google Shape;136;p22"/>
          <p:cNvSpPr txBox="1"/>
          <p:nvPr/>
        </p:nvSpPr>
        <p:spPr>
          <a:xfrm>
            <a:off x="428050" y="540950"/>
            <a:ext cx="8202900" cy="14316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Have an NVIDIA graphics card or device which is compatible with NVIDIA’s CUDA package.</a:t>
            </a:r>
            <a:endParaRPr sz="900">
              <a:latin typeface="Lucida Sans"/>
              <a:ea typeface="Lucida Sans"/>
              <a:cs typeface="Lucida Sans"/>
              <a:sym typeface="Lucida Sans"/>
            </a:endParaRPr>
          </a:p>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Install NVIDA drivers.</a:t>
            </a:r>
            <a:endParaRPr sz="900">
              <a:latin typeface="Lucida Sans"/>
              <a:ea typeface="Lucida Sans"/>
              <a:cs typeface="Lucida Sans"/>
              <a:sym typeface="Lucida Sans"/>
            </a:endParaRPr>
          </a:p>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Install the CUDA packages / tools.</a:t>
            </a:r>
            <a:endParaRPr sz="900">
              <a:latin typeface="Lucida Sans"/>
              <a:ea typeface="Lucida Sans"/>
              <a:cs typeface="Lucida Sans"/>
              <a:sym typeface="Lucida Sans"/>
            </a:endParaRPr>
          </a:p>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Test that pytorch can “see” the graphics card and do its work on it:</a:t>
            </a:r>
            <a:br>
              <a:rPr lang="en" sz="900">
                <a:latin typeface="Lucida Sans"/>
                <a:ea typeface="Lucida Sans"/>
                <a:cs typeface="Lucida Sans"/>
                <a:sym typeface="Lucida Sans"/>
              </a:rPr>
            </a:br>
            <a:r>
              <a:rPr lang="en" sz="900">
                <a:latin typeface="Lucida Sans"/>
                <a:ea typeface="Lucida Sans"/>
                <a:cs typeface="Lucida Sans"/>
                <a:sym typeface="Lucida Sans"/>
              </a:rPr>
              <a:t>git clone https://github.com/tuneman7/cuda_work  &amp;&amp; . ./cuda_work/test_python_cuda.sh</a:t>
            </a:r>
            <a:br>
              <a:rPr lang="en" sz="900">
                <a:latin typeface="Lucida Sans"/>
                <a:ea typeface="Lucida Sans"/>
                <a:cs typeface="Lucida Sans"/>
                <a:sym typeface="Lucida Sans"/>
              </a:rPr>
            </a:br>
            <a:endParaRPr sz="900">
              <a:latin typeface="Lucida Sans"/>
              <a:ea typeface="Lucida Sans"/>
              <a:cs typeface="Lucida Sans"/>
              <a:sym typeface="Lucida Sans"/>
            </a:endParaRPr>
          </a:p>
          <a:p>
            <a:pPr indent="0" lvl="0" marL="0" rtl="0" algn="l">
              <a:spcBef>
                <a:spcPts val="0"/>
              </a:spcBef>
              <a:spcAft>
                <a:spcPts val="0"/>
              </a:spcAft>
              <a:buNone/>
            </a:pPr>
            <a:r>
              <a:rPr lang="en" sz="900">
                <a:latin typeface="Lucida Sans"/>
                <a:ea typeface="Lucida Sans"/>
                <a:cs typeface="Lucida Sans"/>
                <a:sym typeface="Lucida Sans"/>
              </a:rPr>
              <a:t>Some resources on this:</a:t>
            </a:r>
            <a:br>
              <a:rPr lang="en" sz="900">
                <a:latin typeface="Lucida Sans"/>
                <a:ea typeface="Lucida Sans"/>
                <a:cs typeface="Lucida Sans"/>
                <a:sym typeface="Lucida Sans"/>
              </a:rPr>
            </a:br>
            <a:r>
              <a:rPr lang="en" sz="900" u="sng">
                <a:solidFill>
                  <a:schemeClr val="hlink"/>
                </a:solidFill>
                <a:latin typeface="Lucida Sans"/>
                <a:ea typeface="Lucida Sans"/>
                <a:cs typeface="Lucida Sans"/>
                <a:sym typeface="Lucida Sans"/>
                <a:hlinkClick r:id="rId3"/>
              </a:rPr>
              <a:t>https://tuneman7.github.io/cuda_notes.html</a:t>
            </a:r>
            <a:br>
              <a:rPr lang="en" sz="900">
                <a:latin typeface="Lucida Sans"/>
                <a:ea typeface="Lucida Sans"/>
                <a:cs typeface="Lucida Sans"/>
                <a:sym typeface="Lucida Sans"/>
              </a:rPr>
            </a:br>
            <a:r>
              <a:rPr lang="en" sz="900">
                <a:latin typeface="Lucida Sans"/>
                <a:ea typeface="Lucida Sans"/>
                <a:cs typeface="Lucida Sans"/>
                <a:sym typeface="Lucida Sans"/>
              </a:rPr>
              <a:t>We are also able to access the GPU from within docker images, but that is beyond the scope of this demonstration.</a:t>
            </a:r>
            <a:endParaRPr sz="900">
              <a:latin typeface="Lucida Sans"/>
              <a:ea typeface="Lucida Sans"/>
              <a:cs typeface="Lucida Sans"/>
              <a:sym typeface="Lucida Sans"/>
            </a:endParaRPr>
          </a:p>
        </p:txBody>
      </p:sp>
      <p:pic>
        <p:nvPicPr>
          <p:cNvPr id="137" name="Google Shape;137;p22"/>
          <p:cNvPicPr preferRelativeResize="0"/>
          <p:nvPr/>
        </p:nvPicPr>
        <p:blipFill>
          <a:blip r:embed="rId4">
            <a:alphaModFix/>
          </a:blip>
          <a:stretch>
            <a:fillRect/>
          </a:stretch>
        </p:blipFill>
        <p:spPr>
          <a:xfrm>
            <a:off x="1921150" y="2064800"/>
            <a:ext cx="4050350" cy="232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43" name="Google Shape;143;p23"/>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44" name="Google Shape;144;p23"/>
          <p:cNvSpPr txBox="1"/>
          <p:nvPr/>
        </p:nvSpPr>
        <p:spPr>
          <a:xfrm>
            <a:off x="311542"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Sample Application</a:t>
            </a:r>
            <a:r>
              <a:rPr b="1" lang="en" sz="2000">
                <a:solidFill>
                  <a:srgbClr val="1A1A1A"/>
                </a:solidFill>
                <a:latin typeface="Georgia"/>
                <a:ea typeface="Georgia"/>
                <a:cs typeface="Georgia"/>
                <a:sym typeface="Georgia"/>
              </a:rPr>
              <a:t>: </a:t>
            </a:r>
            <a:endParaRPr b="1" sz="2000">
              <a:latin typeface="Georgia"/>
              <a:ea typeface="Georgia"/>
              <a:cs typeface="Georgia"/>
              <a:sym typeface="Georgia"/>
            </a:endParaRPr>
          </a:p>
        </p:txBody>
      </p:sp>
      <p:sp>
        <p:nvSpPr>
          <p:cNvPr id="145" name="Google Shape;145;p23"/>
          <p:cNvSpPr txBox="1"/>
          <p:nvPr/>
        </p:nvSpPr>
        <p:spPr>
          <a:xfrm>
            <a:off x="428050" y="617500"/>
            <a:ext cx="82029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Lucida Sans"/>
                <a:ea typeface="Lucida Sans"/>
                <a:cs typeface="Lucida Sans"/>
                <a:sym typeface="Lucida Sans"/>
                <a:hlinkClick r:id="rId3"/>
              </a:rPr>
              <a:t>https://github.com/tuneman7/cuda_work</a:t>
            </a:r>
            <a:endParaRPr sz="900">
              <a:latin typeface="Lucida Sans"/>
              <a:ea typeface="Lucida Sans"/>
              <a:cs typeface="Lucida Sans"/>
              <a:sym typeface="Lucida Sans"/>
            </a:endParaRPr>
          </a:p>
          <a:p>
            <a:pPr indent="0" lvl="0" marL="0" rtl="0" algn="l">
              <a:spcBef>
                <a:spcPts val="0"/>
              </a:spcBef>
              <a:spcAft>
                <a:spcPts val="0"/>
              </a:spcAft>
              <a:buNone/>
            </a:pPr>
            <a:r>
              <a:t/>
            </a:r>
            <a:endParaRPr sz="900">
              <a:latin typeface="Lucida Sans"/>
              <a:ea typeface="Lucida Sans"/>
              <a:cs typeface="Lucida Sans"/>
              <a:sym typeface="Lucida Sans"/>
            </a:endParaRPr>
          </a:p>
          <a:p>
            <a:pPr indent="0" lvl="0" marL="0" rtl="0" algn="l">
              <a:spcBef>
                <a:spcPts val="0"/>
              </a:spcBef>
              <a:spcAft>
                <a:spcPts val="0"/>
              </a:spcAft>
              <a:buNone/>
            </a:pPr>
            <a:r>
              <a:rPr lang="en" sz="900">
                <a:latin typeface="Lucida Sans"/>
                <a:ea typeface="Lucida Sans"/>
                <a:cs typeface="Lucida Sans"/>
                <a:sym typeface="Lucida Sans"/>
              </a:rPr>
              <a:t>NOTES:  </a:t>
            </a:r>
            <a:br>
              <a:rPr lang="en" sz="900">
                <a:latin typeface="Lucida Sans"/>
                <a:ea typeface="Lucida Sans"/>
                <a:cs typeface="Lucida Sans"/>
                <a:sym typeface="Lucida Sans"/>
              </a:rPr>
            </a:br>
            <a:r>
              <a:rPr lang="en" sz="900">
                <a:latin typeface="Lucida Sans"/>
                <a:ea typeface="Lucida Sans"/>
                <a:cs typeface="Lucida Sans"/>
                <a:sym typeface="Lucida Sans"/>
              </a:rPr>
              <a:t>I could not get cuda / torch to play well under poetry.  For training, this project uses python3 virtual environments.  For the docker build it still uses poetry.</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when the model is trained, the prediction scores will be slightly different after each training so the “assert_almost_equal” statements within the test harness are necessarily removed.  You can re-add them after testing it once or twice.</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The run.sh script checks for environmental variables, as needed.</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ENVIRONMENTAL</a:t>
            </a:r>
            <a:r>
              <a:rPr lang="en" sz="900">
                <a:latin typeface="Lucida Sans"/>
                <a:ea typeface="Lucida Sans"/>
                <a:cs typeface="Lucida Sans"/>
                <a:sym typeface="Lucida Sans"/>
              </a:rPr>
              <a:t> DEPENDENCIES – in addition to Cuda from previous slide:</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Docker, Minikube, K6, Poetry, python3.10-venv</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RUNNING:</a:t>
            </a:r>
            <a:br>
              <a:rPr lang="en" sz="900">
                <a:latin typeface="Lucida Sans"/>
                <a:ea typeface="Lucida Sans"/>
                <a:cs typeface="Lucida Sans"/>
                <a:sym typeface="Lucida Sans"/>
              </a:rPr>
            </a:br>
            <a:r>
              <a:rPr lang="en" sz="900">
                <a:latin typeface="Lucida Sans"/>
                <a:ea typeface="Lucida Sans"/>
                <a:cs typeface="Lucida Sans"/>
                <a:sym typeface="Lucida Sans"/>
              </a:rPr>
              <a:t>git clone </a:t>
            </a:r>
            <a:r>
              <a:rPr lang="en" sz="900" u="sng">
                <a:solidFill>
                  <a:schemeClr val="hlink"/>
                </a:solidFill>
                <a:latin typeface="Lucida Sans"/>
                <a:ea typeface="Lucida Sans"/>
                <a:cs typeface="Lucida Sans"/>
                <a:sym typeface="Lucida Sans"/>
                <a:hlinkClick r:id="rId4"/>
              </a:rPr>
              <a:t>https://github.com/tuneman7/cuda_work</a:t>
            </a:r>
            <a:br>
              <a:rPr lang="en" sz="900">
                <a:latin typeface="Lucida Sans"/>
                <a:ea typeface="Lucida Sans"/>
                <a:cs typeface="Lucida Sans"/>
                <a:sym typeface="Lucida Sans"/>
              </a:rPr>
            </a:br>
            <a:r>
              <a:rPr lang="en" sz="900">
                <a:latin typeface="Lucida Sans"/>
                <a:ea typeface="Lucida Sans"/>
                <a:cs typeface="Lucida Sans"/>
                <a:sym typeface="Lucida Sans"/>
              </a:rPr>
              <a:t>cd cuda_work</a:t>
            </a:r>
            <a:endParaRPr sz="900">
              <a:latin typeface="Lucida Sans"/>
              <a:ea typeface="Lucida Sans"/>
              <a:cs typeface="Lucida Sans"/>
              <a:sym typeface="Lucida Sans"/>
            </a:endParaRPr>
          </a:p>
          <a:p>
            <a:pPr indent="0" lvl="0" marL="0" rtl="0" algn="l">
              <a:spcBef>
                <a:spcPts val="0"/>
              </a:spcBef>
              <a:spcAft>
                <a:spcPts val="0"/>
              </a:spcAft>
              <a:buNone/>
            </a:pPr>
            <a:r>
              <a:rPr lang="en" sz="900">
                <a:latin typeface="Lucida Sans"/>
                <a:ea typeface="Lucida Sans"/>
                <a:cs typeface="Lucida Sans"/>
                <a:sym typeface="Lucida Sans"/>
              </a:rPr>
              <a:t>. run.sh</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OR:</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git clone https://github.com/tuneman7/cuda_work  &amp;&amp; cd cuda_work &amp;&amp; . run.sh  </a:t>
            </a:r>
            <a:br>
              <a:rPr lang="en" sz="900">
                <a:latin typeface="Lucida Sans"/>
                <a:ea typeface="Lucida Sans"/>
                <a:cs typeface="Lucida Sans"/>
                <a:sym typeface="Lucida Sans"/>
              </a:rPr>
            </a:br>
            <a:endParaRPr>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9" name="Shape 149"/>
        <p:cNvGrpSpPr/>
        <p:nvPr/>
      </p:nvGrpSpPr>
      <p:grpSpPr>
        <a:xfrm>
          <a:off x="0" y="0"/>
          <a:ext cx="0" cy="0"/>
          <a:chOff x="0" y="0"/>
          <a:chExt cx="0" cy="0"/>
        </a:xfrm>
      </p:grpSpPr>
      <p:sp>
        <p:nvSpPr>
          <p:cNvPr id="150" name="Google Shape;150;p24"/>
          <p:cNvSpPr txBox="1"/>
          <p:nvPr/>
        </p:nvSpPr>
        <p:spPr>
          <a:xfrm>
            <a:off x="2768600" y="1801825"/>
            <a:ext cx="3452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lt1"/>
                </a:solidFill>
                <a:latin typeface="Georgia"/>
                <a:ea typeface="Georgia"/>
                <a:cs typeface="Georgia"/>
                <a:sym typeface="Georgia"/>
              </a:rPr>
              <a:t>Thank You!</a:t>
            </a:r>
            <a:endParaRPr sz="23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