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9" r:id="rId8"/>
    <p:sldId id="270" r:id="rId9"/>
    <p:sldId id="262" r:id="rId10"/>
    <p:sldId id="263" r:id="rId11"/>
    <p:sldId id="266" r:id="rId12"/>
    <p:sldId id="267" r:id="rId13"/>
    <p:sldId id="268" r:id="rId14"/>
    <p:sldId id="264" r:id="rId15"/>
    <p:sldId id="265" r:id="rId16"/>
  </p:sldIdLst>
  <p:sldSz cx="6858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1734" y="102"/>
      </p:cViewPr>
      <p:guideLst>
        <p:guide orient="horz" pos="162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55db24dd6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e55db24dd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55db24dd6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e55db24dd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4088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55db24dd6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e55db24dd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1815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55db24dd6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e55db24dd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7037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55db24dd6_0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55db24dd6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e5423990a6_0_2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e5423990a6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55db24dd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55db24d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55db24dd6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e55db24dd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55db24dd6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55db24dd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e55db24dd6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e55db24dd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55db24dd6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55db24dd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55db24dd6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55db24dd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9510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55db24dd6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55db24dd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554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55db24dd6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55db24d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6858000" cy="487800"/>
          </a:xfrm>
          <a:prstGeom prst="rect">
            <a:avLst/>
          </a:prstGeom>
          <a:solidFill>
            <a:schemeClr val="lt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grpSp>
        <p:nvGrpSpPr>
          <p:cNvPr id="11" name="Google Shape;11;p2"/>
          <p:cNvGrpSpPr/>
          <p:nvPr/>
        </p:nvGrpSpPr>
        <p:grpSpPr>
          <a:xfrm>
            <a:off x="622795" y="1191256"/>
            <a:ext cx="559322"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14" name="Google Shape;14;p2"/>
          <p:cNvSpPr txBox="1">
            <a:spLocks noGrp="1"/>
          </p:cNvSpPr>
          <p:nvPr>
            <p:ph type="ctrTitle"/>
          </p:nvPr>
        </p:nvSpPr>
        <p:spPr>
          <a:xfrm>
            <a:off x="547087" y="1322450"/>
            <a:ext cx="5766075"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3150"/>
            </a:lvl1pPr>
            <a:lvl2pPr lvl="1">
              <a:spcBef>
                <a:spcPts val="0"/>
              </a:spcBef>
              <a:spcAft>
                <a:spcPts val="0"/>
              </a:spcAft>
              <a:buSzPts val="4200"/>
              <a:buNone/>
              <a:defRPr sz="3150"/>
            </a:lvl2pPr>
            <a:lvl3pPr lvl="2">
              <a:spcBef>
                <a:spcPts val="0"/>
              </a:spcBef>
              <a:spcAft>
                <a:spcPts val="0"/>
              </a:spcAft>
              <a:buSzPts val="4200"/>
              <a:buNone/>
              <a:defRPr sz="3150"/>
            </a:lvl3pPr>
            <a:lvl4pPr lvl="3">
              <a:spcBef>
                <a:spcPts val="0"/>
              </a:spcBef>
              <a:spcAft>
                <a:spcPts val="0"/>
              </a:spcAft>
              <a:buSzPts val="4200"/>
              <a:buNone/>
              <a:defRPr sz="3150"/>
            </a:lvl4pPr>
            <a:lvl5pPr lvl="4">
              <a:spcBef>
                <a:spcPts val="0"/>
              </a:spcBef>
              <a:spcAft>
                <a:spcPts val="0"/>
              </a:spcAft>
              <a:buSzPts val="4200"/>
              <a:buNone/>
              <a:defRPr sz="3150"/>
            </a:lvl5pPr>
            <a:lvl6pPr lvl="5">
              <a:spcBef>
                <a:spcPts val="0"/>
              </a:spcBef>
              <a:spcAft>
                <a:spcPts val="0"/>
              </a:spcAft>
              <a:buSzPts val="4200"/>
              <a:buNone/>
              <a:defRPr sz="3150"/>
            </a:lvl6pPr>
            <a:lvl7pPr lvl="6">
              <a:spcBef>
                <a:spcPts val="0"/>
              </a:spcBef>
              <a:spcAft>
                <a:spcPts val="0"/>
              </a:spcAft>
              <a:buSzPts val="4200"/>
              <a:buNone/>
              <a:defRPr sz="3150"/>
            </a:lvl7pPr>
            <a:lvl8pPr lvl="7">
              <a:spcBef>
                <a:spcPts val="0"/>
              </a:spcBef>
              <a:spcAft>
                <a:spcPts val="0"/>
              </a:spcAft>
              <a:buSzPts val="4200"/>
              <a:buNone/>
              <a:defRPr sz="3150"/>
            </a:lvl8pPr>
            <a:lvl9pPr lvl="8">
              <a:spcBef>
                <a:spcPts val="0"/>
              </a:spcBef>
              <a:spcAft>
                <a:spcPts val="0"/>
              </a:spcAft>
              <a:buSzPts val="4200"/>
              <a:buNone/>
              <a:defRPr sz="3150"/>
            </a:lvl9pPr>
          </a:lstStyle>
          <a:p>
            <a:endParaRPr/>
          </a:p>
        </p:txBody>
      </p:sp>
      <p:sp>
        <p:nvSpPr>
          <p:cNvPr id="15" name="Google Shape;15;p2"/>
          <p:cNvSpPr txBox="1">
            <a:spLocks noGrp="1"/>
          </p:cNvSpPr>
          <p:nvPr>
            <p:ph type="subTitle" idx="1"/>
          </p:nvPr>
        </p:nvSpPr>
        <p:spPr>
          <a:xfrm>
            <a:off x="547220" y="3172900"/>
            <a:ext cx="5766075"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200"/>
            </a:lvl1pPr>
            <a:lvl2pPr lvl="1">
              <a:lnSpc>
                <a:spcPct val="100000"/>
              </a:lnSpc>
              <a:spcBef>
                <a:spcPts val="0"/>
              </a:spcBef>
              <a:spcAft>
                <a:spcPts val="0"/>
              </a:spcAft>
              <a:buSzPts val="1600"/>
              <a:buNone/>
              <a:defRPr sz="1200"/>
            </a:lvl2pPr>
            <a:lvl3pPr lvl="2">
              <a:lnSpc>
                <a:spcPct val="100000"/>
              </a:lnSpc>
              <a:spcBef>
                <a:spcPts val="0"/>
              </a:spcBef>
              <a:spcAft>
                <a:spcPts val="0"/>
              </a:spcAft>
              <a:buSzPts val="1600"/>
              <a:buNone/>
              <a:defRPr sz="1200"/>
            </a:lvl3pPr>
            <a:lvl4pPr lvl="3">
              <a:lnSpc>
                <a:spcPct val="100000"/>
              </a:lnSpc>
              <a:spcBef>
                <a:spcPts val="0"/>
              </a:spcBef>
              <a:spcAft>
                <a:spcPts val="0"/>
              </a:spcAft>
              <a:buSzPts val="1600"/>
              <a:buNone/>
              <a:defRPr sz="1200"/>
            </a:lvl4pPr>
            <a:lvl5pPr lvl="4">
              <a:lnSpc>
                <a:spcPct val="100000"/>
              </a:lnSpc>
              <a:spcBef>
                <a:spcPts val="0"/>
              </a:spcBef>
              <a:spcAft>
                <a:spcPts val="0"/>
              </a:spcAft>
              <a:buSzPts val="1600"/>
              <a:buNone/>
              <a:defRPr sz="1200"/>
            </a:lvl5pPr>
            <a:lvl6pPr lvl="5">
              <a:lnSpc>
                <a:spcPct val="100000"/>
              </a:lnSpc>
              <a:spcBef>
                <a:spcPts val="0"/>
              </a:spcBef>
              <a:spcAft>
                <a:spcPts val="0"/>
              </a:spcAft>
              <a:buSzPts val="1600"/>
              <a:buNone/>
              <a:defRPr sz="1200"/>
            </a:lvl6pPr>
            <a:lvl7pPr lvl="6">
              <a:lnSpc>
                <a:spcPct val="100000"/>
              </a:lnSpc>
              <a:spcBef>
                <a:spcPts val="0"/>
              </a:spcBef>
              <a:spcAft>
                <a:spcPts val="0"/>
              </a:spcAft>
              <a:buSzPts val="1600"/>
              <a:buNone/>
              <a:defRPr sz="1200"/>
            </a:lvl7pPr>
            <a:lvl8pPr lvl="7">
              <a:lnSpc>
                <a:spcPct val="100000"/>
              </a:lnSpc>
              <a:spcBef>
                <a:spcPts val="0"/>
              </a:spcBef>
              <a:spcAft>
                <a:spcPts val="0"/>
              </a:spcAft>
              <a:buSzPts val="1600"/>
              <a:buNone/>
              <a:defRPr sz="1200"/>
            </a:lvl8pPr>
            <a:lvl9pPr lvl="8">
              <a:lnSpc>
                <a:spcPct val="100000"/>
              </a:lnSpc>
              <a:spcBef>
                <a:spcPts val="0"/>
              </a:spcBef>
              <a:spcAft>
                <a:spcPts val="0"/>
              </a:spcAft>
              <a:buSzPts val="1600"/>
              <a:buNone/>
              <a:defRPr sz="1200"/>
            </a:lvl9pPr>
          </a:lstStyle>
          <a:p>
            <a:endParaRPr/>
          </a:p>
        </p:txBody>
      </p:sp>
      <p:sp>
        <p:nvSpPr>
          <p:cNvPr id="16" name="Google Shape;16;p2"/>
          <p:cNvSpPr txBox="1">
            <a:spLocks noGrp="1"/>
          </p:cNvSpPr>
          <p:nvPr>
            <p:ph type="sldNum" idx="12"/>
          </p:nvPr>
        </p:nvSpPr>
        <p:spPr>
          <a:xfrm>
            <a:off x="6402227" y="4749851"/>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622795" y="4169130"/>
            <a:ext cx="559322"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77" name="Google Shape;77;p11"/>
          <p:cNvSpPr txBox="1">
            <a:spLocks noGrp="1"/>
          </p:cNvSpPr>
          <p:nvPr>
            <p:ph type="title" hasCustomPrompt="1"/>
          </p:nvPr>
        </p:nvSpPr>
        <p:spPr>
          <a:xfrm>
            <a:off x="547088" y="733950"/>
            <a:ext cx="57663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6000">
                <a:solidFill>
                  <a:schemeClr val="lt1"/>
                </a:solidFill>
              </a:defRPr>
            </a:lvl1pPr>
            <a:lvl2pPr lvl="1">
              <a:spcBef>
                <a:spcPts val="0"/>
              </a:spcBef>
              <a:spcAft>
                <a:spcPts val="0"/>
              </a:spcAft>
              <a:buClr>
                <a:schemeClr val="lt1"/>
              </a:buClr>
              <a:buSzPts val="8000"/>
              <a:buNone/>
              <a:defRPr sz="6000">
                <a:solidFill>
                  <a:schemeClr val="lt1"/>
                </a:solidFill>
              </a:defRPr>
            </a:lvl2pPr>
            <a:lvl3pPr lvl="2">
              <a:spcBef>
                <a:spcPts val="0"/>
              </a:spcBef>
              <a:spcAft>
                <a:spcPts val="0"/>
              </a:spcAft>
              <a:buClr>
                <a:schemeClr val="lt1"/>
              </a:buClr>
              <a:buSzPts val="8000"/>
              <a:buNone/>
              <a:defRPr sz="6000">
                <a:solidFill>
                  <a:schemeClr val="lt1"/>
                </a:solidFill>
              </a:defRPr>
            </a:lvl3pPr>
            <a:lvl4pPr lvl="3">
              <a:spcBef>
                <a:spcPts val="0"/>
              </a:spcBef>
              <a:spcAft>
                <a:spcPts val="0"/>
              </a:spcAft>
              <a:buClr>
                <a:schemeClr val="lt1"/>
              </a:buClr>
              <a:buSzPts val="8000"/>
              <a:buNone/>
              <a:defRPr sz="6000">
                <a:solidFill>
                  <a:schemeClr val="lt1"/>
                </a:solidFill>
              </a:defRPr>
            </a:lvl4pPr>
            <a:lvl5pPr lvl="4">
              <a:spcBef>
                <a:spcPts val="0"/>
              </a:spcBef>
              <a:spcAft>
                <a:spcPts val="0"/>
              </a:spcAft>
              <a:buClr>
                <a:schemeClr val="lt1"/>
              </a:buClr>
              <a:buSzPts val="8000"/>
              <a:buNone/>
              <a:defRPr sz="6000">
                <a:solidFill>
                  <a:schemeClr val="lt1"/>
                </a:solidFill>
              </a:defRPr>
            </a:lvl5pPr>
            <a:lvl6pPr lvl="5">
              <a:spcBef>
                <a:spcPts val="0"/>
              </a:spcBef>
              <a:spcAft>
                <a:spcPts val="0"/>
              </a:spcAft>
              <a:buClr>
                <a:schemeClr val="lt1"/>
              </a:buClr>
              <a:buSzPts val="8000"/>
              <a:buNone/>
              <a:defRPr sz="6000">
                <a:solidFill>
                  <a:schemeClr val="lt1"/>
                </a:solidFill>
              </a:defRPr>
            </a:lvl6pPr>
            <a:lvl7pPr lvl="6">
              <a:spcBef>
                <a:spcPts val="0"/>
              </a:spcBef>
              <a:spcAft>
                <a:spcPts val="0"/>
              </a:spcAft>
              <a:buClr>
                <a:schemeClr val="lt1"/>
              </a:buClr>
              <a:buSzPts val="8000"/>
              <a:buNone/>
              <a:defRPr sz="6000">
                <a:solidFill>
                  <a:schemeClr val="lt1"/>
                </a:solidFill>
              </a:defRPr>
            </a:lvl7pPr>
            <a:lvl8pPr lvl="7">
              <a:spcBef>
                <a:spcPts val="0"/>
              </a:spcBef>
              <a:spcAft>
                <a:spcPts val="0"/>
              </a:spcAft>
              <a:buClr>
                <a:schemeClr val="lt1"/>
              </a:buClr>
              <a:buSzPts val="8000"/>
              <a:buNone/>
              <a:defRPr sz="6000">
                <a:solidFill>
                  <a:schemeClr val="lt1"/>
                </a:solidFill>
              </a:defRPr>
            </a:lvl8pPr>
            <a:lvl9pPr lvl="8">
              <a:spcBef>
                <a:spcPts val="0"/>
              </a:spcBef>
              <a:spcAft>
                <a:spcPts val="0"/>
              </a:spcAft>
              <a:buClr>
                <a:schemeClr val="lt1"/>
              </a:buClr>
              <a:buSzPts val="8000"/>
              <a:buNone/>
              <a:defRPr sz="6000">
                <a:solidFill>
                  <a:schemeClr val="lt1"/>
                </a:solidFill>
              </a:defRPr>
            </a:lvl9pPr>
          </a:lstStyle>
          <a:p>
            <a:r>
              <a:t>xx%</a:t>
            </a:r>
          </a:p>
        </p:txBody>
      </p:sp>
      <p:sp>
        <p:nvSpPr>
          <p:cNvPr id="78" name="Google Shape;78;p11"/>
          <p:cNvSpPr txBox="1">
            <a:spLocks noGrp="1"/>
          </p:cNvSpPr>
          <p:nvPr>
            <p:ph type="body" idx="1"/>
          </p:nvPr>
        </p:nvSpPr>
        <p:spPr>
          <a:xfrm>
            <a:off x="547088" y="2272888"/>
            <a:ext cx="5766300" cy="1580400"/>
          </a:xfrm>
          <a:prstGeom prst="rect">
            <a:avLst/>
          </a:prstGeom>
        </p:spPr>
        <p:txBody>
          <a:bodyPr spcFirstLastPara="1" wrap="square" lIns="91425" tIns="91425" rIns="91425" bIns="91425" anchor="t" anchorCtr="0">
            <a:normAutofit/>
          </a:bodyPr>
          <a:lstStyle>
            <a:lvl1pPr marL="342900" lvl="0" indent="-233363">
              <a:spcBef>
                <a:spcPts val="0"/>
              </a:spcBef>
              <a:spcAft>
                <a:spcPts val="0"/>
              </a:spcAft>
              <a:buClr>
                <a:schemeClr val="lt1"/>
              </a:buClr>
              <a:buSzPts val="1300"/>
              <a:buChar char="●"/>
              <a:defRPr>
                <a:solidFill>
                  <a:schemeClr val="lt1"/>
                </a:solidFill>
              </a:defRPr>
            </a:lvl1pPr>
            <a:lvl2pPr marL="685800" lvl="1" indent="-223838">
              <a:spcBef>
                <a:spcPts val="0"/>
              </a:spcBef>
              <a:spcAft>
                <a:spcPts val="0"/>
              </a:spcAft>
              <a:buClr>
                <a:schemeClr val="lt1"/>
              </a:buClr>
              <a:buSzPts val="1100"/>
              <a:buChar char="○"/>
              <a:defRPr>
                <a:solidFill>
                  <a:schemeClr val="lt1"/>
                </a:solidFill>
              </a:defRPr>
            </a:lvl2pPr>
            <a:lvl3pPr marL="1028700" lvl="2" indent="-223838">
              <a:spcBef>
                <a:spcPts val="0"/>
              </a:spcBef>
              <a:spcAft>
                <a:spcPts val="0"/>
              </a:spcAft>
              <a:buClr>
                <a:schemeClr val="lt1"/>
              </a:buClr>
              <a:buSzPts val="1100"/>
              <a:buChar char="■"/>
              <a:defRPr>
                <a:solidFill>
                  <a:schemeClr val="lt1"/>
                </a:solidFill>
              </a:defRPr>
            </a:lvl3pPr>
            <a:lvl4pPr marL="1371600" lvl="3" indent="-223838">
              <a:spcBef>
                <a:spcPts val="0"/>
              </a:spcBef>
              <a:spcAft>
                <a:spcPts val="0"/>
              </a:spcAft>
              <a:buClr>
                <a:schemeClr val="lt1"/>
              </a:buClr>
              <a:buSzPts val="1100"/>
              <a:buChar char="●"/>
              <a:defRPr>
                <a:solidFill>
                  <a:schemeClr val="lt1"/>
                </a:solidFill>
              </a:defRPr>
            </a:lvl4pPr>
            <a:lvl5pPr marL="1714500" lvl="4" indent="-223838">
              <a:spcBef>
                <a:spcPts val="0"/>
              </a:spcBef>
              <a:spcAft>
                <a:spcPts val="0"/>
              </a:spcAft>
              <a:buClr>
                <a:schemeClr val="lt1"/>
              </a:buClr>
              <a:buSzPts val="1100"/>
              <a:buChar char="○"/>
              <a:defRPr>
                <a:solidFill>
                  <a:schemeClr val="lt1"/>
                </a:solidFill>
              </a:defRPr>
            </a:lvl5pPr>
            <a:lvl6pPr marL="2057400" lvl="5" indent="-223838">
              <a:spcBef>
                <a:spcPts val="0"/>
              </a:spcBef>
              <a:spcAft>
                <a:spcPts val="0"/>
              </a:spcAft>
              <a:buClr>
                <a:schemeClr val="lt1"/>
              </a:buClr>
              <a:buSzPts val="1100"/>
              <a:buChar char="■"/>
              <a:defRPr>
                <a:solidFill>
                  <a:schemeClr val="lt1"/>
                </a:solidFill>
              </a:defRPr>
            </a:lvl6pPr>
            <a:lvl7pPr marL="2400300" lvl="6" indent="-223838">
              <a:spcBef>
                <a:spcPts val="0"/>
              </a:spcBef>
              <a:spcAft>
                <a:spcPts val="0"/>
              </a:spcAft>
              <a:buClr>
                <a:schemeClr val="lt1"/>
              </a:buClr>
              <a:buSzPts val="1100"/>
              <a:buChar char="●"/>
              <a:defRPr>
                <a:solidFill>
                  <a:schemeClr val="lt1"/>
                </a:solidFill>
              </a:defRPr>
            </a:lvl7pPr>
            <a:lvl8pPr marL="2743200" lvl="7" indent="-223838">
              <a:spcBef>
                <a:spcPts val="0"/>
              </a:spcBef>
              <a:spcAft>
                <a:spcPts val="0"/>
              </a:spcAft>
              <a:buClr>
                <a:schemeClr val="lt1"/>
              </a:buClr>
              <a:buSzPts val="1100"/>
              <a:buChar char="○"/>
              <a:defRPr>
                <a:solidFill>
                  <a:schemeClr val="lt1"/>
                </a:solidFill>
              </a:defRPr>
            </a:lvl8pPr>
            <a:lvl9pPr marL="3086100" lvl="8" indent="-223838">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6402227" y="4749851"/>
            <a:ext cx="411525"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6402227" y="4749851"/>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622795" y="1191256"/>
            <a:ext cx="559322"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21" name="Google Shape;21;p3"/>
          <p:cNvSpPr txBox="1">
            <a:spLocks noGrp="1"/>
          </p:cNvSpPr>
          <p:nvPr>
            <p:ph type="title"/>
          </p:nvPr>
        </p:nvSpPr>
        <p:spPr>
          <a:xfrm>
            <a:off x="547088" y="1322450"/>
            <a:ext cx="57663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2700">
                <a:solidFill>
                  <a:schemeClr val="lt1"/>
                </a:solidFill>
              </a:defRPr>
            </a:lvl1pPr>
            <a:lvl2pPr lvl="1">
              <a:spcBef>
                <a:spcPts val="0"/>
              </a:spcBef>
              <a:spcAft>
                <a:spcPts val="0"/>
              </a:spcAft>
              <a:buClr>
                <a:schemeClr val="lt1"/>
              </a:buClr>
              <a:buSzPts val="3600"/>
              <a:buNone/>
              <a:defRPr sz="2700">
                <a:solidFill>
                  <a:schemeClr val="lt1"/>
                </a:solidFill>
              </a:defRPr>
            </a:lvl2pPr>
            <a:lvl3pPr lvl="2">
              <a:spcBef>
                <a:spcPts val="0"/>
              </a:spcBef>
              <a:spcAft>
                <a:spcPts val="0"/>
              </a:spcAft>
              <a:buClr>
                <a:schemeClr val="lt1"/>
              </a:buClr>
              <a:buSzPts val="3600"/>
              <a:buNone/>
              <a:defRPr sz="2700">
                <a:solidFill>
                  <a:schemeClr val="lt1"/>
                </a:solidFill>
              </a:defRPr>
            </a:lvl3pPr>
            <a:lvl4pPr lvl="3">
              <a:spcBef>
                <a:spcPts val="0"/>
              </a:spcBef>
              <a:spcAft>
                <a:spcPts val="0"/>
              </a:spcAft>
              <a:buClr>
                <a:schemeClr val="lt1"/>
              </a:buClr>
              <a:buSzPts val="3600"/>
              <a:buNone/>
              <a:defRPr sz="2700">
                <a:solidFill>
                  <a:schemeClr val="lt1"/>
                </a:solidFill>
              </a:defRPr>
            </a:lvl4pPr>
            <a:lvl5pPr lvl="4">
              <a:spcBef>
                <a:spcPts val="0"/>
              </a:spcBef>
              <a:spcAft>
                <a:spcPts val="0"/>
              </a:spcAft>
              <a:buClr>
                <a:schemeClr val="lt1"/>
              </a:buClr>
              <a:buSzPts val="3600"/>
              <a:buNone/>
              <a:defRPr sz="2700">
                <a:solidFill>
                  <a:schemeClr val="lt1"/>
                </a:solidFill>
              </a:defRPr>
            </a:lvl5pPr>
            <a:lvl6pPr lvl="5">
              <a:spcBef>
                <a:spcPts val="0"/>
              </a:spcBef>
              <a:spcAft>
                <a:spcPts val="0"/>
              </a:spcAft>
              <a:buClr>
                <a:schemeClr val="lt1"/>
              </a:buClr>
              <a:buSzPts val="3600"/>
              <a:buNone/>
              <a:defRPr sz="2700">
                <a:solidFill>
                  <a:schemeClr val="lt1"/>
                </a:solidFill>
              </a:defRPr>
            </a:lvl6pPr>
            <a:lvl7pPr lvl="6">
              <a:spcBef>
                <a:spcPts val="0"/>
              </a:spcBef>
              <a:spcAft>
                <a:spcPts val="0"/>
              </a:spcAft>
              <a:buClr>
                <a:schemeClr val="lt1"/>
              </a:buClr>
              <a:buSzPts val="3600"/>
              <a:buNone/>
              <a:defRPr sz="2700">
                <a:solidFill>
                  <a:schemeClr val="lt1"/>
                </a:solidFill>
              </a:defRPr>
            </a:lvl7pPr>
            <a:lvl8pPr lvl="7">
              <a:spcBef>
                <a:spcPts val="0"/>
              </a:spcBef>
              <a:spcAft>
                <a:spcPts val="0"/>
              </a:spcAft>
              <a:buClr>
                <a:schemeClr val="lt1"/>
              </a:buClr>
              <a:buSzPts val="3600"/>
              <a:buNone/>
              <a:defRPr sz="2700">
                <a:solidFill>
                  <a:schemeClr val="lt1"/>
                </a:solidFill>
              </a:defRPr>
            </a:lvl8pPr>
            <a:lvl9pPr lvl="8">
              <a:spcBef>
                <a:spcPts val="0"/>
              </a:spcBef>
              <a:spcAft>
                <a:spcPts val="0"/>
              </a:spcAft>
              <a:buClr>
                <a:schemeClr val="lt1"/>
              </a:buClr>
              <a:buSzPts val="3600"/>
              <a:buNone/>
              <a:defRPr sz="2700">
                <a:solidFill>
                  <a:schemeClr val="lt1"/>
                </a:solidFill>
              </a:defRPr>
            </a:lvl9pPr>
          </a:lstStyle>
          <a:p>
            <a:endParaRPr/>
          </a:p>
        </p:txBody>
      </p:sp>
      <p:sp>
        <p:nvSpPr>
          <p:cNvPr id="22" name="Google Shape;22;p3"/>
          <p:cNvSpPr txBox="1">
            <a:spLocks noGrp="1"/>
          </p:cNvSpPr>
          <p:nvPr>
            <p:ph type="sldNum" idx="12"/>
          </p:nvPr>
        </p:nvSpPr>
        <p:spPr>
          <a:xfrm>
            <a:off x="6402227" y="4749851"/>
            <a:ext cx="411525"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6858000" cy="487800"/>
          </a:xfrm>
          <a:prstGeom prst="rect">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grpSp>
        <p:nvGrpSpPr>
          <p:cNvPr id="25" name="Google Shape;25;p4"/>
          <p:cNvGrpSpPr/>
          <p:nvPr/>
        </p:nvGrpSpPr>
        <p:grpSpPr>
          <a:xfrm>
            <a:off x="622795" y="1191256"/>
            <a:ext cx="559322"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28" name="Google Shape;28;p4"/>
          <p:cNvSpPr txBox="1">
            <a:spLocks noGrp="1"/>
          </p:cNvSpPr>
          <p:nvPr>
            <p:ph type="title"/>
          </p:nvPr>
        </p:nvSpPr>
        <p:spPr>
          <a:xfrm>
            <a:off x="547088" y="1318650"/>
            <a:ext cx="5766525"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1950"/>
            </a:lvl1pPr>
            <a:lvl2pPr lvl="1">
              <a:spcBef>
                <a:spcPts val="0"/>
              </a:spcBef>
              <a:spcAft>
                <a:spcPts val="0"/>
              </a:spcAft>
              <a:buSzPts val="2600"/>
              <a:buNone/>
              <a:defRPr sz="1950"/>
            </a:lvl2pPr>
            <a:lvl3pPr lvl="2">
              <a:spcBef>
                <a:spcPts val="0"/>
              </a:spcBef>
              <a:spcAft>
                <a:spcPts val="0"/>
              </a:spcAft>
              <a:buSzPts val="2600"/>
              <a:buNone/>
              <a:defRPr sz="1950"/>
            </a:lvl3pPr>
            <a:lvl4pPr lvl="3">
              <a:spcBef>
                <a:spcPts val="0"/>
              </a:spcBef>
              <a:spcAft>
                <a:spcPts val="0"/>
              </a:spcAft>
              <a:buSzPts val="2600"/>
              <a:buNone/>
              <a:defRPr sz="1950"/>
            </a:lvl4pPr>
            <a:lvl5pPr lvl="4">
              <a:spcBef>
                <a:spcPts val="0"/>
              </a:spcBef>
              <a:spcAft>
                <a:spcPts val="0"/>
              </a:spcAft>
              <a:buSzPts val="2600"/>
              <a:buNone/>
              <a:defRPr sz="1950"/>
            </a:lvl5pPr>
            <a:lvl6pPr lvl="5">
              <a:spcBef>
                <a:spcPts val="0"/>
              </a:spcBef>
              <a:spcAft>
                <a:spcPts val="0"/>
              </a:spcAft>
              <a:buSzPts val="2600"/>
              <a:buNone/>
              <a:defRPr sz="1950"/>
            </a:lvl6pPr>
            <a:lvl7pPr lvl="6">
              <a:spcBef>
                <a:spcPts val="0"/>
              </a:spcBef>
              <a:spcAft>
                <a:spcPts val="0"/>
              </a:spcAft>
              <a:buSzPts val="2600"/>
              <a:buNone/>
              <a:defRPr sz="1950"/>
            </a:lvl7pPr>
            <a:lvl8pPr lvl="7">
              <a:spcBef>
                <a:spcPts val="0"/>
              </a:spcBef>
              <a:spcAft>
                <a:spcPts val="0"/>
              </a:spcAft>
              <a:buSzPts val="2600"/>
              <a:buNone/>
              <a:defRPr sz="1950"/>
            </a:lvl8pPr>
            <a:lvl9pPr lvl="8">
              <a:spcBef>
                <a:spcPts val="0"/>
              </a:spcBef>
              <a:spcAft>
                <a:spcPts val="0"/>
              </a:spcAft>
              <a:buSzPts val="2600"/>
              <a:buNone/>
              <a:defRPr sz="1950"/>
            </a:lvl9pPr>
          </a:lstStyle>
          <a:p>
            <a:endParaRPr/>
          </a:p>
        </p:txBody>
      </p:sp>
      <p:sp>
        <p:nvSpPr>
          <p:cNvPr id="29" name="Google Shape;29;p4"/>
          <p:cNvSpPr txBox="1">
            <a:spLocks noGrp="1"/>
          </p:cNvSpPr>
          <p:nvPr>
            <p:ph type="body" idx="1"/>
          </p:nvPr>
        </p:nvSpPr>
        <p:spPr>
          <a:xfrm>
            <a:off x="547088" y="2078875"/>
            <a:ext cx="5766525" cy="2261100"/>
          </a:xfrm>
          <a:prstGeom prst="rect">
            <a:avLst/>
          </a:prstGeom>
        </p:spPr>
        <p:txBody>
          <a:bodyPr spcFirstLastPara="1" wrap="square" lIns="91425" tIns="91425" rIns="91425" bIns="91425" anchor="t" anchorCtr="0">
            <a:normAutofit/>
          </a:bodyPr>
          <a:lstStyle>
            <a:lvl1pPr marL="342900" lvl="0" indent="-233363">
              <a:spcBef>
                <a:spcPts val="0"/>
              </a:spcBef>
              <a:spcAft>
                <a:spcPts val="0"/>
              </a:spcAft>
              <a:buSzPts val="1300"/>
              <a:buChar char="●"/>
              <a:defRPr/>
            </a:lvl1pPr>
            <a:lvl2pPr marL="685800" lvl="1" indent="-223838">
              <a:spcBef>
                <a:spcPts val="0"/>
              </a:spcBef>
              <a:spcAft>
                <a:spcPts val="0"/>
              </a:spcAft>
              <a:buSzPts val="1100"/>
              <a:buChar char="○"/>
              <a:defRPr/>
            </a:lvl2pPr>
            <a:lvl3pPr marL="1028700" lvl="2" indent="-223838">
              <a:spcBef>
                <a:spcPts val="0"/>
              </a:spcBef>
              <a:spcAft>
                <a:spcPts val="0"/>
              </a:spcAft>
              <a:buSzPts val="1100"/>
              <a:buChar char="■"/>
              <a:defRPr/>
            </a:lvl3pPr>
            <a:lvl4pPr marL="1371600" lvl="3" indent="-223838">
              <a:spcBef>
                <a:spcPts val="0"/>
              </a:spcBef>
              <a:spcAft>
                <a:spcPts val="0"/>
              </a:spcAft>
              <a:buSzPts val="1100"/>
              <a:buChar char="●"/>
              <a:defRPr/>
            </a:lvl4pPr>
            <a:lvl5pPr marL="1714500" lvl="4" indent="-223838">
              <a:spcBef>
                <a:spcPts val="0"/>
              </a:spcBef>
              <a:spcAft>
                <a:spcPts val="0"/>
              </a:spcAft>
              <a:buSzPts val="1100"/>
              <a:buChar char="○"/>
              <a:defRPr/>
            </a:lvl5pPr>
            <a:lvl6pPr marL="2057400" lvl="5" indent="-223838">
              <a:spcBef>
                <a:spcPts val="0"/>
              </a:spcBef>
              <a:spcAft>
                <a:spcPts val="0"/>
              </a:spcAft>
              <a:buSzPts val="1100"/>
              <a:buChar char="■"/>
              <a:defRPr/>
            </a:lvl6pPr>
            <a:lvl7pPr marL="2400300" lvl="6" indent="-223838">
              <a:spcBef>
                <a:spcPts val="0"/>
              </a:spcBef>
              <a:spcAft>
                <a:spcPts val="0"/>
              </a:spcAft>
              <a:buSzPts val="1100"/>
              <a:buChar char="●"/>
              <a:defRPr/>
            </a:lvl7pPr>
            <a:lvl8pPr marL="2743200" lvl="7" indent="-223838">
              <a:spcBef>
                <a:spcPts val="0"/>
              </a:spcBef>
              <a:spcAft>
                <a:spcPts val="0"/>
              </a:spcAft>
              <a:buSzPts val="1100"/>
              <a:buChar char="○"/>
              <a:defRPr/>
            </a:lvl8pPr>
            <a:lvl9pPr marL="3086100" lvl="8" indent="-223838">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6402227" y="4749851"/>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6858000" cy="487800"/>
          </a:xfrm>
          <a:prstGeom prst="rect">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grpSp>
        <p:nvGrpSpPr>
          <p:cNvPr id="33" name="Google Shape;33;p5"/>
          <p:cNvGrpSpPr/>
          <p:nvPr/>
        </p:nvGrpSpPr>
        <p:grpSpPr>
          <a:xfrm>
            <a:off x="622795" y="1191256"/>
            <a:ext cx="559322"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36" name="Google Shape;36;p5"/>
          <p:cNvSpPr txBox="1">
            <a:spLocks noGrp="1"/>
          </p:cNvSpPr>
          <p:nvPr>
            <p:ph type="title"/>
          </p:nvPr>
        </p:nvSpPr>
        <p:spPr>
          <a:xfrm>
            <a:off x="547088" y="1318650"/>
            <a:ext cx="57663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1950"/>
            </a:lvl1pPr>
            <a:lvl2pPr lvl="1">
              <a:spcBef>
                <a:spcPts val="0"/>
              </a:spcBef>
              <a:spcAft>
                <a:spcPts val="0"/>
              </a:spcAft>
              <a:buSzPts val="2600"/>
              <a:buNone/>
              <a:defRPr sz="1950"/>
            </a:lvl2pPr>
            <a:lvl3pPr lvl="2">
              <a:spcBef>
                <a:spcPts val="0"/>
              </a:spcBef>
              <a:spcAft>
                <a:spcPts val="0"/>
              </a:spcAft>
              <a:buSzPts val="2600"/>
              <a:buNone/>
              <a:defRPr sz="1950"/>
            </a:lvl3pPr>
            <a:lvl4pPr lvl="3">
              <a:spcBef>
                <a:spcPts val="0"/>
              </a:spcBef>
              <a:spcAft>
                <a:spcPts val="0"/>
              </a:spcAft>
              <a:buSzPts val="2600"/>
              <a:buNone/>
              <a:defRPr sz="1950"/>
            </a:lvl4pPr>
            <a:lvl5pPr lvl="4">
              <a:spcBef>
                <a:spcPts val="0"/>
              </a:spcBef>
              <a:spcAft>
                <a:spcPts val="0"/>
              </a:spcAft>
              <a:buSzPts val="2600"/>
              <a:buNone/>
              <a:defRPr sz="1950"/>
            </a:lvl5pPr>
            <a:lvl6pPr lvl="5">
              <a:spcBef>
                <a:spcPts val="0"/>
              </a:spcBef>
              <a:spcAft>
                <a:spcPts val="0"/>
              </a:spcAft>
              <a:buSzPts val="2600"/>
              <a:buNone/>
              <a:defRPr sz="1950"/>
            </a:lvl6pPr>
            <a:lvl7pPr lvl="6">
              <a:spcBef>
                <a:spcPts val="0"/>
              </a:spcBef>
              <a:spcAft>
                <a:spcPts val="0"/>
              </a:spcAft>
              <a:buSzPts val="2600"/>
              <a:buNone/>
              <a:defRPr sz="1950"/>
            </a:lvl7pPr>
            <a:lvl8pPr lvl="7">
              <a:spcBef>
                <a:spcPts val="0"/>
              </a:spcBef>
              <a:spcAft>
                <a:spcPts val="0"/>
              </a:spcAft>
              <a:buSzPts val="2600"/>
              <a:buNone/>
              <a:defRPr sz="1950"/>
            </a:lvl8pPr>
            <a:lvl9pPr lvl="8">
              <a:spcBef>
                <a:spcPts val="0"/>
              </a:spcBef>
              <a:spcAft>
                <a:spcPts val="0"/>
              </a:spcAft>
              <a:buSzPts val="2600"/>
              <a:buNone/>
              <a:defRPr sz="1950"/>
            </a:lvl9pPr>
          </a:lstStyle>
          <a:p>
            <a:endParaRPr/>
          </a:p>
        </p:txBody>
      </p:sp>
      <p:sp>
        <p:nvSpPr>
          <p:cNvPr id="37" name="Google Shape;37;p5"/>
          <p:cNvSpPr txBox="1">
            <a:spLocks noGrp="1"/>
          </p:cNvSpPr>
          <p:nvPr>
            <p:ph type="body" idx="1"/>
          </p:nvPr>
        </p:nvSpPr>
        <p:spPr>
          <a:xfrm>
            <a:off x="546994" y="2078875"/>
            <a:ext cx="2830725" cy="2261100"/>
          </a:xfrm>
          <a:prstGeom prst="rect">
            <a:avLst/>
          </a:prstGeom>
        </p:spPr>
        <p:txBody>
          <a:bodyPr spcFirstLastPara="1" wrap="square" lIns="91425" tIns="91425" rIns="91425" bIns="91425" anchor="t" anchorCtr="0">
            <a:normAutofit/>
          </a:bodyPr>
          <a:lstStyle>
            <a:lvl1pPr marL="342900" lvl="0" indent="-233363">
              <a:spcBef>
                <a:spcPts val="0"/>
              </a:spcBef>
              <a:spcAft>
                <a:spcPts val="0"/>
              </a:spcAft>
              <a:buSzPts val="1300"/>
              <a:buChar char="●"/>
              <a:defRPr/>
            </a:lvl1pPr>
            <a:lvl2pPr marL="685800" lvl="1" indent="-223838">
              <a:spcBef>
                <a:spcPts val="0"/>
              </a:spcBef>
              <a:spcAft>
                <a:spcPts val="0"/>
              </a:spcAft>
              <a:buSzPts val="1100"/>
              <a:buChar char="○"/>
              <a:defRPr/>
            </a:lvl2pPr>
            <a:lvl3pPr marL="1028700" lvl="2" indent="-223838">
              <a:spcBef>
                <a:spcPts val="0"/>
              </a:spcBef>
              <a:spcAft>
                <a:spcPts val="0"/>
              </a:spcAft>
              <a:buSzPts val="1100"/>
              <a:buChar char="■"/>
              <a:defRPr/>
            </a:lvl3pPr>
            <a:lvl4pPr marL="1371600" lvl="3" indent="-223838">
              <a:spcBef>
                <a:spcPts val="0"/>
              </a:spcBef>
              <a:spcAft>
                <a:spcPts val="0"/>
              </a:spcAft>
              <a:buSzPts val="1100"/>
              <a:buChar char="●"/>
              <a:defRPr/>
            </a:lvl4pPr>
            <a:lvl5pPr marL="1714500" lvl="4" indent="-223838">
              <a:spcBef>
                <a:spcPts val="0"/>
              </a:spcBef>
              <a:spcAft>
                <a:spcPts val="0"/>
              </a:spcAft>
              <a:buSzPts val="1100"/>
              <a:buChar char="○"/>
              <a:defRPr/>
            </a:lvl5pPr>
            <a:lvl6pPr marL="2057400" lvl="5" indent="-223838">
              <a:spcBef>
                <a:spcPts val="0"/>
              </a:spcBef>
              <a:spcAft>
                <a:spcPts val="0"/>
              </a:spcAft>
              <a:buSzPts val="1100"/>
              <a:buChar char="■"/>
              <a:defRPr/>
            </a:lvl6pPr>
            <a:lvl7pPr marL="2400300" lvl="6" indent="-223838">
              <a:spcBef>
                <a:spcPts val="0"/>
              </a:spcBef>
              <a:spcAft>
                <a:spcPts val="0"/>
              </a:spcAft>
              <a:buSzPts val="1100"/>
              <a:buChar char="●"/>
              <a:defRPr/>
            </a:lvl7pPr>
            <a:lvl8pPr marL="2743200" lvl="7" indent="-223838">
              <a:spcBef>
                <a:spcPts val="0"/>
              </a:spcBef>
              <a:spcAft>
                <a:spcPts val="0"/>
              </a:spcAft>
              <a:buSzPts val="1100"/>
              <a:buChar char="○"/>
              <a:defRPr/>
            </a:lvl8pPr>
            <a:lvl9pPr marL="3086100" lvl="8" indent="-223838">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3482703" y="2078875"/>
            <a:ext cx="2830725" cy="2261100"/>
          </a:xfrm>
          <a:prstGeom prst="rect">
            <a:avLst/>
          </a:prstGeom>
        </p:spPr>
        <p:txBody>
          <a:bodyPr spcFirstLastPara="1" wrap="square" lIns="91425" tIns="91425" rIns="91425" bIns="91425" anchor="t" anchorCtr="0">
            <a:normAutofit/>
          </a:bodyPr>
          <a:lstStyle>
            <a:lvl1pPr marL="342900" lvl="0" indent="-233363">
              <a:spcBef>
                <a:spcPts val="0"/>
              </a:spcBef>
              <a:spcAft>
                <a:spcPts val="0"/>
              </a:spcAft>
              <a:buSzPts val="1300"/>
              <a:buChar char="●"/>
              <a:defRPr/>
            </a:lvl1pPr>
            <a:lvl2pPr marL="685800" lvl="1" indent="-223838">
              <a:spcBef>
                <a:spcPts val="0"/>
              </a:spcBef>
              <a:spcAft>
                <a:spcPts val="0"/>
              </a:spcAft>
              <a:buSzPts val="1100"/>
              <a:buChar char="○"/>
              <a:defRPr/>
            </a:lvl2pPr>
            <a:lvl3pPr marL="1028700" lvl="2" indent="-223838">
              <a:spcBef>
                <a:spcPts val="0"/>
              </a:spcBef>
              <a:spcAft>
                <a:spcPts val="0"/>
              </a:spcAft>
              <a:buSzPts val="1100"/>
              <a:buChar char="■"/>
              <a:defRPr/>
            </a:lvl3pPr>
            <a:lvl4pPr marL="1371600" lvl="3" indent="-223838">
              <a:spcBef>
                <a:spcPts val="0"/>
              </a:spcBef>
              <a:spcAft>
                <a:spcPts val="0"/>
              </a:spcAft>
              <a:buSzPts val="1100"/>
              <a:buChar char="●"/>
              <a:defRPr/>
            </a:lvl4pPr>
            <a:lvl5pPr marL="1714500" lvl="4" indent="-223838">
              <a:spcBef>
                <a:spcPts val="0"/>
              </a:spcBef>
              <a:spcAft>
                <a:spcPts val="0"/>
              </a:spcAft>
              <a:buSzPts val="1100"/>
              <a:buChar char="○"/>
              <a:defRPr/>
            </a:lvl5pPr>
            <a:lvl6pPr marL="2057400" lvl="5" indent="-223838">
              <a:spcBef>
                <a:spcPts val="0"/>
              </a:spcBef>
              <a:spcAft>
                <a:spcPts val="0"/>
              </a:spcAft>
              <a:buSzPts val="1100"/>
              <a:buChar char="■"/>
              <a:defRPr/>
            </a:lvl6pPr>
            <a:lvl7pPr marL="2400300" lvl="6" indent="-223838">
              <a:spcBef>
                <a:spcPts val="0"/>
              </a:spcBef>
              <a:spcAft>
                <a:spcPts val="0"/>
              </a:spcAft>
              <a:buSzPts val="1100"/>
              <a:buChar char="●"/>
              <a:defRPr/>
            </a:lvl7pPr>
            <a:lvl8pPr marL="2743200" lvl="7" indent="-223838">
              <a:spcBef>
                <a:spcPts val="0"/>
              </a:spcBef>
              <a:spcAft>
                <a:spcPts val="0"/>
              </a:spcAft>
              <a:buSzPts val="1100"/>
              <a:buChar char="○"/>
              <a:defRPr/>
            </a:lvl8pPr>
            <a:lvl9pPr marL="3086100" lvl="8" indent="-223838">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6402227" y="4749851"/>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6858000" cy="487800"/>
          </a:xfrm>
          <a:prstGeom prst="rect">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grpSp>
        <p:nvGrpSpPr>
          <p:cNvPr id="42" name="Google Shape;42;p6"/>
          <p:cNvGrpSpPr/>
          <p:nvPr/>
        </p:nvGrpSpPr>
        <p:grpSpPr>
          <a:xfrm>
            <a:off x="622795" y="1191256"/>
            <a:ext cx="559322"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45" name="Google Shape;45;p6"/>
          <p:cNvSpPr txBox="1">
            <a:spLocks noGrp="1"/>
          </p:cNvSpPr>
          <p:nvPr>
            <p:ph type="title"/>
          </p:nvPr>
        </p:nvSpPr>
        <p:spPr>
          <a:xfrm>
            <a:off x="547088" y="1318650"/>
            <a:ext cx="57663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1950"/>
            </a:lvl1pPr>
            <a:lvl2pPr lvl="1">
              <a:spcBef>
                <a:spcPts val="0"/>
              </a:spcBef>
              <a:spcAft>
                <a:spcPts val="0"/>
              </a:spcAft>
              <a:buSzPts val="2600"/>
              <a:buNone/>
              <a:defRPr sz="1950"/>
            </a:lvl2pPr>
            <a:lvl3pPr lvl="2">
              <a:spcBef>
                <a:spcPts val="0"/>
              </a:spcBef>
              <a:spcAft>
                <a:spcPts val="0"/>
              </a:spcAft>
              <a:buSzPts val="2600"/>
              <a:buNone/>
              <a:defRPr sz="1950"/>
            </a:lvl3pPr>
            <a:lvl4pPr lvl="3">
              <a:spcBef>
                <a:spcPts val="0"/>
              </a:spcBef>
              <a:spcAft>
                <a:spcPts val="0"/>
              </a:spcAft>
              <a:buSzPts val="2600"/>
              <a:buNone/>
              <a:defRPr sz="1950"/>
            </a:lvl4pPr>
            <a:lvl5pPr lvl="4">
              <a:spcBef>
                <a:spcPts val="0"/>
              </a:spcBef>
              <a:spcAft>
                <a:spcPts val="0"/>
              </a:spcAft>
              <a:buSzPts val="2600"/>
              <a:buNone/>
              <a:defRPr sz="1950"/>
            </a:lvl5pPr>
            <a:lvl6pPr lvl="5">
              <a:spcBef>
                <a:spcPts val="0"/>
              </a:spcBef>
              <a:spcAft>
                <a:spcPts val="0"/>
              </a:spcAft>
              <a:buSzPts val="2600"/>
              <a:buNone/>
              <a:defRPr sz="1950"/>
            </a:lvl6pPr>
            <a:lvl7pPr lvl="6">
              <a:spcBef>
                <a:spcPts val="0"/>
              </a:spcBef>
              <a:spcAft>
                <a:spcPts val="0"/>
              </a:spcAft>
              <a:buSzPts val="2600"/>
              <a:buNone/>
              <a:defRPr sz="1950"/>
            </a:lvl7pPr>
            <a:lvl8pPr lvl="7">
              <a:spcBef>
                <a:spcPts val="0"/>
              </a:spcBef>
              <a:spcAft>
                <a:spcPts val="0"/>
              </a:spcAft>
              <a:buSzPts val="2600"/>
              <a:buNone/>
              <a:defRPr sz="1950"/>
            </a:lvl8pPr>
            <a:lvl9pPr lvl="8">
              <a:spcBef>
                <a:spcPts val="0"/>
              </a:spcBef>
              <a:spcAft>
                <a:spcPts val="0"/>
              </a:spcAft>
              <a:buSzPts val="2600"/>
              <a:buNone/>
              <a:defRPr sz="1950"/>
            </a:lvl9pPr>
          </a:lstStyle>
          <a:p>
            <a:endParaRPr/>
          </a:p>
        </p:txBody>
      </p:sp>
      <p:sp>
        <p:nvSpPr>
          <p:cNvPr id="46" name="Google Shape;46;p6"/>
          <p:cNvSpPr txBox="1">
            <a:spLocks noGrp="1"/>
          </p:cNvSpPr>
          <p:nvPr>
            <p:ph type="sldNum" idx="12"/>
          </p:nvPr>
        </p:nvSpPr>
        <p:spPr>
          <a:xfrm>
            <a:off x="6402227" y="4749851"/>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6858000" cy="487800"/>
          </a:xfrm>
          <a:prstGeom prst="rect">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grpSp>
        <p:nvGrpSpPr>
          <p:cNvPr id="49" name="Google Shape;49;p7"/>
          <p:cNvGrpSpPr/>
          <p:nvPr/>
        </p:nvGrpSpPr>
        <p:grpSpPr>
          <a:xfrm>
            <a:off x="622795" y="1191256"/>
            <a:ext cx="559322"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52" name="Google Shape;52;p7"/>
          <p:cNvSpPr txBox="1">
            <a:spLocks noGrp="1"/>
          </p:cNvSpPr>
          <p:nvPr>
            <p:ph type="title"/>
          </p:nvPr>
        </p:nvSpPr>
        <p:spPr>
          <a:xfrm>
            <a:off x="547500" y="1318650"/>
            <a:ext cx="2475675"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1950"/>
            </a:lvl1pPr>
            <a:lvl2pPr lvl="1">
              <a:spcBef>
                <a:spcPts val="0"/>
              </a:spcBef>
              <a:spcAft>
                <a:spcPts val="0"/>
              </a:spcAft>
              <a:buSzPts val="2600"/>
              <a:buNone/>
              <a:defRPr sz="1950"/>
            </a:lvl2pPr>
            <a:lvl3pPr lvl="2">
              <a:spcBef>
                <a:spcPts val="0"/>
              </a:spcBef>
              <a:spcAft>
                <a:spcPts val="0"/>
              </a:spcAft>
              <a:buSzPts val="2600"/>
              <a:buNone/>
              <a:defRPr sz="1950"/>
            </a:lvl3pPr>
            <a:lvl4pPr lvl="3">
              <a:spcBef>
                <a:spcPts val="0"/>
              </a:spcBef>
              <a:spcAft>
                <a:spcPts val="0"/>
              </a:spcAft>
              <a:buSzPts val="2600"/>
              <a:buNone/>
              <a:defRPr sz="1950"/>
            </a:lvl4pPr>
            <a:lvl5pPr lvl="4">
              <a:spcBef>
                <a:spcPts val="0"/>
              </a:spcBef>
              <a:spcAft>
                <a:spcPts val="0"/>
              </a:spcAft>
              <a:buSzPts val="2600"/>
              <a:buNone/>
              <a:defRPr sz="1950"/>
            </a:lvl5pPr>
            <a:lvl6pPr lvl="5">
              <a:spcBef>
                <a:spcPts val="0"/>
              </a:spcBef>
              <a:spcAft>
                <a:spcPts val="0"/>
              </a:spcAft>
              <a:buSzPts val="2600"/>
              <a:buNone/>
              <a:defRPr sz="1950"/>
            </a:lvl6pPr>
            <a:lvl7pPr lvl="6">
              <a:spcBef>
                <a:spcPts val="0"/>
              </a:spcBef>
              <a:spcAft>
                <a:spcPts val="0"/>
              </a:spcAft>
              <a:buSzPts val="2600"/>
              <a:buNone/>
              <a:defRPr sz="1950"/>
            </a:lvl7pPr>
            <a:lvl8pPr lvl="7">
              <a:spcBef>
                <a:spcPts val="0"/>
              </a:spcBef>
              <a:spcAft>
                <a:spcPts val="0"/>
              </a:spcAft>
              <a:buSzPts val="2600"/>
              <a:buNone/>
              <a:defRPr sz="1950"/>
            </a:lvl8pPr>
            <a:lvl9pPr lvl="8">
              <a:spcBef>
                <a:spcPts val="0"/>
              </a:spcBef>
              <a:spcAft>
                <a:spcPts val="0"/>
              </a:spcAft>
              <a:buSzPts val="2600"/>
              <a:buNone/>
              <a:defRPr sz="1950"/>
            </a:lvl9pPr>
          </a:lstStyle>
          <a:p>
            <a:endParaRPr/>
          </a:p>
        </p:txBody>
      </p:sp>
      <p:sp>
        <p:nvSpPr>
          <p:cNvPr id="53" name="Google Shape;53;p7"/>
          <p:cNvSpPr txBox="1">
            <a:spLocks noGrp="1"/>
          </p:cNvSpPr>
          <p:nvPr>
            <p:ph type="body" idx="1"/>
          </p:nvPr>
        </p:nvSpPr>
        <p:spPr>
          <a:xfrm>
            <a:off x="540919" y="2781725"/>
            <a:ext cx="2475675" cy="1597500"/>
          </a:xfrm>
          <a:prstGeom prst="rect">
            <a:avLst/>
          </a:prstGeom>
        </p:spPr>
        <p:txBody>
          <a:bodyPr spcFirstLastPara="1" wrap="square" lIns="91425" tIns="91425" rIns="91425" bIns="91425" anchor="t" anchorCtr="0">
            <a:normAutofit/>
          </a:bodyPr>
          <a:lstStyle>
            <a:lvl1pPr marL="342900" lvl="0" indent="-233363">
              <a:spcBef>
                <a:spcPts val="0"/>
              </a:spcBef>
              <a:spcAft>
                <a:spcPts val="0"/>
              </a:spcAft>
              <a:buSzPts val="1300"/>
              <a:buChar char="●"/>
              <a:defRPr/>
            </a:lvl1pPr>
            <a:lvl2pPr marL="685800" lvl="1" indent="-223838">
              <a:spcBef>
                <a:spcPts val="0"/>
              </a:spcBef>
              <a:spcAft>
                <a:spcPts val="0"/>
              </a:spcAft>
              <a:buSzPts val="1100"/>
              <a:buChar char="○"/>
              <a:defRPr/>
            </a:lvl2pPr>
            <a:lvl3pPr marL="1028700" lvl="2" indent="-223838">
              <a:spcBef>
                <a:spcPts val="0"/>
              </a:spcBef>
              <a:spcAft>
                <a:spcPts val="0"/>
              </a:spcAft>
              <a:buSzPts val="1100"/>
              <a:buChar char="■"/>
              <a:defRPr/>
            </a:lvl3pPr>
            <a:lvl4pPr marL="1371600" lvl="3" indent="-223838">
              <a:spcBef>
                <a:spcPts val="0"/>
              </a:spcBef>
              <a:spcAft>
                <a:spcPts val="0"/>
              </a:spcAft>
              <a:buSzPts val="1100"/>
              <a:buChar char="●"/>
              <a:defRPr/>
            </a:lvl4pPr>
            <a:lvl5pPr marL="1714500" lvl="4" indent="-223838">
              <a:spcBef>
                <a:spcPts val="0"/>
              </a:spcBef>
              <a:spcAft>
                <a:spcPts val="0"/>
              </a:spcAft>
              <a:buSzPts val="1100"/>
              <a:buChar char="○"/>
              <a:defRPr/>
            </a:lvl5pPr>
            <a:lvl6pPr marL="2057400" lvl="5" indent="-223838">
              <a:spcBef>
                <a:spcPts val="0"/>
              </a:spcBef>
              <a:spcAft>
                <a:spcPts val="0"/>
              </a:spcAft>
              <a:buSzPts val="1100"/>
              <a:buChar char="■"/>
              <a:defRPr/>
            </a:lvl6pPr>
            <a:lvl7pPr marL="2400300" lvl="6" indent="-223838">
              <a:spcBef>
                <a:spcPts val="0"/>
              </a:spcBef>
              <a:spcAft>
                <a:spcPts val="0"/>
              </a:spcAft>
              <a:buSzPts val="1100"/>
              <a:buChar char="●"/>
              <a:defRPr/>
            </a:lvl7pPr>
            <a:lvl8pPr marL="2743200" lvl="7" indent="-223838">
              <a:spcBef>
                <a:spcPts val="0"/>
              </a:spcBef>
              <a:spcAft>
                <a:spcPts val="0"/>
              </a:spcAft>
              <a:buSzPts val="1100"/>
              <a:buChar char="○"/>
              <a:defRPr/>
            </a:lvl8pPr>
            <a:lvl9pPr marL="3086100" lvl="8" indent="-223838">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6402227" y="4749851"/>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622795" y="4169130"/>
            <a:ext cx="559322"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59" name="Google Shape;59;p8"/>
          <p:cNvSpPr txBox="1">
            <a:spLocks noGrp="1"/>
          </p:cNvSpPr>
          <p:nvPr>
            <p:ph type="title"/>
          </p:nvPr>
        </p:nvSpPr>
        <p:spPr>
          <a:xfrm>
            <a:off x="547088" y="864300"/>
            <a:ext cx="52659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2700">
                <a:solidFill>
                  <a:schemeClr val="lt1"/>
                </a:solidFill>
              </a:defRPr>
            </a:lvl1pPr>
            <a:lvl2pPr lvl="1">
              <a:spcBef>
                <a:spcPts val="0"/>
              </a:spcBef>
              <a:spcAft>
                <a:spcPts val="0"/>
              </a:spcAft>
              <a:buClr>
                <a:schemeClr val="lt1"/>
              </a:buClr>
              <a:buSzPts val="3600"/>
              <a:buNone/>
              <a:defRPr sz="2700">
                <a:solidFill>
                  <a:schemeClr val="lt1"/>
                </a:solidFill>
              </a:defRPr>
            </a:lvl2pPr>
            <a:lvl3pPr lvl="2">
              <a:spcBef>
                <a:spcPts val="0"/>
              </a:spcBef>
              <a:spcAft>
                <a:spcPts val="0"/>
              </a:spcAft>
              <a:buClr>
                <a:schemeClr val="lt1"/>
              </a:buClr>
              <a:buSzPts val="3600"/>
              <a:buNone/>
              <a:defRPr sz="2700">
                <a:solidFill>
                  <a:schemeClr val="lt1"/>
                </a:solidFill>
              </a:defRPr>
            </a:lvl3pPr>
            <a:lvl4pPr lvl="3">
              <a:spcBef>
                <a:spcPts val="0"/>
              </a:spcBef>
              <a:spcAft>
                <a:spcPts val="0"/>
              </a:spcAft>
              <a:buClr>
                <a:schemeClr val="lt1"/>
              </a:buClr>
              <a:buSzPts val="3600"/>
              <a:buNone/>
              <a:defRPr sz="2700">
                <a:solidFill>
                  <a:schemeClr val="lt1"/>
                </a:solidFill>
              </a:defRPr>
            </a:lvl4pPr>
            <a:lvl5pPr lvl="4">
              <a:spcBef>
                <a:spcPts val="0"/>
              </a:spcBef>
              <a:spcAft>
                <a:spcPts val="0"/>
              </a:spcAft>
              <a:buClr>
                <a:schemeClr val="lt1"/>
              </a:buClr>
              <a:buSzPts val="3600"/>
              <a:buNone/>
              <a:defRPr sz="2700">
                <a:solidFill>
                  <a:schemeClr val="lt1"/>
                </a:solidFill>
              </a:defRPr>
            </a:lvl5pPr>
            <a:lvl6pPr lvl="5">
              <a:spcBef>
                <a:spcPts val="0"/>
              </a:spcBef>
              <a:spcAft>
                <a:spcPts val="0"/>
              </a:spcAft>
              <a:buClr>
                <a:schemeClr val="lt1"/>
              </a:buClr>
              <a:buSzPts val="3600"/>
              <a:buNone/>
              <a:defRPr sz="2700">
                <a:solidFill>
                  <a:schemeClr val="lt1"/>
                </a:solidFill>
              </a:defRPr>
            </a:lvl6pPr>
            <a:lvl7pPr lvl="6">
              <a:spcBef>
                <a:spcPts val="0"/>
              </a:spcBef>
              <a:spcAft>
                <a:spcPts val="0"/>
              </a:spcAft>
              <a:buClr>
                <a:schemeClr val="lt1"/>
              </a:buClr>
              <a:buSzPts val="3600"/>
              <a:buNone/>
              <a:defRPr sz="2700">
                <a:solidFill>
                  <a:schemeClr val="lt1"/>
                </a:solidFill>
              </a:defRPr>
            </a:lvl7pPr>
            <a:lvl8pPr lvl="7">
              <a:spcBef>
                <a:spcPts val="0"/>
              </a:spcBef>
              <a:spcAft>
                <a:spcPts val="0"/>
              </a:spcAft>
              <a:buClr>
                <a:schemeClr val="lt1"/>
              </a:buClr>
              <a:buSzPts val="3600"/>
              <a:buNone/>
              <a:defRPr sz="2700">
                <a:solidFill>
                  <a:schemeClr val="lt1"/>
                </a:solidFill>
              </a:defRPr>
            </a:lvl8pPr>
            <a:lvl9pPr lvl="8">
              <a:spcBef>
                <a:spcPts val="0"/>
              </a:spcBef>
              <a:spcAft>
                <a:spcPts val="0"/>
              </a:spcAft>
              <a:buClr>
                <a:schemeClr val="lt1"/>
              </a:buClr>
              <a:buSzPts val="3600"/>
              <a:buNone/>
              <a:defRPr sz="2700">
                <a:solidFill>
                  <a:schemeClr val="lt1"/>
                </a:solidFill>
              </a:defRPr>
            </a:lvl9pPr>
          </a:lstStyle>
          <a:p>
            <a:endParaRPr/>
          </a:p>
        </p:txBody>
      </p:sp>
      <p:sp>
        <p:nvSpPr>
          <p:cNvPr id="60" name="Google Shape;60;p8"/>
          <p:cNvSpPr txBox="1">
            <a:spLocks noGrp="1"/>
          </p:cNvSpPr>
          <p:nvPr>
            <p:ph type="sldNum" idx="12"/>
          </p:nvPr>
        </p:nvSpPr>
        <p:spPr>
          <a:xfrm>
            <a:off x="6402227" y="4749851"/>
            <a:ext cx="411525"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3429000" cy="5143500"/>
          </a:xfrm>
          <a:prstGeom prst="rect">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grpSp>
        <p:nvGrpSpPr>
          <p:cNvPr id="63" name="Google Shape;63;p9"/>
          <p:cNvGrpSpPr/>
          <p:nvPr/>
        </p:nvGrpSpPr>
        <p:grpSpPr>
          <a:xfrm>
            <a:off x="622795" y="1191256"/>
            <a:ext cx="559322"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66" name="Google Shape;66;p9"/>
          <p:cNvSpPr txBox="1">
            <a:spLocks noGrp="1"/>
          </p:cNvSpPr>
          <p:nvPr>
            <p:ph type="title"/>
          </p:nvPr>
        </p:nvSpPr>
        <p:spPr>
          <a:xfrm>
            <a:off x="547500" y="1318650"/>
            <a:ext cx="2475675"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1950"/>
            </a:lvl1pPr>
            <a:lvl2pPr lvl="1">
              <a:spcBef>
                <a:spcPts val="0"/>
              </a:spcBef>
              <a:spcAft>
                <a:spcPts val="0"/>
              </a:spcAft>
              <a:buSzPts val="2600"/>
              <a:buNone/>
              <a:defRPr sz="1950"/>
            </a:lvl2pPr>
            <a:lvl3pPr lvl="2">
              <a:spcBef>
                <a:spcPts val="0"/>
              </a:spcBef>
              <a:spcAft>
                <a:spcPts val="0"/>
              </a:spcAft>
              <a:buSzPts val="2600"/>
              <a:buNone/>
              <a:defRPr sz="1950"/>
            </a:lvl3pPr>
            <a:lvl4pPr lvl="3">
              <a:spcBef>
                <a:spcPts val="0"/>
              </a:spcBef>
              <a:spcAft>
                <a:spcPts val="0"/>
              </a:spcAft>
              <a:buSzPts val="2600"/>
              <a:buNone/>
              <a:defRPr sz="1950"/>
            </a:lvl4pPr>
            <a:lvl5pPr lvl="4">
              <a:spcBef>
                <a:spcPts val="0"/>
              </a:spcBef>
              <a:spcAft>
                <a:spcPts val="0"/>
              </a:spcAft>
              <a:buSzPts val="2600"/>
              <a:buNone/>
              <a:defRPr sz="1950"/>
            </a:lvl5pPr>
            <a:lvl6pPr lvl="5">
              <a:spcBef>
                <a:spcPts val="0"/>
              </a:spcBef>
              <a:spcAft>
                <a:spcPts val="0"/>
              </a:spcAft>
              <a:buSzPts val="2600"/>
              <a:buNone/>
              <a:defRPr sz="1950"/>
            </a:lvl6pPr>
            <a:lvl7pPr lvl="6">
              <a:spcBef>
                <a:spcPts val="0"/>
              </a:spcBef>
              <a:spcAft>
                <a:spcPts val="0"/>
              </a:spcAft>
              <a:buSzPts val="2600"/>
              <a:buNone/>
              <a:defRPr sz="1950"/>
            </a:lvl7pPr>
            <a:lvl8pPr lvl="7">
              <a:spcBef>
                <a:spcPts val="0"/>
              </a:spcBef>
              <a:spcAft>
                <a:spcPts val="0"/>
              </a:spcAft>
              <a:buSzPts val="2600"/>
              <a:buNone/>
              <a:defRPr sz="1950"/>
            </a:lvl8pPr>
            <a:lvl9pPr lvl="8">
              <a:spcBef>
                <a:spcPts val="0"/>
              </a:spcBef>
              <a:spcAft>
                <a:spcPts val="0"/>
              </a:spcAft>
              <a:buSzPts val="2600"/>
              <a:buNone/>
              <a:defRPr sz="1950"/>
            </a:lvl9pPr>
          </a:lstStyle>
          <a:p>
            <a:endParaRPr/>
          </a:p>
        </p:txBody>
      </p:sp>
      <p:sp>
        <p:nvSpPr>
          <p:cNvPr id="67" name="Google Shape;67;p9"/>
          <p:cNvSpPr txBox="1">
            <a:spLocks noGrp="1"/>
          </p:cNvSpPr>
          <p:nvPr>
            <p:ph type="subTitle" idx="1"/>
          </p:nvPr>
        </p:nvSpPr>
        <p:spPr>
          <a:xfrm>
            <a:off x="543713" y="3161525"/>
            <a:ext cx="2475675"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200"/>
            </a:lvl1pPr>
            <a:lvl2pPr lvl="1">
              <a:lnSpc>
                <a:spcPct val="100000"/>
              </a:lnSpc>
              <a:spcBef>
                <a:spcPts val="0"/>
              </a:spcBef>
              <a:spcAft>
                <a:spcPts val="0"/>
              </a:spcAft>
              <a:buSzPts val="1600"/>
              <a:buNone/>
              <a:defRPr sz="1200"/>
            </a:lvl2pPr>
            <a:lvl3pPr lvl="2">
              <a:lnSpc>
                <a:spcPct val="100000"/>
              </a:lnSpc>
              <a:spcBef>
                <a:spcPts val="0"/>
              </a:spcBef>
              <a:spcAft>
                <a:spcPts val="0"/>
              </a:spcAft>
              <a:buSzPts val="1600"/>
              <a:buNone/>
              <a:defRPr sz="1200"/>
            </a:lvl3pPr>
            <a:lvl4pPr lvl="3">
              <a:lnSpc>
                <a:spcPct val="100000"/>
              </a:lnSpc>
              <a:spcBef>
                <a:spcPts val="0"/>
              </a:spcBef>
              <a:spcAft>
                <a:spcPts val="0"/>
              </a:spcAft>
              <a:buSzPts val="1600"/>
              <a:buNone/>
              <a:defRPr sz="1200"/>
            </a:lvl4pPr>
            <a:lvl5pPr lvl="4">
              <a:lnSpc>
                <a:spcPct val="100000"/>
              </a:lnSpc>
              <a:spcBef>
                <a:spcPts val="0"/>
              </a:spcBef>
              <a:spcAft>
                <a:spcPts val="0"/>
              </a:spcAft>
              <a:buSzPts val="1600"/>
              <a:buNone/>
              <a:defRPr sz="1200"/>
            </a:lvl5pPr>
            <a:lvl6pPr lvl="5">
              <a:lnSpc>
                <a:spcPct val="100000"/>
              </a:lnSpc>
              <a:spcBef>
                <a:spcPts val="0"/>
              </a:spcBef>
              <a:spcAft>
                <a:spcPts val="0"/>
              </a:spcAft>
              <a:buSzPts val="1600"/>
              <a:buNone/>
              <a:defRPr sz="1200"/>
            </a:lvl6pPr>
            <a:lvl7pPr lvl="6">
              <a:lnSpc>
                <a:spcPct val="100000"/>
              </a:lnSpc>
              <a:spcBef>
                <a:spcPts val="0"/>
              </a:spcBef>
              <a:spcAft>
                <a:spcPts val="0"/>
              </a:spcAft>
              <a:buSzPts val="1600"/>
              <a:buNone/>
              <a:defRPr sz="1200"/>
            </a:lvl7pPr>
            <a:lvl8pPr lvl="7">
              <a:lnSpc>
                <a:spcPct val="100000"/>
              </a:lnSpc>
              <a:spcBef>
                <a:spcPts val="0"/>
              </a:spcBef>
              <a:spcAft>
                <a:spcPts val="0"/>
              </a:spcAft>
              <a:buSzPts val="1600"/>
              <a:buNone/>
              <a:defRPr sz="1200"/>
            </a:lvl8pPr>
            <a:lvl9pPr lvl="8">
              <a:lnSpc>
                <a:spcPct val="100000"/>
              </a:lnSpc>
              <a:spcBef>
                <a:spcPts val="0"/>
              </a:spcBef>
              <a:spcAft>
                <a:spcPts val="0"/>
              </a:spcAft>
              <a:buSzPts val="1600"/>
              <a:buNone/>
              <a:defRPr sz="1200"/>
            </a:lvl9pPr>
          </a:lstStyle>
          <a:p>
            <a:endParaRPr/>
          </a:p>
        </p:txBody>
      </p:sp>
      <p:sp>
        <p:nvSpPr>
          <p:cNvPr id="68" name="Google Shape;68;p9"/>
          <p:cNvSpPr txBox="1">
            <a:spLocks noGrp="1"/>
          </p:cNvSpPr>
          <p:nvPr>
            <p:ph type="body" idx="2"/>
          </p:nvPr>
        </p:nvSpPr>
        <p:spPr>
          <a:xfrm>
            <a:off x="3880669" y="1352625"/>
            <a:ext cx="2530800" cy="3025500"/>
          </a:xfrm>
          <a:prstGeom prst="rect">
            <a:avLst/>
          </a:prstGeom>
        </p:spPr>
        <p:txBody>
          <a:bodyPr spcFirstLastPara="1" wrap="square" lIns="91425" tIns="91425" rIns="91425" bIns="91425" anchor="t" anchorCtr="0">
            <a:normAutofit/>
          </a:bodyPr>
          <a:lstStyle>
            <a:lvl1pPr marL="342900" lvl="0" indent="-233363">
              <a:spcBef>
                <a:spcPts val="0"/>
              </a:spcBef>
              <a:spcAft>
                <a:spcPts val="0"/>
              </a:spcAft>
              <a:buSzPts val="1300"/>
              <a:buChar char="●"/>
              <a:defRPr/>
            </a:lvl1pPr>
            <a:lvl2pPr marL="685800" lvl="1" indent="-223838">
              <a:spcBef>
                <a:spcPts val="0"/>
              </a:spcBef>
              <a:spcAft>
                <a:spcPts val="0"/>
              </a:spcAft>
              <a:buSzPts val="1100"/>
              <a:buChar char="○"/>
              <a:defRPr/>
            </a:lvl2pPr>
            <a:lvl3pPr marL="1028700" lvl="2" indent="-223838">
              <a:spcBef>
                <a:spcPts val="0"/>
              </a:spcBef>
              <a:spcAft>
                <a:spcPts val="0"/>
              </a:spcAft>
              <a:buSzPts val="1100"/>
              <a:buChar char="■"/>
              <a:defRPr/>
            </a:lvl3pPr>
            <a:lvl4pPr marL="1371600" lvl="3" indent="-223838">
              <a:spcBef>
                <a:spcPts val="0"/>
              </a:spcBef>
              <a:spcAft>
                <a:spcPts val="0"/>
              </a:spcAft>
              <a:buSzPts val="1100"/>
              <a:buChar char="●"/>
              <a:defRPr/>
            </a:lvl4pPr>
            <a:lvl5pPr marL="1714500" lvl="4" indent="-223838">
              <a:spcBef>
                <a:spcPts val="0"/>
              </a:spcBef>
              <a:spcAft>
                <a:spcPts val="0"/>
              </a:spcAft>
              <a:buSzPts val="1100"/>
              <a:buChar char="○"/>
              <a:defRPr/>
            </a:lvl5pPr>
            <a:lvl6pPr marL="2057400" lvl="5" indent="-223838">
              <a:spcBef>
                <a:spcPts val="0"/>
              </a:spcBef>
              <a:spcAft>
                <a:spcPts val="0"/>
              </a:spcAft>
              <a:buSzPts val="1100"/>
              <a:buChar char="■"/>
              <a:defRPr/>
            </a:lvl6pPr>
            <a:lvl7pPr marL="2400300" lvl="6" indent="-223838">
              <a:spcBef>
                <a:spcPts val="0"/>
              </a:spcBef>
              <a:spcAft>
                <a:spcPts val="0"/>
              </a:spcAft>
              <a:buSzPts val="1100"/>
              <a:buChar char="●"/>
              <a:defRPr/>
            </a:lvl7pPr>
            <a:lvl8pPr marL="2743200" lvl="7" indent="-223838">
              <a:spcBef>
                <a:spcPts val="0"/>
              </a:spcBef>
              <a:spcAft>
                <a:spcPts val="0"/>
              </a:spcAft>
              <a:buSzPts val="1100"/>
              <a:buChar char="○"/>
              <a:defRPr/>
            </a:lvl8pPr>
            <a:lvl9pPr marL="3086100" lvl="8" indent="-223838">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6402227" y="4749851"/>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543713" y="4372551"/>
            <a:ext cx="5773050" cy="460500"/>
          </a:xfrm>
          <a:prstGeom prst="rect">
            <a:avLst/>
          </a:prstGeom>
        </p:spPr>
        <p:txBody>
          <a:bodyPr spcFirstLastPara="1" wrap="square" lIns="91425" tIns="91425" rIns="91425" bIns="91425" anchor="ctr" anchorCtr="0">
            <a:normAutofit/>
          </a:bodyPr>
          <a:lstStyle>
            <a:lvl1pPr marL="342900" lvl="0" indent="-17145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6402227" y="4749851"/>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6402227" y="4749851"/>
            <a:ext cx="411525" cy="393600"/>
          </a:xfrm>
          <a:prstGeom prst="rect">
            <a:avLst/>
          </a:prstGeom>
          <a:noFill/>
          <a:ln>
            <a:noFill/>
          </a:ln>
        </p:spPr>
        <p:txBody>
          <a:bodyPr spcFirstLastPara="1" wrap="square" lIns="91425" tIns="91425" rIns="91425" bIns="91425" anchor="ctr" anchorCtr="0">
            <a:normAutofit/>
          </a:bodyPr>
          <a:lstStyle>
            <a:lvl1pPr lvl="0" algn="r">
              <a:buNone/>
              <a:defRPr sz="750">
                <a:solidFill>
                  <a:schemeClr val="accent1"/>
                </a:solidFill>
                <a:latin typeface="Lato"/>
                <a:ea typeface="Lato"/>
                <a:cs typeface="Lato"/>
                <a:sym typeface="Lato"/>
              </a:defRPr>
            </a:lvl1pPr>
            <a:lvl2pPr lvl="1" algn="r">
              <a:buNone/>
              <a:defRPr sz="750">
                <a:solidFill>
                  <a:schemeClr val="accent1"/>
                </a:solidFill>
                <a:latin typeface="Lato"/>
                <a:ea typeface="Lato"/>
                <a:cs typeface="Lato"/>
                <a:sym typeface="Lato"/>
              </a:defRPr>
            </a:lvl2pPr>
            <a:lvl3pPr lvl="2" algn="r">
              <a:buNone/>
              <a:defRPr sz="750">
                <a:solidFill>
                  <a:schemeClr val="accent1"/>
                </a:solidFill>
                <a:latin typeface="Lato"/>
                <a:ea typeface="Lato"/>
                <a:cs typeface="Lato"/>
                <a:sym typeface="Lato"/>
              </a:defRPr>
            </a:lvl3pPr>
            <a:lvl4pPr lvl="3" algn="r">
              <a:buNone/>
              <a:defRPr sz="750">
                <a:solidFill>
                  <a:schemeClr val="accent1"/>
                </a:solidFill>
                <a:latin typeface="Lato"/>
                <a:ea typeface="Lato"/>
                <a:cs typeface="Lato"/>
                <a:sym typeface="Lato"/>
              </a:defRPr>
            </a:lvl4pPr>
            <a:lvl5pPr lvl="4" algn="r">
              <a:buNone/>
              <a:defRPr sz="750">
                <a:solidFill>
                  <a:schemeClr val="accent1"/>
                </a:solidFill>
                <a:latin typeface="Lato"/>
                <a:ea typeface="Lato"/>
                <a:cs typeface="Lato"/>
                <a:sym typeface="Lato"/>
              </a:defRPr>
            </a:lvl5pPr>
            <a:lvl6pPr lvl="5" algn="r">
              <a:buNone/>
              <a:defRPr sz="750">
                <a:solidFill>
                  <a:schemeClr val="accent1"/>
                </a:solidFill>
                <a:latin typeface="Lato"/>
                <a:ea typeface="Lato"/>
                <a:cs typeface="Lato"/>
                <a:sym typeface="Lato"/>
              </a:defRPr>
            </a:lvl6pPr>
            <a:lvl7pPr lvl="6" algn="r">
              <a:buNone/>
              <a:defRPr sz="750">
                <a:solidFill>
                  <a:schemeClr val="accent1"/>
                </a:solidFill>
                <a:latin typeface="Lato"/>
                <a:ea typeface="Lato"/>
                <a:cs typeface="Lato"/>
                <a:sym typeface="Lato"/>
              </a:defRPr>
            </a:lvl7pPr>
            <a:lvl8pPr lvl="7" algn="r">
              <a:buNone/>
              <a:defRPr sz="750">
                <a:solidFill>
                  <a:schemeClr val="accent1"/>
                </a:solidFill>
                <a:latin typeface="Lato"/>
                <a:ea typeface="Lato"/>
                <a:cs typeface="Lato"/>
                <a:sym typeface="Lato"/>
              </a:defRPr>
            </a:lvl8pPr>
            <a:lvl9pPr lvl="8" algn="r">
              <a:buNone/>
              <a:defRPr sz="750">
                <a:solidFill>
                  <a:schemeClr val="accent1"/>
                </a:solidFill>
                <a:latin typeface="Lato"/>
                <a:ea typeface="Lato"/>
                <a:cs typeface="Lato"/>
                <a:sym typeface="Lato"/>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www.bls.gov/data/tools.htm" TargetMode="External"/><Relationship Id="rId4" Type="http://schemas.openxmlformats.org/officeDocument/2006/relationships/hyperlink" Target="https://fred.stlouisfed.org/docs/api/fred/"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grpSp>
        <p:nvGrpSpPr>
          <p:cNvPr id="6" name="Group 5">
            <a:extLst>
              <a:ext uri="{FF2B5EF4-FFF2-40B4-BE49-F238E27FC236}">
                <a16:creationId xmlns:a16="http://schemas.microsoft.com/office/drawing/2014/main" id="{59660E6D-E5A5-40DF-A6C4-3DDE0525D9EA}"/>
              </a:ext>
            </a:extLst>
          </p:cNvPr>
          <p:cNvGrpSpPr/>
          <p:nvPr/>
        </p:nvGrpSpPr>
        <p:grpSpPr>
          <a:xfrm>
            <a:off x="-1" y="0"/>
            <a:ext cx="6858001" cy="5143501"/>
            <a:chOff x="-1" y="0"/>
            <a:chExt cx="6858001" cy="5143501"/>
          </a:xfrm>
        </p:grpSpPr>
        <p:pic>
          <p:nvPicPr>
            <p:cNvPr id="5" name="Picture 4" descr="A picture containing shape&#10;&#10;Description automatically generated">
              <a:extLst>
                <a:ext uri="{FF2B5EF4-FFF2-40B4-BE49-F238E27FC236}">
                  <a16:creationId xmlns:a16="http://schemas.microsoft.com/office/drawing/2014/main" id="{606F448F-2F09-4F0D-A9CF-56EC89D077B5}"/>
                </a:ext>
              </a:extLst>
            </p:cNvPr>
            <p:cNvPicPr>
              <a:picLocks noChangeAspect="1"/>
            </p:cNvPicPr>
            <p:nvPr/>
          </p:nvPicPr>
          <p:blipFill>
            <a:blip r:embed="rId3"/>
            <a:stretch>
              <a:fillRect/>
            </a:stretch>
          </p:blipFill>
          <p:spPr>
            <a:xfrm>
              <a:off x="-1" y="0"/>
              <a:ext cx="6858001" cy="5143501"/>
            </a:xfrm>
            <a:prstGeom prst="rect">
              <a:avLst/>
            </a:prstGeom>
          </p:spPr>
        </p:pic>
        <p:sp>
          <p:nvSpPr>
            <p:cNvPr id="8" name="Text Placeholder 3">
              <a:extLst>
                <a:ext uri="{FF2B5EF4-FFF2-40B4-BE49-F238E27FC236}">
                  <a16:creationId xmlns:a16="http://schemas.microsoft.com/office/drawing/2014/main" id="{9DA0B245-D154-4249-B70D-CBBAAB93E6A8}"/>
                </a:ext>
              </a:extLst>
            </p:cNvPr>
            <p:cNvSpPr txBox="1">
              <a:spLocks/>
            </p:cNvSpPr>
            <p:nvPr/>
          </p:nvSpPr>
          <p:spPr>
            <a:xfrm>
              <a:off x="5252210" y="4762899"/>
              <a:ext cx="1558725" cy="275209"/>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1400" kern="1200">
                  <a:solidFill>
                    <a:srgbClr val="2D637F"/>
                  </a:solidFill>
                  <a:latin typeface="Lucida Grande"/>
                  <a:ea typeface="+mn-ea"/>
                  <a:cs typeface="Lucida Grande"/>
                </a:defRPr>
              </a:lvl1pPr>
              <a:lvl2pPr marL="457200" indent="0" algn="l" defTabSz="457200" rtl="0" eaLnBrk="1" latinLnBrk="0" hangingPunct="1">
                <a:spcBef>
                  <a:spcPct val="20000"/>
                </a:spcBef>
                <a:buFont typeface="Arial"/>
                <a:buNone/>
                <a:defRPr sz="1200" kern="1200">
                  <a:solidFill>
                    <a:srgbClr val="2D637F"/>
                  </a:solidFill>
                  <a:latin typeface="Lucida Grande"/>
                  <a:ea typeface="+mn-ea"/>
                  <a:cs typeface="Lucida Grande"/>
                </a:defRPr>
              </a:lvl2pPr>
              <a:lvl3pPr marL="914400" indent="0" algn="l" defTabSz="457200" rtl="0" eaLnBrk="1" latinLnBrk="0" hangingPunct="1">
                <a:spcBef>
                  <a:spcPct val="20000"/>
                </a:spcBef>
                <a:buFont typeface="Arial"/>
                <a:buNone/>
                <a:defRPr sz="1000" kern="1200">
                  <a:solidFill>
                    <a:srgbClr val="2D637F"/>
                  </a:solidFill>
                  <a:latin typeface="Lucida Grande"/>
                  <a:ea typeface="+mn-ea"/>
                  <a:cs typeface="Lucida Grande"/>
                </a:defRPr>
              </a:lvl3pPr>
              <a:lvl4pPr marL="13716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4pPr>
              <a:lvl5pPr marL="18288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1000" dirty="0">
                  <a:solidFill>
                    <a:schemeClr val="bg1"/>
                  </a:solidFill>
                </a:rPr>
                <a:t>W200 Project 2 Report</a:t>
              </a:r>
              <a:br>
                <a:rPr lang="en-US" sz="1000" dirty="0">
                  <a:solidFill>
                    <a:schemeClr val="bg1"/>
                  </a:solidFill>
                </a:rPr>
              </a:br>
              <a:r>
                <a:rPr lang="en-US" sz="1000" dirty="0">
                  <a:solidFill>
                    <a:schemeClr val="bg1"/>
                  </a:solidFill>
                </a:rPr>
                <a:t>Matt </a:t>
              </a:r>
              <a:r>
                <a:rPr lang="en-US" sz="1000" dirty="0" err="1">
                  <a:solidFill>
                    <a:schemeClr val="bg1"/>
                  </a:solidFill>
                </a:rPr>
                <a:t>Maroofi</a:t>
              </a:r>
              <a:r>
                <a:rPr lang="en-US" sz="1000" dirty="0">
                  <a:solidFill>
                    <a:schemeClr val="bg1"/>
                  </a:solidFill>
                </a:rPr>
                <a:t>, Don Irwin</a:t>
              </a:r>
            </a:p>
          </p:txBody>
        </p:sp>
      </p:grpSp>
      <p:sp>
        <p:nvSpPr>
          <p:cNvPr id="86" name="Google Shape;86;p13"/>
          <p:cNvSpPr txBox="1">
            <a:spLocks noGrp="1"/>
          </p:cNvSpPr>
          <p:nvPr>
            <p:ph type="ctrTitle"/>
          </p:nvPr>
        </p:nvSpPr>
        <p:spPr>
          <a:xfrm>
            <a:off x="547088" y="1634775"/>
            <a:ext cx="5766075" cy="1248525"/>
          </a:xfrm>
          <a:prstGeom prst="rect">
            <a:avLst/>
          </a:prstGeom>
        </p:spPr>
        <p:txBody>
          <a:bodyPr spcFirstLastPara="1" wrap="square" lIns="68569" tIns="68569" rIns="68569" bIns="68569" anchor="t" anchorCtr="0">
            <a:normAutofit/>
          </a:bodyPr>
          <a:lstStyle/>
          <a:p>
            <a:r>
              <a:rPr lang="en" dirty="0"/>
              <a:t>Inflation Analysis</a:t>
            </a:r>
            <a:endParaRPr dirty="0"/>
          </a:p>
        </p:txBody>
      </p:sp>
      <p:sp>
        <p:nvSpPr>
          <p:cNvPr id="87" name="Google Shape;87;p13"/>
          <p:cNvSpPr txBox="1">
            <a:spLocks noGrp="1"/>
          </p:cNvSpPr>
          <p:nvPr>
            <p:ph type="subTitle" idx="1"/>
          </p:nvPr>
        </p:nvSpPr>
        <p:spPr>
          <a:xfrm>
            <a:off x="547219" y="3022613"/>
            <a:ext cx="5766075" cy="706500"/>
          </a:xfrm>
          <a:prstGeom prst="rect">
            <a:avLst/>
          </a:prstGeom>
        </p:spPr>
        <p:txBody>
          <a:bodyPr spcFirstLastPara="1" wrap="square" lIns="68569" tIns="68569" rIns="68569" bIns="68569" anchor="t" anchorCtr="0">
            <a:normAutofit fontScale="77500" lnSpcReduction="20000"/>
          </a:bodyPr>
          <a:lstStyle/>
          <a:p>
            <a:pPr marL="0" indent="0"/>
            <a:r>
              <a:rPr lang="en" b="1" dirty="0"/>
              <a:t>Don Irwin &amp; Matt Maroofi</a:t>
            </a:r>
            <a:endParaRPr b="1" dirty="0"/>
          </a:p>
          <a:p>
            <a:pPr marL="0" indent="0"/>
            <a:endParaRPr b="1" dirty="0"/>
          </a:p>
          <a:p>
            <a:pPr marL="0" indent="0"/>
            <a:r>
              <a:rPr lang="en" dirty="0"/>
              <a:t>Berkeley MIDS</a:t>
            </a:r>
            <a:endParaRPr dirty="0"/>
          </a:p>
          <a:p>
            <a:pPr marL="0" indent="0"/>
            <a:r>
              <a:rPr lang="en" dirty="0"/>
              <a:t>W200 Project 2 Report</a:t>
            </a:r>
            <a:endParaRPr dirty="0"/>
          </a:p>
          <a:p>
            <a:pPr marL="0" indent="0"/>
            <a:r>
              <a:rPr lang="en" dirty="0"/>
              <a:t>8/3/21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grpSp>
        <p:nvGrpSpPr>
          <p:cNvPr id="5" name="Group 4">
            <a:extLst>
              <a:ext uri="{FF2B5EF4-FFF2-40B4-BE49-F238E27FC236}">
                <a16:creationId xmlns:a16="http://schemas.microsoft.com/office/drawing/2014/main" id="{500DBF6D-0FA7-461A-8850-A427AA9EF81F}"/>
              </a:ext>
            </a:extLst>
          </p:cNvPr>
          <p:cNvGrpSpPr/>
          <p:nvPr/>
        </p:nvGrpSpPr>
        <p:grpSpPr>
          <a:xfrm>
            <a:off x="0" y="0"/>
            <a:ext cx="6858001" cy="5143501"/>
            <a:chOff x="-1" y="0"/>
            <a:chExt cx="6858001" cy="5143501"/>
          </a:xfrm>
        </p:grpSpPr>
        <p:pic>
          <p:nvPicPr>
            <p:cNvPr id="6" name="Picture 5" descr="A picture containing shape&#10;&#10;Description automatically generated">
              <a:extLst>
                <a:ext uri="{FF2B5EF4-FFF2-40B4-BE49-F238E27FC236}">
                  <a16:creationId xmlns:a16="http://schemas.microsoft.com/office/drawing/2014/main" id="{DFF255FE-92F6-425E-81BE-5AF1585C8644}"/>
                </a:ext>
              </a:extLst>
            </p:cNvPr>
            <p:cNvPicPr>
              <a:picLocks noChangeAspect="1"/>
            </p:cNvPicPr>
            <p:nvPr/>
          </p:nvPicPr>
          <p:blipFill>
            <a:blip r:embed="rId3"/>
            <a:stretch>
              <a:fillRect/>
            </a:stretch>
          </p:blipFill>
          <p:spPr>
            <a:xfrm>
              <a:off x="-1" y="0"/>
              <a:ext cx="6858001" cy="5143501"/>
            </a:xfrm>
            <a:prstGeom prst="rect">
              <a:avLst/>
            </a:prstGeom>
          </p:spPr>
        </p:pic>
        <p:sp>
          <p:nvSpPr>
            <p:cNvPr id="7" name="Text Placeholder 3">
              <a:extLst>
                <a:ext uri="{FF2B5EF4-FFF2-40B4-BE49-F238E27FC236}">
                  <a16:creationId xmlns:a16="http://schemas.microsoft.com/office/drawing/2014/main" id="{E0D03858-06D8-483B-B83C-C71938AEF562}"/>
                </a:ext>
              </a:extLst>
            </p:cNvPr>
            <p:cNvSpPr txBox="1">
              <a:spLocks/>
            </p:cNvSpPr>
            <p:nvPr/>
          </p:nvSpPr>
          <p:spPr>
            <a:xfrm>
              <a:off x="5252210" y="4762899"/>
              <a:ext cx="1558725" cy="275209"/>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1400" kern="1200">
                  <a:solidFill>
                    <a:srgbClr val="2D637F"/>
                  </a:solidFill>
                  <a:latin typeface="Lucida Grande"/>
                  <a:ea typeface="+mn-ea"/>
                  <a:cs typeface="Lucida Grande"/>
                </a:defRPr>
              </a:lvl1pPr>
              <a:lvl2pPr marL="457200" indent="0" algn="l" defTabSz="457200" rtl="0" eaLnBrk="1" latinLnBrk="0" hangingPunct="1">
                <a:spcBef>
                  <a:spcPct val="20000"/>
                </a:spcBef>
                <a:buFont typeface="Arial"/>
                <a:buNone/>
                <a:defRPr sz="1200" kern="1200">
                  <a:solidFill>
                    <a:srgbClr val="2D637F"/>
                  </a:solidFill>
                  <a:latin typeface="Lucida Grande"/>
                  <a:ea typeface="+mn-ea"/>
                  <a:cs typeface="Lucida Grande"/>
                </a:defRPr>
              </a:lvl2pPr>
              <a:lvl3pPr marL="914400" indent="0" algn="l" defTabSz="457200" rtl="0" eaLnBrk="1" latinLnBrk="0" hangingPunct="1">
                <a:spcBef>
                  <a:spcPct val="20000"/>
                </a:spcBef>
                <a:buFont typeface="Arial"/>
                <a:buNone/>
                <a:defRPr sz="1000" kern="1200">
                  <a:solidFill>
                    <a:srgbClr val="2D637F"/>
                  </a:solidFill>
                  <a:latin typeface="Lucida Grande"/>
                  <a:ea typeface="+mn-ea"/>
                  <a:cs typeface="Lucida Grande"/>
                </a:defRPr>
              </a:lvl3pPr>
              <a:lvl4pPr marL="13716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4pPr>
              <a:lvl5pPr marL="18288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1000" dirty="0">
                  <a:solidFill>
                    <a:schemeClr val="bg1"/>
                  </a:solidFill>
                </a:rPr>
                <a:t>W200 Project 2 Report</a:t>
              </a:r>
              <a:br>
                <a:rPr lang="en-US" sz="1000" dirty="0">
                  <a:solidFill>
                    <a:schemeClr val="bg1"/>
                  </a:solidFill>
                </a:rPr>
              </a:br>
              <a:r>
                <a:rPr lang="en-US" sz="1000" dirty="0">
                  <a:solidFill>
                    <a:schemeClr val="bg1"/>
                  </a:solidFill>
                </a:rPr>
                <a:t>Matt </a:t>
              </a:r>
              <a:r>
                <a:rPr lang="en-US" sz="1000" dirty="0" err="1">
                  <a:solidFill>
                    <a:schemeClr val="bg1"/>
                  </a:solidFill>
                </a:rPr>
                <a:t>Maroofi</a:t>
              </a:r>
              <a:r>
                <a:rPr lang="en-US" sz="1000" dirty="0">
                  <a:solidFill>
                    <a:schemeClr val="bg1"/>
                  </a:solidFill>
                </a:rPr>
                <a:t>, Don Irwin</a:t>
              </a:r>
            </a:p>
          </p:txBody>
        </p:sp>
      </p:grpSp>
      <p:pic>
        <p:nvPicPr>
          <p:cNvPr id="133" name="Google Shape;133;p20"/>
          <p:cNvPicPr preferRelativeResize="0"/>
          <p:nvPr/>
        </p:nvPicPr>
        <p:blipFill rotWithShape="1">
          <a:blip r:embed="rId4">
            <a:alphaModFix/>
          </a:blip>
          <a:srcRect l="8197" r="6595"/>
          <a:stretch/>
        </p:blipFill>
        <p:spPr>
          <a:xfrm>
            <a:off x="0" y="398954"/>
            <a:ext cx="5398205" cy="1887046"/>
          </a:xfrm>
          <a:prstGeom prst="rect">
            <a:avLst/>
          </a:prstGeom>
          <a:noFill/>
          <a:ln>
            <a:noFill/>
          </a:ln>
        </p:spPr>
      </p:pic>
      <p:sp>
        <p:nvSpPr>
          <p:cNvPr id="132" name="Google Shape;132;p20"/>
          <p:cNvSpPr txBox="1">
            <a:spLocks noGrp="1"/>
          </p:cNvSpPr>
          <p:nvPr>
            <p:ph type="title"/>
          </p:nvPr>
        </p:nvSpPr>
        <p:spPr>
          <a:xfrm>
            <a:off x="545736" y="105130"/>
            <a:ext cx="5766525" cy="401400"/>
          </a:xfrm>
          <a:prstGeom prst="rect">
            <a:avLst/>
          </a:prstGeom>
        </p:spPr>
        <p:txBody>
          <a:bodyPr spcFirstLastPara="1" wrap="square" lIns="68569" tIns="68569" rIns="68569" bIns="68569" anchor="t" anchorCtr="0">
            <a:normAutofit fontScale="90000"/>
          </a:bodyPr>
          <a:lstStyle/>
          <a:p>
            <a:r>
              <a:rPr lang="en" dirty="0"/>
              <a:t>CPI with Unemployment Rate &amp; Manufacturing</a:t>
            </a:r>
            <a:endParaRPr dirty="0"/>
          </a:p>
        </p:txBody>
      </p:sp>
      <p:pic>
        <p:nvPicPr>
          <p:cNvPr id="131" name="Google Shape;131;p20"/>
          <p:cNvPicPr preferRelativeResize="0"/>
          <p:nvPr/>
        </p:nvPicPr>
        <p:blipFill rotWithShape="1">
          <a:blip r:embed="rId5">
            <a:alphaModFix/>
          </a:blip>
          <a:srcRect l="8532" t="5932" r="5844" b="1835"/>
          <a:stretch/>
        </p:blipFill>
        <p:spPr>
          <a:xfrm>
            <a:off x="1707776" y="2238934"/>
            <a:ext cx="5103160" cy="20910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grpSp>
        <p:nvGrpSpPr>
          <p:cNvPr id="5" name="Group 4">
            <a:extLst>
              <a:ext uri="{FF2B5EF4-FFF2-40B4-BE49-F238E27FC236}">
                <a16:creationId xmlns:a16="http://schemas.microsoft.com/office/drawing/2014/main" id="{500DBF6D-0FA7-461A-8850-A427AA9EF81F}"/>
              </a:ext>
            </a:extLst>
          </p:cNvPr>
          <p:cNvGrpSpPr/>
          <p:nvPr/>
        </p:nvGrpSpPr>
        <p:grpSpPr>
          <a:xfrm>
            <a:off x="-1" y="0"/>
            <a:ext cx="6858001" cy="5143501"/>
            <a:chOff x="-1" y="0"/>
            <a:chExt cx="6858001" cy="5143501"/>
          </a:xfrm>
        </p:grpSpPr>
        <p:pic>
          <p:nvPicPr>
            <p:cNvPr id="6" name="Picture 5" descr="A picture containing shape&#10;&#10;Description automatically generated">
              <a:extLst>
                <a:ext uri="{FF2B5EF4-FFF2-40B4-BE49-F238E27FC236}">
                  <a16:creationId xmlns:a16="http://schemas.microsoft.com/office/drawing/2014/main" id="{DFF255FE-92F6-425E-81BE-5AF1585C8644}"/>
                </a:ext>
              </a:extLst>
            </p:cNvPr>
            <p:cNvPicPr>
              <a:picLocks noChangeAspect="1"/>
            </p:cNvPicPr>
            <p:nvPr/>
          </p:nvPicPr>
          <p:blipFill>
            <a:blip r:embed="rId3"/>
            <a:stretch>
              <a:fillRect/>
            </a:stretch>
          </p:blipFill>
          <p:spPr>
            <a:xfrm>
              <a:off x="-1" y="0"/>
              <a:ext cx="6858001" cy="5143501"/>
            </a:xfrm>
            <a:prstGeom prst="rect">
              <a:avLst/>
            </a:prstGeom>
          </p:spPr>
        </p:pic>
        <p:sp>
          <p:nvSpPr>
            <p:cNvPr id="7" name="Text Placeholder 3">
              <a:extLst>
                <a:ext uri="{FF2B5EF4-FFF2-40B4-BE49-F238E27FC236}">
                  <a16:creationId xmlns:a16="http://schemas.microsoft.com/office/drawing/2014/main" id="{E0D03858-06D8-483B-B83C-C71938AEF562}"/>
                </a:ext>
              </a:extLst>
            </p:cNvPr>
            <p:cNvSpPr txBox="1">
              <a:spLocks/>
            </p:cNvSpPr>
            <p:nvPr/>
          </p:nvSpPr>
          <p:spPr>
            <a:xfrm>
              <a:off x="5252210" y="4762899"/>
              <a:ext cx="1558725" cy="275209"/>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1400" kern="1200">
                  <a:solidFill>
                    <a:srgbClr val="2D637F"/>
                  </a:solidFill>
                  <a:latin typeface="Lucida Grande"/>
                  <a:ea typeface="+mn-ea"/>
                  <a:cs typeface="Lucida Grande"/>
                </a:defRPr>
              </a:lvl1pPr>
              <a:lvl2pPr marL="457200" indent="0" algn="l" defTabSz="457200" rtl="0" eaLnBrk="1" latinLnBrk="0" hangingPunct="1">
                <a:spcBef>
                  <a:spcPct val="20000"/>
                </a:spcBef>
                <a:buFont typeface="Arial"/>
                <a:buNone/>
                <a:defRPr sz="1200" kern="1200">
                  <a:solidFill>
                    <a:srgbClr val="2D637F"/>
                  </a:solidFill>
                  <a:latin typeface="Lucida Grande"/>
                  <a:ea typeface="+mn-ea"/>
                  <a:cs typeface="Lucida Grande"/>
                </a:defRPr>
              </a:lvl2pPr>
              <a:lvl3pPr marL="914400" indent="0" algn="l" defTabSz="457200" rtl="0" eaLnBrk="1" latinLnBrk="0" hangingPunct="1">
                <a:spcBef>
                  <a:spcPct val="20000"/>
                </a:spcBef>
                <a:buFont typeface="Arial"/>
                <a:buNone/>
                <a:defRPr sz="1000" kern="1200">
                  <a:solidFill>
                    <a:srgbClr val="2D637F"/>
                  </a:solidFill>
                  <a:latin typeface="Lucida Grande"/>
                  <a:ea typeface="+mn-ea"/>
                  <a:cs typeface="Lucida Grande"/>
                </a:defRPr>
              </a:lvl3pPr>
              <a:lvl4pPr marL="13716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4pPr>
              <a:lvl5pPr marL="18288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1000" dirty="0">
                  <a:solidFill>
                    <a:schemeClr val="bg1"/>
                  </a:solidFill>
                </a:rPr>
                <a:t>W200 Project 2 Report</a:t>
              </a:r>
              <a:br>
                <a:rPr lang="en-US" sz="1000" dirty="0">
                  <a:solidFill>
                    <a:schemeClr val="bg1"/>
                  </a:solidFill>
                </a:rPr>
              </a:br>
              <a:r>
                <a:rPr lang="en-US" sz="1000" dirty="0">
                  <a:solidFill>
                    <a:schemeClr val="bg1"/>
                  </a:solidFill>
                </a:rPr>
                <a:t>Matt </a:t>
              </a:r>
              <a:r>
                <a:rPr lang="en-US" sz="1000" dirty="0" err="1">
                  <a:solidFill>
                    <a:schemeClr val="bg1"/>
                  </a:solidFill>
                </a:rPr>
                <a:t>Maroofi</a:t>
              </a:r>
              <a:r>
                <a:rPr lang="en-US" sz="1000" dirty="0">
                  <a:solidFill>
                    <a:schemeClr val="bg1"/>
                  </a:solidFill>
                </a:rPr>
                <a:t>, Don Irwin</a:t>
              </a:r>
            </a:p>
          </p:txBody>
        </p:sp>
      </p:grpSp>
      <p:sp>
        <p:nvSpPr>
          <p:cNvPr id="132" name="Google Shape;132;p20"/>
          <p:cNvSpPr txBox="1">
            <a:spLocks noGrp="1"/>
          </p:cNvSpPr>
          <p:nvPr>
            <p:ph type="title"/>
          </p:nvPr>
        </p:nvSpPr>
        <p:spPr>
          <a:xfrm>
            <a:off x="545736" y="105130"/>
            <a:ext cx="5766525" cy="401400"/>
          </a:xfrm>
          <a:prstGeom prst="rect">
            <a:avLst/>
          </a:prstGeom>
        </p:spPr>
        <p:txBody>
          <a:bodyPr spcFirstLastPara="1" wrap="square" lIns="68569" tIns="68569" rIns="68569" bIns="68569" anchor="t" anchorCtr="0">
            <a:normAutofit fontScale="90000"/>
          </a:bodyPr>
          <a:lstStyle/>
          <a:p>
            <a:r>
              <a:rPr lang="en" dirty="0"/>
              <a:t>Asset Inflation Part 1:</a:t>
            </a:r>
            <a:endParaRPr dirty="0"/>
          </a:p>
        </p:txBody>
      </p:sp>
      <p:pic>
        <p:nvPicPr>
          <p:cNvPr id="3" name="Picture 2" descr="Chart, line chart&#10;&#10;Description automatically generated">
            <a:extLst>
              <a:ext uri="{FF2B5EF4-FFF2-40B4-BE49-F238E27FC236}">
                <a16:creationId xmlns:a16="http://schemas.microsoft.com/office/drawing/2014/main" id="{B6C2C2D1-588F-42B2-A1BE-5F66E32A4E87}"/>
              </a:ext>
            </a:extLst>
          </p:cNvPr>
          <p:cNvPicPr>
            <a:picLocks noChangeAspect="1"/>
          </p:cNvPicPr>
          <p:nvPr/>
        </p:nvPicPr>
        <p:blipFill rotWithShape="1">
          <a:blip r:embed="rId4"/>
          <a:srcRect l="6790" t="7229" r="94" b="560"/>
          <a:stretch/>
        </p:blipFill>
        <p:spPr>
          <a:xfrm>
            <a:off x="26886" y="549179"/>
            <a:ext cx="6716806" cy="3104005"/>
          </a:xfrm>
          <a:prstGeom prst="rect">
            <a:avLst/>
          </a:prstGeom>
        </p:spPr>
      </p:pic>
    </p:spTree>
    <p:extLst>
      <p:ext uri="{BB962C8B-B14F-4D97-AF65-F5344CB8AC3E}">
        <p14:creationId xmlns:p14="http://schemas.microsoft.com/office/powerpoint/2010/main" val="1127454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grpSp>
        <p:nvGrpSpPr>
          <p:cNvPr id="5" name="Group 4">
            <a:extLst>
              <a:ext uri="{FF2B5EF4-FFF2-40B4-BE49-F238E27FC236}">
                <a16:creationId xmlns:a16="http://schemas.microsoft.com/office/drawing/2014/main" id="{500DBF6D-0FA7-461A-8850-A427AA9EF81F}"/>
              </a:ext>
            </a:extLst>
          </p:cNvPr>
          <p:cNvGrpSpPr/>
          <p:nvPr/>
        </p:nvGrpSpPr>
        <p:grpSpPr>
          <a:xfrm>
            <a:off x="-1" y="0"/>
            <a:ext cx="6858001" cy="5143501"/>
            <a:chOff x="-1" y="0"/>
            <a:chExt cx="6858001" cy="5143501"/>
          </a:xfrm>
        </p:grpSpPr>
        <p:pic>
          <p:nvPicPr>
            <p:cNvPr id="6" name="Picture 5" descr="A picture containing shape&#10;&#10;Description automatically generated">
              <a:extLst>
                <a:ext uri="{FF2B5EF4-FFF2-40B4-BE49-F238E27FC236}">
                  <a16:creationId xmlns:a16="http://schemas.microsoft.com/office/drawing/2014/main" id="{DFF255FE-92F6-425E-81BE-5AF1585C8644}"/>
                </a:ext>
              </a:extLst>
            </p:cNvPr>
            <p:cNvPicPr>
              <a:picLocks noChangeAspect="1"/>
            </p:cNvPicPr>
            <p:nvPr/>
          </p:nvPicPr>
          <p:blipFill>
            <a:blip r:embed="rId3"/>
            <a:stretch>
              <a:fillRect/>
            </a:stretch>
          </p:blipFill>
          <p:spPr>
            <a:xfrm>
              <a:off x="-1" y="0"/>
              <a:ext cx="6858001" cy="5143501"/>
            </a:xfrm>
            <a:prstGeom prst="rect">
              <a:avLst/>
            </a:prstGeom>
          </p:spPr>
        </p:pic>
        <p:sp>
          <p:nvSpPr>
            <p:cNvPr id="7" name="Text Placeholder 3">
              <a:extLst>
                <a:ext uri="{FF2B5EF4-FFF2-40B4-BE49-F238E27FC236}">
                  <a16:creationId xmlns:a16="http://schemas.microsoft.com/office/drawing/2014/main" id="{E0D03858-06D8-483B-B83C-C71938AEF562}"/>
                </a:ext>
              </a:extLst>
            </p:cNvPr>
            <p:cNvSpPr txBox="1">
              <a:spLocks/>
            </p:cNvSpPr>
            <p:nvPr/>
          </p:nvSpPr>
          <p:spPr>
            <a:xfrm>
              <a:off x="5252210" y="4762899"/>
              <a:ext cx="1558725" cy="275209"/>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1400" kern="1200">
                  <a:solidFill>
                    <a:srgbClr val="2D637F"/>
                  </a:solidFill>
                  <a:latin typeface="Lucida Grande"/>
                  <a:ea typeface="+mn-ea"/>
                  <a:cs typeface="Lucida Grande"/>
                </a:defRPr>
              </a:lvl1pPr>
              <a:lvl2pPr marL="457200" indent="0" algn="l" defTabSz="457200" rtl="0" eaLnBrk="1" latinLnBrk="0" hangingPunct="1">
                <a:spcBef>
                  <a:spcPct val="20000"/>
                </a:spcBef>
                <a:buFont typeface="Arial"/>
                <a:buNone/>
                <a:defRPr sz="1200" kern="1200">
                  <a:solidFill>
                    <a:srgbClr val="2D637F"/>
                  </a:solidFill>
                  <a:latin typeface="Lucida Grande"/>
                  <a:ea typeface="+mn-ea"/>
                  <a:cs typeface="Lucida Grande"/>
                </a:defRPr>
              </a:lvl2pPr>
              <a:lvl3pPr marL="914400" indent="0" algn="l" defTabSz="457200" rtl="0" eaLnBrk="1" latinLnBrk="0" hangingPunct="1">
                <a:spcBef>
                  <a:spcPct val="20000"/>
                </a:spcBef>
                <a:buFont typeface="Arial"/>
                <a:buNone/>
                <a:defRPr sz="1000" kern="1200">
                  <a:solidFill>
                    <a:srgbClr val="2D637F"/>
                  </a:solidFill>
                  <a:latin typeface="Lucida Grande"/>
                  <a:ea typeface="+mn-ea"/>
                  <a:cs typeface="Lucida Grande"/>
                </a:defRPr>
              </a:lvl3pPr>
              <a:lvl4pPr marL="13716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4pPr>
              <a:lvl5pPr marL="18288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1000" dirty="0">
                  <a:solidFill>
                    <a:schemeClr val="bg1"/>
                  </a:solidFill>
                </a:rPr>
                <a:t>W200 Project 2 Report</a:t>
              </a:r>
              <a:br>
                <a:rPr lang="en-US" sz="1000" dirty="0">
                  <a:solidFill>
                    <a:schemeClr val="bg1"/>
                  </a:solidFill>
                </a:rPr>
              </a:br>
              <a:r>
                <a:rPr lang="en-US" sz="1000" dirty="0">
                  <a:solidFill>
                    <a:schemeClr val="bg1"/>
                  </a:solidFill>
                </a:rPr>
                <a:t>Matt </a:t>
              </a:r>
              <a:r>
                <a:rPr lang="en-US" sz="1000" dirty="0" err="1">
                  <a:solidFill>
                    <a:schemeClr val="bg1"/>
                  </a:solidFill>
                </a:rPr>
                <a:t>Maroofi</a:t>
              </a:r>
              <a:r>
                <a:rPr lang="en-US" sz="1000" dirty="0">
                  <a:solidFill>
                    <a:schemeClr val="bg1"/>
                  </a:solidFill>
                </a:rPr>
                <a:t>, Don Irwin</a:t>
              </a:r>
            </a:p>
          </p:txBody>
        </p:sp>
      </p:grpSp>
      <p:sp>
        <p:nvSpPr>
          <p:cNvPr id="132" name="Google Shape;132;p20"/>
          <p:cNvSpPr txBox="1">
            <a:spLocks noGrp="1"/>
          </p:cNvSpPr>
          <p:nvPr>
            <p:ph type="title"/>
          </p:nvPr>
        </p:nvSpPr>
        <p:spPr>
          <a:xfrm>
            <a:off x="545736" y="105130"/>
            <a:ext cx="5969364" cy="401400"/>
          </a:xfrm>
          <a:prstGeom prst="rect">
            <a:avLst/>
          </a:prstGeom>
        </p:spPr>
        <p:txBody>
          <a:bodyPr spcFirstLastPara="1" wrap="square" lIns="68569" tIns="68569" rIns="68569" bIns="68569" anchor="t" anchorCtr="0">
            <a:normAutofit fontScale="90000"/>
          </a:bodyPr>
          <a:lstStyle/>
          <a:p>
            <a:r>
              <a:rPr lang="en" dirty="0"/>
              <a:t>Asset Inflation Part 2: </a:t>
            </a:r>
            <a:r>
              <a:rPr lang="en" sz="1000" dirty="0"/>
              <a:t>GDP disconnected from “normal” economic measures.</a:t>
            </a:r>
            <a:endParaRPr sz="1000" dirty="0"/>
          </a:p>
        </p:txBody>
      </p:sp>
      <p:pic>
        <p:nvPicPr>
          <p:cNvPr id="4" name="Picture 3" descr="Chart, line chart&#10;&#10;Description automatically generated">
            <a:extLst>
              <a:ext uri="{FF2B5EF4-FFF2-40B4-BE49-F238E27FC236}">
                <a16:creationId xmlns:a16="http://schemas.microsoft.com/office/drawing/2014/main" id="{9DC55998-C568-451C-A493-19BFBBC68C92}"/>
              </a:ext>
            </a:extLst>
          </p:cNvPr>
          <p:cNvPicPr>
            <a:picLocks noChangeAspect="1"/>
          </p:cNvPicPr>
          <p:nvPr/>
        </p:nvPicPr>
        <p:blipFill rotWithShape="1">
          <a:blip r:embed="rId4"/>
          <a:srcRect l="5882"/>
          <a:stretch/>
        </p:blipFill>
        <p:spPr>
          <a:xfrm>
            <a:off x="0" y="611660"/>
            <a:ext cx="6750424" cy="3347086"/>
          </a:xfrm>
          <a:prstGeom prst="rect">
            <a:avLst/>
          </a:prstGeom>
        </p:spPr>
      </p:pic>
    </p:spTree>
    <p:extLst>
      <p:ext uri="{BB962C8B-B14F-4D97-AF65-F5344CB8AC3E}">
        <p14:creationId xmlns:p14="http://schemas.microsoft.com/office/powerpoint/2010/main" val="2397249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grpSp>
        <p:nvGrpSpPr>
          <p:cNvPr id="5" name="Group 4">
            <a:extLst>
              <a:ext uri="{FF2B5EF4-FFF2-40B4-BE49-F238E27FC236}">
                <a16:creationId xmlns:a16="http://schemas.microsoft.com/office/drawing/2014/main" id="{500DBF6D-0FA7-461A-8850-A427AA9EF81F}"/>
              </a:ext>
            </a:extLst>
          </p:cNvPr>
          <p:cNvGrpSpPr/>
          <p:nvPr/>
        </p:nvGrpSpPr>
        <p:grpSpPr>
          <a:xfrm>
            <a:off x="-1" y="0"/>
            <a:ext cx="6858001" cy="5143501"/>
            <a:chOff x="-1" y="0"/>
            <a:chExt cx="6858001" cy="5143501"/>
          </a:xfrm>
        </p:grpSpPr>
        <p:pic>
          <p:nvPicPr>
            <p:cNvPr id="6" name="Picture 5" descr="A picture containing shape&#10;&#10;Description automatically generated">
              <a:extLst>
                <a:ext uri="{FF2B5EF4-FFF2-40B4-BE49-F238E27FC236}">
                  <a16:creationId xmlns:a16="http://schemas.microsoft.com/office/drawing/2014/main" id="{DFF255FE-92F6-425E-81BE-5AF1585C8644}"/>
                </a:ext>
              </a:extLst>
            </p:cNvPr>
            <p:cNvPicPr>
              <a:picLocks noChangeAspect="1"/>
            </p:cNvPicPr>
            <p:nvPr/>
          </p:nvPicPr>
          <p:blipFill>
            <a:blip r:embed="rId3"/>
            <a:stretch>
              <a:fillRect/>
            </a:stretch>
          </p:blipFill>
          <p:spPr>
            <a:xfrm>
              <a:off x="-1" y="0"/>
              <a:ext cx="6858001" cy="5143501"/>
            </a:xfrm>
            <a:prstGeom prst="rect">
              <a:avLst/>
            </a:prstGeom>
          </p:spPr>
        </p:pic>
        <p:sp>
          <p:nvSpPr>
            <p:cNvPr id="7" name="Text Placeholder 3">
              <a:extLst>
                <a:ext uri="{FF2B5EF4-FFF2-40B4-BE49-F238E27FC236}">
                  <a16:creationId xmlns:a16="http://schemas.microsoft.com/office/drawing/2014/main" id="{E0D03858-06D8-483B-B83C-C71938AEF562}"/>
                </a:ext>
              </a:extLst>
            </p:cNvPr>
            <p:cNvSpPr txBox="1">
              <a:spLocks/>
            </p:cNvSpPr>
            <p:nvPr/>
          </p:nvSpPr>
          <p:spPr>
            <a:xfrm>
              <a:off x="5252210" y="4762899"/>
              <a:ext cx="1558725" cy="275209"/>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1400" kern="1200">
                  <a:solidFill>
                    <a:srgbClr val="2D637F"/>
                  </a:solidFill>
                  <a:latin typeface="Lucida Grande"/>
                  <a:ea typeface="+mn-ea"/>
                  <a:cs typeface="Lucida Grande"/>
                </a:defRPr>
              </a:lvl1pPr>
              <a:lvl2pPr marL="457200" indent="0" algn="l" defTabSz="457200" rtl="0" eaLnBrk="1" latinLnBrk="0" hangingPunct="1">
                <a:spcBef>
                  <a:spcPct val="20000"/>
                </a:spcBef>
                <a:buFont typeface="Arial"/>
                <a:buNone/>
                <a:defRPr sz="1200" kern="1200">
                  <a:solidFill>
                    <a:srgbClr val="2D637F"/>
                  </a:solidFill>
                  <a:latin typeface="Lucida Grande"/>
                  <a:ea typeface="+mn-ea"/>
                  <a:cs typeface="Lucida Grande"/>
                </a:defRPr>
              </a:lvl2pPr>
              <a:lvl3pPr marL="914400" indent="0" algn="l" defTabSz="457200" rtl="0" eaLnBrk="1" latinLnBrk="0" hangingPunct="1">
                <a:spcBef>
                  <a:spcPct val="20000"/>
                </a:spcBef>
                <a:buFont typeface="Arial"/>
                <a:buNone/>
                <a:defRPr sz="1000" kern="1200">
                  <a:solidFill>
                    <a:srgbClr val="2D637F"/>
                  </a:solidFill>
                  <a:latin typeface="Lucida Grande"/>
                  <a:ea typeface="+mn-ea"/>
                  <a:cs typeface="Lucida Grande"/>
                </a:defRPr>
              </a:lvl3pPr>
              <a:lvl4pPr marL="13716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4pPr>
              <a:lvl5pPr marL="18288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1000" dirty="0">
                  <a:solidFill>
                    <a:schemeClr val="bg1"/>
                  </a:solidFill>
                </a:rPr>
                <a:t>W200 Project 2 Report</a:t>
              </a:r>
              <a:br>
                <a:rPr lang="en-US" sz="1000" dirty="0">
                  <a:solidFill>
                    <a:schemeClr val="bg1"/>
                  </a:solidFill>
                </a:rPr>
              </a:br>
              <a:r>
                <a:rPr lang="en-US" sz="1000" dirty="0">
                  <a:solidFill>
                    <a:schemeClr val="bg1"/>
                  </a:solidFill>
                </a:rPr>
                <a:t>Matt </a:t>
              </a:r>
              <a:r>
                <a:rPr lang="en-US" sz="1000" dirty="0" err="1">
                  <a:solidFill>
                    <a:schemeClr val="bg1"/>
                  </a:solidFill>
                </a:rPr>
                <a:t>Maroofi</a:t>
              </a:r>
              <a:r>
                <a:rPr lang="en-US" sz="1000" dirty="0">
                  <a:solidFill>
                    <a:schemeClr val="bg1"/>
                  </a:solidFill>
                </a:rPr>
                <a:t>, Don Irwin</a:t>
              </a:r>
            </a:p>
          </p:txBody>
        </p:sp>
      </p:grpSp>
      <p:sp>
        <p:nvSpPr>
          <p:cNvPr id="132" name="Google Shape;132;p20"/>
          <p:cNvSpPr txBox="1">
            <a:spLocks noGrp="1"/>
          </p:cNvSpPr>
          <p:nvPr>
            <p:ph type="title"/>
          </p:nvPr>
        </p:nvSpPr>
        <p:spPr>
          <a:xfrm>
            <a:off x="545736" y="105130"/>
            <a:ext cx="5766525" cy="401400"/>
          </a:xfrm>
          <a:prstGeom prst="rect">
            <a:avLst/>
          </a:prstGeom>
        </p:spPr>
        <p:txBody>
          <a:bodyPr spcFirstLastPara="1" wrap="square" lIns="68569" tIns="68569" rIns="68569" bIns="68569" anchor="t" anchorCtr="0">
            <a:normAutofit fontScale="90000"/>
          </a:bodyPr>
          <a:lstStyle/>
          <a:p>
            <a:r>
              <a:rPr lang="en" dirty="0"/>
              <a:t>Asset Inflation Part 3: </a:t>
            </a:r>
            <a:r>
              <a:rPr lang="en" sz="1300" dirty="0"/>
              <a:t>Assets Versus Workers share of GDP</a:t>
            </a:r>
            <a:endParaRPr sz="1300" dirty="0"/>
          </a:p>
        </p:txBody>
      </p:sp>
      <p:pic>
        <p:nvPicPr>
          <p:cNvPr id="11" name="Picture 10" descr="Chart, line chart&#10;&#10;Description automatically generated">
            <a:extLst>
              <a:ext uri="{FF2B5EF4-FFF2-40B4-BE49-F238E27FC236}">
                <a16:creationId xmlns:a16="http://schemas.microsoft.com/office/drawing/2014/main" id="{AC9BD812-B152-44AB-B301-385447EB68CE}"/>
              </a:ext>
            </a:extLst>
          </p:cNvPr>
          <p:cNvPicPr>
            <a:picLocks noChangeAspect="1"/>
          </p:cNvPicPr>
          <p:nvPr/>
        </p:nvPicPr>
        <p:blipFill rotWithShape="1">
          <a:blip r:embed="rId4"/>
          <a:srcRect l="3922" t="7387" r="7255"/>
          <a:stretch/>
        </p:blipFill>
        <p:spPr>
          <a:xfrm>
            <a:off x="0" y="692523"/>
            <a:ext cx="6765346" cy="2904565"/>
          </a:xfrm>
          <a:prstGeom prst="rect">
            <a:avLst/>
          </a:prstGeom>
        </p:spPr>
      </p:pic>
    </p:spTree>
    <p:extLst>
      <p:ext uri="{BB962C8B-B14F-4D97-AF65-F5344CB8AC3E}">
        <p14:creationId xmlns:p14="http://schemas.microsoft.com/office/powerpoint/2010/main" val="2475724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grpSp>
        <p:nvGrpSpPr>
          <p:cNvPr id="4" name="Group 3">
            <a:extLst>
              <a:ext uri="{FF2B5EF4-FFF2-40B4-BE49-F238E27FC236}">
                <a16:creationId xmlns:a16="http://schemas.microsoft.com/office/drawing/2014/main" id="{6C0207C4-B53F-4C82-8D23-FE134EF0E8D8}"/>
              </a:ext>
            </a:extLst>
          </p:cNvPr>
          <p:cNvGrpSpPr/>
          <p:nvPr/>
        </p:nvGrpSpPr>
        <p:grpSpPr>
          <a:xfrm>
            <a:off x="-1" y="0"/>
            <a:ext cx="6858001" cy="5143501"/>
            <a:chOff x="-1" y="0"/>
            <a:chExt cx="6858001" cy="5143501"/>
          </a:xfrm>
        </p:grpSpPr>
        <p:pic>
          <p:nvPicPr>
            <p:cNvPr id="5" name="Picture 4" descr="A picture containing shape&#10;&#10;Description automatically generated">
              <a:extLst>
                <a:ext uri="{FF2B5EF4-FFF2-40B4-BE49-F238E27FC236}">
                  <a16:creationId xmlns:a16="http://schemas.microsoft.com/office/drawing/2014/main" id="{FA7B79DC-AADF-4471-BA8C-88464FE6B18C}"/>
                </a:ext>
              </a:extLst>
            </p:cNvPr>
            <p:cNvPicPr>
              <a:picLocks noChangeAspect="1"/>
            </p:cNvPicPr>
            <p:nvPr/>
          </p:nvPicPr>
          <p:blipFill>
            <a:blip r:embed="rId3"/>
            <a:stretch>
              <a:fillRect/>
            </a:stretch>
          </p:blipFill>
          <p:spPr>
            <a:xfrm>
              <a:off x="-1" y="0"/>
              <a:ext cx="6858001" cy="5143501"/>
            </a:xfrm>
            <a:prstGeom prst="rect">
              <a:avLst/>
            </a:prstGeom>
          </p:spPr>
        </p:pic>
        <p:sp>
          <p:nvSpPr>
            <p:cNvPr id="6" name="Text Placeholder 3">
              <a:extLst>
                <a:ext uri="{FF2B5EF4-FFF2-40B4-BE49-F238E27FC236}">
                  <a16:creationId xmlns:a16="http://schemas.microsoft.com/office/drawing/2014/main" id="{06C3DF1F-2988-4E22-819A-F60C311C9EFC}"/>
                </a:ext>
              </a:extLst>
            </p:cNvPr>
            <p:cNvSpPr txBox="1">
              <a:spLocks/>
            </p:cNvSpPr>
            <p:nvPr/>
          </p:nvSpPr>
          <p:spPr>
            <a:xfrm>
              <a:off x="5252210" y="4762899"/>
              <a:ext cx="1558725" cy="275209"/>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1400" kern="1200">
                  <a:solidFill>
                    <a:srgbClr val="2D637F"/>
                  </a:solidFill>
                  <a:latin typeface="Lucida Grande"/>
                  <a:ea typeface="+mn-ea"/>
                  <a:cs typeface="Lucida Grande"/>
                </a:defRPr>
              </a:lvl1pPr>
              <a:lvl2pPr marL="457200" indent="0" algn="l" defTabSz="457200" rtl="0" eaLnBrk="1" latinLnBrk="0" hangingPunct="1">
                <a:spcBef>
                  <a:spcPct val="20000"/>
                </a:spcBef>
                <a:buFont typeface="Arial"/>
                <a:buNone/>
                <a:defRPr sz="1200" kern="1200">
                  <a:solidFill>
                    <a:srgbClr val="2D637F"/>
                  </a:solidFill>
                  <a:latin typeface="Lucida Grande"/>
                  <a:ea typeface="+mn-ea"/>
                  <a:cs typeface="Lucida Grande"/>
                </a:defRPr>
              </a:lvl2pPr>
              <a:lvl3pPr marL="914400" indent="0" algn="l" defTabSz="457200" rtl="0" eaLnBrk="1" latinLnBrk="0" hangingPunct="1">
                <a:spcBef>
                  <a:spcPct val="20000"/>
                </a:spcBef>
                <a:buFont typeface="Arial"/>
                <a:buNone/>
                <a:defRPr sz="1000" kern="1200">
                  <a:solidFill>
                    <a:srgbClr val="2D637F"/>
                  </a:solidFill>
                  <a:latin typeface="Lucida Grande"/>
                  <a:ea typeface="+mn-ea"/>
                  <a:cs typeface="Lucida Grande"/>
                </a:defRPr>
              </a:lvl3pPr>
              <a:lvl4pPr marL="13716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4pPr>
              <a:lvl5pPr marL="18288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1000" dirty="0">
                  <a:solidFill>
                    <a:schemeClr val="bg1"/>
                  </a:solidFill>
                </a:rPr>
                <a:t>W200 Project 2 Report</a:t>
              </a:r>
              <a:br>
                <a:rPr lang="en-US" sz="1000" dirty="0">
                  <a:solidFill>
                    <a:schemeClr val="bg1"/>
                  </a:solidFill>
                </a:rPr>
              </a:br>
              <a:r>
                <a:rPr lang="en-US" sz="1000" dirty="0">
                  <a:solidFill>
                    <a:schemeClr val="bg1"/>
                  </a:solidFill>
                </a:rPr>
                <a:t>Matt </a:t>
              </a:r>
              <a:r>
                <a:rPr lang="en-US" sz="1000" dirty="0" err="1">
                  <a:solidFill>
                    <a:schemeClr val="bg1"/>
                  </a:solidFill>
                </a:rPr>
                <a:t>Maroofi</a:t>
              </a:r>
              <a:r>
                <a:rPr lang="en-US" sz="1000" dirty="0">
                  <a:solidFill>
                    <a:schemeClr val="bg1"/>
                  </a:solidFill>
                </a:rPr>
                <a:t>, Don Irwin</a:t>
              </a:r>
            </a:p>
          </p:txBody>
        </p:sp>
      </p:grpSp>
      <p:sp>
        <p:nvSpPr>
          <p:cNvPr id="138" name="Google Shape;138;p21"/>
          <p:cNvSpPr txBox="1">
            <a:spLocks noGrp="1"/>
          </p:cNvSpPr>
          <p:nvPr>
            <p:ph type="title"/>
          </p:nvPr>
        </p:nvSpPr>
        <p:spPr>
          <a:xfrm>
            <a:off x="545737" y="219984"/>
            <a:ext cx="5766525" cy="401400"/>
          </a:xfrm>
          <a:prstGeom prst="rect">
            <a:avLst/>
          </a:prstGeom>
        </p:spPr>
        <p:txBody>
          <a:bodyPr spcFirstLastPara="1" wrap="square" lIns="68569" tIns="68569" rIns="68569" bIns="68569" anchor="t" anchorCtr="0">
            <a:normAutofit fontScale="90000"/>
          </a:bodyPr>
          <a:lstStyle/>
          <a:p>
            <a:r>
              <a:rPr lang="en" dirty="0"/>
              <a:t>Conclusion</a:t>
            </a:r>
            <a:endParaRPr dirty="0"/>
          </a:p>
        </p:txBody>
      </p:sp>
      <p:sp>
        <p:nvSpPr>
          <p:cNvPr id="139" name="Google Shape;139;p21"/>
          <p:cNvSpPr txBox="1">
            <a:spLocks noGrp="1"/>
          </p:cNvSpPr>
          <p:nvPr>
            <p:ph type="body" idx="1"/>
          </p:nvPr>
        </p:nvSpPr>
        <p:spPr>
          <a:xfrm>
            <a:off x="322729" y="790153"/>
            <a:ext cx="6252883" cy="3364988"/>
          </a:xfrm>
          <a:prstGeom prst="rect">
            <a:avLst/>
          </a:prstGeom>
        </p:spPr>
        <p:txBody>
          <a:bodyPr spcFirstLastPara="1" wrap="square" lIns="68569" tIns="68569" rIns="68569" bIns="68569" anchor="t" anchorCtr="0">
            <a:normAutofit fontScale="85000" lnSpcReduction="10000"/>
          </a:bodyPr>
          <a:lstStyle/>
          <a:p>
            <a:r>
              <a:rPr lang="en" dirty="0"/>
              <a:t>The official indicators of inflation such as the indexes (CPI and PCE) while inclusive of thousands of variables are not ideal in measuring rapid variations of inflationary pressure. Secondary discrete real-time measures can be used to assess the upward inflationary measures as indicated in our analysis.</a:t>
            </a:r>
            <a:br>
              <a:rPr lang="en" dirty="0"/>
            </a:br>
            <a:endParaRPr lang="en" dirty="0"/>
          </a:p>
          <a:p>
            <a:r>
              <a:rPr lang="en-US" dirty="0"/>
              <a:t>Asset inflation is at an all time high and because of the financialization of the entire economy, asset inflation is being transmitted into cost and price inflation.  I.E. If I pay a million dollars for an apartment building, I am going to demand more in rents than if I paid half that.</a:t>
            </a:r>
            <a:br>
              <a:rPr lang="en-US" dirty="0"/>
            </a:br>
            <a:endParaRPr lang="en-US" dirty="0"/>
          </a:p>
          <a:p>
            <a:r>
              <a:rPr lang="en-US" dirty="0"/>
              <a:t>Workers wages as a percentage of GDP has not kept up with asset inflation, creating a situation where that transmission of asset inflation to consumer price inflation is unstable.</a:t>
            </a:r>
            <a:br>
              <a:rPr lang="en-US" dirty="0"/>
            </a:br>
            <a:endParaRPr lang="en-US" dirty="0"/>
          </a:p>
          <a:p>
            <a:r>
              <a:rPr lang="en-US" dirty="0"/>
              <a:t>If the FED were to raise interest rates, they could likely control inflation.  However, they are unlikely to raise rates because the economy is in a “debt trap”, whereby doing so would cause asset prices to crash.</a:t>
            </a:r>
            <a:br>
              <a:rPr lang="en-US" dirty="0"/>
            </a:br>
            <a:endParaRPr dirty="0"/>
          </a:p>
          <a:p>
            <a:r>
              <a:rPr lang="en" dirty="0"/>
              <a:t>Follow on research should include a broader selection of secondary data discrete measures and inclusion of geographic regional zones vs a nation wide approach.</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grpSp>
        <p:nvGrpSpPr>
          <p:cNvPr id="4" name="Group 3">
            <a:extLst>
              <a:ext uri="{FF2B5EF4-FFF2-40B4-BE49-F238E27FC236}">
                <a16:creationId xmlns:a16="http://schemas.microsoft.com/office/drawing/2014/main" id="{A81DE268-209D-44DA-821E-EBC32289A7EE}"/>
              </a:ext>
            </a:extLst>
          </p:cNvPr>
          <p:cNvGrpSpPr/>
          <p:nvPr/>
        </p:nvGrpSpPr>
        <p:grpSpPr>
          <a:xfrm>
            <a:off x="-1" y="0"/>
            <a:ext cx="6858001" cy="5143501"/>
            <a:chOff x="-1" y="0"/>
            <a:chExt cx="6858001" cy="5143501"/>
          </a:xfrm>
        </p:grpSpPr>
        <p:pic>
          <p:nvPicPr>
            <p:cNvPr id="5" name="Picture 4" descr="A picture containing shape&#10;&#10;Description automatically generated">
              <a:extLst>
                <a:ext uri="{FF2B5EF4-FFF2-40B4-BE49-F238E27FC236}">
                  <a16:creationId xmlns:a16="http://schemas.microsoft.com/office/drawing/2014/main" id="{381A92AD-B935-472D-8367-90CD277E1D7C}"/>
                </a:ext>
              </a:extLst>
            </p:cNvPr>
            <p:cNvPicPr>
              <a:picLocks noChangeAspect="1"/>
            </p:cNvPicPr>
            <p:nvPr/>
          </p:nvPicPr>
          <p:blipFill>
            <a:blip r:embed="rId3"/>
            <a:stretch>
              <a:fillRect/>
            </a:stretch>
          </p:blipFill>
          <p:spPr>
            <a:xfrm>
              <a:off x="-1" y="0"/>
              <a:ext cx="6858001" cy="5143501"/>
            </a:xfrm>
            <a:prstGeom prst="rect">
              <a:avLst/>
            </a:prstGeom>
          </p:spPr>
        </p:pic>
        <p:sp>
          <p:nvSpPr>
            <p:cNvPr id="6" name="Text Placeholder 3">
              <a:extLst>
                <a:ext uri="{FF2B5EF4-FFF2-40B4-BE49-F238E27FC236}">
                  <a16:creationId xmlns:a16="http://schemas.microsoft.com/office/drawing/2014/main" id="{3ED8312E-8F96-4975-A059-3FF5C5D41A42}"/>
                </a:ext>
              </a:extLst>
            </p:cNvPr>
            <p:cNvSpPr txBox="1">
              <a:spLocks/>
            </p:cNvSpPr>
            <p:nvPr/>
          </p:nvSpPr>
          <p:spPr>
            <a:xfrm>
              <a:off x="5252210" y="4762899"/>
              <a:ext cx="1558725" cy="275209"/>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1400" kern="1200">
                  <a:solidFill>
                    <a:srgbClr val="2D637F"/>
                  </a:solidFill>
                  <a:latin typeface="Lucida Grande"/>
                  <a:ea typeface="+mn-ea"/>
                  <a:cs typeface="Lucida Grande"/>
                </a:defRPr>
              </a:lvl1pPr>
              <a:lvl2pPr marL="457200" indent="0" algn="l" defTabSz="457200" rtl="0" eaLnBrk="1" latinLnBrk="0" hangingPunct="1">
                <a:spcBef>
                  <a:spcPct val="20000"/>
                </a:spcBef>
                <a:buFont typeface="Arial"/>
                <a:buNone/>
                <a:defRPr sz="1200" kern="1200">
                  <a:solidFill>
                    <a:srgbClr val="2D637F"/>
                  </a:solidFill>
                  <a:latin typeface="Lucida Grande"/>
                  <a:ea typeface="+mn-ea"/>
                  <a:cs typeface="Lucida Grande"/>
                </a:defRPr>
              </a:lvl2pPr>
              <a:lvl3pPr marL="914400" indent="0" algn="l" defTabSz="457200" rtl="0" eaLnBrk="1" latinLnBrk="0" hangingPunct="1">
                <a:spcBef>
                  <a:spcPct val="20000"/>
                </a:spcBef>
                <a:buFont typeface="Arial"/>
                <a:buNone/>
                <a:defRPr sz="1000" kern="1200">
                  <a:solidFill>
                    <a:srgbClr val="2D637F"/>
                  </a:solidFill>
                  <a:latin typeface="Lucida Grande"/>
                  <a:ea typeface="+mn-ea"/>
                  <a:cs typeface="Lucida Grande"/>
                </a:defRPr>
              </a:lvl3pPr>
              <a:lvl4pPr marL="13716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4pPr>
              <a:lvl5pPr marL="18288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1000" dirty="0">
                  <a:solidFill>
                    <a:schemeClr val="bg1"/>
                  </a:solidFill>
                </a:rPr>
                <a:t>W200 Project 2 Report</a:t>
              </a:r>
              <a:br>
                <a:rPr lang="en-US" sz="1000" dirty="0">
                  <a:solidFill>
                    <a:schemeClr val="bg1"/>
                  </a:solidFill>
                </a:rPr>
              </a:br>
              <a:r>
                <a:rPr lang="en-US" sz="1000" dirty="0">
                  <a:solidFill>
                    <a:schemeClr val="bg1"/>
                  </a:solidFill>
                </a:rPr>
                <a:t>Matt </a:t>
              </a:r>
              <a:r>
                <a:rPr lang="en-US" sz="1000" dirty="0" err="1">
                  <a:solidFill>
                    <a:schemeClr val="bg1"/>
                  </a:solidFill>
                </a:rPr>
                <a:t>Maroofi</a:t>
              </a:r>
              <a:r>
                <a:rPr lang="en-US" sz="1000" dirty="0">
                  <a:solidFill>
                    <a:schemeClr val="bg1"/>
                  </a:solidFill>
                </a:rPr>
                <a:t>, Don Irwin</a:t>
              </a:r>
            </a:p>
          </p:txBody>
        </p:sp>
      </p:grpSp>
      <p:sp>
        <p:nvSpPr>
          <p:cNvPr id="144" name="Google Shape;144;p22"/>
          <p:cNvSpPr txBox="1">
            <a:spLocks noGrp="1"/>
          </p:cNvSpPr>
          <p:nvPr>
            <p:ph type="title"/>
          </p:nvPr>
        </p:nvSpPr>
        <p:spPr>
          <a:xfrm>
            <a:off x="419341" y="677184"/>
            <a:ext cx="5766525" cy="401400"/>
          </a:xfrm>
          <a:prstGeom prst="rect">
            <a:avLst/>
          </a:prstGeom>
        </p:spPr>
        <p:txBody>
          <a:bodyPr spcFirstLastPara="1" wrap="square" lIns="68569" tIns="68569" rIns="68569" bIns="68569" anchor="t" anchorCtr="0">
            <a:normAutofit fontScale="90000"/>
          </a:bodyPr>
          <a:lstStyle/>
          <a:p>
            <a:r>
              <a:rPr lang="en" dirty="0"/>
              <a:t>Scope of Presentation</a:t>
            </a:r>
            <a:endParaRPr dirty="0"/>
          </a:p>
        </p:txBody>
      </p:sp>
      <p:sp>
        <p:nvSpPr>
          <p:cNvPr id="145" name="Google Shape;145;p22"/>
          <p:cNvSpPr txBox="1">
            <a:spLocks noGrp="1"/>
          </p:cNvSpPr>
          <p:nvPr>
            <p:ph type="body" idx="1"/>
          </p:nvPr>
        </p:nvSpPr>
        <p:spPr>
          <a:xfrm>
            <a:off x="419341" y="1247353"/>
            <a:ext cx="5766525" cy="1695825"/>
          </a:xfrm>
          <a:prstGeom prst="rect">
            <a:avLst/>
          </a:prstGeom>
        </p:spPr>
        <p:txBody>
          <a:bodyPr spcFirstLastPara="1" wrap="square" lIns="68569" tIns="68569" rIns="68569" bIns="68569" anchor="t" anchorCtr="0">
            <a:normAutofit fontScale="92500"/>
          </a:bodyPr>
          <a:lstStyle/>
          <a:p>
            <a:pPr marL="552450" marR="209550" indent="-221456">
              <a:lnSpc>
                <a:spcPct val="142857"/>
              </a:lnSpc>
              <a:spcBef>
                <a:spcPts val="1650"/>
              </a:spcBef>
              <a:buClr>
                <a:srgbClr val="000000"/>
              </a:buClr>
              <a:buSzPts val="1050"/>
              <a:buFont typeface="Arial"/>
              <a:buChar char="●"/>
            </a:pPr>
            <a:r>
              <a:rPr lang="en" sz="788" dirty="0">
                <a:solidFill>
                  <a:srgbClr val="000000"/>
                </a:solidFill>
                <a:highlight>
                  <a:srgbClr val="FFFFFF"/>
                </a:highlight>
                <a:latin typeface="Arial"/>
                <a:ea typeface="Arial"/>
                <a:cs typeface="Arial"/>
                <a:sym typeface="Arial"/>
              </a:rPr>
              <a:t>Your overall question</a:t>
            </a:r>
            <a:endParaRPr sz="788" dirty="0">
              <a:solidFill>
                <a:srgbClr val="000000"/>
              </a:solidFill>
              <a:highlight>
                <a:srgbClr val="FFFFFF"/>
              </a:highlight>
              <a:latin typeface="Arial"/>
              <a:ea typeface="Arial"/>
              <a:cs typeface="Arial"/>
              <a:sym typeface="Arial"/>
            </a:endParaRPr>
          </a:p>
          <a:p>
            <a:pPr marL="552450" marR="209550" indent="-221456">
              <a:lnSpc>
                <a:spcPct val="142857"/>
              </a:lnSpc>
              <a:buClr>
                <a:srgbClr val="000000"/>
              </a:buClr>
              <a:buSzPts val="1050"/>
              <a:buFont typeface="Arial"/>
              <a:buChar char="●"/>
            </a:pPr>
            <a:r>
              <a:rPr lang="en" sz="788" dirty="0">
                <a:solidFill>
                  <a:srgbClr val="000000"/>
                </a:solidFill>
                <a:highlight>
                  <a:srgbClr val="FFFFFF"/>
                </a:highlight>
                <a:latin typeface="Arial"/>
                <a:ea typeface="Arial"/>
                <a:cs typeface="Arial"/>
                <a:sym typeface="Arial"/>
              </a:rPr>
              <a:t>The steps your group took to analyze the question</a:t>
            </a:r>
            <a:endParaRPr sz="788" dirty="0">
              <a:solidFill>
                <a:srgbClr val="000000"/>
              </a:solidFill>
              <a:highlight>
                <a:srgbClr val="FFFFFF"/>
              </a:highlight>
              <a:latin typeface="Arial"/>
              <a:ea typeface="Arial"/>
              <a:cs typeface="Arial"/>
              <a:sym typeface="Arial"/>
            </a:endParaRPr>
          </a:p>
          <a:p>
            <a:pPr marL="552450" marR="209550" indent="-221456">
              <a:lnSpc>
                <a:spcPct val="142857"/>
              </a:lnSpc>
              <a:buClr>
                <a:srgbClr val="000000"/>
              </a:buClr>
              <a:buSzPts val="1050"/>
              <a:buFont typeface="Arial"/>
              <a:buChar char="●"/>
            </a:pPr>
            <a:r>
              <a:rPr lang="en" sz="788" dirty="0">
                <a:solidFill>
                  <a:srgbClr val="000000"/>
                </a:solidFill>
                <a:highlight>
                  <a:srgbClr val="FFFFFF"/>
                </a:highlight>
                <a:latin typeface="Arial"/>
                <a:ea typeface="Arial"/>
                <a:cs typeface="Arial"/>
                <a:sym typeface="Arial"/>
              </a:rPr>
              <a:t>Any assumptions you made in the analysis</a:t>
            </a:r>
            <a:endParaRPr sz="788" dirty="0">
              <a:solidFill>
                <a:srgbClr val="000000"/>
              </a:solidFill>
              <a:highlight>
                <a:srgbClr val="FFFFFF"/>
              </a:highlight>
              <a:latin typeface="Arial"/>
              <a:ea typeface="Arial"/>
              <a:cs typeface="Arial"/>
              <a:sym typeface="Arial"/>
            </a:endParaRPr>
          </a:p>
          <a:p>
            <a:pPr marL="552450" marR="209550" indent="-221456">
              <a:lnSpc>
                <a:spcPct val="142857"/>
              </a:lnSpc>
              <a:buClr>
                <a:srgbClr val="000000"/>
              </a:buClr>
              <a:buSzPts val="1050"/>
              <a:buFont typeface="Arial"/>
              <a:buChar char="●"/>
            </a:pPr>
            <a:r>
              <a:rPr lang="en" sz="788" dirty="0">
                <a:solidFill>
                  <a:srgbClr val="000000"/>
                </a:solidFill>
                <a:highlight>
                  <a:srgbClr val="FFFFFF"/>
                </a:highlight>
                <a:latin typeface="Arial"/>
                <a:ea typeface="Arial"/>
                <a:cs typeface="Arial"/>
                <a:sym typeface="Arial"/>
              </a:rPr>
              <a:t>The key is to aim for clarity and telling a story with the data</a:t>
            </a:r>
            <a:endParaRPr sz="788" dirty="0">
              <a:solidFill>
                <a:srgbClr val="000000"/>
              </a:solidFill>
              <a:highlight>
                <a:srgbClr val="FFFFFF"/>
              </a:highlight>
              <a:latin typeface="Arial"/>
              <a:ea typeface="Arial"/>
              <a:cs typeface="Arial"/>
              <a:sym typeface="Arial"/>
            </a:endParaRPr>
          </a:p>
          <a:p>
            <a:pPr marL="552450" marR="209550" indent="-221456">
              <a:lnSpc>
                <a:spcPct val="142857"/>
              </a:lnSpc>
              <a:buClr>
                <a:srgbClr val="000000"/>
              </a:buClr>
              <a:buSzPts val="1050"/>
              <a:buFont typeface="Arial"/>
              <a:buChar char="●"/>
            </a:pPr>
            <a:r>
              <a:rPr lang="en" sz="788" dirty="0">
                <a:solidFill>
                  <a:srgbClr val="000000"/>
                </a:solidFill>
                <a:highlight>
                  <a:srgbClr val="FFFFFF"/>
                </a:highlight>
                <a:latin typeface="Arial"/>
                <a:ea typeface="Arial"/>
                <a:cs typeface="Arial"/>
                <a:sym typeface="Arial"/>
              </a:rPr>
              <a:t>Organize your argument clearly</a:t>
            </a:r>
            <a:endParaRPr sz="788" dirty="0">
              <a:solidFill>
                <a:srgbClr val="000000"/>
              </a:solidFill>
              <a:highlight>
                <a:srgbClr val="FFFFFF"/>
              </a:highlight>
              <a:latin typeface="Arial"/>
              <a:ea typeface="Arial"/>
              <a:cs typeface="Arial"/>
              <a:sym typeface="Arial"/>
            </a:endParaRPr>
          </a:p>
          <a:p>
            <a:pPr marL="552450" marR="209550" indent="-221456">
              <a:lnSpc>
                <a:spcPct val="142857"/>
              </a:lnSpc>
              <a:buClr>
                <a:srgbClr val="000000"/>
              </a:buClr>
              <a:buSzPts val="1050"/>
              <a:buFont typeface="Arial"/>
              <a:buChar char="●"/>
            </a:pPr>
            <a:r>
              <a:rPr lang="en" sz="788" dirty="0">
                <a:solidFill>
                  <a:srgbClr val="000000"/>
                </a:solidFill>
                <a:highlight>
                  <a:srgbClr val="FFFFFF"/>
                </a:highlight>
                <a:latin typeface="Arial"/>
                <a:ea typeface="Arial"/>
                <a:cs typeface="Arial"/>
                <a:sym typeface="Arial"/>
              </a:rPr>
              <a:t>Guide the listeners through the evidence in the data</a:t>
            </a:r>
            <a:endParaRPr sz="788" dirty="0">
              <a:solidFill>
                <a:srgbClr val="000000"/>
              </a:solidFill>
              <a:highlight>
                <a:srgbClr val="FFFFFF"/>
              </a:highlight>
              <a:latin typeface="Arial"/>
              <a:ea typeface="Arial"/>
              <a:cs typeface="Arial"/>
              <a:sym typeface="Arial"/>
            </a:endParaRPr>
          </a:p>
          <a:p>
            <a:pPr marL="552450" marR="209550" indent="-221456">
              <a:lnSpc>
                <a:spcPct val="142857"/>
              </a:lnSpc>
              <a:buClr>
                <a:srgbClr val="000000"/>
              </a:buClr>
              <a:buSzPts val="1050"/>
              <a:buFont typeface="Arial"/>
              <a:buChar char="●"/>
            </a:pPr>
            <a:r>
              <a:rPr lang="en" sz="788" dirty="0">
                <a:solidFill>
                  <a:srgbClr val="000000"/>
                </a:solidFill>
                <a:highlight>
                  <a:srgbClr val="FFFFFF"/>
                </a:highlight>
                <a:latin typeface="Arial"/>
                <a:ea typeface="Arial"/>
                <a:cs typeface="Arial"/>
                <a:sym typeface="Arial"/>
              </a:rPr>
              <a:t>Include any key figures/plots/charts or graphs</a:t>
            </a:r>
            <a:endParaRPr sz="788" dirty="0">
              <a:solidFill>
                <a:srgbClr val="000000"/>
              </a:solidFill>
              <a:highlight>
                <a:srgbClr val="FFFFFF"/>
              </a:highlight>
              <a:latin typeface="Arial"/>
              <a:ea typeface="Arial"/>
              <a:cs typeface="Arial"/>
              <a:sym typeface="Arial"/>
            </a:endParaRPr>
          </a:p>
          <a:p>
            <a:pPr marL="552450" marR="209550" indent="-221456">
              <a:lnSpc>
                <a:spcPct val="142857"/>
              </a:lnSpc>
              <a:buClr>
                <a:srgbClr val="000000"/>
              </a:buClr>
              <a:buSzPts val="1050"/>
              <a:buFont typeface="Arial"/>
              <a:buChar char="●"/>
            </a:pPr>
            <a:r>
              <a:rPr lang="en" sz="788" dirty="0">
                <a:solidFill>
                  <a:srgbClr val="000000"/>
                </a:solidFill>
                <a:highlight>
                  <a:srgbClr val="FFFFFF"/>
                </a:highlight>
                <a:latin typeface="Arial"/>
                <a:ea typeface="Arial"/>
                <a:cs typeface="Arial"/>
                <a:sym typeface="Arial"/>
              </a:rPr>
              <a:t>You do not need to show any code but it might be handy to have the code ready in case there are some questions on it</a:t>
            </a:r>
            <a:endParaRPr sz="788" dirty="0">
              <a:solidFill>
                <a:srgbClr val="000000"/>
              </a:solidFill>
              <a:highlight>
                <a:srgbClr val="FFFFFF"/>
              </a:highlight>
              <a:latin typeface="Arial"/>
              <a:ea typeface="Arial"/>
              <a:cs typeface="Arial"/>
              <a:sym typeface="Arial"/>
            </a:endParaRPr>
          </a:p>
          <a:p>
            <a:pPr marL="0" indent="0">
              <a:spcAft>
                <a:spcPts val="9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grpSp>
        <p:nvGrpSpPr>
          <p:cNvPr id="4" name="Group 3">
            <a:extLst>
              <a:ext uri="{FF2B5EF4-FFF2-40B4-BE49-F238E27FC236}">
                <a16:creationId xmlns:a16="http://schemas.microsoft.com/office/drawing/2014/main" id="{369BE547-3481-4056-8C44-4949D9B6DFD6}"/>
              </a:ext>
            </a:extLst>
          </p:cNvPr>
          <p:cNvGrpSpPr/>
          <p:nvPr/>
        </p:nvGrpSpPr>
        <p:grpSpPr>
          <a:xfrm>
            <a:off x="-1" y="0"/>
            <a:ext cx="6858001" cy="5143501"/>
            <a:chOff x="-1" y="0"/>
            <a:chExt cx="6858001" cy="5143501"/>
          </a:xfrm>
        </p:grpSpPr>
        <p:pic>
          <p:nvPicPr>
            <p:cNvPr id="5" name="Picture 4" descr="A picture containing shape&#10;&#10;Description automatically generated">
              <a:extLst>
                <a:ext uri="{FF2B5EF4-FFF2-40B4-BE49-F238E27FC236}">
                  <a16:creationId xmlns:a16="http://schemas.microsoft.com/office/drawing/2014/main" id="{AB31CE68-9353-4023-BD61-FBCF174BCF13}"/>
                </a:ext>
              </a:extLst>
            </p:cNvPr>
            <p:cNvPicPr>
              <a:picLocks noChangeAspect="1"/>
            </p:cNvPicPr>
            <p:nvPr/>
          </p:nvPicPr>
          <p:blipFill>
            <a:blip r:embed="rId3"/>
            <a:stretch>
              <a:fillRect/>
            </a:stretch>
          </p:blipFill>
          <p:spPr>
            <a:xfrm>
              <a:off x="-1" y="0"/>
              <a:ext cx="6858001" cy="5143501"/>
            </a:xfrm>
            <a:prstGeom prst="rect">
              <a:avLst/>
            </a:prstGeom>
          </p:spPr>
        </p:pic>
        <p:sp>
          <p:nvSpPr>
            <p:cNvPr id="6" name="Text Placeholder 3">
              <a:extLst>
                <a:ext uri="{FF2B5EF4-FFF2-40B4-BE49-F238E27FC236}">
                  <a16:creationId xmlns:a16="http://schemas.microsoft.com/office/drawing/2014/main" id="{1A66FF5A-CDD0-483F-AD80-26A5E102C0B8}"/>
                </a:ext>
              </a:extLst>
            </p:cNvPr>
            <p:cNvSpPr txBox="1">
              <a:spLocks/>
            </p:cNvSpPr>
            <p:nvPr/>
          </p:nvSpPr>
          <p:spPr>
            <a:xfrm>
              <a:off x="5252210" y="4762899"/>
              <a:ext cx="1558725" cy="275209"/>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1400" kern="1200">
                  <a:solidFill>
                    <a:srgbClr val="2D637F"/>
                  </a:solidFill>
                  <a:latin typeface="Lucida Grande"/>
                  <a:ea typeface="+mn-ea"/>
                  <a:cs typeface="Lucida Grande"/>
                </a:defRPr>
              </a:lvl1pPr>
              <a:lvl2pPr marL="457200" indent="0" algn="l" defTabSz="457200" rtl="0" eaLnBrk="1" latinLnBrk="0" hangingPunct="1">
                <a:spcBef>
                  <a:spcPct val="20000"/>
                </a:spcBef>
                <a:buFont typeface="Arial"/>
                <a:buNone/>
                <a:defRPr sz="1200" kern="1200">
                  <a:solidFill>
                    <a:srgbClr val="2D637F"/>
                  </a:solidFill>
                  <a:latin typeface="Lucida Grande"/>
                  <a:ea typeface="+mn-ea"/>
                  <a:cs typeface="Lucida Grande"/>
                </a:defRPr>
              </a:lvl2pPr>
              <a:lvl3pPr marL="914400" indent="0" algn="l" defTabSz="457200" rtl="0" eaLnBrk="1" latinLnBrk="0" hangingPunct="1">
                <a:spcBef>
                  <a:spcPct val="20000"/>
                </a:spcBef>
                <a:buFont typeface="Arial"/>
                <a:buNone/>
                <a:defRPr sz="1000" kern="1200">
                  <a:solidFill>
                    <a:srgbClr val="2D637F"/>
                  </a:solidFill>
                  <a:latin typeface="Lucida Grande"/>
                  <a:ea typeface="+mn-ea"/>
                  <a:cs typeface="Lucida Grande"/>
                </a:defRPr>
              </a:lvl3pPr>
              <a:lvl4pPr marL="13716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4pPr>
              <a:lvl5pPr marL="18288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1000" dirty="0">
                  <a:solidFill>
                    <a:schemeClr val="bg1"/>
                  </a:solidFill>
                </a:rPr>
                <a:t>W200 Project 2 Report</a:t>
              </a:r>
              <a:br>
                <a:rPr lang="en-US" sz="1000" dirty="0">
                  <a:solidFill>
                    <a:schemeClr val="bg1"/>
                  </a:solidFill>
                </a:rPr>
              </a:br>
              <a:r>
                <a:rPr lang="en-US" sz="1000" dirty="0">
                  <a:solidFill>
                    <a:schemeClr val="bg1"/>
                  </a:solidFill>
                </a:rPr>
                <a:t>Matt </a:t>
              </a:r>
              <a:r>
                <a:rPr lang="en-US" sz="1000" dirty="0" err="1">
                  <a:solidFill>
                    <a:schemeClr val="bg1"/>
                  </a:solidFill>
                </a:rPr>
                <a:t>Maroofi</a:t>
              </a:r>
              <a:r>
                <a:rPr lang="en-US" sz="1000" dirty="0">
                  <a:solidFill>
                    <a:schemeClr val="bg1"/>
                  </a:solidFill>
                </a:rPr>
                <a:t>, Don Irwin</a:t>
              </a:r>
            </a:p>
          </p:txBody>
        </p:sp>
      </p:grpSp>
      <p:sp>
        <p:nvSpPr>
          <p:cNvPr id="92" name="Google Shape;92;p14"/>
          <p:cNvSpPr txBox="1">
            <a:spLocks noGrp="1"/>
          </p:cNvSpPr>
          <p:nvPr>
            <p:ph type="title"/>
          </p:nvPr>
        </p:nvSpPr>
        <p:spPr>
          <a:xfrm>
            <a:off x="545737" y="535990"/>
            <a:ext cx="5766525" cy="401400"/>
          </a:xfrm>
          <a:prstGeom prst="rect">
            <a:avLst/>
          </a:prstGeom>
        </p:spPr>
        <p:txBody>
          <a:bodyPr spcFirstLastPara="1" wrap="square" lIns="68569" tIns="68569" rIns="68569" bIns="68569" anchor="t" anchorCtr="0">
            <a:normAutofit fontScale="90000"/>
          </a:bodyPr>
          <a:lstStyle/>
          <a:p>
            <a:r>
              <a:rPr lang="en" dirty="0"/>
              <a:t>Overall Objective and Questions</a:t>
            </a:r>
            <a:endParaRPr dirty="0"/>
          </a:p>
        </p:txBody>
      </p:sp>
      <p:sp>
        <p:nvSpPr>
          <p:cNvPr id="93" name="Google Shape;93;p14"/>
          <p:cNvSpPr txBox="1">
            <a:spLocks noGrp="1"/>
          </p:cNvSpPr>
          <p:nvPr>
            <p:ph type="body" idx="1"/>
          </p:nvPr>
        </p:nvSpPr>
        <p:spPr>
          <a:xfrm>
            <a:off x="545737" y="1106159"/>
            <a:ext cx="5766525" cy="2208825"/>
          </a:xfrm>
          <a:prstGeom prst="rect">
            <a:avLst/>
          </a:prstGeom>
        </p:spPr>
        <p:txBody>
          <a:bodyPr spcFirstLastPara="1" wrap="square" lIns="68569" tIns="68569" rIns="68569" bIns="68569" anchor="t" anchorCtr="0">
            <a:normAutofit lnSpcReduction="10000"/>
          </a:bodyPr>
          <a:lstStyle/>
          <a:p>
            <a:pPr marL="0" indent="0">
              <a:buNone/>
            </a:pPr>
            <a:r>
              <a:rPr lang="en" sz="1125" dirty="0"/>
              <a:t>Our objective is to analyze current market conditions to determine if the official report measures of inflation (CPI and PCE) are accurate.  A secondary objective is to attempt to illustrate, inflation and its components utilizing data and data visualization.</a:t>
            </a:r>
            <a:endParaRPr sz="1125" dirty="0"/>
          </a:p>
          <a:p>
            <a:pPr marL="0" indent="0">
              <a:spcBef>
                <a:spcPts val="900"/>
              </a:spcBef>
              <a:buNone/>
            </a:pPr>
            <a:r>
              <a:rPr lang="en" sz="1125" b="1" i="1" u="sng" dirty="0"/>
              <a:t>Research Questions:</a:t>
            </a:r>
            <a:endParaRPr sz="1125" b="1" i="1" u="sng" dirty="0"/>
          </a:p>
          <a:p>
            <a:pPr indent="-238125">
              <a:lnSpc>
                <a:spcPct val="100000"/>
              </a:lnSpc>
              <a:spcBef>
                <a:spcPts val="900"/>
              </a:spcBef>
              <a:buClr>
                <a:srgbClr val="000000"/>
              </a:buClr>
              <a:buSzPts val="1400"/>
              <a:buFont typeface="Arial"/>
              <a:buChar char="●"/>
            </a:pPr>
            <a:r>
              <a:rPr lang="en" sz="1050" dirty="0">
                <a:solidFill>
                  <a:srgbClr val="000000"/>
                </a:solidFill>
                <a:latin typeface="Arial"/>
                <a:ea typeface="Arial"/>
                <a:cs typeface="Arial"/>
                <a:sym typeface="Arial"/>
              </a:rPr>
              <a:t>Are the measures of inflation reported by the Fed accurate measures of real inflation in the economy?</a:t>
            </a:r>
            <a:endParaRPr sz="1050" dirty="0">
              <a:solidFill>
                <a:srgbClr val="000000"/>
              </a:solidFill>
              <a:latin typeface="Arial"/>
              <a:ea typeface="Arial"/>
              <a:cs typeface="Arial"/>
              <a:sym typeface="Arial"/>
            </a:endParaRPr>
          </a:p>
          <a:p>
            <a:pPr indent="-238125">
              <a:lnSpc>
                <a:spcPct val="100000"/>
              </a:lnSpc>
              <a:buClr>
                <a:srgbClr val="000000"/>
              </a:buClr>
              <a:buSzPts val="1400"/>
              <a:buFont typeface="Arial"/>
              <a:buChar char="●"/>
            </a:pPr>
            <a:r>
              <a:rPr lang="en" sz="1050" dirty="0">
                <a:solidFill>
                  <a:srgbClr val="000000"/>
                </a:solidFill>
                <a:latin typeface="Arial"/>
                <a:ea typeface="Arial"/>
                <a:cs typeface="Arial"/>
                <a:sym typeface="Arial"/>
              </a:rPr>
              <a:t>What is the historic relationship between interest rates and inflation?</a:t>
            </a:r>
            <a:endParaRPr sz="1050" dirty="0">
              <a:solidFill>
                <a:srgbClr val="000000"/>
              </a:solidFill>
              <a:latin typeface="Arial"/>
              <a:ea typeface="Arial"/>
              <a:cs typeface="Arial"/>
              <a:sym typeface="Arial"/>
            </a:endParaRPr>
          </a:p>
          <a:p>
            <a:pPr indent="-238125">
              <a:lnSpc>
                <a:spcPct val="100000"/>
              </a:lnSpc>
              <a:buClr>
                <a:srgbClr val="000000"/>
              </a:buClr>
              <a:buSzPts val="1400"/>
              <a:buFont typeface="Arial"/>
              <a:buChar char="●"/>
            </a:pPr>
            <a:r>
              <a:rPr lang="en" sz="1050" dirty="0">
                <a:solidFill>
                  <a:srgbClr val="000000"/>
                </a:solidFill>
                <a:latin typeface="Arial"/>
                <a:ea typeface="Arial"/>
                <a:cs typeface="Arial"/>
                <a:sym typeface="Arial"/>
              </a:rPr>
              <a:t>What is the relationship between the money supply M2 and inflation?</a:t>
            </a:r>
            <a:endParaRPr sz="1050" dirty="0">
              <a:solidFill>
                <a:srgbClr val="000000"/>
              </a:solidFill>
              <a:latin typeface="Arial"/>
              <a:ea typeface="Arial"/>
              <a:cs typeface="Arial"/>
              <a:sym typeface="Arial"/>
            </a:endParaRPr>
          </a:p>
          <a:p>
            <a:pPr indent="-238125">
              <a:lnSpc>
                <a:spcPct val="100000"/>
              </a:lnSpc>
              <a:buClr>
                <a:srgbClr val="000000"/>
              </a:buClr>
              <a:buSzPts val="1400"/>
              <a:buFont typeface="Arial"/>
              <a:buChar char="●"/>
            </a:pPr>
            <a:r>
              <a:rPr lang="en" sz="1050" dirty="0">
                <a:solidFill>
                  <a:srgbClr val="000000"/>
                </a:solidFill>
                <a:latin typeface="Arial"/>
                <a:ea typeface="Arial"/>
                <a:cs typeface="Arial"/>
                <a:sym typeface="Arial"/>
              </a:rPr>
              <a:t>Is inflation likely to be transitory or permanent?</a:t>
            </a:r>
            <a:endParaRPr sz="1050" dirty="0">
              <a:solidFill>
                <a:srgbClr val="000000"/>
              </a:solidFill>
              <a:latin typeface="Arial"/>
              <a:ea typeface="Arial"/>
              <a:cs typeface="Arial"/>
              <a:sym typeface="Arial"/>
            </a:endParaRPr>
          </a:p>
          <a:p>
            <a:pPr indent="-238125">
              <a:lnSpc>
                <a:spcPct val="100000"/>
              </a:lnSpc>
              <a:buClr>
                <a:srgbClr val="000000"/>
              </a:buClr>
              <a:buSzPts val="1400"/>
              <a:buFont typeface="Arial"/>
              <a:buChar char="●"/>
            </a:pPr>
            <a:r>
              <a:rPr lang="en" sz="1050" dirty="0">
                <a:solidFill>
                  <a:srgbClr val="000000"/>
                </a:solidFill>
                <a:latin typeface="Arial"/>
                <a:ea typeface="Arial"/>
                <a:cs typeface="Arial"/>
                <a:sym typeface="Arial"/>
              </a:rPr>
              <a:t>What is the impact of inflation on the working class and barely middle class in the United States?</a:t>
            </a:r>
            <a:endParaRPr sz="1125" dirty="0"/>
          </a:p>
          <a:p>
            <a:pPr marL="0" indent="0">
              <a:spcBef>
                <a:spcPts val="675"/>
              </a:spcBef>
              <a:spcAft>
                <a:spcPts val="900"/>
              </a:spcAft>
              <a:buNone/>
            </a:pPr>
            <a:endParaRPr sz="112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pSp>
        <p:nvGrpSpPr>
          <p:cNvPr id="8" name="Group 7">
            <a:extLst>
              <a:ext uri="{FF2B5EF4-FFF2-40B4-BE49-F238E27FC236}">
                <a16:creationId xmlns:a16="http://schemas.microsoft.com/office/drawing/2014/main" id="{1EA843D1-0722-4C60-A8A9-279BC17FEECA}"/>
              </a:ext>
            </a:extLst>
          </p:cNvPr>
          <p:cNvGrpSpPr/>
          <p:nvPr/>
        </p:nvGrpSpPr>
        <p:grpSpPr>
          <a:xfrm>
            <a:off x="-1" y="0"/>
            <a:ext cx="6858001" cy="5143501"/>
            <a:chOff x="-1" y="0"/>
            <a:chExt cx="6858001" cy="5143501"/>
          </a:xfrm>
        </p:grpSpPr>
        <p:pic>
          <p:nvPicPr>
            <p:cNvPr id="9" name="Picture 8" descr="A picture containing shape&#10;&#10;Description automatically generated">
              <a:extLst>
                <a:ext uri="{FF2B5EF4-FFF2-40B4-BE49-F238E27FC236}">
                  <a16:creationId xmlns:a16="http://schemas.microsoft.com/office/drawing/2014/main" id="{445E2A4A-6555-42ED-A448-1171DA2595CC}"/>
                </a:ext>
              </a:extLst>
            </p:cNvPr>
            <p:cNvPicPr>
              <a:picLocks noChangeAspect="1"/>
            </p:cNvPicPr>
            <p:nvPr/>
          </p:nvPicPr>
          <p:blipFill>
            <a:blip r:embed="rId3"/>
            <a:stretch>
              <a:fillRect/>
            </a:stretch>
          </p:blipFill>
          <p:spPr>
            <a:xfrm>
              <a:off x="-1" y="0"/>
              <a:ext cx="6858001" cy="5143501"/>
            </a:xfrm>
            <a:prstGeom prst="rect">
              <a:avLst/>
            </a:prstGeom>
          </p:spPr>
        </p:pic>
        <p:sp>
          <p:nvSpPr>
            <p:cNvPr id="10" name="Text Placeholder 3">
              <a:extLst>
                <a:ext uri="{FF2B5EF4-FFF2-40B4-BE49-F238E27FC236}">
                  <a16:creationId xmlns:a16="http://schemas.microsoft.com/office/drawing/2014/main" id="{AC05B1AD-4366-4B59-9055-DA08D052C25D}"/>
                </a:ext>
              </a:extLst>
            </p:cNvPr>
            <p:cNvSpPr txBox="1">
              <a:spLocks/>
            </p:cNvSpPr>
            <p:nvPr/>
          </p:nvSpPr>
          <p:spPr>
            <a:xfrm>
              <a:off x="5252210" y="4762899"/>
              <a:ext cx="1558725" cy="275209"/>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1400" kern="1200">
                  <a:solidFill>
                    <a:srgbClr val="2D637F"/>
                  </a:solidFill>
                  <a:latin typeface="Lucida Grande"/>
                  <a:ea typeface="+mn-ea"/>
                  <a:cs typeface="Lucida Grande"/>
                </a:defRPr>
              </a:lvl1pPr>
              <a:lvl2pPr marL="457200" indent="0" algn="l" defTabSz="457200" rtl="0" eaLnBrk="1" latinLnBrk="0" hangingPunct="1">
                <a:spcBef>
                  <a:spcPct val="20000"/>
                </a:spcBef>
                <a:buFont typeface="Arial"/>
                <a:buNone/>
                <a:defRPr sz="1200" kern="1200">
                  <a:solidFill>
                    <a:srgbClr val="2D637F"/>
                  </a:solidFill>
                  <a:latin typeface="Lucida Grande"/>
                  <a:ea typeface="+mn-ea"/>
                  <a:cs typeface="Lucida Grande"/>
                </a:defRPr>
              </a:lvl2pPr>
              <a:lvl3pPr marL="914400" indent="0" algn="l" defTabSz="457200" rtl="0" eaLnBrk="1" latinLnBrk="0" hangingPunct="1">
                <a:spcBef>
                  <a:spcPct val="20000"/>
                </a:spcBef>
                <a:buFont typeface="Arial"/>
                <a:buNone/>
                <a:defRPr sz="1000" kern="1200">
                  <a:solidFill>
                    <a:srgbClr val="2D637F"/>
                  </a:solidFill>
                  <a:latin typeface="Lucida Grande"/>
                  <a:ea typeface="+mn-ea"/>
                  <a:cs typeface="Lucida Grande"/>
                </a:defRPr>
              </a:lvl3pPr>
              <a:lvl4pPr marL="13716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4pPr>
              <a:lvl5pPr marL="18288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1000" dirty="0">
                  <a:solidFill>
                    <a:schemeClr val="bg1"/>
                  </a:solidFill>
                </a:rPr>
                <a:t>W200 Project 2 Report</a:t>
              </a:r>
              <a:br>
                <a:rPr lang="en-US" sz="1000" dirty="0">
                  <a:solidFill>
                    <a:schemeClr val="bg1"/>
                  </a:solidFill>
                </a:rPr>
              </a:br>
              <a:r>
                <a:rPr lang="en-US" sz="1000" dirty="0">
                  <a:solidFill>
                    <a:schemeClr val="bg1"/>
                  </a:solidFill>
                </a:rPr>
                <a:t>Matt </a:t>
              </a:r>
              <a:r>
                <a:rPr lang="en-US" sz="1000" dirty="0" err="1">
                  <a:solidFill>
                    <a:schemeClr val="bg1"/>
                  </a:solidFill>
                </a:rPr>
                <a:t>Maroofi</a:t>
              </a:r>
              <a:r>
                <a:rPr lang="en-US" sz="1000" dirty="0">
                  <a:solidFill>
                    <a:schemeClr val="bg1"/>
                  </a:solidFill>
                </a:rPr>
                <a:t>, Don Irwin</a:t>
              </a:r>
            </a:p>
          </p:txBody>
        </p:sp>
      </p:grpSp>
      <p:sp>
        <p:nvSpPr>
          <p:cNvPr id="98" name="Google Shape;98;p15"/>
          <p:cNvSpPr txBox="1">
            <a:spLocks noGrp="1"/>
          </p:cNvSpPr>
          <p:nvPr>
            <p:ph type="title"/>
          </p:nvPr>
        </p:nvSpPr>
        <p:spPr>
          <a:xfrm>
            <a:off x="545737" y="623396"/>
            <a:ext cx="5766525" cy="401400"/>
          </a:xfrm>
          <a:prstGeom prst="rect">
            <a:avLst/>
          </a:prstGeom>
        </p:spPr>
        <p:txBody>
          <a:bodyPr spcFirstLastPara="1" wrap="square" lIns="68569" tIns="68569" rIns="68569" bIns="68569" anchor="t" anchorCtr="0">
            <a:normAutofit fontScale="90000"/>
          </a:bodyPr>
          <a:lstStyle/>
          <a:p>
            <a:r>
              <a:rPr lang="en" dirty="0"/>
              <a:t>Approach</a:t>
            </a:r>
            <a:endParaRPr dirty="0"/>
          </a:p>
        </p:txBody>
      </p:sp>
      <p:sp>
        <p:nvSpPr>
          <p:cNvPr id="99" name="Google Shape;99;p15"/>
          <p:cNvSpPr txBox="1">
            <a:spLocks noGrp="1"/>
          </p:cNvSpPr>
          <p:nvPr>
            <p:ph type="body" idx="1"/>
          </p:nvPr>
        </p:nvSpPr>
        <p:spPr>
          <a:xfrm>
            <a:off x="545737" y="1193565"/>
            <a:ext cx="5766525" cy="2141306"/>
          </a:xfrm>
          <a:prstGeom prst="rect">
            <a:avLst/>
          </a:prstGeom>
        </p:spPr>
        <p:txBody>
          <a:bodyPr spcFirstLastPara="1" wrap="square" lIns="68569" tIns="68569" rIns="68569" bIns="68569" anchor="t" anchorCtr="0">
            <a:normAutofit fontScale="70000" lnSpcReduction="20000"/>
          </a:bodyPr>
          <a:lstStyle/>
          <a:p>
            <a:pPr>
              <a:buAutoNum type="arabicPeriod"/>
            </a:pPr>
            <a:r>
              <a:rPr lang="en" dirty="0"/>
              <a:t>We identified our overall objective and guiding questions for the analysis.</a:t>
            </a:r>
            <a:br>
              <a:rPr lang="en" dirty="0"/>
            </a:br>
            <a:endParaRPr dirty="0"/>
          </a:p>
          <a:p>
            <a:pPr>
              <a:buAutoNum type="arabicPeriod"/>
            </a:pPr>
            <a:r>
              <a:rPr lang="en" dirty="0"/>
              <a:t>We researched and identified data sets and data sources that would inform our analysis.</a:t>
            </a:r>
            <a:br>
              <a:rPr lang="en" dirty="0"/>
            </a:br>
            <a:endParaRPr dirty="0"/>
          </a:p>
          <a:p>
            <a:pPr>
              <a:buAutoNum type="arabicPeriod"/>
            </a:pPr>
            <a:r>
              <a:rPr lang="en" dirty="0"/>
              <a:t>We created a prototype, data extraction, cleaning and plotting framework based on, data source APIs, and libraries covered within w200 course material.</a:t>
            </a:r>
            <a:br>
              <a:rPr lang="en" dirty="0"/>
            </a:br>
            <a:endParaRPr dirty="0"/>
          </a:p>
          <a:p>
            <a:pPr>
              <a:buAutoNum type="arabicPeriod"/>
            </a:pPr>
            <a:r>
              <a:rPr lang="en" dirty="0"/>
              <a:t>We drafted our research paper and its corresponding sections which served as a narrative and </a:t>
            </a:r>
            <a:br>
              <a:rPr lang="en" dirty="0"/>
            </a:br>
            <a:r>
              <a:rPr lang="en" dirty="0"/>
              <a:t>guiding document for our data analysis.</a:t>
            </a:r>
            <a:br>
              <a:rPr lang="en" dirty="0"/>
            </a:br>
            <a:endParaRPr dirty="0"/>
          </a:p>
          <a:p>
            <a:pPr>
              <a:buAutoNum type="arabicPeriod"/>
            </a:pPr>
            <a:r>
              <a:rPr lang="en" dirty="0"/>
              <a:t>We further developed our data extraction and plotting framework, and generated required plots with the relevant data series.</a:t>
            </a:r>
            <a:br>
              <a:rPr lang="en" dirty="0"/>
            </a:br>
            <a:endParaRPr dirty="0"/>
          </a:p>
          <a:p>
            <a:pPr>
              <a:buAutoNum type="arabicPeriod"/>
            </a:pPr>
            <a:r>
              <a:rPr lang="en" dirty="0"/>
              <a:t>Incorporated all the data, plots and relevant narrative into a holistic research report.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grpSp>
        <p:nvGrpSpPr>
          <p:cNvPr id="4" name="Group 3">
            <a:extLst>
              <a:ext uri="{FF2B5EF4-FFF2-40B4-BE49-F238E27FC236}">
                <a16:creationId xmlns:a16="http://schemas.microsoft.com/office/drawing/2014/main" id="{F1858527-DBD9-4953-8762-63DC696AA83D}"/>
              </a:ext>
            </a:extLst>
          </p:cNvPr>
          <p:cNvGrpSpPr/>
          <p:nvPr/>
        </p:nvGrpSpPr>
        <p:grpSpPr>
          <a:xfrm>
            <a:off x="-1" y="0"/>
            <a:ext cx="6858001" cy="5143501"/>
            <a:chOff x="-1" y="0"/>
            <a:chExt cx="6858001" cy="5143501"/>
          </a:xfrm>
        </p:grpSpPr>
        <p:pic>
          <p:nvPicPr>
            <p:cNvPr id="5" name="Picture 4" descr="A picture containing shape&#10;&#10;Description automatically generated">
              <a:extLst>
                <a:ext uri="{FF2B5EF4-FFF2-40B4-BE49-F238E27FC236}">
                  <a16:creationId xmlns:a16="http://schemas.microsoft.com/office/drawing/2014/main" id="{3CFE9FD2-6781-4633-AC97-DBF53EBA6DF0}"/>
                </a:ext>
              </a:extLst>
            </p:cNvPr>
            <p:cNvPicPr>
              <a:picLocks noChangeAspect="1"/>
            </p:cNvPicPr>
            <p:nvPr/>
          </p:nvPicPr>
          <p:blipFill>
            <a:blip r:embed="rId3"/>
            <a:stretch>
              <a:fillRect/>
            </a:stretch>
          </p:blipFill>
          <p:spPr>
            <a:xfrm>
              <a:off x="-1" y="0"/>
              <a:ext cx="6858001" cy="5143501"/>
            </a:xfrm>
            <a:prstGeom prst="rect">
              <a:avLst/>
            </a:prstGeom>
          </p:spPr>
        </p:pic>
        <p:sp>
          <p:nvSpPr>
            <p:cNvPr id="6" name="Text Placeholder 3">
              <a:extLst>
                <a:ext uri="{FF2B5EF4-FFF2-40B4-BE49-F238E27FC236}">
                  <a16:creationId xmlns:a16="http://schemas.microsoft.com/office/drawing/2014/main" id="{FA26829A-2587-4FA2-BDA9-4D061A5ED2D3}"/>
                </a:ext>
              </a:extLst>
            </p:cNvPr>
            <p:cNvSpPr txBox="1">
              <a:spLocks/>
            </p:cNvSpPr>
            <p:nvPr/>
          </p:nvSpPr>
          <p:spPr>
            <a:xfrm>
              <a:off x="5252210" y="4762899"/>
              <a:ext cx="1558725" cy="275209"/>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1400" kern="1200">
                  <a:solidFill>
                    <a:srgbClr val="2D637F"/>
                  </a:solidFill>
                  <a:latin typeface="Lucida Grande"/>
                  <a:ea typeface="+mn-ea"/>
                  <a:cs typeface="Lucida Grande"/>
                </a:defRPr>
              </a:lvl1pPr>
              <a:lvl2pPr marL="457200" indent="0" algn="l" defTabSz="457200" rtl="0" eaLnBrk="1" latinLnBrk="0" hangingPunct="1">
                <a:spcBef>
                  <a:spcPct val="20000"/>
                </a:spcBef>
                <a:buFont typeface="Arial"/>
                <a:buNone/>
                <a:defRPr sz="1200" kern="1200">
                  <a:solidFill>
                    <a:srgbClr val="2D637F"/>
                  </a:solidFill>
                  <a:latin typeface="Lucida Grande"/>
                  <a:ea typeface="+mn-ea"/>
                  <a:cs typeface="Lucida Grande"/>
                </a:defRPr>
              </a:lvl2pPr>
              <a:lvl3pPr marL="914400" indent="0" algn="l" defTabSz="457200" rtl="0" eaLnBrk="1" latinLnBrk="0" hangingPunct="1">
                <a:spcBef>
                  <a:spcPct val="20000"/>
                </a:spcBef>
                <a:buFont typeface="Arial"/>
                <a:buNone/>
                <a:defRPr sz="1000" kern="1200">
                  <a:solidFill>
                    <a:srgbClr val="2D637F"/>
                  </a:solidFill>
                  <a:latin typeface="Lucida Grande"/>
                  <a:ea typeface="+mn-ea"/>
                  <a:cs typeface="Lucida Grande"/>
                </a:defRPr>
              </a:lvl3pPr>
              <a:lvl4pPr marL="13716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4pPr>
              <a:lvl5pPr marL="18288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1000" dirty="0">
                  <a:solidFill>
                    <a:schemeClr val="bg1"/>
                  </a:solidFill>
                </a:rPr>
                <a:t>W200 Project 2 Report</a:t>
              </a:r>
              <a:br>
                <a:rPr lang="en-US" sz="1000" dirty="0">
                  <a:solidFill>
                    <a:schemeClr val="bg1"/>
                  </a:solidFill>
                </a:rPr>
              </a:br>
              <a:r>
                <a:rPr lang="en-US" sz="1000" dirty="0">
                  <a:solidFill>
                    <a:schemeClr val="bg1"/>
                  </a:solidFill>
                </a:rPr>
                <a:t>Matt </a:t>
              </a:r>
              <a:r>
                <a:rPr lang="en-US" sz="1000" dirty="0" err="1">
                  <a:solidFill>
                    <a:schemeClr val="bg1"/>
                  </a:solidFill>
                </a:rPr>
                <a:t>Maroofi</a:t>
              </a:r>
              <a:r>
                <a:rPr lang="en-US" sz="1000" dirty="0">
                  <a:solidFill>
                    <a:schemeClr val="bg1"/>
                  </a:solidFill>
                </a:rPr>
                <a:t>, Don Irwin</a:t>
              </a:r>
            </a:p>
          </p:txBody>
        </p:sp>
      </p:grpSp>
      <p:sp>
        <p:nvSpPr>
          <p:cNvPr id="104" name="Google Shape;104;p16"/>
          <p:cNvSpPr txBox="1">
            <a:spLocks noGrp="1"/>
          </p:cNvSpPr>
          <p:nvPr>
            <p:ph type="title"/>
          </p:nvPr>
        </p:nvSpPr>
        <p:spPr>
          <a:xfrm>
            <a:off x="614323" y="650290"/>
            <a:ext cx="5766525" cy="401400"/>
          </a:xfrm>
          <a:prstGeom prst="rect">
            <a:avLst/>
          </a:prstGeom>
        </p:spPr>
        <p:txBody>
          <a:bodyPr spcFirstLastPara="1" wrap="square" lIns="68569" tIns="68569" rIns="68569" bIns="68569" anchor="t" anchorCtr="0">
            <a:normAutofit fontScale="90000"/>
          </a:bodyPr>
          <a:lstStyle/>
          <a:p>
            <a:r>
              <a:rPr lang="en" dirty="0"/>
              <a:t>Assumptions</a:t>
            </a:r>
            <a:endParaRPr dirty="0"/>
          </a:p>
        </p:txBody>
      </p:sp>
      <p:sp>
        <p:nvSpPr>
          <p:cNvPr id="105" name="Google Shape;105;p16"/>
          <p:cNvSpPr txBox="1">
            <a:spLocks noGrp="1"/>
          </p:cNvSpPr>
          <p:nvPr>
            <p:ph type="body" idx="1"/>
          </p:nvPr>
        </p:nvSpPr>
        <p:spPr>
          <a:xfrm>
            <a:off x="614323" y="1220459"/>
            <a:ext cx="5766525" cy="2215265"/>
          </a:xfrm>
          <a:prstGeom prst="rect">
            <a:avLst/>
          </a:prstGeom>
        </p:spPr>
        <p:txBody>
          <a:bodyPr spcFirstLastPara="1" wrap="square" lIns="68569" tIns="68569" rIns="68569" bIns="68569" anchor="t" anchorCtr="0">
            <a:normAutofit/>
          </a:bodyPr>
          <a:lstStyle/>
          <a:p>
            <a:pPr>
              <a:buAutoNum type="arabicPeriod"/>
            </a:pPr>
            <a:r>
              <a:rPr lang="en" dirty="0"/>
              <a:t>We assumed our data sets were accurate given the official government data source.</a:t>
            </a:r>
            <a:br>
              <a:rPr lang="en" dirty="0"/>
            </a:br>
            <a:endParaRPr dirty="0"/>
          </a:p>
          <a:p>
            <a:pPr>
              <a:buAutoNum type="arabicPeriod"/>
            </a:pPr>
            <a:r>
              <a:rPr lang="en" dirty="0"/>
              <a:t>We assumed the data trends were weighted appropriately across all US regions.</a:t>
            </a:r>
            <a:br>
              <a:rPr lang="en" dirty="0"/>
            </a:br>
            <a:endParaRPr dirty="0"/>
          </a:p>
          <a:p>
            <a:pPr>
              <a:buAutoNum type="arabicPeriod"/>
            </a:pPr>
            <a:r>
              <a:rPr lang="en" dirty="0"/>
              <a:t>Some of the data series have gaps in their recordings, however the trends are apparent for the years that are relevant for inflationary pressure.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grpSp>
        <p:nvGrpSpPr>
          <p:cNvPr id="5" name="Group 4">
            <a:extLst>
              <a:ext uri="{FF2B5EF4-FFF2-40B4-BE49-F238E27FC236}">
                <a16:creationId xmlns:a16="http://schemas.microsoft.com/office/drawing/2014/main" id="{2AC3BDA3-F5A9-40DC-84BE-36575C5D804A}"/>
              </a:ext>
            </a:extLst>
          </p:cNvPr>
          <p:cNvGrpSpPr/>
          <p:nvPr/>
        </p:nvGrpSpPr>
        <p:grpSpPr>
          <a:xfrm>
            <a:off x="0" y="0"/>
            <a:ext cx="6858001" cy="5143501"/>
            <a:chOff x="-1" y="0"/>
            <a:chExt cx="6858001" cy="5143501"/>
          </a:xfrm>
        </p:grpSpPr>
        <p:pic>
          <p:nvPicPr>
            <p:cNvPr id="6" name="Picture 5" descr="A picture containing shape&#10;&#10;Description automatically generated">
              <a:extLst>
                <a:ext uri="{FF2B5EF4-FFF2-40B4-BE49-F238E27FC236}">
                  <a16:creationId xmlns:a16="http://schemas.microsoft.com/office/drawing/2014/main" id="{DA4237CC-FA9A-4D36-B55C-96CD63B417C4}"/>
                </a:ext>
              </a:extLst>
            </p:cNvPr>
            <p:cNvPicPr>
              <a:picLocks noChangeAspect="1"/>
            </p:cNvPicPr>
            <p:nvPr/>
          </p:nvPicPr>
          <p:blipFill>
            <a:blip r:embed="rId3"/>
            <a:stretch>
              <a:fillRect/>
            </a:stretch>
          </p:blipFill>
          <p:spPr>
            <a:xfrm>
              <a:off x="-1" y="0"/>
              <a:ext cx="6858001" cy="5143501"/>
            </a:xfrm>
            <a:prstGeom prst="rect">
              <a:avLst/>
            </a:prstGeom>
          </p:spPr>
        </p:pic>
        <p:sp>
          <p:nvSpPr>
            <p:cNvPr id="7" name="Text Placeholder 3">
              <a:extLst>
                <a:ext uri="{FF2B5EF4-FFF2-40B4-BE49-F238E27FC236}">
                  <a16:creationId xmlns:a16="http://schemas.microsoft.com/office/drawing/2014/main" id="{55C8532D-FDAC-40E1-A510-846BB544ACC3}"/>
                </a:ext>
              </a:extLst>
            </p:cNvPr>
            <p:cNvSpPr txBox="1">
              <a:spLocks/>
            </p:cNvSpPr>
            <p:nvPr/>
          </p:nvSpPr>
          <p:spPr>
            <a:xfrm>
              <a:off x="5252210" y="4762899"/>
              <a:ext cx="1558725" cy="275209"/>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1400" kern="1200">
                  <a:solidFill>
                    <a:srgbClr val="2D637F"/>
                  </a:solidFill>
                  <a:latin typeface="Lucida Grande"/>
                  <a:ea typeface="+mn-ea"/>
                  <a:cs typeface="Lucida Grande"/>
                </a:defRPr>
              </a:lvl1pPr>
              <a:lvl2pPr marL="457200" indent="0" algn="l" defTabSz="457200" rtl="0" eaLnBrk="1" latinLnBrk="0" hangingPunct="1">
                <a:spcBef>
                  <a:spcPct val="20000"/>
                </a:spcBef>
                <a:buFont typeface="Arial"/>
                <a:buNone/>
                <a:defRPr sz="1200" kern="1200">
                  <a:solidFill>
                    <a:srgbClr val="2D637F"/>
                  </a:solidFill>
                  <a:latin typeface="Lucida Grande"/>
                  <a:ea typeface="+mn-ea"/>
                  <a:cs typeface="Lucida Grande"/>
                </a:defRPr>
              </a:lvl2pPr>
              <a:lvl3pPr marL="914400" indent="0" algn="l" defTabSz="457200" rtl="0" eaLnBrk="1" latinLnBrk="0" hangingPunct="1">
                <a:spcBef>
                  <a:spcPct val="20000"/>
                </a:spcBef>
                <a:buFont typeface="Arial"/>
                <a:buNone/>
                <a:defRPr sz="1000" kern="1200">
                  <a:solidFill>
                    <a:srgbClr val="2D637F"/>
                  </a:solidFill>
                  <a:latin typeface="Lucida Grande"/>
                  <a:ea typeface="+mn-ea"/>
                  <a:cs typeface="Lucida Grande"/>
                </a:defRPr>
              </a:lvl3pPr>
              <a:lvl4pPr marL="13716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4pPr>
              <a:lvl5pPr marL="18288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1000" dirty="0">
                  <a:solidFill>
                    <a:schemeClr val="bg1"/>
                  </a:solidFill>
                </a:rPr>
                <a:t>W200 Project 2 Report</a:t>
              </a:r>
              <a:br>
                <a:rPr lang="en-US" sz="1000" dirty="0">
                  <a:solidFill>
                    <a:schemeClr val="bg1"/>
                  </a:solidFill>
                </a:rPr>
              </a:br>
              <a:r>
                <a:rPr lang="en-US" sz="1000" dirty="0">
                  <a:solidFill>
                    <a:schemeClr val="bg1"/>
                  </a:solidFill>
                </a:rPr>
                <a:t>Matt </a:t>
              </a:r>
              <a:r>
                <a:rPr lang="en-US" sz="1000" dirty="0" err="1">
                  <a:solidFill>
                    <a:schemeClr val="bg1"/>
                  </a:solidFill>
                </a:rPr>
                <a:t>Maroofi</a:t>
              </a:r>
              <a:r>
                <a:rPr lang="en-US" sz="1000" dirty="0">
                  <a:solidFill>
                    <a:schemeClr val="bg1"/>
                  </a:solidFill>
                </a:rPr>
                <a:t>, Don Irwin</a:t>
              </a:r>
            </a:p>
          </p:txBody>
        </p:sp>
      </p:grpSp>
      <p:sp>
        <p:nvSpPr>
          <p:cNvPr id="110" name="Google Shape;110;p17"/>
          <p:cNvSpPr txBox="1">
            <a:spLocks noGrp="1"/>
          </p:cNvSpPr>
          <p:nvPr>
            <p:ph type="title"/>
          </p:nvPr>
        </p:nvSpPr>
        <p:spPr>
          <a:xfrm>
            <a:off x="379000" y="348975"/>
            <a:ext cx="5766525" cy="401400"/>
          </a:xfrm>
          <a:prstGeom prst="rect">
            <a:avLst/>
          </a:prstGeom>
        </p:spPr>
        <p:txBody>
          <a:bodyPr spcFirstLastPara="1" wrap="square" lIns="68569" tIns="68569" rIns="68569" bIns="68569" anchor="t" anchorCtr="0">
            <a:normAutofit fontScale="90000"/>
          </a:bodyPr>
          <a:lstStyle/>
          <a:p>
            <a:r>
              <a:rPr lang="en" dirty="0"/>
              <a:t>Background</a:t>
            </a:r>
            <a:endParaRPr dirty="0"/>
          </a:p>
        </p:txBody>
      </p:sp>
      <p:sp>
        <p:nvSpPr>
          <p:cNvPr id="111" name="Google Shape;111;p17"/>
          <p:cNvSpPr txBox="1">
            <a:spLocks noGrp="1"/>
          </p:cNvSpPr>
          <p:nvPr>
            <p:ph type="body" idx="1"/>
          </p:nvPr>
        </p:nvSpPr>
        <p:spPr>
          <a:xfrm>
            <a:off x="377650" y="784330"/>
            <a:ext cx="5766525" cy="3222893"/>
          </a:xfrm>
          <a:prstGeom prst="rect">
            <a:avLst/>
          </a:prstGeom>
        </p:spPr>
        <p:txBody>
          <a:bodyPr spcFirstLastPara="1" wrap="square" lIns="68569" tIns="68569" rIns="68569" bIns="68569" anchor="t" anchorCtr="0">
            <a:normAutofit fontScale="47500" lnSpcReduction="20000"/>
          </a:bodyPr>
          <a:lstStyle/>
          <a:p>
            <a:pPr indent="-228600">
              <a:lnSpc>
                <a:spcPct val="100000"/>
              </a:lnSpc>
              <a:spcBef>
                <a:spcPts val="675"/>
              </a:spcBef>
              <a:buSzPts val="1200"/>
            </a:pPr>
            <a:r>
              <a:rPr lang="en" sz="1600" dirty="0">
                <a:solidFill>
                  <a:srgbClr val="000000"/>
                </a:solidFill>
                <a:latin typeface="Arial"/>
                <a:ea typeface="Arial"/>
                <a:cs typeface="Arial"/>
                <a:sym typeface="Arial"/>
              </a:rPr>
              <a:t>Inflation is an increase in prices and fall in the purchasing value of money. The resulting effect is a decline in the consumer's purchasing power.</a:t>
            </a:r>
            <a:endParaRPr sz="1600" dirty="0">
              <a:solidFill>
                <a:srgbClr val="000000"/>
              </a:solidFill>
              <a:latin typeface="Arial"/>
              <a:ea typeface="Arial"/>
              <a:cs typeface="Arial"/>
              <a:sym typeface="Arial"/>
            </a:endParaRPr>
          </a:p>
          <a:p>
            <a:pPr indent="-223838">
              <a:lnSpc>
                <a:spcPct val="100000"/>
              </a:lnSpc>
              <a:spcBef>
                <a:spcPts val="675"/>
              </a:spcBef>
              <a:buClr>
                <a:srgbClr val="000000"/>
              </a:buClr>
              <a:buSzPts val="1100"/>
              <a:buFont typeface="Arial"/>
              <a:buChar char="●"/>
            </a:pPr>
            <a:r>
              <a:rPr lang="en" sz="1600" dirty="0">
                <a:solidFill>
                  <a:srgbClr val="000000"/>
                </a:solidFill>
                <a:latin typeface="Arial"/>
                <a:ea typeface="Arial"/>
                <a:cs typeface="Arial"/>
                <a:sym typeface="Arial"/>
              </a:rPr>
              <a:t>Federal Reserve is responsible for the monetary and economic policy of the US Government. There are 12 regional banks.</a:t>
            </a:r>
            <a:endParaRPr sz="1600" dirty="0">
              <a:solidFill>
                <a:srgbClr val="000000"/>
              </a:solidFill>
              <a:latin typeface="Arial"/>
              <a:ea typeface="Arial"/>
              <a:cs typeface="Arial"/>
              <a:sym typeface="Arial"/>
            </a:endParaRPr>
          </a:p>
          <a:p>
            <a:pPr lvl="1">
              <a:lnSpc>
                <a:spcPct val="100000"/>
              </a:lnSpc>
              <a:spcBef>
                <a:spcPts val="675"/>
              </a:spcBef>
              <a:buClr>
                <a:srgbClr val="000000"/>
              </a:buClr>
              <a:buFont typeface="Arial"/>
              <a:buChar char="○"/>
            </a:pPr>
            <a:r>
              <a:rPr lang="en" sz="1600" dirty="0">
                <a:solidFill>
                  <a:srgbClr val="000000"/>
                </a:solidFill>
                <a:latin typeface="Arial"/>
                <a:ea typeface="Arial"/>
                <a:cs typeface="Arial"/>
                <a:sym typeface="Arial"/>
              </a:rPr>
              <a:t>The Fed is chartered to maximize employment, stabilize prices and moderate long-term interest rates.</a:t>
            </a:r>
            <a:endParaRPr sz="1600" dirty="0">
              <a:solidFill>
                <a:srgbClr val="000000"/>
              </a:solidFill>
              <a:latin typeface="Arial"/>
              <a:ea typeface="Arial"/>
              <a:cs typeface="Arial"/>
              <a:sym typeface="Arial"/>
            </a:endParaRPr>
          </a:p>
          <a:p>
            <a:pPr lvl="1">
              <a:lnSpc>
                <a:spcPct val="100000"/>
              </a:lnSpc>
              <a:spcBef>
                <a:spcPts val="675"/>
              </a:spcBef>
              <a:buClr>
                <a:srgbClr val="000000"/>
              </a:buClr>
              <a:buFont typeface="Arial"/>
              <a:buChar char="○"/>
            </a:pPr>
            <a:r>
              <a:rPr lang="en" sz="1600" dirty="0">
                <a:solidFill>
                  <a:srgbClr val="000000"/>
                </a:solidFill>
                <a:latin typeface="Arial"/>
                <a:ea typeface="Arial"/>
                <a:cs typeface="Arial"/>
                <a:sym typeface="Arial"/>
              </a:rPr>
              <a:t>The Fed uses open market operations, interest rate adjustments and bank deposit reserve requirements to accomplish its objectives.</a:t>
            </a:r>
            <a:endParaRPr sz="1600" dirty="0">
              <a:solidFill>
                <a:srgbClr val="000000"/>
              </a:solidFill>
              <a:latin typeface="Arial"/>
              <a:ea typeface="Arial"/>
              <a:cs typeface="Arial"/>
              <a:sym typeface="Arial"/>
            </a:endParaRPr>
          </a:p>
          <a:p>
            <a:pPr>
              <a:lnSpc>
                <a:spcPct val="100000"/>
              </a:lnSpc>
              <a:spcBef>
                <a:spcPts val="675"/>
              </a:spcBef>
              <a:buClr>
                <a:srgbClr val="000000"/>
              </a:buClr>
              <a:buFont typeface="Arial"/>
              <a:buChar char="●"/>
            </a:pPr>
            <a:r>
              <a:rPr lang="en" sz="1600" dirty="0">
                <a:solidFill>
                  <a:srgbClr val="000000"/>
                </a:solidFill>
                <a:latin typeface="Arial"/>
                <a:ea typeface="Arial"/>
                <a:cs typeface="Arial"/>
                <a:sym typeface="Arial"/>
              </a:rPr>
              <a:t>Official metrics for measuring inflation are:</a:t>
            </a:r>
            <a:endParaRPr sz="1600" dirty="0">
              <a:solidFill>
                <a:srgbClr val="000000"/>
              </a:solidFill>
              <a:latin typeface="Arial"/>
              <a:ea typeface="Arial"/>
              <a:cs typeface="Arial"/>
              <a:sym typeface="Arial"/>
            </a:endParaRPr>
          </a:p>
          <a:p>
            <a:pPr lvl="1">
              <a:lnSpc>
                <a:spcPct val="100000"/>
              </a:lnSpc>
              <a:spcBef>
                <a:spcPts val="675"/>
              </a:spcBef>
              <a:buClr>
                <a:srgbClr val="000000"/>
              </a:buClr>
              <a:buFont typeface="Arial"/>
              <a:buChar char="○"/>
            </a:pPr>
            <a:r>
              <a:rPr lang="en" sz="1600" dirty="0">
                <a:solidFill>
                  <a:srgbClr val="000000"/>
                </a:solidFill>
                <a:latin typeface="Arial"/>
                <a:ea typeface="Arial"/>
                <a:cs typeface="Arial"/>
                <a:sym typeface="Arial"/>
              </a:rPr>
              <a:t>Consumer Price Index (CPI)</a:t>
            </a:r>
            <a:endParaRPr sz="1600" dirty="0">
              <a:solidFill>
                <a:srgbClr val="000000"/>
              </a:solidFill>
              <a:latin typeface="Arial"/>
              <a:ea typeface="Arial"/>
              <a:cs typeface="Arial"/>
              <a:sym typeface="Arial"/>
            </a:endParaRPr>
          </a:p>
          <a:p>
            <a:pPr lvl="1">
              <a:lnSpc>
                <a:spcPct val="100000"/>
              </a:lnSpc>
              <a:spcBef>
                <a:spcPts val="675"/>
              </a:spcBef>
              <a:spcAft>
                <a:spcPts val="675"/>
              </a:spcAft>
              <a:buClr>
                <a:srgbClr val="000000"/>
              </a:buClr>
              <a:buFont typeface="Arial"/>
              <a:buChar char="○"/>
            </a:pPr>
            <a:r>
              <a:rPr lang="en" sz="1600" dirty="0">
                <a:solidFill>
                  <a:srgbClr val="000000"/>
                </a:solidFill>
                <a:latin typeface="Arial"/>
                <a:ea typeface="Arial"/>
                <a:cs typeface="Arial"/>
                <a:sym typeface="Arial"/>
              </a:rPr>
              <a:t>Personal Consumption Expenditure (PCE)</a:t>
            </a:r>
          </a:p>
          <a:p>
            <a:pPr>
              <a:lnSpc>
                <a:spcPct val="100000"/>
              </a:lnSpc>
              <a:spcBef>
                <a:spcPts val="675"/>
              </a:spcBef>
              <a:buClr>
                <a:srgbClr val="000000"/>
              </a:buClr>
              <a:buFont typeface="Arial"/>
              <a:buChar char="●"/>
            </a:pPr>
            <a:r>
              <a:rPr lang="en-US" sz="1600" dirty="0">
                <a:solidFill>
                  <a:srgbClr val="000000"/>
                </a:solidFill>
                <a:latin typeface="Arial"/>
                <a:ea typeface="Arial"/>
                <a:cs typeface="Arial"/>
                <a:sym typeface="Arial"/>
              </a:rPr>
              <a:t>In addition to price and expenditure </a:t>
            </a:r>
            <a:br>
              <a:rPr lang="en-US" sz="1600" dirty="0">
                <a:solidFill>
                  <a:srgbClr val="000000"/>
                </a:solidFill>
                <a:latin typeface="Arial"/>
                <a:ea typeface="Arial"/>
                <a:cs typeface="Arial"/>
                <a:sym typeface="Arial"/>
              </a:rPr>
            </a:br>
            <a:r>
              <a:rPr lang="en-US" sz="1600" dirty="0">
                <a:solidFill>
                  <a:srgbClr val="000000"/>
                </a:solidFill>
                <a:latin typeface="Arial"/>
                <a:ea typeface="Arial"/>
                <a:cs typeface="Arial"/>
                <a:sym typeface="Arial"/>
              </a:rPr>
              <a:t>inflation there  exists asset price inflation. </a:t>
            </a:r>
            <a:br>
              <a:rPr lang="en-US" sz="1600" dirty="0">
                <a:solidFill>
                  <a:srgbClr val="000000"/>
                </a:solidFill>
                <a:latin typeface="Arial"/>
                <a:ea typeface="Arial"/>
                <a:cs typeface="Arial"/>
                <a:sym typeface="Arial"/>
              </a:rPr>
            </a:br>
            <a:r>
              <a:rPr lang="en-US" sz="1600" dirty="0">
                <a:solidFill>
                  <a:srgbClr val="000000"/>
                </a:solidFill>
                <a:latin typeface="Arial"/>
                <a:ea typeface="Arial"/>
                <a:cs typeface="Arial"/>
                <a:sym typeface="Arial"/>
              </a:rPr>
              <a:t>This can be measured by indexes such as:</a:t>
            </a:r>
            <a:br>
              <a:rPr lang="en-US" sz="1600" dirty="0">
                <a:solidFill>
                  <a:srgbClr val="000000"/>
                </a:solidFill>
                <a:latin typeface="Arial"/>
                <a:ea typeface="Arial"/>
                <a:cs typeface="Arial"/>
                <a:sym typeface="Arial"/>
              </a:rPr>
            </a:br>
            <a:endParaRPr lang="en-US" sz="1600" dirty="0">
              <a:solidFill>
                <a:srgbClr val="000000"/>
              </a:solidFill>
              <a:latin typeface="Arial"/>
              <a:ea typeface="Arial"/>
              <a:cs typeface="Arial"/>
              <a:sym typeface="Arial"/>
            </a:endParaRPr>
          </a:p>
          <a:p>
            <a:pPr lvl="1">
              <a:lnSpc>
                <a:spcPct val="100000"/>
              </a:lnSpc>
              <a:spcBef>
                <a:spcPts val="675"/>
              </a:spcBef>
              <a:buClr>
                <a:srgbClr val="000000"/>
              </a:buClr>
              <a:buFont typeface="Arial"/>
              <a:buChar char="○"/>
            </a:pPr>
            <a:r>
              <a:rPr lang="en-US" sz="1600" dirty="0">
                <a:solidFill>
                  <a:srgbClr val="000000"/>
                </a:solidFill>
                <a:latin typeface="Arial"/>
                <a:ea typeface="Arial"/>
                <a:cs typeface="Arial"/>
                <a:sym typeface="Arial"/>
              </a:rPr>
              <a:t>Case-Schiller home price index.</a:t>
            </a:r>
          </a:p>
          <a:p>
            <a:pPr lvl="1">
              <a:lnSpc>
                <a:spcPct val="100000"/>
              </a:lnSpc>
              <a:spcBef>
                <a:spcPts val="675"/>
              </a:spcBef>
              <a:spcAft>
                <a:spcPts val="675"/>
              </a:spcAft>
              <a:buClr>
                <a:srgbClr val="000000"/>
              </a:buClr>
              <a:buFont typeface="Arial"/>
              <a:buChar char="○"/>
            </a:pPr>
            <a:r>
              <a:rPr lang="en-US" sz="1600" dirty="0">
                <a:solidFill>
                  <a:srgbClr val="000000"/>
                </a:solidFill>
                <a:latin typeface="Arial"/>
                <a:ea typeface="Arial"/>
                <a:cs typeface="Arial"/>
                <a:sym typeface="Arial"/>
              </a:rPr>
              <a:t>Dow Jones Industrial Average Index.</a:t>
            </a:r>
          </a:p>
          <a:p>
            <a:pPr lvl="1">
              <a:lnSpc>
                <a:spcPct val="100000"/>
              </a:lnSpc>
              <a:spcBef>
                <a:spcPts val="675"/>
              </a:spcBef>
              <a:spcAft>
                <a:spcPts val="675"/>
              </a:spcAft>
              <a:buClr>
                <a:srgbClr val="000000"/>
              </a:buClr>
              <a:buFont typeface="Arial"/>
              <a:buChar char="○"/>
            </a:pPr>
            <a:r>
              <a:rPr lang="en-US" sz="1600" dirty="0">
                <a:solidFill>
                  <a:srgbClr val="000000"/>
                </a:solidFill>
                <a:latin typeface="Arial"/>
                <a:ea typeface="Arial"/>
                <a:cs typeface="Arial"/>
                <a:sym typeface="Arial"/>
              </a:rPr>
              <a:t>Fed Balance sheet as a percentage of GDP.</a:t>
            </a:r>
            <a:br>
              <a:rPr lang="en-US" dirty="0">
                <a:solidFill>
                  <a:srgbClr val="000000"/>
                </a:solidFill>
                <a:latin typeface="Arial"/>
                <a:ea typeface="Arial"/>
                <a:cs typeface="Arial"/>
                <a:sym typeface="Arial"/>
              </a:rPr>
            </a:br>
            <a:br>
              <a:rPr lang="en-US" dirty="0">
                <a:solidFill>
                  <a:srgbClr val="000000"/>
                </a:solidFill>
                <a:latin typeface="Arial"/>
                <a:ea typeface="Arial"/>
                <a:cs typeface="Arial"/>
                <a:sym typeface="Arial"/>
              </a:rPr>
            </a:br>
            <a:endParaRPr lang="en-US" dirty="0">
              <a:solidFill>
                <a:srgbClr val="000000"/>
              </a:solidFill>
              <a:latin typeface="Arial"/>
              <a:ea typeface="Arial"/>
              <a:cs typeface="Arial"/>
              <a:sym typeface="Arial"/>
            </a:endParaRPr>
          </a:p>
        </p:txBody>
      </p:sp>
      <p:pic>
        <p:nvPicPr>
          <p:cNvPr id="112" name="Google Shape;112;p17"/>
          <p:cNvPicPr preferRelativeResize="0"/>
          <p:nvPr/>
        </p:nvPicPr>
        <p:blipFill>
          <a:blip r:embed="rId4">
            <a:alphaModFix/>
          </a:blip>
          <a:stretch>
            <a:fillRect/>
          </a:stretch>
        </p:blipFill>
        <p:spPr>
          <a:xfrm>
            <a:off x="3696807" y="2236115"/>
            <a:ext cx="2891118" cy="193160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pSp>
        <p:nvGrpSpPr>
          <p:cNvPr id="5" name="Group 4">
            <a:extLst>
              <a:ext uri="{FF2B5EF4-FFF2-40B4-BE49-F238E27FC236}">
                <a16:creationId xmlns:a16="http://schemas.microsoft.com/office/drawing/2014/main" id="{9C1A1DC2-946B-4EEC-8743-3F18BDA2BBCF}"/>
              </a:ext>
            </a:extLst>
          </p:cNvPr>
          <p:cNvGrpSpPr/>
          <p:nvPr/>
        </p:nvGrpSpPr>
        <p:grpSpPr>
          <a:xfrm>
            <a:off x="-1" y="0"/>
            <a:ext cx="6858001" cy="5143501"/>
            <a:chOff x="-1" y="0"/>
            <a:chExt cx="6858001" cy="5143501"/>
          </a:xfrm>
        </p:grpSpPr>
        <p:pic>
          <p:nvPicPr>
            <p:cNvPr id="6" name="Picture 5" descr="A picture containing shape&#10;&#10;Description automatically generated">
              <a:extLst>
                <a:ext uri="{FF2B5EF4-FFF2-40B4-BE49-F238E27FC236}">
                  <a16:creationId xmlns:a16="http://schemas.microsoft.com/office/drawing/2014/main" id="{7F992492-5972-44CD-9E55-3621AEB86604}"/>
                </a:ext>
              </a:extLst>
            </p:cNvPr>
            <p:cNvPicPr>
              <a:picLocks noChangeAspect="1"/>
            </p:cNvPicPr>
            <p:nvPr/>
          </p:nvPicPr>
          <p:blipFill>
            <a:blip r:embed="rId3"/>
            <a:stretch>
              <a:fillRect/>
            </a:stretch>
          </p:blipFill>
          <p:spPr>
            <a:xfrm>
              <a:off x="-1" y="0"/>
              <a:ext cx="6858001" cy="5143501"/>
            </a:xfrm>
            <a:prstGeom prst="rect">
              <a:avLst/>
            </a:prstGeom>
          </p:spPr>
        </p:pic>
        <p:sp>
          <p:nvSpPr>
            <p:cNvPr id="7" name="Text Placeholder 3">
              <a:extLst>
                <a:ext uri="{FF2B5EF4-FFF2-40B4-BE49-F238E27FC236}">
                  <a16:creationId xmlns:a16="http://schemas.microsoft.com/office/drawing/2014/main" id="{D6955F52-4B73-409B-BC16-178622F8E0C6}"/>
                </a:ext>
              </a:extLst>
            </p:cNvPr>
            <p:cNvSpPr txBox="1">
              <a:spLocks/>
            </p:cNvSpPr>
            <p:nvPr/>
          </p:nvSpPr>
          <p:spPr>
            <a:xfrm>
              <a:off x="5252210" y="4762899"/>
              <a:ext cx="1558725" cy="275209"/>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1400" kern="1200">
                  <a:solidFill>
                    <a:srgbClr val="2D637F"/>
                  </a:solidFill>
                  <a:latin typeface="Lucida Grande"/>
                  <a:ea typeface="+mn-ea"/>
                  <a:cs typeface="Lucida Grande"/>
                </a:defRPr>
              </a:lvl1pPr>
              <a:lvl2pPr marL="457200" indent="0" algn="l" defTabSz="457200" rtl="0" eaLnBrk="1" latinLnBrk="0" hangingPunct="1">
                <a:spcBef>
                  <a:spcPct val="20000"/>
                </a:spcBef>
                <a:buFont typeface="Arial"/>
                <a:buNone/>
                <a:defRPr sz="1200" kern="1200">
                  <a:solidFill>
                    <a:srgbClr val="2D637F"/>
                  </a:solidFill>
                  <a:latin typeface="Lucida Grande"/>
                  <a:ea typeface="+mn-ea"/>
                  <a:cs typeface="Lucida Grande"/>
                </a:defRPr>
              </a:lvl2pPr>
              <a:lvl3pPr marL="914400" indent="0" algn="l" defTabSz="457200" rtl="0" eaLnBrk="1" latinLnBrk="0" hangingPunct="1">
                <a:spcBef>
                  <a:spcPct val="20000"/>
                </a:spcBef>
                <a:buFont typeface="Arial"/>
                <a:buNone/>
                <a:defRPr sz="1000" kern="1200">
                  <a:solidFill>
                    <a:srgbClr val="2D637F"/>
                  </a:solidFill>
                  <a:latin typeface="Lucida Grande"/>
                  <a:ea typeface="+mn-ea"/>
                  <a:cs typeface="Lucida Grande"/>
                </a:defRPr>
              </a:lvl3pPr>
              <a:lvl4pPr marL="13716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4pPr>
              <a:lvl5pPr marL="18288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1000" dirty="0">
                  <a:solidFill>
                    <a:schemeClr val="bg1"/>
                  </a:solidFill>
                </a:rPr>
                <a:t>W200 Project 2 Report</a:t>
              </a:r>
              <a:br>
                <a:rPr lang="en-US" sz="1000" dirty="0">
                  <a:solidFill>
                    <a:schemeClr val="bg1"/>
                  </a:solidFill>
                </a:rPr>
              </a:br>
              <a:r>
                <a:rPr lang="en-US" sz="1000" dirty="0">
                  <a:solidFill>
                    <a:schemeClr val="bg1"/>
                  </a:solidFill>
                </a:rPr>
                <a:t>Matt </a:t>
              </a:r>
              <a:r>
                <a:rPr lang="en-US" sz="1000" dirty="0" err="1">
                  <a:solidFill>
                    <a:schemeClr val="bg1"/>
                  </a:solidFill>
                </a:rPr>
                <a:t>Maroofi</a:t>
              </a:r>
              <a:r>
                <a:rPr lang="en-US" sz="1000" dirty="0">
                  <a:solidFill>
                    <a:schemeClr val="bg1"/>
                  </a:solidFill>
                </a:rPr>
                <a:t>, Don Irwin</a:t>
              </a:r>
            </a:p>
          </p:txBody>
        </p:sp>
      </p:grpSp>
      <p:sp>
        <p:nvSpPr>
          <p:cNvPr id="117" name="Google Shape;117;p18"/>
          <p:cNvSpPr txBox="1">
            <a:spLocks noGrp="1"/>
          </p:cNvSpPr>
          <p:nvPr>
            <p:ph type="title"/>
          </p:nvPr>
        </p:nvSpPr>
        <p:spPr>
          <a:xfrm>
            <a:off x="493300" y="549437"/>
            <a:ext cx="5766525" cy="401400"/>
          </a:xfrm>
          <a:prstGeom prst="rect">
            <a:avLst/>
          </a:prstGeom>
        </p:spPr>
        <p:txBody>
          <a:bodyPr spcFirstLastPara="1" wrap="square" lIns="68569" tIns="68569" rIns="68569" bIns="68569" anchor="t" anchorCtr="0">
            <a:normAutofit fontScale="90000"/>
          </a:bodyPr>
          <a:lstStyle/>
          <a:p>
            <a:r>
              <a:rPr lang="en" dirty="0"/>
              <a:t>Data Sources and Data Types</a:t>
            </a:r>
            <a:endParaRPr dirty="0"/>
          </a:p>
        </p:txBody>
      </p:sp>
      <p:sp>
        <p:nvSpPr>
          <p:cNvPr id="118" name="Google Shape;118;p18"/>
          <p:cNvSpPr txBox="1">
            <a:spLocks noGrp="1"/>
          </p:cNvSpPr>
          <p:nvPr>
            <p:ph type="body" idx="1"/>
          </p:nvPr>
        </p:nvSpPr>
        <p:spPr>
          <a:xfrm>
            <a:off x="3486981" y="1132562"/>
            <a:ext cx="2686275" cy="1695825"/>
          </a:xfrm>
          <a:prstGeom prst="rect">
            <a:avLst/>
          </a:prstGeom>
        </p:spPr>
        <p:txBody>
          <a:bodyPr spcFirstLastPara="1" wrap="square" lIns="68569" tIns="68569" rIns="68569" bIns="68569" anchor="t" anchorCtr="0">
            <a:normAutofit/>
          </a:bodyPr>
          <a:lstStyle/>
          <a:p>
            <a:pPr marL="0" indent="0">
              <a:lnSpc>
                <a:spcPct val="130000"/>
              </a:lnSpc>
              <a:buNone/>
            </a:pPr>
            <a:r>
              <a:rPr lang="en" sz="900" b="1" u="sng" dirty="0">
                <a:solidFill>
                  <a:srgbClr val="000000"/>
                </a:solidFill>
                <a:latin typeface="Arial"/>
                <a:ea typeface="Arial"/>
                <a:cs typeface="Arial"/>
                <a:sym typeface="Arial"/>
              </a:rPr>
              <a:t>Data Sources:</a:t>
            </a:r>
            <a:endParaRPr sz="900" b="1" u="sng" dirty="0">
              <a:solidFill>
                <a:srgbClr val="000000"/>
              </a:solidFill>
              <a:latin typeface="Arial"/>
              <a:ea typeface="Arial"/>
              <a:cs typeface="Arial"/>
              <a:sym typeface="Arial"/>
            </a:endParaRPr>
          </a:p>
          <a:p>
            <a:pPr indent="-228600">
              <a:lnSpc>
                <a:spcPct val="130000"/>
              </a:lnSpc>
              <a:spcBef>
                <a:spcPts val="750"/>
              </a:spcBef>
              <a:buClr>
                <a:srgbClr val="000000"/>
              </a:buClr>
              <a:buSzPts val="1200"/>
              <a:buFont typeface="Arial"/>
              <a:buAutoNum type="arabicPeriod"/>
            </a:pPr>
            <a:r>
              <a:rPr lang="en" sz="900" u="sng" dirty="0">
                <a:solidFill>
                  <a:srgbClr val="1155CC"/>
                </a:solidFill>
                <a:latin typeface="Arial"/>
                <a:ea typeface="Arial"/>
                <a:cs typeface="Arial"/>
                <a:sym typeface="Arial"/>
                <a:hlinkClick r:id="rId4">
                  <a:extLst>
                    <a:ext uri="{A12FA001-AC4F-418D-AE19-62706E023703}">
                      <ahyp:hlinkClr xmlns:ahyp="http://schemas.microsoft.com/office/drawing/2018/hyperlinkcolor" val="tx"/>
                    </a:ext>
                  </a:extLst>
                </a:hlinkClick>
              </a:rPr>
              <a:t>https://fred.stlouisfed.org/docs/api/fred/</a:t>
            </a:r>
            <a:endParaRPr sz="900" dirty="0">
              <a:solidFill>
                <a:srgbClr val="000000"/>
              </a:solidFill>
              <a:latin typeface="Arial"/>
              <a:ea typeface="Arial"/>
              <a:cs typeface="Arial"/>
              <a:sym typeface="Arial"/>
            </a:endParaRPr>
          </a:p>
          <a:p>
            <a:pPr indent="-228600">
              <a:lnSpc>
                <a:spcPct val="130000"/>
              </a:lnSpc>
              <a:buClr>
                <a:srgbClr val="000000"/>
              </a:buClr>
              <a:buSzPts val="1200"/>
              <a:buFont typeface="Arial"/>
              <a:buAutoNum type="arabicPeriod"/>
            </a:pPr>
            <a:r>
              <a:rPr lang="en" sz="900" u="sng" dirty="0">
                <a:solidFill>
                  <a:srgbClr val="1155CC"/>
                </a:solidFill>
                <a:latin typeface="Arial"/>
                <a:ea typeface="Arial"/>
                <a:cs typeface="Arial"/>
                <a:sym typeface="Arial"/>
                <a:hlinkClick r:id="rId5">
                  <a:extLst>
                    <a:ext uri="{A12FA001-AC4F-418D-AE19-62706E023703}">
                      <ahyp:hlinkClr xmlns:ahyp="http://schemas.microsoft.com/office/drawing/2018/hyperlinkcolor" val="tx"/>
                    </a:ext>
                  </a:extLst>
                </a:hlinkClick>
              </a:rPr>
              <a:t>https://www.bls.gov/data/tools.htm</a:t>
            </a:r>
            <a:endParaRPr sz="900" dirty="0">
              <a:solidFill>
                <a:srgbClr val="000000"/>
              </a:solidFill>
              <a:latin typeface="Arial"/>
              <a:ea typeface="Arial"/>
              <a:cs typeface="Arial"/>
              <a:sym typeface="Arial"/>
            </a:endParaRPr>
          </a:p>
        </p:txBody>
      </p:sp>
      <p:sp>
        <p:nvSpPr>
          <p:cNvPr id="119" name="Google Shape;119;p18"/>
          <p:cNvSpPr txBox="1">
            <a:spLocks noGrp="1"/>
          </p:cNvSpPr>
          <p:nvPr>
            <p:ph type="body" idx="1"/>
          </p:nvPr>
        </p:nvSpPr>
        <p:spPr>
          <a:xfrm>
            <a:off x="515181" y="1132562"/>
            <a:ext cx="2779348" cy="1758556"/>
          </a:xfrm>
          <a:prstGeom prst="rect">
            <a:avLst/>
          </a:prstGeom>
        </p:spPr>
        <p:txBody>
          <a:bodyPr spcFirstLastPara="1" wrap="square" lIns="68569" tIns="68569" rIns="68569" bIns="68569" anchor="t" anchorCtr="0">
            <a:normAutofit fontScale="92500"/>
          </a:bodyPr>
          <a:lstStyle/>
          <a:p>
            <a:pPr marL="0" indent="0">
              <a:lnSpc>
                <a:spcPct val="130000"/>
              </a:lnSpc>
              <a:buNone/>
            </a:pPr>
            <a:r>
              <a:rPr lang="en" sz="900" b="1" u="sng" dirty="0">
                <a:solidFill>
                  <a:srgbClr val="000000"/>
                </a:solidFill>
                <a:latin typeface="Arial"/>
                <a:ea typeface="Arial"/>
                <a:cs typeface="Arial"/>
                <a:sym typeface="Arial"/>
              </a:rPr>
              <a:t>Data Types:</a:t>
            </a:r>
            <a:endParaRPr sz="900" b="1" u="sng" dirty="0">
              <a:solidFill>
                <a:srgbClr val="000000"/>
              </a:solidFill>
              <a:latin typeface="Arial"/>
              <a:ea typeface="Arial"/>
              <a:cs typeface="Arial"/>
              <a:sym typeface="Arial"/>
            </a:endParaRPr>
          </a:p>
          <a:p>
            <a:pPr indent="-228600">
              <a:lnSpc>
                <a:spcPct val="130000"/>
              </a:lnSpc>
              <a:buClr>
                <a:srgbClr val="000000"/>
              </a:buClr>
              <a:buSzPts val="1200"/>
              <a:buFont typeface="Arial"/>
              <a:buAutoNum type="arabicPeriod"/>
            </a:pPr>
            <a:r>
              <a:rPr lang="en" sz="900" dirty="0">
                <a:solidFill>
                  <a:srgbClr val="000000"/>
                </a:solidFill>
                <a:latin typeface="Arial"/>
                <a:ea typeface="Arial"/>
                <a:cs typeface="Arial"/>
                <a:sym typeface="Arial"/>
              </a:rPr>
              <a:t>Commodity Prices, Precious Metals </a:t>
            </a:r>
            <a:endParaRPr sz="900" dirty="0">
              <a:solidFill>
                <a:srgbClr val="000000"/>
              </a:solidFill>
              <a:latin typeface="Arial"/>
              <a:ea typeface="Arial"/>
              <a:cs typeface="Arial"/>
              <a:sym typeface="Arial"/>
            </a:endParaRPr>
          </a:p>
          <a:p>
            <a:pPr indent="-228600">
              <a:lnSpc>
                <a:spcPct val="130000"/>
              </a:lnSpc>
              <a:buClr>
                <a:srgbClr val="000000"/>
              </a:buClr>
              <a:buSzPts val="1200"/>
              <a:buFont typeface="Arial"/>
              <a:buAutoNum type="arabicPeriod"/>
            </a:pPr>
            <a:r>
              <a:rPr lang="en" sz="900" dirty="0">
                <a:solidFill>
                  <a:srgbClr val="000000"/>
                </a:solidFill>
                <a:latin typeface="Arial"/>
                <a:ea typeface="Arial"/>
                <a:cs typeface="Arial"/>
                <a:sym typeface="Arial"/>
              </a:rPr>
              <a:t>Factory Capacity Utilization</a:t>
            </a:r>
            <a:endParaRPr sz="900" dirty="0">
              <a:solidFill>
                <a:srgbClr val="000000"/>
              </a:solidFill>
              <a:latin typeface="Arial"/>
              <a:ea typeface="Arial"/>
              <a:cs typeface="Arial"/>
              <a:sym typeface="Arial"/>
            </a:endParaRPr>
          </a:p>
          <a:p>
            <a:pPr indent="-228600">
              <a:lnSpc>
                <a:spcPct val="130000"/>
              </a:lnSpc>
              <a:buClr>
                <a:srgbClr val="000000"/>
              </a:buClr>
              <a:buSzPts val="1200"/>
              <a:buFont typeface="Arial"/>
              <a:buAutoNum type="arabicPeriod"/>
            </a:pPr>
            <a:r>
              <a:rPr lang="en" sz="900" dirty="0">
                <a:solidFill>
                  <a:srgbClr val="000000"/>
                </a:solidFill>
                <a:latin typeface="Arial"/>
                <a:ea typeface="Arial"/>
                <a:cs typeface="Arial"/>
                <a:sym typeface="Arial"/>
              </a:rPr>
              <a:t>Income Indices</a:t>
            </a:r>
            <a:endParaRPr sz="900" dirty="0">
              <a:solidFill>
                <a:srgbClr val="000000"/>
              </a:solidFill>
              <a:latin typeface="Arial"/>
              <a:ea typeface="Arial"/>
              <a:cs typeface="Arial"/>
              <a:sym typeface="Arial"/>
            </a:endParaRPr>
          </a:p>
          <a:p>
            <a:pPr indent="-228600">
              <a:lnSpc>
                <a:spcPct val="130000"/>
              </a:lnSpc>
              <a:buClr>
                <a:srgbClr val="000000"/>
              </a:buClr>
              <a:buSzPts val="1200"/>
              <a:buFont typeface="Arial"/>
              <a:buAutoNum type="arabicPeriod"/>
            </a:pPr>
            <a:r>
              <a:rPr lang="en" sz="900" dirty="0">
                <a:solidFill>
                  <a:srgbClr val="000000"/>
                </a:solidFill>
                <a:latin typeface="Arial"/>
                <a:ea typeface="Arial"/>
                <a:cs typeface="Arial"/>
                <a:sym typeface="Arial"/>
              </a:rPr>
              <a:t>Inflation Statistics, Interest Rates</a:t>
            </a:r>
            <a:endParaRPr sz="900" dirty="0">
              <a:solidFill>
                <a:srgbClr val="000000"/>
              </a:solidFill>
              <a:latin typeface="Arial"/>
              <a:ea typeface="Arial"/>
              <a:cs typeface="Arial"/>
              <a:sym typeface="Arial"/>
            </a:endParaRPr>
          </a:p>
          <a:p>
            <a:pPr indent="-228600">
              <a:lnSpc>
                <a:spcPct val="130000"/>
              </a:lnSpc>
              <a:buClr>
                <a:srgbClr val="000000"/>
              </a:buClr>
              <a:buSzPts val="1200"/>
              <a:buFont typeface="Arial"/>
              <a:buAutoNum type="arabicPeriod"/>
            </a:pPr>
            <a:r>
              <a:rPr lang="en" sz="900" dirty="0">
                <a:solidFill>
                  <a:srgbClr val="000000"/>
                </a:solidFill>
                <a:latin typeface="Arial"/>
                <a:ea typeface="Arial"/>
                <a:cs typeface="Arial"/>
                <a:sym typeface="Arial"/>
              </a:rPr>
              <a:t>Unemployment Rate</a:t>
            </a:r>
            <a:endParaRPr sz="900" dirty="0">
              <a:solidFill>
                <a:srgbClr val="000000"/>
              </a:solidFill>
              <a:latin typeface="Arial"/>
              <a:ea typeface="Arial"/>
              <a:cs typeface="Arial"/>
              <a:sym typeface="Arial"/>
            </a:endParaRPr>
          </a:p>
          <a:p>
            <a:pPr indent="-228600">
              <a:lnSpc>
                <a:spcPct val="130000"/>
              </a:lnSpc>
              <a:buClr>
                <a:srgbClr val="000000"/>
              </a:buClr>
              <a:buSzPts val="1200"/>
              <a:buFont typeface="Arial"/>
              <a:buAutoNum type="arabicPeriod"/>
            </a:pPr>
            <a:r>
              <a:rPr lang="en" sz="900" dirty="0">
                <a:solidFill>
                  <a:srgbClr val="000000"/>
                </a:solidFill>
                <a:latin typeface="Arial"/>
                <a:ea typeface="Arial"/>
                <a:cs typeface="Arial"/>
                <a:sym typeface="Arial"/>
              </a:rPr>
              <a:t>Currency Strength</a:t>
            </a:r>
          </a:p>
          <a:p>
            <a:pPr indent="-228600">
              <a:lnSpc>
                <a:spcPct val="130000"/>
              </a:lnSpc>
              <a:buClr>
                <a:srgbClr val="000000"/>
              </a:buClr>
              <a:buSzPts val="1200"/>
              <a:buFont typeface="Arial"/>
              <a:buAutoNum type="arabicPeriod"/>
            </a:pPr>
            <a:r>
              <a:rPr lang="en" sz="900" dirty="0">
                <a:solidFill>
                  <a:srgbClr val="000000"/>
                </a:solidFill>
                <a:latin typeface="Arial"/>
                <a:cs typeface="Arial"/>
                <a:sym typeface="Arial"/>
              </a:rPr>
              <a:t>Fed Balance Sheet.</a:t>
            </a:r>
          </a:p>
          <a:p>
            <a:pPr indent="-228600">
              <a:lnSpc>
                <a:spcPct val="130000"/>
              </a:lnSpc>
              <a:buClr>
                <a:srgbClr val="000000"/>
              </a:buClr>
              <a:buSzPts val="1200"/>
              <a:buFont typeface="Arial"/>
              <a:buAutoNum type="arabicPeriod"/>
            </a:pPr>
            <a:r>
              <a:rPr lang="en" sz="900" dirty="0">
                <a:solidFill>
                  <a:srgbClr val="000000"/>
                </a:solidFill>
                <a:latin typeface="Arial"/>
                <a:cs typeface="Arial"/>
                <a:sym typeface="Arial"/>
              </a:rPr>
              <a:t>Worker Share of GDP.</a:t>
            </a:r>
          </a:p>
          <a:p>
            <a:pPr indent="-228600">
              <a:lnSpc>
                <a:spcPct val="130000"/>
              </a:lnSpc>
              <a:buClr>
                <a:srgbClr val="000000"/>
              </a:buClr>
              <a:buSzPts val="1200"/>
              <a:buFont typeface="Arial"/>
              <a:buAutoNum type="arabicPeriod"/>
            </a:pPr>
            <a:r>
              <a:rPr lang="en" sz="900" dirty="0">
                <a:solidFill>
                  <a:srgbClr val="000000"/>
                </a:solidFill>
                <a:latin typeface="Arial"/>
                <a:cs typeface="Arial"/>
                <a:sym typeface="Arial"/>
              </a:rPr>
              <a:t>Money Supply.</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pSp>
        <p:nvGrpSpPr>
          <p:cNvPr id="5" name="Group 4">
            <a:extLst>
              <a:ext uri="{FF2B5EF4-FFF2-40B4-BE49-F238E27FC236}">
                <a16:creationId xmlns:a16="http://schemas.microsoft.com/office/drawing/2014/main" id="{9C1A1DC2-946B-4EEC-8743-3F18BDA2BBCF}"/>
              </a:ext>
            </a:extLst>
          </p:cNvPr>
          <p:cNvGrpSpPr/>
          <p:nvPr/>
        </p:nvGrpSpPr>
        <p:grpSpPr>
          <a:xfrm>
            <a:off x="-53789" y="-1"/>
            <a:ext cx="6858001" cy="5143501"/>
            <a:chOff x="-1" y="0"/>
            <a:chExt cx="6858001" cy="5143501"/>
          </a:xfrm>
        </p:grpSpPr>
        <p:pic>
          <p:nvPicPr>
            <p:cNvPr id="6" name="Picture 5" descr="A picture containing shape&#10;&#10;Description automatically generated">
              <a:extLst>
                <a:ext uri="{FF2B5EF4-FFF2-40B4-BE49-F238E27FC236}">
                  <a16:creationId xmlns:a16="http://schemas.microsoft.com/office/drawing/2014/main" id="{7F992492-5972-44CD-9E55-3621AEB86604}"/>
                </a:ext>
              </a:extLst>
            </p:cNvPr>
            <p:cNvPicPr>
              <a:picLocks noChangeAspect="1"/>
            </p:cNvPicPr>
            <p:nvPr/>
          </p:nvPicPr>
          <p:blipFill>
            <a:blip r:embed="rId3"/>
            <a:stretch>
              <a:fillRect/>
            </a:stretch>
          </p:blipFill>
          <p:spPr>
            <a:xfrm>
              <a:off x="-1" y="0"/>
              <a:ext cx="6858001" cy="5143501"/>
            </a:xfrm>
            <a:prstGeom prst="rect">
              <a:avLst/>
            </a:prstGeom>
          </p:spPr>
        </p:pic>
        <p:sp>
          <p:nvSpPr>
            <p:cNvPr id="7" name="Text Placeholder 3">
              <a:extLst>
                <a:ext uri="{FF2B5EF4-FFF2-40B4-BE49-F238E27FC236}">
                  <a16:creationId xmlns:a16="http://schemas.microsoft.com/office/drawing/2014/main" id="{D6955F52-4B73-409B-BC16-178622F8E0C6}"/>
                </a:ext>
              </a:extLst>
            </p:cNvPr>
            <p:cNvSpPr txBox="1">
              <a:spLocks/>
            </p:cNvSpPr>
            <p:nvPr/>
          </p:nvSpPr>
          <p:spPr>
            <a:xfrm>
              <a:off x="5252210" y="4762899"/>
              <a:ext cx="1558725" cy="275209"/>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1400" kern="1200">
                  <a:solidFill>
                    <a:srgbClr val="2D637F"/>
                  </a:solidFill>
                  <a:latin typeface="Lucida Grande"/>
                  <a:ea typeface="+mn-ea"/>
                  <a:cs typeface="Lucida Grande"/>
                </a:defRPr>
              </a:lvl1pPr>
              <a:lvl2pPr marL="457200" indent="0" algn="l" defTabSz="457200" rtl="0" eaLnBrk="1" latinLnBrk="0" hangingPunct="1">
                <a:spcBef>
                  <a:spcPct val="20000"/>
                </a:spcBef>
                <a:buFont typeface="Arial"/>
                <a:buNone/>
                <a:defRPr sz="1200" kern="1200">
                  <a:solidFill>
                    <a:srgbClr val="2D637F"/>
                  </a:solidFill>
                  <a:latin typeface="Lucida Grande"/>
                  <a:ea typeface="+mn-ea"/>
                  <a:cs typeface="Lucida Grande"/>
                </a:defRPr>
              </a:lvl2pPr>
              <a:lvl3pPr marL="914400" indent="0" algn="l" defTabSz="457200" rtl="0" eaLnBrk="1" latinLnBrk="0" hangingPunct="1">
                <a:spcBef>
                  <a:spcPct val="20000"/>
                </a:spcBef>
                <a:buFont typeface="Arial"/>
                <a:buNone/>
                <a:defRPr sz="1000" kern="1200">
                  <a:solidFill>
                    <a:srgbClr val="2D637F"/>
                  </a:solidFill>
                  <a:latin typeface="Lucida Grande"/>
                  <a:ea typeface="+mn-ea"/>
                  <a:cs typeface="Lucida Grande"/>
                </a:defRPr>
              </a:lvl3pPr>
              <a:lvl4pPr marL="13716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4pPr>
              <a:lvl5pPr marL="18288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1000" dirty="0">
                  <a:solidFill>
                    <a:schemeClr val="bg1"/>
                  </a:solidFill>
                </a:rPr>
                <a:t>W200 Project 2 Report</a:t>
              </a:r>
              <a:br>
                <a:rPr lang="en-US" sz="1000" dirty="0">
                  <a:solidFill>
                    <a:schemeClr val="bg1"/>
                  </a:solidFill>
                </a:rPr>
              </a:br>
              <a:r>
                <a:rPr lang="en-US" sz="1000" dirty="0">
                  <a:solidFill>
                    <a:schemeClr val="bg1"/>
                  </a:solidFill>
                </a:rPr>
                <a:t>Matt </a:t>
              </a:r>
              <a:r>
                <a:rPr lang="en-US" sz="1000" dirty="0" err="1">
                  <a:solidFill>
                    <a:schemeClr val="bg1"/>
                  </a:solidFill>
                </a:rPr>
                <a:t>Maroofi</a:t>
              </a:r>
              <a:r>
                <a:rPr lang="en-US" sz="1000" dirty="0">
                  <a:solidFill>
                    <a:schemeClr val="bg1"/>
                  </a:solidFill>
                </a:rPr>
                <a:t>, Don Irwin</a:t>
              </a:r>
            </a:p>
          </p:txBody>
        </p:sp>
      </p:grpSp>
      <p:sp>
        <p:nvSpPr>
          <p:cNvPr id="117" name="Google Shape;117;p18"/>
          <p:cNvSpPr txBox="1">
            <a:spLocks noGrp="1"/>
          </p:cNvSpPr>
          <p:nvPr>
            <p:ph type="title"/>
          </p:nvPr>
        </p:nvSpPr>
        <p:spPr>
          <a:xfrm>
            <a:off x="265047" y="175305"/>
            <a:ext cx="5766525" cy="401400"/>
          </a:xfrm>
          <a:prstGeom prst="rect">
            <a:avLst/>
          </a:prstGeom>
        </p:spPr>
        <p:txBody>
          <a:bodyPr spcFirstLastPara="1" wrap="square" lIns="68569" tIns="68569" rIns="68569" bIns="68569" anchor="t" anchorCtr="0">
            <a:normAutofit fontScale="90000"/>
          </a:bodyPr>
          <a:lstStyle/>
          <a:p>
            <a:r>
              <a:rPr lang="en" dirty="0"/>
              <a:t>Understanding FED “Series” Data</a:t>
            </a:r>
            <a:endParaRPr dirty="0"/>
          </a:p>
        </p:txBody>
      </p:sp>
      <p:pic>
        <p:nvPicPr>
          <p:cNvPr id="10" name="Picture 9">
            <a:extLst>
              <a:ext uri="{FF2B5EF4-FFF2-40B4-BE49-F238E27FC236}">
                <a16:creationId xmlns:a16="http://schemas.microsoft.com/office/drawing/2014/main" id="{1D0CDA53-6558-445B-A2ED-2DE044C4E467}"/>
              </a:ext>
            </a:extLst>
          </p:cNvPr>
          <p:cNvPicPr>
            <a:picLocks noChangeAspect="1"/>
          </p:cNvPicPr>
          <p:nvPr/>
        </p:nvPicPr>
        <p:blipFill>
          <a:blip r:embed="rId4"/>
          <a:stretch>
            <a:fillRect/>
          </a:stretch>
        </p:blipFill>
        <p:spPr>
          <a:xfrm>
            <a:off x="210816" y="576705"/>
            <a:ext cx="4401082" cy="2950897"/>
          </a:xfrm>
          <a:prstGeom prst="rect">
            <a:avLst/>
          </a:prstGeom>
        </p:spPr>
      </p:pic>
      <p:pic>
        <p:nvPicPr>
          <p:cNvPr id="12" name="Picture 11">
            <a:extLst>
              <a:ext uri="{FF2B5EF4-FFF2-40B4-BE49-F238E27FC236}">
                <a16:creationId xmlns:a16="http://schemas.microsoft.com/office/drawing/2014/main" id="{BF124880-F81F-433D-8232-BA6D31ADA071}"/>
              </a:ext>
            </a:extLst>
          </p:cNvPr>
          <p:cNvPicPr>
            <a:picLocks noChangeAspect="1"/>
          </p:cNvPicPr>
          <p:nvPr/>
        </p:nvPicPr>
        <p:blipFill rotWithShape="1">
          <a:blip r:embed="rId5"/>
          <a:srcRect l="-271" t="-1" r="271" b="18352"/>
          <a:stretch/>
        </p:blipFill>
        <p:spPr>
          <a:xfrm>
            <a:off x="3101541" y="2306170"/>
            <a:ext cx="3618981" cy="2118937"/>
          </a:xfrm>
          <a:prstGeom prst="rect">
            <a:avLst/>
          </a:prstGeom>
        </p:spPr>
      </p:pic>
    </p:spTree>
    <p:extLst>
      <p:ext uri="{BB962C8B-B14F-4D97-AF65-F5344CB8AC3E}">
        <p14:creationId xmlns:p14="http://schemas.microsoft.com/office/powerpoint/2010/main" val="370179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pSp>
        <p:nvGrpSpPr>
          <p:cNvPr id="5" name="Group 4">
            <a:extLst>
              <a:ext uri="{FF2B5EF4-FFF2-40B4-BE49-F238E27FC236}">
                <a16:creationId xmlns:a16="http://schemas.microsoft.com/office/drawing/2014/main" id="{9C1A1DC2-946B-4EEC-8743-3F18BDA2BBCF}"/>
              </a:ext>
            </a:extLst>
          </p:cNvPr>
          <p:cNvGrpSpPr/>
          <p:nvPr/>
        </p:nvGrpSpPr>
        <p:grpSpPr>
          <a:xfrm>
            <a:off x="-53789" y="-1"/>
            <a:ext cx="6858001" cy="5143501"/>
            <a:chOff x="-1" y="0"/>
            <a:chExt cx="6858001" cy="5143501"/>
          </a:xfrm>
        </p:grpSpPr>
        <p:pic>
          <p:nvPicPr>
            <p:cNvPr id="6" name="Picture 5" descr="A picture containing shape&#10;&#10;Description automatically generated">
              <a:extLst>
                <a:ext uri="{FF2B5EF4-FFF2-40B4-BE49-F238E27FC236}">
                  <a16:creationId xmlns:a16="http://schemas.microsoft.com/office/drawing/2014/main" id="{7F992492-5972-44CD-9E55-3621AEB86604}"/>
                </a:ext>
              </a:extLst>
            </p:cNvPr>
            <p:cNvPicPr>
              <a:picLocks noChangeAspect="1"/>
            </p:cNvPicPr>
            <p:nvPr/>
          </p:nvPicPr>
          <p:blipFill>
            <a:blip r:embed="rId3"/>
            <a:stretch>
              <a:fillRect/>
            </a:stretch>
          </p:blipFill>
          <p:spPr>
            <a:xfrm>
              <a:off x="-1" y="0"/>
              <a:ext cx="6858001" cy="5143501"/>
            </a:xfrm>
            <a:prstGeom prst="rect">
              <a:avLst/>
            </a:prstGeom>
          </p:spPr>
        </p:pic>
        <p:sp>
          <p:nvSpPr>
            <p:cNvPr id="7" name="Text Placeholder 3">
              <a:extLst>
                <a:ext uri="{FF2B5EF4-FFF2-40B4-BE49-F238E27FC236}">
                  <a16:creationId xmlns:a16="http://schemas.microsoft.com/office/drawing/2014/main" id="{D6955F52-4B73-409B-BC16-178622F8E0C6}"/>
                </a:ext>
              </a:extLst>
            </p:cNvPr>
            <p:cNvSpPr txBox="1">
              <a:spLocks/>
            </p:cNvSpPr>
            <p:nvPr/>
          </p:nvSpPr>
          <p:spPr>
            <a:xfrm>
              <a:off x="5252210" y="4762899"/>
              <a:ext cx="1558725" cy="275209"/>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1400" kern="1200">
                  <a:solidFill>
                    <a:srgbClr val="2D637F"/>
                  </a:solidFill>
                  <a:latin typeface="Lucida Grande"/>
                  <a:ea typeface="+mn-ea"/>
                  <a:cs typeface="Lucida Grande"/>
                </a:defRPr>
              </a:lvl1pPr>
              <a:lvl2pPr marL="457200" indent="0" algn="l" defTabSz="457200" rtl="0" eaLnBrk="1" latinLnBrk="0" hangingPunct="1">
                <a:spcBef>
                  <a:spcPct val="20000"/>
                </a:spcBef>
                <a:buFont typeface="Arial"/>
                <a:buNone/>
                <a:defRPr sz="1200" kern="1200">
                  <a:solidFill>
                    <a:srgbClr val="2D637F"/>
                  </a:solidFill>
                  <a:latin typeface="Lucida Grande"/>
                  <a:ea typeface="+mn-ea"/>
                  <a:cs typeface="Lucida Grande"/>
                </a:defRPr>
              </a:lvl2pPr>
              <a:lvl3pPr marL="914400" indent="0" algn="l" defTabSz="457200" rtl="0" eaLnBrk="1" latinLnBrk="0" hangingPunct="1">
                <a:spcBef>
                  <a:spcPct val="20000"/>
                </a:spcBef>
                <a:buFont typeface="Arial"/>
                <a:buNone/>
                <a:defRPr sz="1000" kern="1200">
                  <a:solidFill>
                    <a:srgbClr val="2D637F"/>
                  </a:solidFill>
                  <a:latin typeface="Lucida Grande"/>
                  <a:ea typeface="+mn-ea"/>
                  <a:cs typeface="Lucida Grande"/>
                </a:defRPr>
              </a:lvl3pPr>
              <a:lvl4pPr marL="13716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4pPr>
              <a:lvl5pPr marL="18288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1000" dirty="0">
                  <a:solidFill>
                    <a:schemeClr val="bg1"/>
                  </a:solidFill>
                </a:rPr>
                <a:t>W200 Project 2 Report</a:t>
              </a:r>
              <a:br>
                <a:rPr lang="en-US" sz="1000" dirty="0">
                  <a:solidFill>
                    <a:schemeClr val="bg1"/>
                  </a:solidFill>
                </a:rPr>
              </a:br>
              <a:r>
                <a:rPr lang="en-US" sz="1000" dirty="0">
                  <a:solidFill>
                    <a:schemeClr val="bg1"/>
                  </a:solidFill>
                </a:rPr>
                <a:t>Matt </a:t>
              </a:r>
              <a:r>
                <a:rPr lang="en-US" sz="1000" dirty="0" err="1">
                  <a:solidFill>
                    <a:schemeClr val="bg1"/>
                  </a:solidFill>
                </a:rPr>
                <a:t>Maroofi</a:t>
              </a:r>
              <a:r>
                <a:rPr lang="en-US" sz="1000" dirty="0">
                  <a:solidFill>
                    <a:schemeClr val="bg1"/>
                  </a:solidFill>
                </a:rPr>
                <a:t>, Don Irwin</a:t>
              </a:r>
            </a:p>
          </p:txBody>
        </p:sp>
      </p:grpSp>
      <p:sp>
        <p:nvSpPr>
          <p:cNvPr id="117" name="Google Shape;117;p18"/>
          <p:cNvSpPr txBox="1">
            <a:spLocks noGrp="1"/>
          </p:cNvSpPr>
          <p:nvPr>
            <p:ph type="title"/>
          </p:nvPr>
        </p:nvSpPr>
        <p:spPr>
          <a:xfrm>
            <a:off x="265047" y="175305"/>
            <a:ext cx="5766525" cy="401400"/>
          </a:xfrm>
          <a:prstGeom prst="rect">
            <a:avLst/>
          </a:prstGeom>
        </p:spPr>
        <p:txBody>
          <a:bodyPr spcFirstLastPara="1" wrap="square" lIns="68569" tIns="68569" rIns="68569" bIns="68569" anchor="t" anchorCtr="0">
            <a:normAutofit fontScale="90000"/>
          </a:bodyPr>
          <a:lstStyle/>
          <a:p>
            <a:r>
              <a:rPr lang="en" dirty="0"/>
              <a:t>Data Pipeline</a:t>
            </a:r>
            <a:endParaRPr dirty="0"/>
          </a:p>
        </p:txBody>
      </p:sp>
      <p:pic>
        <p:nvPicPr>
          <p:cNvPr id="8" name="Picture 7" descr="Diagram&#10;&#10;Description automatically generated">
            <a:extLst>
              <a:ext uri="{FF2B5EF4-FFF2-40B4-BE49-F238E27FC236}">
                <a16:creationId xmlns:a16="http://schemas.microsoft.com/office/drawing/2014/main" id="{20959E36-6036-499A-9013-9D1B9493BFC0}"/>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47187" y="666189"/>
            <a:ext cx="4467241" cy="3430519"/>
          </a:xfrm>
          <a:prstGeom prst="rect">
            <a:avLst/>
          </a:prstGeom>
        </p:spPr>
      </p:pic>
    </p:spTree>
    <p:extLst>
      <p:ext uri="{BB962C8B-B14F-4D97-AF65-F5344CB8AC3E}">
        <p14:creationId xmlns:p14="http://schemas.microsoft.com/office/powerpoint/2010/main" val="430827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5" name="Group 4">
            <a:extLst>
              <a:ext uri="{FF2B5EF4-FFF2-40B4-BE49-F238E27FC236}">
                <a16:creationId xmlns:a16="http://schemas.microsoft.com/office/drawing/2014/main" id="{87D4642E-AF4D-4D2A-BB1D-9801A3EA7217}"/>
              </a:ext>
            </a:extLst>
          </p:cNvPr>
          <p:cNvGrpSpPr/>
          <p:nvPr/>
        </p:nvGrpSpPr>
        <p:grpSpPr>
          <a:xfrm>
            <a:off x="0" y="0"/>
            <a:ext cx="6858001" cy="5143501"/>
            <a:chOff x="-1" y="0"/>
            <a:chExt cx="6858001" cy="5143501"/>
          </a:xfrm>
        </p:grpSpPr>
        <p:pic>
          <p:nvPicPr>
            <p:cNvPr id="6" name="Picture 5" descr="A picture containing shape&#10;&#10;Description automatically generated">
              <a:extLst>
                <a:ext uri="{FF2B5EF4-FFF2-40B4-BE49-F238E27FC236}">
                  <a16:creationId xmlns:a16="http://schemas.microsoft.com/office/drawing/2014/main" id="{36B2AC7D-864E-409D-BF43-9B0C9C29A1D2}"/>
                </a:ext>
              </a:extLst>
            </p:cNvPr>
            <p:cNvPicPr>
              <a:picLocks noChangeAspect="1"/>
            </p:cNvPicPr>
            <p:nvPr/>
          </p:nvPicPr>
          <p:blipFill>
            <a:blip r:embed="rId3"/>
            <a:stretch>
              <a:fillRect/>
            </a:stretch>
          </p:blipFill>
          <p:spPr>
            <a:xfrm>
              <a:off x="-1" y="0"/>
              <a:ext cx="6858001" cy="5143501"/>
            </a:xfrm>
            <a:prstGeom prst="rect">
              <a:avLst/>
            </a:prstGeom>
          </p:spPr>
        </p:pic>
        <p:sp>
          <p:nvSpPr>
            <p:cNvPr id="7" name="Text Placeholder 3">
              <a:extLst>
                <a:ext uri="{FF2B5EF4-FFF2-40B4-BE49-F238E27FC236}">
                  <a16:creationId xmlns:a16="http://schemas.microsoft.com/office/drawing/2014/main" id="{20348402-2C8F-473F-91A2-BF9A7787D4C8}"/>
                </a:ext>
              </a:extLst>
            </p:cNvPr>
            <p:cNvSpPr txBox="1">
              <a:spLocks/>
            </p:cNvSpPr>
            <p:nvPr/>
          </p:nvSpPr>
          <p:spPr>
            <a:xfrm>
              <a:off x="5252210" y="4762899"/>
              <a:ext cx="1558725" cy="275209"/>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1400" kern="1200">
                  <a:solidFill>
                    <a:srgbClr val="2D637F"/>
                  </a:solidFill>
                  <a:latin typeface="Lucida Grande"/>
                  <a:ea typeface="+mn-ea"/>
                  <a:cs typeface="Lucida Grande"/>
                </a:defRPr>
              </a:lvl1pPr>
              <a:lvl2pPr marL="457200" indent="0" algn="l" defTabSz="457200" rtl="0" eaLnBrk="1" latinLnBrk="0" hangingPunct="1">
                <a:spcBef>
                  <a:spcPct val="20000"/>
                </a:spcBef>
                <a:buFont typeface="Arial"/>
                <a:buNone/>
                <a:defRPr sz="1200" kern="1200">
                  <a:solidFill>
                    <a:srgbClr val="2D637F"/>
                  </a:solidFill>
                  <a:latin typeface="Lucida Grande"/>
                  <a:ea typeface="+mn-ea"/>
                  <a:cs typeface="Lucida Grande"/>
                </a:defRPr>
              </a:lvl2pPr>
              <a:lvl3pPr marL="914400" indent="0" algn="l" defTabSz="457200" rtl="0" eaLnBrk="1" latinLnBrk="0" hangingPunct="1">
                <a:spcBef>
                  <a:spcPct val="20000"/>
                </a:spcBef>
                <a:buFont typeface="Arial"/>
                <a:buNone/>
                <a:defRPr sz="1000" kern="1200">
                  <a:solidFill>
                    <a:srgbClr val="2D637F"/>
                  </a:solidFill>
                  <a:latin typeface="Lucida Grande"/>
                  <a:ea typeface="+mn-ea"/>
                  <a:cs typeface="Lucida Grande"/>
                </a:defRPr>
              </a:lvl3pPr>
              <a:lvl4pPr marL="13716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4pPr>
              <a:lvl5pPr marL="18288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1000" dirty="0">
                  <a:solidFill>
                    <a:schemeClr val="bg1"/>
                  </a:solidFill>
                </a:rPr>
                <a:t>W200 Project 2 Report</a:t>
              </a:r>
              <a:br>
                <a:rPr lang="en-US" sz="1000" dirty="0">
                  <a:solidFill>
                    <a:schemeClr val="bg1"/>
                  </a:solidFill>
                </a:rPr>
              </a:br>
              <a:r>
                <a:rPr lang="en-US" sz="1000" dirty="0">
                  <a:solidFill>
                    <a:schemeClr val="bg1"/>
                  </a:solidFill>
                </a:rPr>
                <a:t>Matt </a:t>
              </a:r>
              <a:r>
                <a:rPr lang="en-US" sz="1000" dirty="0" err="1">
                  <a:solidFill>
                    <a:schemeClr val="bg1"/>
                  </a:solidFill>
                </a:rPr>
                <a:t>Maroofi</a:t>
              </a:r>
              <a:r>
                <a:rPr lang="en-US" sz="1000" dirty="0">
                  <a:solidFill>
                    <a:schemeClr val="bg1"/>
                  </a:solidFill>
                </a:rPr>
                <a:t>, Don Irwin</a:t>
              </a:r>
            </a:p>
          </p:txBody>
        </p:sp>
      </p:grpSp>
      <p:pic>
        <p:nvPicPr>
          <p:cNvPr id="124" name="Google Shape;124;p19"/>
          <p:cNvPicPr preferRelativeResize="0"/>
          <p:nvPr/>
        </p:nvPicPr>
        <p:blipFill rotWithShape="1">
          <a:blip r:embed="rId4">
            <a:alphaModFix/>
          </a:blip>
          <a:srcRect l="7637" r="4373"/>
          <a:stretch/>
        </p:blipFill>
        <p:spPr>
          <a:xfrm>
            <a:off x="2249042" y="2364170"/>
            <a:ext cx="4561894" cy="2053189"/>
          </a:xfrm>
          <a:prstGeom prst="rect">
            <a:avLst/>
          </a:prstGeom>
          <a:noFill/>
          <a:ln>
            <a:noFill/>
          </a:ln>
        </p:spPr>
      </p:pic>
      <p:pic>
        <p:nvPicPr>
          <p:cNvPr id="125" name="Google Shape;125;p19"/>
          <p:cNvPicPr preferRelativeResize="0"/>
          <p:nvPr/>
        </p:nvPicPr>
        <p:blipFill rotWithShape="1">
          <a:blip r:embed="rId5">
            <a:alphaModFix/>
          </a:blip>
          <a:srcRect l="7221" r="5135"/>
          <a:stretch/>
        </p:blipFill>
        <p:spPr>
          <a:xfrm>
            <a:off x="-1" y="556974"/>
            <a:ext cx="5096435" cy="2192950"/>
          </a:xfrm>
          <a:prstGeom prst="rect">
            <a:avLst/>
          </a:prstGeom>
          <a:noFill/>
          <a:ln>
            <a:noFill/>
          </a:ln>
        </p:spPr>
      </p:pic>
      <p:sp>
        <p:nvSpPr>
          <p:cNvPr id="126" name="Google Shape;126;p19"/>
          <p:cNvSpPr txBox="1">
            <a:spLocks noGrp="1"/>
          </p:cNvSpPr>
          <p:nvPr>
            <p:ph type="title"/>
          </p:nvPr>
        </p:nvSpPr>
        <p:spPr>
          <a:xfrm>
            <a:off x="464307" y="280495"/>
            <a:ext cx="5766525" cy="401400"/>
          </a:xfrm>
          <a:prstGeom prst="rect">
            <a:avLst/>
          </a:prstGeom>
        </p:spPr>
        <p:txBody>
          <a:bodyPr spcFirstLastPara="1" wrap="square" lIns="68569" tIns="68569" rIns="68569" bIns="68569" anchor="t" anchorCtr="0">
            <a:normAutofit fontScale="90000"/>
          </a:bodyPr>
          <a:lstStyle/>
          <a:p>
            <a:r>
              <a:rPr lang="en" dirty="0"/>
              <a:t>CPI &amp; Supply Costs</a:t>
            </a:r>
            <a:endParaRPr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1024</Words>
  <Application>Microsoft Office PowerPoint</Application>
  <PresentationFormat>Custom</PresentationFormat>
  <Paragraphs>88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Lato</vt:lpstr>
      <vt:lpstr>Lucida Grande</vt:lpstr>
      <vt:lpstr>Raleway</vt:lpstr>
      <vt:lpstr>Streamline</vt:lpstr>
      <vt:lpstr>Inflation Analysis</vt:lpstr>
      <vt:lpstr>Overall Objective and Questions</vt:lpstr>
      <vt:lpstr>Approach</vt:lpstr>
      <vt:lpstr>Assumptions</vt:lpstr>
      <vt:lpstr>Background</vt:lpstr>
      <vt:lpstr>Data Sources and Data Types</vt:lpstr>
      <vt:lpstr>Understanding FED “Series” Data</vt:lpstr>
      <vt:lpstr>Data Pipeline</vt:lpstr>
      <vt:lpstr>CPI &amp; Supply Costs</vt:lpstr>
      <vt:lpstr>CPI with Unemployment Rate &amp; Manufacturing</vt:lpstr>
      <vt:lpstr>Asset Inflation Part 1:</vt:lpstr>
      <vt:lpstr>Asset Inflation Part 2: GDP disconnected from “normal” economic measures.</vt:lpstr>
      <vt:lpstr>Asset Inflation Part 3: Assets Versus Workers share of GDP</vt:lpstr>
      <vt:lpstr>Conclusion</vt:lpstr>
      <vt:lpstr>Scope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Inflation Analysis</dc:title>
  <dc:creator>Irwin, Don - Paramount</dc:creator>
  <cp:lastModifiedBy>Irwin, Don - Paramount</cp:lastModifiedBy>
  <cp:revision>10</cp:revision>
  <dcterms:modified xsi:type="dcterms:W3CDTF">2021-08-01T23:45:18Z</dcterms:modified>
</cp:coreProperties>
</file>