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
  </p:notesMasterIdLst>
  <p:handoutMasterIdLst>
    <p:handoutMasterId r:id="rId6"/>
  </p:handoutMasterIdLst>
  <p:sldIdLst>
    <p:sldId id="265" r:id="rId2"/>
    <p:sldId id="266" r:id="rId3"/>
    <p:sldId id="267"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220"/>
    <a:srgbClr val="2D637F"/>
    <a:srgbClr val="E09E19"/>
    <a:srgbClr val="9DAD33"/>
    <a:srgbClr val="6C3302"/>
    <a:srgbClr val="584F29"/>
    <a:srgbClr val="ED4E33"/>
    <a:srgbClr val="003262"/>
    <a:srgbClr val="53626F"/>
    <a:srgbClr val="00B2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4371" autoAdjust="0"/>
  </p:normalViewPr>
  <p:slideViewPr>
    <p:cSldViewPr snapToGrid="0" snapToObjects="1">
      <p:cViewPr varScale="1">
        <p:scale>
          <a:sx n="96" d="100"/>
          <a:sy n="96" d="100"/>
        </p:scale>
        <p:origin x="2028" y="72"/>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8/1/2021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8/1/2021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Worker attrition is measured by participants moving between companies during the study.</a:t>
            </a:r>
            <a:br>
              <a:rPr lang="en-US" dirty="0"/>
            </a:br>
            <a:br>
              <a:rPr lang="en-US" dirty="0"/>
            </a:br>
            <a:r>
              <a:rPr lang="en-US" dirty="0"/>
              <a:t>Worker productivity is revenue per hour of worker labor.</a:t>
            </a:r>
            <a:br>
              <a:rPr lang="en-US" dirty="0"/>
            </a:br>
            <a:br>
              <a:rPr lang="en-US" dirty="0"/>
            </a:br>
            <a:r>
              <a:rPr lang="en-US" dirty="0"/>
              <a:t>Worker satisfaction will be measured by surveys before and after.</a:t>
            </a:r>
            <a:br>
              <a:rPr lang="en-US" dirty="0"/>
            </a:br>
            <a:br>
              <a:rPr lang="en-US" dirty="0"/>
            </a:br>
            <a:r>
              <a:rPr lang="en-US" dirty="0"/>
              <a:t>Risks include changes to indexes of productivity, or retention due to mergers, recessions, etc. …</a:t>
            </a:r>
          </a:p>
        </p:txBody>
      </p:sp>
      <p:sp>
        <p:nvSpPr>
          <p:cNvPr id="4" name="Slide Number Placeholder 3"/>
          <p:cNvSpPr>
            <a:spLocks noGrp="1"/>
          </p:cNvSpPr>
          <p:nvPr>
            <p:ph type="sldNum" sz="quarter" idx="5"/>
          </p:nvPr>
        </p:nvSpPr>
        <p:spPr/>
        <p:txBody>
          <a:bodyPr/>
          <a:lstStyle/>
          <a:p>
            <a:fld id="{84B7DBC5-2A13-CA47-B9EE-6017A92B6B18}" type="slidenum">
              <a:rPr lang="en-US" smtClean="0"/>
              <a:t>1</a:t>
            </a:fld>
            <a:endParaRPr lang="en-US"/>
          </a:p>
        </p:txBody>
      </p:sp>
    </p:spTree>
    <p:extLst>
      <p:ext uri="{BB962C8B-B14F-4D97-AF65-F5344CB8AC3E}">
        <p14:creationId xmlns:p14="http://schemas.microsoft.com/office/powerpoint/2010/main" val="167795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probability sampling to include appropriate number of minorities, women, special needs workers, etc. …</a:t>
            </a:r>
            <a:br>
              <a:rPr lang="en-US" dirty="0"/>
            </a:br>
            <a:br>
              <a:rPr lang="en-US" dirty="0"/>
            </a:br>
            <a:r>
              <a:rPr lang="en-US" dirty="0"/>
              <a:t>We need to be able to measure before and after if we’re going to measure satisfaction.</a:t>
            </a:r>
            <a:br>
              <a:rPr lang="en-US" dirty="0"/>
            </a:br>
            <a:br>
              <a:rPr lang="en-US" dirty="0"/>
            </a:br>
            <a:r>
              <a:rPr lang="en-US" dirty="0"/>
              <a:t>Exclude outliers if possible which could contribute to attrition rates, etc.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2</a:t>
            </a:fld>
            <a:endParaRPr lang="en-US"/>
          </a:p>
        </p:txBody>
      </p:sp>
    </p:spTree>
    <p:extLst>
      <p:ext uri="{BB962C8B-B14F-4D97-AF65-F5344CB8AC3E}">
        <p14:creationId xmlns:p14="http://schemas.microsoft.com/office/powerpoint/2010/main" val="301221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of these measurements the independent variable is the introduction of the four day work week.</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3</a:t>
            </a:fld>
            <a:endParaRPr lang="en-US"/>
          </a:p>
        </p:txBody>
      </p:sp>
    </p:spTree>
    <p:extLst>
      <p:ext uri="{BB962C8B-B14F-4D97-AF65-F5344CB8AC3E}">
        <p14:creationId xmlns:p14="http://schemas.microsoft.com/office/powerpoint/2010/main" val="278003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8C27619-74CE-4984-B046-6BAAF3496B32}"/>
              </a:ext>
            </a:extLst>
          </p:cNvPr>
          <p:cNvSpPr txBox="1">
            <a:spLocks/>
          </p:cNvSpPr>
          <p:nvPr/>
        </p:nvSpPr>
        <p:spPr>
          <a:xfrm>
            <a:off x="6747029" y="6511770"/>
            <a:ext cx="2601158"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MIDS 2021 Summer, W201 Final Project</a:t>
            </a:r>
            <a:br>
              <a:rPr lang="en-US" sz="1000" dirty="0">
                <a:solidFill>
                  <a:schemeClr val="bg1"/>
                </a:solidFill>
              </a:rPr>
            </a:br>
            <a:r>
              <a:rPr lang="en-US" sz="1000" dirty="0" err="1">
                <a:solidFill>
                  <a:schemeClr val="bg1"/>
                </a:solidFill>
              </a:rPr>
              <a:t>Vineeta</a:t>
            </a:r>
            <a:r>
              <a:rPr lang="en-US" sz="1000" dirty="0">
                <a:solidFill>
                  <a:schemeClr val="bg1"/>
                </a:solidFill>
              </a:rPr>
              <a:t> Kumar, Russell </a:t>
            </a:r>
            <a:r>
              <a:rPr lang="en-US" sz="1000" dirty="0" err="1">
                <a:solidFill>
                  <a:schemeClr val="bg1"/>
                </a:solidFill>
              </a:rPr>
              <a:t>Ude</a:t>
            </a:r>
            <a:r>
              <a:rPr lang="en-US" sz="1000" dirty="0">
                <a:solidFill>
                  <a:schemeClr val="bg1"/>
                </a:solidFill>
              </a:rPr>
              <a:t>, Don Irwin</a:t>
            </a:r>
          </a:p>
        </p:txBody>
      </p:sp>
      <p:sp>
        <p:nvSpPr>
          <p:cNvPr id="12" name="Title 1">
            <a:extLst>
              <a:ext uri="{FF2B5EF4-FFF2-40B4-BE49-F238E27FC236}">
                <a16:creationId xmlns:a16="http://schemas.microsoft.com/office/drawing/2014/main" id="{6694DDBE-0902-4D46-8AC9-210B431FE3E1}"/>
              </a:ext>
            </a:extLst>
          </p:cNvPr>
          <p:cNvSpPr>
            <a:spLocks noGrp="1"/>
          </p:cNvSpPr>
          <p:nvPr>
            <p:ph type="title"/>
          </p:nvPr>
        </p:nvSpPr>
        <p:spPr>
          <a:xfrm>
            <a:off x="341791" y="269637"/>
            <a:ext cx="3008313" cy="404988"/>
          </a:xfrm>
        </p:spPr>
        <p:txBody>
          <a:bodyPr>
            <a:noAutofit/>
          </a:bodyPr>
          <a:lstStyle/>
          <a:p>
            <a:r>
              <a:rPr lang="en-US" dirty="0"/>
              <a:t>Study Design</a:t>
            </a:r>
          </a:p>
        </p:txBody>
      </p:sp>
      <p:sp>
        <p:nvSpPr>
          <p:cNvPr id="13" name="Content Placeholder 2">
            <a:extLst>
              <a:ext uri="{FF2B5EF4-FFF2-40B4-BE49-F238E27FC236}">
                <a16:creationId xmlns:a16="http://schemas.microsoft.com/office/drawing/2014/main" id="{BAAA1E08-6D97-410B-AD67-CD4BA61D9633}"/>
              </a:ext>
            </a:extLst>
          </p:cNvPr>
          <p:cNvSpPr>
            <a:spLocks noGrp="1"/>
          </p:cNvSpPr>
          <p:nvPr>
            <p:ph idx="1"/>
          </p:nvPr>
        </p:nvSpPr>
        <p:spPr>
          <a:xfrm>
            <a:off x="341791" y="839192"/>
            <a:ext cx="8225160" cy="4629453"/>
          </a:xfrm>
        </p:spPr>
        <p:txBody>
          <a:bodyPr>
            <a:normAutofit fontScale="85000" lnSpcReduction="20000"/>
          </a:bodyPr>
          <a:lstStyle/>
          <a:p>
            <a:r>
              <a:rPr lang="en-US" sz="1600" dirty="0"/>
              <a:t>We will be using time-series data from our population sample before and after the implementation of a four day work week.</a:t>
            </a:r>
            <a:br>
              <a:rPr lang="en-US" sz="1600" dirty="0"/>
            </a:br>
            <a:endParaRPr lang="en-US" sz="1600" dirty="0"/>
          </a:p>
          <a:p>
            <a:r>
              <a:rPr lang="en-US" sz="1600" dirty="0"/>
              <a:t>Measure rate of worker attrition / retention before</a:t>
            </a:r>
            <a:br>
              <a:rPr lang="en-US" sz="1600" dirty="0"/>
            </a:br>
            <a:endParaRPr lang="en-US" sz="1600" dirty="0"/>
          </a:p>
          <a:p>
            <a:r>
              <a:rPr lang="en-US" sz="1600" dirty="0"/>
              <a:t>Measure rate of worker attrition / retention after.</a:t>
            </a:r>
            <a:br>
              <a:rPr lang="en-US" sz="1600" dirty="0"/>
            </a:br>
            <a:endParaRPr lang="en-US" sz="1600" dirty="0"/>
          </a:p>
          <a:p>
            <a:r>
              <a:rPr lang="en-US" sz="1600" dirty="0"/>
              <a:t>Measure worker productivity before.</a:t>
            </a:r>
            <a:br>
              <a:rPr lang="en-US" sz="1600" dirty="0"/>
            </a:br>
            <a:endParaRPr lang="en-US" sz="1600" dirty="0"/>
          </a:p>
          <a:p>
            <a:r>
              <a:rPr lang="en-US" sz="1600" dirty="0"/>
              <a:t>Measure worker productivity after.</a:t>
            </a:r>
            <a:br>
              <a:rPr lang="en-US" sz="1600" dirty="0"/>
            </a:br>
            <a:endParaRPr lang="en-US" sz="1600" dirty="0"/>
          </a:p>
          <a:p>
            <a:r>
              <a:rPr lang="en-US" sz="1600" dirty="0"/>
              <a:t>Measure worker satisfaction before.  </a:t>
            </a:r>
            <a:br>
              <a:rPr lang="en-US" sz="1600" dirty="0"/>
            </a:br>
            <a:endParaRPr lang="en-US" sz="1600" dirty="0"/>
          </a:p>
          <a:p>
            <a:r>
              <a:rPr lang="en-US" sz="1600" dirty="0"/>
              <a:t>Measure worker satisfaction after.</a:t>
            </a:r>
            <a:br>
              <a:rPr lang="en-US" sz="1600" dirty="0"/>
            </a:br>
            <a:endParaRPr lang="en-US" sz="1600" dirty="0"/>
          </a:p>
          <a:p>
            <a:r>
              <a:rPr lang="en-US" sz="1600" dirty="0"/>
              <a:t>If worker retention is enhanced and worker attrition is decreased determine whether the four day work week was the cause of those improvements.</a:t>
            </a:r>
            <a:br>
              <a:rPr lang="en-US" sz="1600" dirty="0"/>
            </a:br>
            <a:endParaRPr lang="en-US" sz="1600" dirty="0"/>
          </a:p>
          <a:p>
            <a:pPr lvl="1"/>
            <a:r>
              <a:rPr lang="en-US" sz="1400" dirty="0"/>
              <a:t>This determination will be done with the aid of quantitative surveys, which will list as one of many options the four day work week, to determine whether the four day work week was causal.</a:t>
            </a:r>
            <a:br>
              <a:rPr lang="en-US" sz="1400" dirty="0"/>
            </a:br>
            <a:endParaRPr lang="en-US" sz="1400" dirty="0"/>
          </a:p>
          <a:p>
            <a:r>
              <a:rPr lang="en-US" sz="1600" dirty="0"/>
              <a:t>Exclude companies or samples where events not related to four day work week changes could impact any of these measurements.  I.E. broad-based economic recession, a merger or acquisition which would skew the productivity numbers. … etc. ..</a:t>
            </a:r>
          </a:p>
        </p:txBody>
      </p:sp>
    </p:spTree>
    <p:extLst>
      <p:ext uri="{BB962C8B-B14F-4D97-AF65-F5344CB8AC3E}">
        <p14:creationId xmlns:p14="http://schemas.microsoft.com/office/powerpoint/2010/main" val="19335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8C27619-74CE-4984-B046-6BAAF3496B32}"/>
              </a:ext>
            </a:extLst>
          </p:cNvPr>
          <p:cNvSpPr txBox="1">
            <a:spLocks/>
          </p:cNvSpPr>
          <p:nvPr/>
        </p:nvSpPr>
        <p:spPr>
          <a:xfrm>
            <a:off x="6747029" y="6511770"/>
            <a:ext cx="2601158"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MIDS 2021 Summer, W201 Final Project</a:t>
            </a:r>
            <a:br>
              <a:rPr lang="en-US" sz="1000" dirty="0">
                <a:solidFill>
                  <a:schemeClr val="bg1"/>
                </a:solidFill>
              </a:rPr>
            </a:br>
            <a:r>
              <a:rPr lang="en-US" sz="1000" dirty="0" err="1">
                <a:solidFill>
                  <a:schemeClr val="bg1"/>
                </a:solidFill>
              </a:rPr>
              <a:t>Vineeta</a:t>
            </a:r>
            <a:r>
              <a:rPr lang="en-US" sz="1000" dirty="0">
                <a:solidFill>
                  <a:schemeClr val="bg1"/>
                </a:solidFill>
              </a:rPr>
              <a:t> Kumar, Russell </a:t>
            </a:r>
            <a:r>
              <a:rPr lang="en-US" sz="1000" dirty="0" err="1">
                <a:solidFill>
                  <a:schemeClr val="bg1"/>
                </a:solidFill>
              </a:rPr>
              <a:t>Ude</a:t>
            </a:r>
            <a:r>
              <a:rPr lang="en-US" sz="1000" dirty="0">
                <a:solidFill>
                  <a:schemeClr val="bg1"/>
                </a:solidFill>
              </a:rPr>
              <a:t>, Don Irwin</a:t>
            </a:r>
          </a:p>
        </p:txBody>
      </p:sp>
      <p:sp>
        <p:nvSpPr>
          <p:cNvPr id="12" name="Title 1">
            <a:extLst>
              <a:ext uri="{FF2B5EF4-FFF2-40B4-BE49-F238E27FC236}">
                <a16:creationId xmlns:a16="http://schemas.microsoft.com/office/drawing/2014/main" id="{6694DDBE-0902-4D46-8AC9-210B431FE3E1}"/>
              </a:ext>
            </a:extLst>
          </p:cNvPr>
          <p:cNvSpPr>
            <a:spLocks noGrp="1"/>
          </p:cNvSpPr>
          <p:nvPr>
            <p:ph type="title"/>
          </p:nvPr>
        </p:nvSpPr>
        <p:spPr>
          <a:xfrm>
            <a:off x="341791" y="269637"/>
            <a:ext cx="3008313" cy="404988"/>
          </a:xfrm>
        </p:spPr>
        <p:txBody>
          <a:bodyPr>
            <a:noAutofit/>
          </a:bodyPr>
          <a:lstStyle/>
          <a:p>
            <a:r>
              <a:rPr lang="en-US" dirty="0"/>
              <a:t>Sample</a:t>
            </a:r>
          </a:p>
        </p:txBody>
      </p:sp>
      <p:sp>
        <p:nvSpPr>
          <p:cNvPr id="13" name="Content Placeholder 2">
            <a:extLst>
              <a:ext uri="{FF2B5EF4-FFF2-40B4-BE49-F238E27FC236}">
                <a16:creationId xmlns:a16="http://schemas.microsoft.com/office/drawing/2014/main" id="{BAAA1E08-6D97-410B-AD67-CD4BA61D9633}"/>
              </a:ext>
            </a:extLst>
          </p:cNvPr>
          <p:cNvSpPr>
            <a:spLocks noGrp="1"/>
          </p:cNvSpPr>
          <p:nvPr>
            <p:ph idx="1"/>
          </p:nvPr>
        </p:nvSpPr>
        <p:spPr>
          <a:xfrm>
            <a:off x="341791" y="839192"/>
            <a:ext cx="8500368" cy="5020070"/>
          </a:xfrm>
        </p:spPr>
        <p:txBody>
          <a:bodyPr>
            <a:normAutofit fontScale="77500" lnSpcReduction="20000"/>
          </a:bodyPr>
          <a:lstStyle/>
          <a:p>
            <a:pPr marL="0" indent="0">
              <a:buNone/>
            </a:pPr>
            <a:r>
              <a:rPr lang="en-US" sz="1600" dirty="0"/>
              <a:t>Population:</a:t>
            </a:r>
            <a:br>
              <a:rPr lang="en-US" sz="1600" dirty="0"/>
            </a:br>
            <a:r>
              <a:rPr lang="en-US" sz="1600" dirty="0"/>
              <a:t>	</a:t>
            </a:r>
          </a:p>
          <a:p>
            <a:r>
              <a:rPr lang="en-US" sz="1600" dirty="0"/>
              <a:t>High skill workers in tech companies.</a:t>
            </a:r>
            <a:br>
              <a:rPr lang="en-US" sz="1600" dirty="0"/>
            </a:br>
            <a:endParaRPr lang="en-US" sz="1600" dirty="0"/>
          </a:p>
          <a:p>
            <a:pPr marL="0" indent="0">
              <a:buNone/>
            </a:pPr>
            <a:r>
              <a:rPr lang="en-US" sz="1600" dirty="0"/>
              <a:t>Sampling methods:</a:t>
            </a:r>
          </a:p>
          <a:p>
            <a:pPr marL="0" indent="0">
              <a:buNone/>
            </a:pPr>
            <a:endParaRPr lang="en-US" sz="1600" dirty="0"/>
          </a:p>
          <a:p>
            <a:r>
              <a:rPr lang="en-US" sz="1600" dirty="0"/>
              <a:t>Stratified random probability sampling.</a:t>
            </a:r>
          </a:p>
          <a:p>
            <a:pPr marL="0" indent="0">
              <a:buNone/>
            </a:pPr>
            <a:br>
              <a:rPr lang="en-US" sz="1600" dirty="0"/>
            </a:br>
            <a:r>
              <a:rPr lang="en-US" sz="1600" dirty="0"/>
              <a:t>Sampling size:</a:t>
            </a:r>
            <a:br>
              <a:rPr lang="en-US" sz="1600" dirty="0"/>
            </a:br>
            <a:endParaRPr lang="en-US" sz="1600" dirty="0"/>
          </a:p>
          <a:p>
            <a:r>
              <a:rPr lang="en-US" sz="1600" dirty="0"/>
              <a:t>Determined by power analysis.</a:t>
            </a:r>
            <a:br>
              <a:rPr lang="en-US" sz="1600" dirty="0"/>
            </a:br>
            <a:endParaRPr lang="en-US" sz="1600" dirty="0"/>
          </a:p>
          <a:p>
            <a:pPr marL="0" indent="0">
              <a:buNone/>
            </a:pPr>
            <a:r>
              <a:rPr lang="en-US" sz="1600" dirty="0"/>
              <a:t>Sampling frame:</a:t>
            </a:r>
            <a:br>
              <a:rPr lang="en-US" sz="1600" dirty="0"/>
            </a:br>
            <a:endParaRPr lang="en-US" sz="1600" dirty="0"/>
          </a:p>
          <a:p>
            <a:r>
              <a:rPr lang="en-US" sz="1600" dirty="0"/>
              <a:t>Employees who are working in companies that intend to switch to four day works weeks within the next eight to twelve months.</a:t>
            </a:r>
            <a:br>
              <a:rPr lang="en-US" sz="1600" dirty="0"/>
            </a:br>
            <a:endParaRPr lang="en-US" sz="1600" dirty="0"/>
          </a:p>
          <a:p>
            <a:pPr marL="0" indent="0">
              <a:buNone/>
            </a:pPr>
            <a:r>
              <a:rPr lang="en-US" sz="1600" dirty="0"/>
              <a:t>Inclusion Criteria:</a:t>
            </a:r>
          </a:p>
          <a:p>
            <a:pPr marL="0" indent="0">
              <a:buNone/>
            </a:pPr>
            <a:endParaRPr lang="en-US" sz="1600" dirty="0"/>
          </a:p>
          <a:p>
            <a:pPr lvl="1"/>
            <a:r>
              <a:rPr lang="en-US" sz="1400" dirty="0"/>
              <a:t>Employees not intending to retire or relocate within the next 12 months.</a:t>
            </a:r>
          </a:p>
          <a:p>
            <a:pPr lvl="1"/>
            <a:r>
              <a:rPr lang="en-US" sz="1400" dirty="0"/>
              <a:t>Employees who are green card holders or U.S. Citizens.</a:t>
            </a:r>
            <a:br>
              <a:rPr lang="en-US" sz="1400" dirty="0"/>
            </a:br>
            <a:endParaRPr lang="en-US" sz="1400" dirty="0"/>
          </a:p>
          <a:p>
            <a:pPr marL="0" indent="0">
              <a:buNone/>
            </a:pPr>
            <a:r>
              <a:rPr lang="en-US" sz="1600" dirty="0"/>
              <a:t>Exclusion Criteria:</a:t>
            </a:r>
            <a:br>
              <a:rPr lang="en-US" sz="1600" dirty="0"/>
            </a:br>
            <a:endParaRPr lang="en-US" sz="1600" dirty="0"/>
          </a:p>
          <a:p>
            <a:pPr lvl="1"/>
            <a:r>
              <a:rPr lang="en-US" sz="1600" dirty="0"/>
              <a:t>Part time employees.</a:t>
            </a:r>
          </a:p>
          <a:p>
            <a:pPr lvl="1"/>
            <a:r>
              <a:rPr lang="en-US" sz="1600" dirty="0"/>
              <a:t>Contract employees.</a:t>
            </a:r>
          </a:p>
          <a:p>
            <a:pPr lvl="1"/>
            <a:r>
              <a:rPr lang="en-US" sz="1600" dirty="0"/>
              <a:t>Non-green card holders, or, non-US Citizens.</a:t>
            </a:r>
          </a:p>
        </p:txBody>
      </p:sp>
    </p:spTree>
    <p:extLst>
      <p:ext uri="{BB962C8B-B14F-4D97-AF65-F5344CB8AC3E}">
        <p14:creationId xmlns:p14="http://schemas.microsoft.com/office/powerpoint/2010/main" val="155793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8C27619-74CE-4984-B046-6BAAF3496B32}"/>
              </a:ext>
            </a:extLst>
          </p:cNvPr>
          <p:cNvSpPr txBox="1">
            <a:spLocks/>
          </p:cNvSpPr>
          <p:nvPr/>
        </p:nvSpPr>
        <p:spPr>
          <a:xfrm>
            <a:off x="6747029" y="6511770"/>
            <a:ext cx="2601158"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MIDS 2021 Summer, W201 Final Project</a:t>
            </a:r>
            <a:br>
              <a:rPr lang="en-US" sz="1000" dirty="0">
                <a:solidFill>
                  <a:schemeClr val="bg1"/>
                </a:solidFill>
              </a:rPr>
            </a:br>
            <a:r>
              <a:rPr lang="en-US" sz="1000" dirty="0" err="1">
                <a:solidFill>
                  <a:schemeClr val="bg1"/>
                </a:solidFill>
              </a:rPr>
              <a:t>Vineeta</a:t>
            </a:r>
            <a:r>
              <a:rPr lang="en-US" sz="1000" dirty="0">
                <a:solidFill>
                  <a:schemeClr val="bg1"/>
                </a:solidFill>
              </a:rPr>
              <a:t> Kumar, Russell </a:t>
            </a:r>
            <a:r>
              <a:rPr lang="en-US" sz="1000" dirty="0" err="1">
                <a:solidFill>
                  <a:schemeClr val="bg1"/>
                </a:solidFill>
              </a:rPr>
              <a:t>Ude</a:t>
            </a:r>
            <a:r>
              <a:rPr lang="en-US" sz="1000" dirty="0">
                <a:solidFill>
                  <a:schemeClr val="bg1"/>
                </a:solidFill>
              </a:rPr>
              <a:t>, Don Irwin</a:t>
            </a:r>
          </a:p>
        </p:txBody>
      </p:sp>
      <p:sp>
        <p:nvSpPr>
          <p:cNvPr id="12" name="Title 1">
            <a:extLst>
              <a:ext uri="{FF2B5EF4-FFF2-40B4-BE49-F238E27FC236}">
                <a16:creationId xmlns:a16="http://schemas.microsoft.com/office/drawing/2014/main" id="{6694DDBE-0902-4D46-8AC9-210B431FE3E1}"/>
              </a:ext>
            </a:extLst>
          </p:cNvPr>
          <p:cNvSpPr>
            <a:spLocks noGrp="1"/>
          </p:cNvSpPr>
          <p:nvPr>
            <p:ph type="title"/>
          </p:nvPr>
        </p:nvSpPr>
        <p:spPr>
          <a:xfrm>
            <a:off x="341791" y="269637"/>
            <a:ext cx="4567560" cy="404988"/>
          </a:xfrm>
        </p:spPr>
        <p:txBody>
          <a:bodyPr>
            <a:noAutofit/>
          </a:bodyPr>
          <a:lstStyle/>
          <a:p>
            <a:r>
              <a:rPr lang="en-US" dirty="0"/>
              <a:t>Variables and / or Intervention</a:t>
            </a:r>
          </a:p>
        </p:txBody>
      </p:sp>
      <p:sp>
        <p:nvSpPr>
          <p:cNvPr id="13" name="Content Placeholder 2">
            <a:extLst>
              <a:ext uri="{FF2B5EF4-FFF2-40B4-BE49-F238E27FC236}">
                <a16:creationId xmlns:a16="http://schemas.microsoft.com/office/drawing/2014/main" id="{BAAA1E08-6D97-410B-AD67-CD4BA61D9633}"/>
              </a:ext>
            </a:extLst>
          </p:cNvPr>
          <p:cNvSpPr>
            <a:spLocks noGrp="1"/>
          </p:cNvSpPr>
          <p:nvPr>
            <p:ph idx="1"/>
          </p:nvPr>
        </p:nvSpPr>
        <p:spPr>
          <a:xfrm>
            <a:off x="341791" y="839192"/>
            <a:ext cx="8500368" cy="5020070"/>
          </a:xfrm>
        </p:spPr>
        <p:txBody>
          <a:bodyPr>
            <a:normAutofit fontScale="92500" lnSpcReduction="20000"/>
          </a:bodyPr>
          <a:lstStyle/>
          <a:p>
            <a:pPr marL="0" indent="0">
              <a:buNone/>
            </a:pPr>
            <a:r>
              <a:rPr lang="en-US" sz="1600" dirty="0"/>
              <a:t>Measurement 1:  </a:t>
            </a:r>
            <a:br>
              <a:rPr lang="en-US" sz="1600" dirty="0"/>
            </a:br>
            <a:r>
              <a:rPr lang="en-US" sz="1600" dirty="0"/>
              <a:t>Do companies with a four day work week have less worker attrition than companies that do not?</a:t>
            </a:r>
            <a:br>
              <a:rPr lang="en-US" sz="1600" dirty="0"/>
            </a:br>
            <a:r>
              <a:rPr lang="en-US" sz="1600" dirty="0"/>
              <a:t>	</a:t>
            </a:r>
          </a:p>
          <a:p>
            <a:pPr lvl="1"/>
            <a:r>
              <a:rPr lang="en-US" sz="1400" dirty="0"/>
              <a:t>Independent Variable:   	Four day work week.</a:t>
            </a:r>
          </a:p>
          <a:p>
            <a:pPr lvl="1"/>
            <a:r>
              <a:rPr lang="en-US" sz="1400" dirty="0"/>
              <a:t>Dependent Variable: 		Employee attrition after implementation of 4 day work week.</a:t>
            </a:r>
            <a:br>
              <a:rPr lang="en-US" sz="1400" dirty="0"/>
            </a:br>
            <a:endParaRPr lang="en-US" sz="1400" dirty="0"/>
          </a:p>
          <a:p>
            <a:pPr marL="0" indent="0">
              <a:buNone/>
            </a:pPr>
            <a:r>
              <a:rPr lang="en-US" sz="1600" dirty="0"/>
              <a:t>Measurement 2:  </a:t>
            </a:r>
            <a:br>
              <a:rPr lang="en-US" sz="1600" dirty="0"/>
            </a:br>
            <a:r>
              <a:rPr lang="en-US" sz="1600" dirty="0"/>
              <a:t>Do companies have better employee productivity than companies that do not?</a:t>
            </a:r>
            <a:br>
              <a:rPr lang="en-US" sz="1600" dirty="0"/>
            </a:br>
            <a:r>
              <a:rPr lang="en-US" sz="1600" dirty="0"/>
              <a:t>	</a:t>
            </a:r>
          </a:p>
          <a:p>
            <a:pPr lvl="1"/>
            <a:r>
              <a:rPr lang="en-US" sz="1400" dirty="0"/>
              <a:t>Independent Variable:   	Four day work week.</a:t>
            </a:r>
          </a:p>
          <a:p>
            <a:pPr lvl="1"/>
            <a:r>
              <a:rPr lang="en-US" sz="1400" dirty="0"/>
              <a:t>Dependent Variable: 		Employee productivity after implementation of 4 day work week.</a:t>
            </a:r>
            <a:br>
              <a:rPr lang="en-US" sz="1400" dirty="0"/>
            </a:br>
            <a:endParaRPr lang="en-US" sz="1400" dirty="0"/>
          </a:p>
          <a:p>
            <a:pPr marL="0" indent="0">
              <a:buNone/>
            </a:pPr>
            <a:r>
              <a:rPr lang="en-US" sz="1600" dirty="0"/>
              <a:t>Measurement 3:  </a:t>
            </a:r>
            <a:br>
              <a:rPr lang="en-US" sz="1600" dirty="0"/>
            </a:br>
            <a:r>
              <a:rPr lang="en-US" sz="1600" dirty="0"/>
              <a:t>If worker attrition is reduced in companies with four day work weeks, is the four day work week itself the cause of the reduced worker attrition?</a:t>
            </a:r>
            <a:br>
              <a:rPr lang="en-US" sz="1600" dirty="0"/>
            </a:br>
            <a:r>
              <a:rPr lang="en-US" sz="1600" dirty="0"/>
              <a:t>	</a:t>
            </a:r>
          </a:p>
          <a:p>
            <a:pPr lvl="1"/>
            <a:r>
              <a:rPr lang="en-US" sz="1400" dirty="0"/>
              <a:t>Independent Variable:   	Four day work week.</a:t>
            </a:r>
          </a:p>
          <a:p>
            <a:pPr lvl="1"/>
            <a:r>
              <a:rPr lang="en-US" sz="1400" dirty="0"/>
              <a:t>Dependent Variable: 		Cause of worker retention.</a:t>
            </a:r>
            <a:br>
              <a:rPr lang="en-US" sz="1400" dirty="0"/>
            </a:br>
            <a:endParaRPr lang="en-US" sz="1400" dirty="0"/>
          </a:p>
          <a:p>
            <a:pPr marL="0" indent="0">
              <a:buNone/>
            </a:pPr>
            <a:r>
              <a:rPr lang="en-US" sz="1600" dirty="0"/>
              <a:t>Measurement 4:  </a:t>
            </a:r>
            <a:br>
              <a:rPr lang="en-US" sz="1600" dirty="0"/>
            </a:br>
            <a:r>
              <a:rPr lang="en-US" sz="1600" dirty="0"/>
              <a:t>Is worker sentiment better at companies with four day work weeks and is that better sentiment attributable to the four day work week.</a:t>
            </a:r>
            <a:br>
              <a:rPr lang="en-US" sz="1600" dirty="0"/>
            </a:br>
            <a:r>
              <a:rPr lang="en-US" sz="1600" dirty="0"/>
              <a:t>	</a:t>
            </a:r>
          </a:p>
          <a:p>
            <a:pPr lvl="1"/>
            <a:r>
              <a:rPr lang="en-US" sz="1400" dirty="0"/>
              <a:t>Independent Variable:   	Four day work week.</a:t>
            </a:r>
          </a:p>
          <a:p>
            <a:pPr lvl="1"/>
            <a:r>
              <a:rPr lang="en-US" sz="1400" dirty="0"/>
              <a:t>Dependent Variable: 		Worker sentiment and cause.</a:t>
            </a:r>
            <a:br>
              <a:rPr lang="en-US" sz="1400" dirty="0"/>
            </a:br>
            <a:endParaRPr lang="en-US" sz="1400" dirty="0"/>
          </a:p>
          <a:p>
            <a:pPr lvl="1"/>
            <a:endParaRPr lang="en-US" sz="1600" dirty="0"/>
          </a:p>
        </p:txBody>
      </p:sp>
    </p:spTree>
    <p:extLst>
      <p:ext uri="{BB962C8B-B14F-4D97-AF65-F5344CB8AC3E}">
        <p14:creationId xmlns:p14="http://schemas.microsoft.com/office/powerpoint/2010/main" val="29145770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383</TotalTime>
  <Words>673</Words>
  <Application>Microsoft Office PowerPoint</Application>
  <PresentationFormat>On-screen Show (4:3)</PresentationFormat>
  <Paragraphs>51</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Georgia</vt:lpstr>
      <vt:lpstr>Lucida Grande</vt:lpstr>
      <vt:lpstr>Custom Design</vt:lpstr>
      <vt:lpstr>Study Design</vt:lpstr>
      <vt:lpstr>Sample</vt:lpstr>
      <vt:lpstr>Variables and / or Intervention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Irwin, Don - Paramount</cp:lastModifiedBy>
  <cp:revision>55</cp:revision>
  <dcterms:created xsi:type="dcterms:W3CDTF">2013-01-15T19:08:57Z</dcterms:created>
  <dcterms:modified xsi:type="dcterms:W3CDTF">2021-08-02T02:05:40Z</dcterms:modified>
</cp:coreProperties>
</file>