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wmf" ContentType="image/x-wmf"/>
  <Override PartName="/ppt/media/image14.png" ContentType="image/png"/>
  <Override PartName="/ppt/media/image16.png" ContentType="image/png"/>
  <Override PartName="/ppt/media/image15.png" ContentType="image/png"/>
  <Override PartName="/ppt/media/image1.wmf" ContentType="image/x-wmf"/>
  <Override PartName="/ppt/media/image2.wmf" ContentType="image/x-wmf"/>
  <Override PartName="/ppt/media/image3.wmf" ContentType="image/x-wmf"/>
  <Override PartName="/ppt/media/image4.wmf" ContentType="image/x-wmf"/>
  <Override PartName="/ppt/media/image10.png" ContentType="image/png"/>
  <Override PartName="/ppt/media/image5.wmf" ContentType="image/x-wmf"/>
  <Override PartName="/ppt/media/image11.png" ContentType="image/png"/>
  <Override PartName="/ppt/media/image6.wmf" ContentType="image/x-wmf"/>
  <Override PartName="/ppt/media/image12.png" ContentType="image/png"/>
  <Override PartName="/ppt/media/image7.wmf" ContentType="image/x-wmf"/>
  <Override PartName="/ppt/media/image8.wmf" ContentType="image/x-wmf"/>
  <Override PartName="/ppt/media/image13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82760" y="2518920"/>
            <a:ext cx="774036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82760" y="3597480"/>
            <a:ext cx="774036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82760" y="251892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449240" y="251892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82760" y="359748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449240" y="359748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82760" y="2518920"/>
            <a:ext cx="249228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099960" y="2518920"/>
            <a:ext cx="249228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717160" y="2518920"/>
            <a:ext cx="249228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82760" y="3597480"/>
            <a:ext cx="249228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099960" y="3597480"/>
            <a:ext cx="249228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5717160" y="3597480"/>
            <a:ext cx="249228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82760" y="2518920"/>
            <a:ext cx="7740360" cy="20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82760" y="2518920"/>
            <a:ext cx="7740360" cy="20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82760" y="2518920"/>
            <a:ext cx="3777120" cy="20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449240" y="2518920"/>
            <a:ext cx="3777120" cy="20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1249920"/>
            <a:ext cx="7765560" cy="53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82760" y="251892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449240" y="2518920"/>
            <a:ext cx="3777120" cy="20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82760" y="359748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82760" y="2518920"/>
            <a:ext cx="7740360" cy="20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82760" y="2518920"/>
            <a:ext cx="3777120" cy="20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449240" y="251892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449240" y="359748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82760" y="251892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449240" y="251892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82760" y="3597480"/>
            <a:ext cx="774036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82760" y="2518920"/>
            <a:ext cx="774036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82760" y="3597480"/>
            <a:ext cx="774036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82760" y="251892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449240" y="251892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82760" y="359748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449240" y="359748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82760" y="2518920"/>
            <a:ext cx="249228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099960" y="2518920"/>
            <a:ext cx="249228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717160" y="2518920"/>
            <a:ext cx="249228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82760" y="3597480"/>
            <a:ext cx="249228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099960" y="3597480"/>
            <a:ext cx="249228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5717160" y="3597480"/>
            <a:ext cx="249228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82760" y="2518920"/>
            <a:ext cx="7740360" cy="20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82760" y="2518920"/>
            <a:ext cx="7740360" cy="20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82760" y="2518920"/>
            <a:ext cx="3777120" cy="20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449240" y="2518920"/>
            <a:ext cx="3777120" cy="20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82760" y="2518920"/>
            <a:ext cx="7740360" cy="20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1249920"/>
            <a:ext cx="7765560" cy="53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82760" y="251892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449240" y="2518920"/>
            <a:ext cx="3777120" cy="20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82760" y="359748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82760" y="2518920"/>
            <a:ext cx="3777120" cy="20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449240" y="251892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449240" y="359748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82760" y="251892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449240" y="251892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82760" y="3597480"/>
            <a:ext cx="774036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82760" y="2518920"/>
            <a:ext cx="774036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82760" y="3597480"/>
            <a:ext cx="774036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82760" y="251892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449240" y="251892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82760" y="359748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449240" y="359748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82760" y="2518920"/>
            <a:ext cx="249228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099960" y="2518920"/>
            <a:ext cx="249228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717160" y="2518920"/>
            <a:ext cx="249228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82760" y="3597480"/>
            <a:ext cx="249228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099960" y="3597480"/>
            <a:ext cx="249228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5717160" y="3597480"/>
            <a:ext cx="249228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82760" y="2518920"/>
            <a:ext cx="3777120" cy="20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449240" y="2518920"/>
            <a:ext cx="3777120" cy="20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1249920"/>
            <a:ext cx="7765560" cy="53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82760" y="251892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449240" y="2518920"/>
            <a:ext cx="3777120" cy="20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82760" y="359748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82760" y="2518920"/>
            <a:ext cx="3777120" cy="20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449240" y="251892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449240" y="359748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82760" y="251892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449240" y="2518920"/>
            <a:ext cx="377712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82760" y="3597480"/>
            <a:ext cx="7740360" cy="98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wmf"/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6"/>
          <p:cNvSpPr/>
          <p:nvPr/>
        </p:nvSpPr>
        <p:spPr>
          <a:xfrm>
            <a:off x="267480" y="530712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12" descr=""/>
          <p:cNvPicPr/>
          <p:nvPr/>
        </p:nvPicPr>
        <p:blipFill>
          <a:blip r:embed="rId2"/>
          <a:stretch/>
        </p:blipFill>
        <p:spPr>
          <a:xfrm>
            <a:off x="6274440" y="0"/>
            <a:ext cx="2869200" cy="2379240"/>
          </a:xfrm>
          <a:prstGeom prst="rect">
            <a:avLst/>
          </a:prstGeom>
          <a:ln w="0">
            <a:noFill/>
          </a:ln>
        </p:spPr>
      </p:pic>
      <p:pic>
        <p:nvPicPr>
          <p:cNvPr id="2" name="Picture 9" descr=""/>
          <p:cNvPicPr/>
          <p:nvPr/>
        </p:nvPicPr>
        <p:blipFill>
          <a:blip r:embed="rId3"/>
          <a:stretch/>
        </p:blipFill>
        <p:spPr>
          <a:xfrm>
            <a:off x="0" y="5598720"/>
            <a:ext cx="9170280" cy="1329840"/>
          </a:xfrm>
          <a:prstGeom prst="rect">
            <a:avLst/>
          </a:prstGeom>
          <a:ln w="0">
            <a:noFill/>
          </a:ln>
        </p:spPr>
      </p:pic>
      <p:pic>
        <p:nvPicPr>
          <p:cNvPr id="3" name="Picture 10" descr=""/>
          <p:cNvPicPr/>
          <p:nvPr/>
        </p:nvPicPr>
        <p:blipFill>
          <a:blip r:embed="rId4"/>
          <a:stretch/>
        </p:blipFill>
        <p:spPr>
          <a:xfrm>
            <a:off x="369000" y="6019200"/>
            <a:ext cx="1745280" cy="533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824400"/>
            <a:ext cx="6813360" cy="1639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rgbClr val="c28220"/>
                </a:solidFill>
                <a:latin typeface="Georgia"/>
              </a:rPr>
              <a:t>Click to edit Master title style</a:t>
            </a:r>
            <a:endParaRPr b="0" lang="en-US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d637f"/>
                </a:solidFill>
                <a:latin typeface="Lucida Grande"/>
              </a:rPr>
              <a:t>Click to edit the </a:t>
            </a:r>
            <a:r>
              <a:rPr b="0" lang="en-US" sz="2200" spc="-1" strike="noStrike">
                <a:solidFill>
                  <a:srgbClr val="2d637f"/>
                </a:solidFill>
                <a:latin typeface="Lucida Grande"/>
              </a:rPr>
              <a:t>outline text </a:t>
            </a:r>
            <a:r>
              <a:rPr b="0" lang="en-US" sz="2200" spc="-1" strike="noStrike">
                <a:solidFill>
                  <a:srgbClr val="2d637f"/>
                </a:solidFill>
                <a:latin typeface="Lucida Grande"/>
              </a:rPr>
              <a:t>format</a:t>
            </a:r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d637f"/>
                </a:solidFill>
                <a:latin typeface="Lucida Grande"/>
              </a:rPr>
              <a:t>Second Outline </a:t>
            </a:r>
            <a:r>
              <a:rPr b="0" lang="en-US" sz="1800" spc="-1" strike="noStrike">
                <a:solidFill>
                  <a:srgbClr val="2d637f"/>
                </a:solidFill>
                <a:latin typeface="Lucida Grande"/>
              </a:rPr>
              <a:t>Level</a:t>
            </a:r>
            <a:endParaRPr b="0" lang="en-US" sz="1800" spc="-1" strike="noStrike">
              <a:solidFill>
                <a:srgbClr val="2d637f"/>
              </a:solidFill>
              <a:latin typeface="Lucida Grand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d637f"/>
                </a:solidFill>
                <a:latin typeface="Lucida Grande"/>
              </a:rPr>
              <a:t>Third Outline </a:t>
            </a:r>
            <a:r>
              <a:rPr b="0" lang="en-US" sz="1600" spc="-1" strike="noStrike">
                <a:solidFill>
                  <a:srgbClr val="2d637f"/>
                </a:solidFill>
                <a:latin typeface="Lucida Grande"/>
              </a:rPr>
              <a:t>Level</a:t>
            </a:r>
            <a:endParaRPr b="0" lang="en-US" sz="1600" spc="-1" strike="noStrike">
              <a:solidFill>
                <a:srgbClr val="2d637f"/>
              </a:solidFill>
              <a:latin typeface="Lucida Grand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d637f"/>
                </a:solidFill>
                <a:latin typeface="Lucida Grande"/>
              </a:rPr>
              <a:t>Fourth </a:t>
            </a:r>
            <a:r>
              <a:rPr b="0" lang="en-US" sz="1400" spc="-1" strike="noStrike">
                <a:solidFill>
                  <a:srgbClr val="2d637f"/>
                </a:solidFill>
                <a:latin typeface="Lucida Grande"/>
              </a:rPr>
              <a:t>Outline Level</a:t>
            </a:r>
            <a:endParaRPr b="0" lang="en-US" sz="1400" spc="-1" strike="noStrike">
              <a:solidFill>
                <a:srgbClr val="2d637f"/>
              </a:solidFill>
              <a:latin typeface="Lucida Grand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Fifth 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Outlin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e 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Level</a:t>
            </a:r>
            <a:endParaRPr b="0" lang="en-US" sz="2000" spc="-1" strike="noStrike">
              <a:solidFill>
                <a:srgbClr val="2d637f"/>
              </a:solidFill>
              <a:latin typeface="Lucida Grand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Si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xt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h 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Ou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tli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ne 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Le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ve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l</a:t>
            </a:r>
            <a:endParaRPr b="0" lang="en-US" sz="2000" spc="-1" strike="noStrike">
              <a:solidFill>
                <a:srgbClr val="2d637f"/>
              </a:solidFill>
              <a:latin typeface="Lucida Grand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S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e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v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e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n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t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h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 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O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u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t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l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i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n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e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 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L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e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v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e</a:t>
            </a: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l</a:t>
            </a:r>
            <a:endParaRPr b="0" lang="en-US" sz="20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6"/>
          <p:cNvSpPr/>
          <p:nvPr/>
        </p:nvSpPr>
        <p:spPr>
          <a:xfrm>
            <a:off x="267480" y="530712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Picture 12" descr=""/>
          <p:cNvPicPr/>
          <p:nvPr/>
        </p:nvPicPr>
        <p:blipFill>
          <a:blip r:embed="rId2"/>
          <a:stretch/>
        </p:blipFill>
        <p:spPr>
          <a:xfrm>
            <a:off x="6274440" y="0"/>
            <a:ext cx="2869200" cy="2379240"/>
          </a:xfrm>
          <a:prstGeom prst="rect">
            <a:avLst/>
          </a:prstGeom>
          <a:ln w="0">
            <a:noFill/>
          </a:ln>
        </p:spPr>
      </p:pic>
      <p:pic>
        <p:nvPicPr>
          <p:cNvPr id="44" name="Picture 9" descr=""/>
          <p:cNvPicPr/>
          <p:nvPr/>
        </p:nvPicPr>
        <p:blipFill>
          <a:blip r:embed="rId3"/>
          <a:stretch/>
        </p:blipFill>
        <p:spPr>
          <a:xfrm>
            <a:off x="0" y="5598720"/>
            <a:ext cx="9170280" cy="1329840"/>
          </a:xfrm>
          <a:prstGeom prst="rect">
            <a:avLst/>
          </a:prstGeom>
          <a:ln w="0">
            <a:noFill/>
          </a:ln>
        </p:spPr>
      </p:pic>
      <p:pic>
        <p:nvPicPr>
          <p:cNvPr id="45" name="Picture 10" descr=""/>
          <p:cNvPicPr/>
          <p:nvPr/>
        </p:nvPicPr>
        <p:blipFill>
          <a:blip r:embed="rId4"/>
          <a:stretch/>
        </p:blipFill>
        <p:spPr>
          <a:xfrm>
            <a:off x="369000" y="6019200"/>
            <a:ext cx="1745280" cy="53316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249920"/>
            <a:ext cx="7765560" cy="1149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c28220"/>
                </a:solidFill>
                <a:latin typeface="Georgia"/>
              </a:rPr>
              <a:t>Click to edit Master title style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82760" y="2518920"/>
            <a:ext cx="7740360" cy="206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2d637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d637f"/>
                </a:solidFill>
                <a:latin typeface="Lucida Grande"/>
              </a:rPr>
              <a:t>Click to edit Master text styles</a:t>
            </a:r>
            <a:endParaRPr b="0" lang="en-US" sz="2200" spc="-1" strike="noStrike">
              <a:solidFill>
                <a:srgbClr val="2d637f"/>
              </a:solidFill>
              <a:latin typeface="Lucida Grande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2d637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Second level</a:t>
            </a:r>
            <a:endParaRPr b="0" lang="en-US" sz="2000" spc="-1" strike="noStrike">
              <a:solidFill>
                <a:srgbClr val="2d637f"/>
              </a:solidFill>
              <a:latin typeface="Lucida Grande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2d637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d637f"/>
                </a:solidFill>
                <a:latin typeface="Lucida Grande"/>
              </a:rPr>
              <a:t>Third level</a:t>
            </a:r>
            <a:endParaRPr b="0" lang="en-US" sz="1800" spc="-1" strike="noStrike">
              <a:solidFill>
                <a:srgbClr val="2d637f"/>
              </a:solidFill>
              <a:latin typeface="Lucida Grande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2d637f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2d637f"/>
                </a:solidFill>
                <a:latin typeface="Lucida Grande"/>
              </a:rPr>
              <a:t>Fourth level</a:t>
            </a:r>
            <a:endParaRPr b="0" lang="en-US" sz="1600" spc="-1" strike="noStrike">
              <a:solidFill>
                <a:srgbClr val="2d637f"/>
              </a:solidFill>
              <a:latin typeface="Lucida Grande"/>
            </a:endParaRPr>
          </a:p>
          <a:p>
            <a:pPr lvl="4" marL="2057400" indent="-228600">
              <a:lnSpc>
                <a:spcPct val="100000"/>
              </a:lnSpc>
              <a:spcBef>
                <a:spcPts val="281"/>
              </a:spcBef>
              <a:buClr>
                <a:srgbClr val="2d637f"/>
              </a:buClr>
              <a:buFont typeface="Arial"/>
              <a:buChar char="»"/>
            </a:pPr>
            <a:r>
              <a:rPr b="0" lang="en-US" sz="1400" spc="-1" strike="noStrike">
                <a:solidFill>
                  <a:srgbClr val="2d637f"/>
                </a:solidFill>
                <a:latin typeface="Lucida Grande"/>
              </a:rPr>
              <a:t>Fifth level</a:t>
            </a:r>
            <a:endParaRPr b="0" lang="en-US" sz="14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6"/>
          <p:cNvSpPr/>
          <p:nvPr/>
        </p:nvSpPr>
        <p:spPr>
          <a:xfrm>
            <a:off x="267480" y="530712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Picture 12" descr=""/>
          <p:cNvPicPr/>
          <p:nvPr/>
        </p:nvPicPr>
        <p:blipFill>
          <a:blip r:embed="rId2"/>
          <a:stretch/>
        </p:blipFill>
        <p:spPr>
          <a:xfrm>
            <a:off x="6274440" y="0"/>
            <a:ext cx="2869200" cy="2379240"/>
          </a:xfrm>
          <a:prstGeom prst="rect">
            <a:avLst/>
          </a:prstGeom>
          <a:ln w="0">
            <a:noFill/>
          </a:ln>
        </p:spPr>
      </p:pic>
      <p:pic>
        <p:nvPicPr>
          <p:cNvPr id="86" name="Picture 9" descr=""/>
          <p:cNvPicPr/>
          <p:nvPr/>
        </p:nvPicPr>
        <p:blipFill>
          <a:blip r:embed="rId3"/>
          <a:stretch/>
        </p:blipFill>
        <p:spPr>
          <a:xfrm>
            <a:off x="0" y="5598720"/>
            <a:ext cx="9170280" cy="1329840"/>
          </a:xfrm>
          <a:prstGeom prst="rect">
            <a:avLst/>
          </a:prstGeom>
          <a:ln w="0">
            <a:noFill/>
          </a:ln>
        </p:spPr>
      </p:pic>
      <p:pic>
        <p:nvPicPr>
          <p:cNvPr id="87" name="Picture 10" descr=""/>
          <p:cNvPicPr/>
          <p:nvPr/>
        </p:nvPicPr>
        <p:blipFill>
          <a:blip r:embed="rId4"/>
          <a:stretch/>
        </p:blipFill>
        <p:spPr>
          <a:xfrm>
            <a:off x="369000" y="6019200"/>
            <a:ext cx="1745280" cy="53316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041840"/>
            <a:ext cx="3007800" cy="404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Lorem ipsum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575160" y="1041840"/>
            <a:ext cx="4536720" cy="3656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2d637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d637f"/>
                </a:solidFill>
                <a:latin typeface="Lucida Grande"/>
              </a:rPr>
              <a:t>Click to edit Master text styles</a:t>
            </a:r>
            <a:endParaRPr b="0" lang="en-US" sz="2000" spc="-1" strike="noStrike">
              <a:solidFill>
                <a:srgbClr val="2d637f"/>
              </a:solidFill>
              <a:latin typeface="Lucida Grand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2d637f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2d637f"/>
                </a:solidFill>
                <a:latin typeface="Lucida Grande"/>
              </a:rPr>
              <a:t>Second level</a:t>
            </a:r>
            <a:endParaRPr b="0" lang="en-US" sz="1800" spc="-1" strike="noStrike">
              <a:solidFill>
                <a:srgbClr val="2d637f"/>
              </a:solidFill>
              <a:latin typeface="Lucida Grande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2d637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d637f"/>
                </a:solidFill>
                <a:latin typeface="Lucida Grande"/>
              </a:rPr>
              <a:t>Third level</a:t>
            </a:r>
            <a:endParaRPr b="0" lang="en-US" sz="1800" spc="-1" strike="noStrike">
              <a:solidFill>
                <a:srgbClr val="2d637f"/>
              </a:solidFill>
              <a:latin typeface="Lucida Grande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2d637f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2d637f"/>
                </a:solidFill>
                <a:latin typeface="Lucida Grande"/>
              </a:rPr>
              <a:t>Fourth level</a:t>
            </a:r>
            <a:endParaRPr b="0" lang="en-US" sz="1600" spc="-1" strike="noStrike">
              <a:solidFill>
                <a:srgbClr val="2d637f"/>
              </a:solidFill>
              <a:latin typeface="Lucida Grande"/>
            </a:endParaRPr>
          </a:p>
          <a:p>
            <a:pPr lvl="4" marL="2057400" indent="-228600">
              <a:lnSpc>
                <a:spcPct val="100000"/>
              </a:lnSpc>
              <a:spcBef>
                <a:spcPts val="281"/>
              </a:spcBef>
              <a:buClr>
                <a:srgbClr val="2d637f"/>
              </a:buClr>
              <a:buFont typeface="Arial"/>
              <a:buChar char="»"/>
            </a:pPr>
            <a:r>
              <a:rPr b="0" lang="en-US" sz="1400" spc="-1" strike="noStrike">
                <a:solidFill>
                  <a:srgbClr val="2d637f"/>
                </a:solidFill>
                <a:latin typeface="Lucida Grande"/>
              </a:rPr>
              <a:t>Fifth level</a:t>
            </a:r>
            <a:endParaRPr b="0" lang="en-US" sz="1400" spc="-1" strike="noStrike">
              <a:solidFill>
                <a:srgbClr val="2d637f"/>
              </a:solidFill>
              <a:latin typeface="Lucida Grande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531800"/>
            <a:ext cx="3007800" cy="316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d637f"/>
                </a:solidFill>
                <a:latin typeface="Lucida Grande"/>
              </a:rPr>
              <a:t>Lorem ipsum</a:t>
            </a:r>
            <a:endParaRPr b="0" lang="en-US" sz="1400" spc="-1" strike="noStrike">
              <a:solidFill>
                <a:srgbClr val="2d637f"/>
              </a:solidFill>
              <a:latin typeface="Lucida Gran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28600" y="444600"/>
            <a:ext cx="8001000" cy="5270400"/>
          </a:xfrm>
          <a:prstGeom prst="rect">
            <a:avLst/>
          </a:prstGeom>
          <a:ln w="0">
            <a:noFill/>
          </a:ln>
        </p:spPr>
      </p:pic>
      <p:sp>
        <p:nvSpPr>
          <p:cNvPr id="128" name="Title 3"/>
          <p:cNvSpPr txBox="1"/>
          <p:nvPr/>
        </p:nvSpPr>
        <p:spPr>
          <a:xfrm>
            <a:off x="685800" y="2743200"/>
            <a:ext cx="7772400" cy="404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c28220"/>
                </a:solidFill>
                <a:latin typeface="Georgia"/>
              </a:rPr>
              <a:t>After all of the above is done you can build your app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itle 2"/>
          <p:cNvSpPr txBox="1"/>
          <p:nvPr/>
        </p:nvSpPr>
        <p:spPr>
          <a:xfrm>
            <a:off x="228600" y="39960"/>
            <a:ext cx="8458200" cy="404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Sequ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ence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for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bein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g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able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to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creat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e a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ML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web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appli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catio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itle 1"/>
          <p:cNvSpPr txBox="1"/>
          <p:nvPr/>
        </p:nvSpPr>
        <p:spPr>
          <a:xfrm>
            <a:off x="5522400" y="3324960"/>
            <a:ext cx="3429000" cy="2847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At week 10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(Presentatio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n 2)</a:t>
            </a:r>
            <a:br>
              <a:rPr sz="800"/>
            </a:b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none of the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above was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done.</a:t>
            </a:r>
            <a:br>
              <a:rPr sz="800"/>
            </a:br>
            <a:br>
              <a:rPr sz="800"/>
            </a:b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At week 7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and 8, I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requested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help with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data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aggregation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/ feature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engineering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.  -- None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was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provided.</a:t>
            </a:r>
            <a:br>
              <a:rPr sz="800"/>
            </a:br>
            <a:br>
              <a:rPr sz="800"/>
            </a:b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Yet I had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made a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commitmen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t to the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team to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build a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website.</a:t>
            </a:r>
            <a:br>
              <a:rPr sz="800"/>
            </a:br>
            <a:br>
              <a:rPr sz="800"/>
            </a:b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I had to do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the data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aggregation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.</a:t>
            </a:r>
            <a:br>
              <a:rPr sz="800"/>
            </a:br>
            <a:br>
              <a:rPr sz="800"/>
            </a:b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I had to do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the data /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feature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engineering</a:t>
            </a:r>
            <a:br>
              <a:rPr sz="800"/>
            </a:br>
            <a:br>
              <a:rPr sz="800"/>
            </a:b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I had to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identify a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model.</a:t>
            </a:r>
            <a:br>
              <a:rPr sz="800"/>
            </a:br>
            <a:br>
              <a:rPr sz="800"/>
            </a:b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I had to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train a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  <a:ea typeface="Noto Sans CJK SC"/>
              </a:rPr>
              <a:t>model.</a:t>
            </a:r>
            <a:br>
              <a:rPr sz="800"/>
            </a:br>
            <a:br>
              <a:rPr sz="800"/>
            </a:br>
            <a:r>
              <a:rPr b="1" lang="en-US" sz="800" spc="-1" strike="noStrike">
                <a:solidFill>
                  <a:srgbClr val="c28220"/>
                </a:solidFill>
                <a:latin typeface="Georgia"/>
              </a:rPr>
              <a:t>I had to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</a:rPr>
              <a:t>tune a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</a:rPr>
              <a:t>model.</a:t>
            </a:r>
            <a:br>
              <a:rPr sz="800"/>
            </a:br>
            <a:br>
              <a:rPr sz="800"/>
            </a:br>
            <a:r>
              <a:rPr b="1" lang="en-US" sz="800" spc="-1" strike="noStrike">
                <a:solidFill>
                  <a:srgbClr val="c28220"/>
                </a:solidFill>
                <a:latin typeface="Georgia"/>
              </a:rPr>
              <a:t>I had to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</a:rPr>
              <a:t>deploy the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</a:rPr>
              <a:t>model.</a:t>
            </a:r>
            <a:br>
              <a:rPr sz="800"/>
            </a:br>
            <a:br>
              <a:rPr sz="800"/>
            </a:br>
            <a:r>
              <a:rPr b="1" lang="en-US" sz="800" spc="-1" strike="noStrike">
                <a:solidFill>
                  <a:srgbClr val="c28220"/>
                </a:solidFill>
                <a:latin typeface="Georgia"/>
              </a:rPr>
              <a:t>I had to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</a:rPr>
              <a:t>code a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</a:rPr>
              <a:t>composite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</a:rPr>
              <a:t>multi-signal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</a:rPr>
              <a:t>analysis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</a:rPr>
              <a:t>model.</a:t>
            </a:r>
            <a:br>
              <a:rPr sz="800"/>
            </a:br>
            <a:br>
              <a:rPr sz="800"/>
            </a:br>
            <a:r>
              <a:rPr b="1" lang="en-US" sz="800" spc="-1" strike="noStrike">
                <a:solidFill>
                  <a:srgbClr val="c28220"/>
                </a:solidFill>
                <a:latin typeface="Georgia"/>
              </a:rPr>
              <a:t>Then I had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</a:rPr>
              <a:t>to build the </a:t>
            </a:r>
            <a:r>
              <a:rPr b="1" lang="en-US" sz="800" spc="-1" strike="noStrike">
                <a:solidFill>
                  <a:srgbClr val="c28220"/>
                </a:solidFill>
                <a:latin typeface="Georgia"/>
              </a:rPr>
              <a:t>site.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97560" y="981720"/>
            <a:ext cx="4931640" cy="205740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2057400" y="3429000"/>
            <a:ext cx="5776200" cy="295956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5486400" y="1071000"/>
            <a:ext cx="3293280" cy="1923840"/>
          </a:xfrm>
          <a:prstGeom prst="rect">
            <a:avLst/>
          </a:prstGeom>
          <a:ln w="0">
            <a:noFill/>
          </a:ln>
        </p:spPr>
      </p:pic>
      <p:sp>
        <p:nvSpPr>
          <p:cNvPr id="134" name="Title 4"/>
          <p:cNvSpPr txBox="1"/>
          <p:nvPr/>
        </p:nvSpPr>
        <p:spPr>
          <a:xfrm>
            <a:off x="228600" y="281160"/>
            <a:ext cx="8458200" cy="404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Mod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els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Befo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re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and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After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–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Bois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e ID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5"/>
          <p:cNvSpPr txBox="1"/>
          <p:nvPr/>
        </p:nvSpPr>
        <p:spPr>
          <a:xfrm>
            <a:off x="228600" y="228600"/>
            <a:ext cx="8686800" cy="68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c28220"/>
                </a:solidFill>
                <a:latin typeface="Georgia"/>
              </a:rPr>
              <a:t>Composite Multi Signal Analysis Model – the pictures are pretty, but the code behind is beautiful – and probably still wrong.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510280" y="914400"/>
            <a:ext cx="4759920" cy="593064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2142000" y="2550600"/>
            <a:ext cx="5152680" cy="31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03280" y="1619640"/>
            <a:ext cx="7954920" cy="3866760"/>
          </a:xfrm>
          <a:prstGeom prst="rect">
            <a:avLst/>
          </a:prstGeom>
          <a:ln w="0">
            <a:noFill/>
          </a:ln>
        </p:spPr>
      </p:pic>
      <p:sp>
        <p:nvSpPr>
          <p:cNvPr id="139" name="Title 6"/>
          <p:cNvSpPr txBox="1"/>
          <p:nvPr/>
        </p:nvSpPr>
        <p:spPr>
          <a:xfrm>
            <a:off x="228960" y="457200"/>
            <a:ext cx="8458200" cy="1143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Non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e of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the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belo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w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was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done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, it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coul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d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not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occu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r,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beca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use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upst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ream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task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s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were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not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com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plete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d, or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reso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urce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scar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city. 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I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had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to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impr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ovise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,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noth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ing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was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provi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ded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to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me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by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team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mem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bers,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desp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ite 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requ</a:t>
            </a:r>
            <a:r>
              <a:rPr b="1" lang="en-US" sz="2000" spc="-1" strike="noStrike">
                <a:solidFill>
                  <a:srgbClr val="c28220"/>
                </a:solidFill>
                <a:latin typeface="Georgia"/>
              </a:rPr>
              <a:t>ests.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Application>LibreOffice/7.3.6.2$Linux_X86_64 LibreOffice_project/30$Build-2</Application>
  <AppVersion>15.0000</AppVersion>
  <Company>UC Berkeley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2013-01-15T19:08:57Z</dcterms:created>
  <dc:creator>Laurie Frasier</dc:creator>
  <dc:description/>
  <dc:language>en-US</dc:language>
  <cp:lastModifiedBy/>
  <dcterms:modified xsi:type="dcterms:W3CDTF">2022-11-22T00:54:37Z</dcterms:modified>
  <cp:revision>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6</vt:i4>
  </property>
</Properties>
</file>