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4C5600-9106-4884-8507-B35A2C4E22E3}">
  <a:tblStyle styleId="{FF4C5600-9106-4884-8507-B35A2C4E2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bf0e6164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bf0e616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bf0e6164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bf0e616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bf0e6164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bf0e6164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f0e6164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bf0e6164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bf0e616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bf0e616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bf0e616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bf0e616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f069a0c4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f069a0c4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bf069a0c4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bf069a0c4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f069a0c4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f069a0c4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bf0e616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bf0e616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bf0e616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bf0e616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bf0e616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bf0e616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f0e616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bf0e616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bf0e6164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bf0e6164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3700">
                <a:latin typeface="Arial"/>
                <a:ea typeface="Arial"/>
                <a:cs typeface="Arial"/>
                <a:sym typeface="Arial"/>
              </a:rPr>
              <a:t>Car Insurance Claim Prediction”</a:t>
            </a:r>
            <a:endParaRPr sz="3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77700" y="4653900"/>
            <a:ext cx="74328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Ashish Nautiyal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700" y="2140950"/>
            <a:ext cx="7388626" cy="25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Make 3 and 1 </a:t>
            </a:r>
            <a:r>
              <a:rPr b="0" lang="en" sz="1300">
                <a:latin typeface="Arial"/>
                <a:ea typeface="Arial"/>
                <a:cs typeface="Arial"/>
                <a:sym typeface="Arial"/>
              </a:rPr>
              <a:t>vehicles have major chunk of claims.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0" lang="en" sz="1300">
                <a:latin typeface="Arial"/>
                <a:ea typeface="Arial"/>
                <a:cs typeface="Arial"/>
                <a:sym typeface="Arial"/>
              </a:rPr>
              <a:t>Segment wise A,B2,C2 have more claims.This depends on total number of market share also.</a:t>
            </a:r>
            <a:endParaRPr b="0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53" y="1915055"/>
            <a:ext cx="4212699" cy="28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325" y="1915050"/>
            <a:ext cx="4257424" cy="2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Font typeface="Arial"/>
              <a:buChar char="●"/>
            </a:pPr>
            <a:r>
              <a:rPr b="0" lang="en" sz="1340">
                <a:latin typeface="Arial"/>
                <a:ea typeface="Arial"/>
                <a:cs typeface="Arial"/>
                <a:sym typeface="Arial"/>
              </a:rPr>
              <a:t>6 airbag 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vehicles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 have 2% claim and 2 airbag 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vehicles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 have 4.4% claims</a:t>
            </a:r>
            <a:endParaRPr b="0" sz="1340">
              <a:latin typeface="Arial"/>
              <a:ea typeface="Arial"/>
              <a:cs typeface="Arial"/>
              <a:sym typeface="Arial"/>
            </a:endParaRPr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ts val="1340"/>
              <a:buFont typeface="Arial"/>
              <a:buChar char="●"/>
            </a:pPr>
            <a:r>
              <a:rPr b="0" lang="en" sz="1340">
                <a:latin typeface="Arial"/>
                <a:ea typeface="Arial"/>
                <a:cs typeface="Arial"/>
                <a:sym typeface="Arial"/>
              </a:rPr>
              <a:t>4 Cylinder 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vehicles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 have more % of claims as compared to 3 cylinder</a:t>
            </a:r>
            <a:endParaRPr b="0" sz="13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425" y="1919076"/>
            <a:ext cx="4087025" cy="322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00" y="2029825"/>
            <a:ext cx="4137599" cy="2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00" y="2280775"/>
            <a:ext cx="7899626" cy="26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729450" y="1747700"/>
            <a:ext cx="8428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From Statistical test like Chi2 ,Correlation,Anova and Random forest model feature importance,We analysed that below are top 5 most significant features for claim prediction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729450" y="2009875"/>
            <a:ext cx="852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In this Classification problem we have tried 3 ensemble models and below are the result we got:</a:t>
            </a:r>
            <a:endParaRPr sz="1300">
              <a:solidFill>
                <a:schemeClr val="accent1"/>
              </a:solidFill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729450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{FF4C5600-9106-4884-8507-B35A2C4E22E3}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Model 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Set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Set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Gradient Boost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XgBoost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92.7%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729450" y="4360525"/>
            <a:ext cx="723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10 fold cross validation we are getting mean accuracy around 93%.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Here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 am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selecting Gradient boost as it has less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fluctuations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seems stable by results.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Improvements/Suggestions: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1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go with limited features as per feature importance and check </a:t>
            </a:r>
            <a:r>
              <a:rPr lang="en"/>
              <a:t>whether</a:t>
            </a:r>
            <a:r>
              <a:rPr lang="en"/>
              <a:t> there is an </a:t>
            </a:r>
            <a:r>
              <a:rPr lang="en"/>
              <a:t>improvement</a:t>
            </a:r>
            <a:r>
              <a:rPr lang="en"/>
              <a:t> in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also integrated Pipelines which i have not included in this iteration for preprocessing and model building.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44097" l="12045" r="9121" t="23698"/>
          <a:stretch/>
        </p:blipFill>
        <p:spPr>
          <a:xfrm>
            <a:off x="900075" y="1974925"/>
            <a:ext cx="6781101" cy="10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800"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1913750"/>
            <a:ext cx="7746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Develop a predictive model that assesses the claim probability for car insurance policies.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The objective would be to understand the factors that influence claim frequency and enable insurance companies to better assess risk and determine appropriate premiums for policyholders.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Arial"/>
                <a:ea typeface="Arial"/>
                <a:cs typeface="Arial"/>
                <a:sym typeface="Arial"/>
              </a:rPr>
              <a:t>About Data</a:t>
            </a:r>
            <a:endParaRPr sz="18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414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 "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4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 "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875675" y="192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{FF4C5600-9106-4884-8507-B35A2C4E22E3}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Features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Total n</a:t>
                      </a: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o of records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58592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Type of data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Fl</a:t>
                      </a:r>
                      <a:r>
                        <a:rPr lang="en" sz="1350"/>
                        <a:t>oat, Integer, String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 Nan of records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Duplicate Records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</a:rPr>
                        <a:t>Target Feature(y)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is_claim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 and Preprocessing</a:t>
            </a:r>
            <a:endParaRPr sz="33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Missing values in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type conversion was done as per feature compatibility.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outliers treatment we used simple capping method.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Encoding label encoder is used.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 Imbalance is treated by SMOTE.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nsights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81875" y="2209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2307400"/>
            <a:ext cx="8171848" cy="24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729450" y="1922500"/>
            <a:ext cx="731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Most of the </a:t>
            </a:r>
            <a:r>
              <a:rPr lang="en" sz="1300">
                <a:solidFill>
                  <a:schemeClr val="accent1"/>
                </a:solidFill>
              </a:rPr>
              <a:t>vehicles</a:t>
            </a:r>
            <a:r>
              <a:rPr lang="en" sz="1300">
                <a:solidFill>
                  <a:schemeClr val="accent1"/>
                </a:solidFill>
              </a:rPr>
              <a:t> in market are of type 1.Make 3 is on 2nd number.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246" lvl="0" marL="457200" rtl="0" algn="l">
              <a:spcBef>
                <a:spcPts val="0"/>
              </a:spcBef>
              <a:spcAft>
                <a:spcPts val="0"/>
              </a:spcAft>
              <a:buSzPts val="1396"/>
              <a:buFont typeface="Arial"/>
              <a:buChar char="●"/>
            </a:pPr>
            <a:r>
              <a:rPr b="0" lang="en" sz="1396">
                <a:latin typeface="Arial"/>
                <a:ea typeface="Arial"/>
                <a:cs typeface="Arial"/>
                <a:sym typeface="Arial"/>
              </a:rPr>
              <a:t>B2 is no 1 Segment which has 31% ,A and C2 are other segment leaders.</a:t>
            </a:r>
            <a:endParaRPr b="0" sz="1396">
              <a:latin typeface="Arial"/>
              <a:ea typeface="Arial"/>
              <a:cs typeface="Arial"/>
              <a:sym typeface="Arial"/>
            </a:endParaRPr>
          </a:p>
          <a:p>
            <a:pPr indent="-317246" lvl="0" marL="457200" rtl="0" algn="l">
              <a:spcBef>
                <a:spcPts val="0"/>
              </a:spcBef>
              <a:spcAft>
                <a:spcPts val="0"/>
              </a:spcAft>
              <a:buSzPts val="1396"/>
              <a:buFont typeface="Arial"/>
              <a:buChar char="●"/>
            </a:pPr>
            <a:r>
              <a:rPr b="0" lang="en" sz="1396">
                <a:latin typeface="Arial"/>
                <a:ea typeface="Arial"/>
                <a:cs typeface="Arial"/>
                <a:sym typeface="Arial"/>
              </a:rPr>
              <a:t>Utility</a:t>
            </a:r>
            <a:r>
              <a:rPr b="0" lang="en" sz="1396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396">
                <a:latin typeface="Arial"/>
                <a:ea typeface="Arial"/>
                <a:cs typeface="Arial"/>
                <a:sym typeface="Arial"/>
              </a:rPr>
              <a:t>vehicles</a:t>
            </a:r>
            <a:r>
              <a:rPr b="0" lang="en" sz="1396">
                <a:latin typeface="Arial"/>
                <a:ea typeface="Arial"/>
                <a:cs typeface="Arial"/>
                <a:sym typeface="Arial"/>
              </a:rPr>
              <a:t> are less in number.</a:t>
            </a:r>
            <a:endParaRPr b="0" sz="1396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250" y="1939950"/>
            <a:ext cx="7688701" cy="307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43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051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340">
                <a:latin typeface="Arial"/>
                <a:ea typeface="Arial"/>
                <a:cs typeface="Arial"/>
                <a:sym typeface="Arial"/>
              </a:rPr>
              <a:t>Brake assist feature is 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available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 in 55% </a:t>
            </a:r>
            <a:r>
              <a:rPr b="0" lang="en" sz="1340">
                <a:latin typeface="Arial"/>
                <a:ea typeface="Arial"/>
                <a:cs typeface="Arial"/>
                <a:sym typeface="Arial"/>
              </a:rPr>
              <a:t>vehicles.</a:t>
            </a:r>
            <a:endParaRPr b="0" sz="1340">
              <a:latin typeface="Arial"/>
              <a:ea typeface="Arial"/>
              <a:cs typeface="Arial"/>
              <a:sym typeface="Arial"/>
            </a:endParaRPr>
          </a:p>
          <a:p>
            <a:pPr indent="-30518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1340">
                <a:latin typeface="Arial"/>
                <a:ea typeface="Arial"/>
                <a:cs typeface="Arial"/>
                <a:sym typeface="Arial"/>
              </a:rPr>
              <a:t>77% vehicles have drum brake which are not so efficient in case of emergency.</a:t>
            </a:r>
            <a:endParaRPr b="0" sz="13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25" y="2237950"/>
            <a:ext cx="3967300" cy="282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675" y="2189050"/>
            <a:ext cx="3594475" cy="29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716525" y="1331100"/>
            <a:ext cx="84276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93% times insurance was not claimed and only 6.4% is claim.Out of 100 6.5 claims are raised for insurance.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</a:rPr>
              <a:t>74% of vehicles have less than 3 Ncap rating and only 7% have 4,5 Ncap.</a:t>
            </a:r>
            <a:endParaRPr sz="13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25" y="2184625"/>
            <a:ext cx="3925051" cy="2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75" y="2141075"/>
            <a:ext cx="4220751" cy="300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51" y="2202100"/>
            <a:ext cx="3791725" cy="28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19" y="2202100"/>
            <a:ext cx="4498581" cy="28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830150" y="1354475"/>
            <a:ext cx="7541400" cy="585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69% of vehicles don't have ESC which is a critical safety feature.</a:t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>
                <a:solidFill>
                  <a:schemeClr val="accent1"/>
                </a:solidFill>
              </a:rPr>
              <a:t>Fuel type wise petrol and cng are kind of similar as 35 and 34 % and 30% diesel vehicle.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